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4" r:id="rId5"/>
    <p:sldId id="265" r:id="rId6"/>
    <p:sldId id="268" r:id="rId7"/>
    <p:sldId id="269" r:id="rId8"/>
    <p:sldId id="270" r:id="rId9"/>
    <p:sldId id="266" r:id="rId10"/>
    <p:sldId id="267" r:id="rId11"/>
    <p:sldId id="271" r:id="rId12"/>
    <p:sldId id="272" r:id="rId13"/>
    <p:sldId id="273" r:id="rId14"/>
    <p:sldId id="274"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5AEE60D-48E8-43D8-962C-D419C7D5E9EF}">
          <p14:sldIdLst>
            <p14:sldId id="258"/>
          </p14:sldIdLst>
        </p14:section>
        <p14:section name="(#148)ツメがあまい　400" id="{8DAD9CB8-ECA0-4BDB-A535-3CA6855F0DA5}">
          <p14:sldIdLst>
            <p14:sldId id="259"/>
          </p14:sldIdLst>
        </p14:section>
        <p14:section name="(#180) リンクへの隠しごと　300" id="{A911EBDF-2FB8-40FF-8C0D-D271A2709963}">
          <p14:sldIdLst>
            <p14:sldId id="260"/>
            <p14:sldId id="264"/>
            <p14:sldId id="265"/>
          </p14:sldIdLst>
        </p14:section>
        <p14:section name="(#220)" id="{8EF9F631-79F5-4EDE-9B89-043ED12A4D13}">
          <p14:sldIdLst>
            <p14:sldId id="268"/>
            <p14:sldId id="269"/>
            <p14:sldId id="270"/>
          </p14:sldIdLst>
        </p14:section>
        <p14:section name="(#222) ばつOR 400" id="{B2281657-E530-4E45-A27D-D8D1524F4D31}">
          <p14:sldIdLst>
            <p14:sldId id="266"/>
            <p14:sldId id="267"/>
          </p14:sldIdLst>
        </p14:section>
        <p14:section name="(#198) なにやら、不審なファイルが" id="{C6CEB2B6-F0BB-4DB9-9CEE-9F30826BA903}">
          <p14:sldIdLst>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5B9A"/>
    <a:srgbClr val="E76A1D"/>
    <a:srgbClr val="E1BA34"/>
    <a:srgbClr val="6CAC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A9475-8408-459E-BAF4-3E2A31FE299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C31D79-B44A-423C-9370-46186B6A6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775D85-7B31-408B-A084-12A85999D742}"/>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CF8BDE8F-5B0E-424F-85F6-0B7F3642DC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A281DA-1C72-4ACB-A405-9AB1CF59940B}"/>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125881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9EFAB-07F3-44A4-8AA6-F365EBCB1AC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B8DD1D-1413-4EC6-A470-645D19150FF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1FCDFB-C1C3-4AA1-9CF3-EF5308DF06A5}"/>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48362455-CD6D-4005-85C7-E995066DC4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AD1D2D-8969-4B9C-AB0E-13AEB081C97E}"/>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27328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7C1A91A-60AA-4773-88D0-4543FCEA4B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538F46A-6FAF-447F-93D7-EBA265ED21F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B88CD1-8EED-48BB-9663-2BCFD8EC67A7}"/>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983B2404-3111-4961-878F-2C39D4CB18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7A8C58-1465-4A83-817C-8910DC46EB00}"/>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128863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EAC53-D469-45EC-BF07-0E6683EE2C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799A22-DD0B-429C-9B72-12A8100958C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CC9FA4-0C70-4EA9-B5EC-F81C69EE9D84}"/>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9CA6CB7D-6CBA-4CAE-9481-1E99B38C1C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6B3B31-0E29-4771-9083-626014A19554}"/>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91679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74564-452E-4F66-9B25-B9A90C2F468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402088-AC61-48C7-ACA3-62066CF4A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58DA74A-3E15-4D66-B207-14A4E10EE2A2}"/>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7BC723FE-C9E8-4459-8676-FCCC90A53F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0A9CEE-233C-4DA1-A1AA-3C2EFBCA20E6}"/>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354123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3B222-7B92-43A9-B3EC-AECAC0B8F88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D4D6C3-16E9-40FA-B53D-63D7BB6CEE4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245DDB-89CD-4E4C-AEFD-B16A12FB74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FFADEE-3D0D-43BF-90CC-29AEC95ACAD8}"/>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6" name="フッター プレースホルダー 5">
            <a:extLst>
              <a:ext uri="{FF2B5EF4-FFF2-40B4-BE49-F238E27FC236}">
                <a16:creationId xmlns:a16="http://schemas.microsoft.com/office/drawing/2014/main" id="{9C0D4B06-CA46-4C6F-A284-FE7B3430D9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B22FB4-21BE-40F1-B795-2EF201A50FAD}"/>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390856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7B226-B970-4637-8BF7-E637BE1E858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B1978D-3CDE-41BE-A88D-1FB835414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0E27437-7A72-4DDD-A70F-84190337AF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37FAFC-E913-46F4-98E7-53CE5E874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9FD731-AB15-4BC1-9077-4B330BD6B05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10AA653-1000-48AA-BCBC-9A2E1229F9BA}"/>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8" name="フッター プレースホルダー 7">
            <a:extLst>
              <a:ext uri="{FF2B5EF4-FFF2-40B4-BE49-F238E27FC236}">
                <a16:creationId xmlns:a16="http://schemas.microsoft.com/office/drawing/2014/main" id="{26E6BCCF-1697-4A5C-828E-CC03DB9399E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62516F8-487B-43CF-A2D6-642FA3E6AC05}"/>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264784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4EDD5-435D-48EF-AE92-5993B31CB95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5532BF-F21A-4FC0-A31C-B7CF4E777E75}"/>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4" name="フッター プレースホルダー 3">
            <a:extLst>
              <a:ext uri="{FF2B5EF4-FFF2-40B4-BE49-F238E27FC236}">
                <a16:creationId xmlns:a16="http://schemas.microsoft.com/office/drawing/2014/main" id="{49AC9891-378C-49F4-B8F1-A4B801503D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859F58C-DC4F-4D12-9528-FB37E6752F2E}"/>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293332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7C8896-ECF4-4064-9C8D-D0107C3791A4}"/>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3" name="フッター プレースホルダー 2">
            <a:extLst>
              <a:ext uri="{FF2B5EF4-FFF2-40B4-BE49-F238E27FC236}">
                <a16:creationId xmlns:a16="http://schemas.microsoft.com/office/drawing/2014/main" id="{44DF51ED-4ADF-4B33-AB61-C6BC47F6F8C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2ADE52-779B-44A5-9A95-8AA4C391850C}"/>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279497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A4D7C-DF37-4437-9094-02EB12BE22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0E2F0A-8071-4DF6-8C71-D933958DD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D5DD36-7CF0-4F1E-9FE1-AEDE72E2C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53E777-FA98-4E9B-9436-D8C6412A22C6}"/>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6" name="フッター プレースホルダー 5">
            <a:extLst>
              <a:ext uri="{FF2B5EF4-FFF2-40B4-BE49-F238E27FC236}">
                <a16:creationId xmlns:a16="http://schemas.microsoft.com/office/drawing/2014/main" id="{8C8D0590-A432-453C-8F19-3BBFAA84BD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E8A62E-2CBA-4700-8889-5E119CFA5517}"/>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83699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F2BA1-8B89-4F4B-ADFC-A0D3F76031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0A1E98-26A3-4286-8A88-DFC4CF815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8E1A51D-36AA-4332-921F-F0251B0B6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5F2599-5CA0-4E96-99E6-BB3661A89C16}"/>
              </a:ext>
            </a:extLst>
          </p:cNvPr>
          <p:cNvSpPr>
            <a:spLocks noGrp="1"/>
          </p:cNvSpPr>
          <p:nvPr>
            <p:ph type="dt" sz="half" idx="10"/>
          </p:nvPr>
        </p:nvSpPr>
        <p:spPr/>
        <p:txBody>
          <a:bodyPr/>
          <a:lstStyle/>
          <a:p>
            <a:fld id="{4476A895-5207-42D7-9D87-5F5637C4ED27}" type="datetimeFigureOut">
              <a:rPr kumimoji="1" lang="ja-JP" altLang="en-US" smtClean="0"/>
              <a:t>2023/10/28</a:t>
            </a:fld>
            <a:endParaRPr kumimoji="1" lang="ja-JP" altLang="en-US"/>
          </a:p>
        </p:txBody>
      </p:sp>
      <p:sp>
        <p:nvSpPr>
          <p:cNvPr id="6" name="フッター プレースホルダー 5">
            <a:extLst>
              <a:ext uri="{FF2B5EF4-FFF2-40B4-BE49-F238E27FC236}">
                <a16:creationId xmlns:a16="http://schemas.microsoft.com/office/drawing/2014/main" id="{2FC246A8-6374-417E-A918-1A3F3F7ADC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2F7BED-8EB9-4C9E-8C00-48CA97593E58}"/>
              </a:ext>
            </a:extLst>
          </p:cNvPr>
          <p:cNvSpPr>
            <a:spLocks noGrp="1"/>
          </p:cNvSpPr>
          <p:nvPr>
            <p:ph type="sldNum" sz="quarter" idx="12"/>
          </p:nvPr>
        </p:nvSpPr>
        <p:spPr/>
        <p:txBody>
          <a:body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383047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C36109-9B57-4B6E-B8E1-7B7884476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00AB60-1576-491F-8DE9-6529021DF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6D6CAE-5DE3-4999-A8EC-65CF17EEF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A895-5207-42D7-9D87-5F5637C4ED27}" type="datetimeFigureOut">
              <a:rPr kumimoji="1" lang="ja-JP" altLang="en-US" smtClean="0"/>
              <a:t>2023/10/28</a:t>
            </a:fld>
            <a:endParaRPr kumimoji="1" lang="ja-JP" altLang="en-US"/>
          </a:p>
        </p:txBody>
      </p:sp>
      <p:sp>
        <p:nvSpPr>
          <p:cNvPr id="5" name="フッター プレースホルダー 4">
            <a:extLst>
              <a:ext uri="{FF2B5EF4-FFF2-40B4-BE49-F238E27FC236}">
                <a16:creationId xmlns:a16="http://schemas.microsoft.com/office/drawing/2014/main" id="{7AC87595-FC82-48D9-A59A-6E316E2C0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FA2DE06-EB6F-4918-BDDE-3B360159BB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ABC73-5B6F-465B-B085-9ACFB7D6BA9B}" type="slidenum">
              <a:rPr kumimoji="1" lang="ja-JP" altLang="en-US" smtClean="0"/>
              <a:t>‹#›</a:t>
            </a:fld>
            <a:endParaRPr kumimoji="1" lang="ja-JP" altLang="en-US"/>
          </a:p>
        </p:txBody>
      </p:sp>
    </p:spTree>
    <p:extLst>
      <p:ext uri="{BB962C8B-B14F-4D97-AF65-F5344CB8AC3E}">
        <p14:creationId xmlns:p14="http://schemas.microsoft.com/office/powerpoint/2010/main" val="240641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mymanfile.com/?p=5649" TargetMode="External"/><Relationship Id="rId2" Type="http://schemas.openxmlformats.org/officeDocument/2006/relationships/hyperlink" Target="https://qiita.com/hirohiro77/items/466e411fa41f144c8b2a" TargetMode="Externa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www.sleuthkit.org/sleuthki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manpages.debian.org/testing/liblnk-utils/lnkinfo.1.en.html"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blogs.jpcert.or.jp/ja/2016/10/lnkfile.html" TargetMode="External"/><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ttack.mitre.org/"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ttack.mitre.org/"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9FCCE2-CE80-E226-381A-D1D1DB4951C2}"/>
              </a:ext>
            </a:extLst>
          </p:cNvPr>
          <p:cNvSpPr txBox="1"/>
          <p:nvPr/>
        </p:nvSpPr>
        <p:spPr>
          <a:xfrm>
            <a:off x="2195618" y="1879282"/>
            <a:ext cx="7800763" cy="646331"/>
          </a:xfrm>
          <a:prstGeom prst="rect">
            <a:avLst/>
          </a:prstGeom>
          <a:noFill/>
        </p:spPr>
        <p:txBody>
          <a:bodyPr wrap="square" rtlCol="0">
            <a:spAutoFit/>
          </a:bodyPr>
          <a:lstStyle/>
          <a:p>
            <a:pPr algn="ctr"/>
            <a:r>
              <a:rPr lang="en-US" altLang="ja-JP" sz="3600" dirty="0">
                <a:latin typeface="Meiryo UI" panose="020B0604030504040204" pitchFamily="50" charset="-128"/>
                <a:ea typeface="Meiryo UI" panose="020B0604030504040204" pitchFamily="50" charset="-128"/>
              </a:rPr>
              <a:t>REDCTF vol.5</a:t>
            </a:r>
            <a:r>
              <a:rPr lang="ja-JP" altLang="en-US" sz="3600" dirty="0">
                <a:latin typeface="Meiryo UI" panose="020B0604030504040204" pitchFamily="50" charset="-128"/>
                <a:ea typeface="Meiryo UI" panose="020B0604030504040204" pitchFamily="50" charset="-128"/>
              </a:rPr>
              <a:t> 解説資料</a:t>
            </a:r>
            <a:endParaRPr kumimoji="1" lang="ja-JP" altLang="en-US" sz="36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996DDC3C-FA64-EFE5-7326-44AF2151839A}"/>
              </a:ext>
            </a:extLst>
          </p:cNvPr>
          <p:cNvSpPr txBox="1"/>
          <p:nvPr/>
        </p:nvSpPr>
        <p:spPr>
          <a:xfrm>
            <a:off x="1805579" y="4976218"/>
            <a:ext cx="8580839" cy="707886"/>
          </a:xfrm>
          <a:prstGeom prst="rect">
            <a:avLst/>
          </a:prstGeom>
          <a:noFill/>
        </p:spPr>
        <p:txBody>
          <a:bodyPr wrap="square" rtlCol="0">
            <a:spAutoFit/>
          </a:bodyPr>
          <a:lstStyle/>
          <a:p>
            <a:pPr algn="ctr"/>
            <a:r>
              <a:rPr kumimoji="1" lang="ja-JP" altLang="en-US" sz="2000" dirty="0">
                <a:latin typeface="Meiryo UI" panose="020B0604030504040204" pitchFamily="50" charset="-128"/>
                <a:ea typeface="Meiryo UI" panose="020B0604030504040204" pitchFamily="50" charset="-128"/>
              </a:rPr>
              <a:t>注意：ネタバレ防止のため、</a:t>
            </a:r>
            <a:r>
              <a:rPr kumimoji="1" lang="en-US" altLang="ja-JP" sz="2000" dirty="0">
                <a:latin typeface="Meiryo UI" panose="020B0604030504040204" pitchFamily="50" charset="-128"/>
                <a:ea typeface="Meiryo UI" panose="020B0604030504040204" pitchFamily="50" charset="-128"/>
              </a:rPr>
              <a:t>REDCTF</a:t>
            </a:r>
            <a:r>
              <a:rPr kumimoji="1" lang="ja-JP" altLang="en-US" sz="2000" dirty="0">
                <a:latin typeface="Meiryo UI" panose="020B0604030504040204" pitchFamily="50" charset="-128"/>
                <a:ea typeface="Meiryo UI" panose="020B0604030504040204" pitchFamily="50" charset="-128"/>
              </a:rPr>
              <a:t>参加者以外への本資料の提供は禁止します</a:t>
            </a:r>
          </a:p>
        </p:txBody>
      </p:sp>
    </p:spTree>
    <p:extLst>
      <p:ext uri="{BB962C8B-B14F-4D97-AF65-F5344CB8AC3E}">
        <p14:creationId xmlns:p14="http://schemas.microsoft.com/office/powerpoint/2010/main" val="363833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(#222) </a:t>
            </a:r>
            <a:r>
              <a:rPr kumimoji="1" lang="ja-JP" altLang="en-US" dirty="0">
                <a:latin typeface="Meiryo UI" panose="020B0604030504040204" pitchFamily="50" charset="-128"/>
                <a:ea typeface="Meiryo UI" panose="020B0604030504040204" pitchFamily="50" charset="-128"/>
              </a:rPr>
              <a:t>ばつ</a:t>
            </a:r>
            <a:r>
              <a:rPr kumimoji="1" lang="en-US" altLang="ja-JP" dirty="0">
                <a:latin typeface="Meiryo UI" panose="020B0604030504040204" pitchFamily="50" charset="-128"/>
                <a:ea typeface="Meiryo UI" panose="020B0604030504040204" pitchFamily="50" charset="-128"/>
              </a:rPr>
              <a:t>OR 400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AF5C2E5-2F43-A2ED-59BB-3DD8350E47A8}"/>
              </a:ext>
            </a:extLst>
          </p:cNvPr>
          <p:cNvSpPr txBox="1"/>
          <p:nvPr/>
        </p:nvSpPr>
        <p:spPr>
          <a:xfrm>
            <a:off x="111485" y="468247"/>
            <a:ext cx="10659979"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key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XORFU?</a:t>
            </a:r>
            <a:r>
              <a:rPr lang="ja-JP" altLang="en-US" sz="1200" dirty="0">
                <a:latin typeface="Meiryo UI" panose="020B0604030504040204" pitchFamily="50" charset="-128"/>
                <a:ea typeface="Meiryo UI" panose="020B0604030504040204" pitchFamily="50" charset="-128"/>
              </a:rPr>
              <a:t>」であることがわかったため、ブルートフォースし、それっぽい平文がないか確認する。</a:t>
            </a:r>
            <a:endParaRPr lang="en-US" altLang="ja-JP"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E60AC80C-F754-F8E1-7686-94D25F116031}"/>
              </a:ext>
            </a:extLst>
          </p:cNvPr>
          <p:cNvPicPr>
            <a:picLocks noChangeAspect="1"/>
          </p:cNvPicPr>
          <p:nvPr/>
        </p:nvPicPr>
        <p:blipFill>
          <a:blip r:embed="rId2"/>
          <a:stretch>
            <a:fillRect/>
          </a:stretch>
        </p:blipFill>
        <p:spPr>
          <a:xfrm>
            <a:off x="177641" y="776901"/>
            <a:ext cx="2807354" cy="5590082"/>
          </a:xfrm>
          <a:prstGeom prst="rect">
            <a:avLst/>
          </a:prstGeom>
        </p:spPr>
      </p:pic>
      <p:sp>
        <p:nvSpPr>
          <p:cNvPr id="6" name="正方形/長方形 5">
            <a:extLst>
              <a:ext uri="{FF2B5EF4-FFF2-40B4-BE49-F238E27FC236}">
                <a16:creationId xmlns:a16="http://schemas.microsoft.com/office/drawing/2014/main" id="{C93AEEC1-C103-BC6D-5963-B4F6AC4987D3}"/>
              </a:ext>
            </a:extLst>
          </p:cNvPr>
          <p:cNvSpPr/>
          <p:nvPr/>
        </p:nvSpPr>
        <p:spPr bwMode="auto">
          <a:xfrm>
            <a:off x="209725" y="6051011"/>
            <a:ext cx="1895911" cy="165231"/>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947C072F-9438-7C8A-39B0-3D6BD4F55942}"/>
              </a:ext>
            </a:extLst>
          </p:cNvPr>
          <p:cNvPicPr>
            <a:picLocks noChangeAspect="1"/>
          </p:cNvPicPr>
          <p:nvPr/>
        </p:nvPicPr>
        <p:blipFill>
          <a:blip r:embed="rId3"/>
          <a:stretch>
            <a:fillRect/>
          </a:stretch>
        </p:blipFill>
        <p:spPr>
          <a:xfrm>
            <a:off x="3151044" y="1006680"/>
            <a:ext cx="4804879" cy="2793534"/>
          </a:xfrm>
          <a:prstGeom prst="rect">
            <a:avLst/>
          </a:prstGeom>
        </p:spPr>
      </p:pic>
      <p:sp>
        <p:nvSpPr>
          <p:cNvPr id="13" name="テキスト ボックス 12">
            <a:extLst>
              <a:ext uri="{FF2B5EF4-FFF2-40B4-BE49-F238E27FC236}">
                <a16:creationId xmlns:a16="http://schemas.microsoft.com/office/drawing/2014/main" id="{3252144E-EFAA-6D16-EA45-6852982E29C9}"/>
              </a:ext>
            </a:extLst>
          </p:cNvPr>
          <p:cNvSpPr txBox="1"/>
          <p:nvPr/>
        </p:nvSpPr>
        <p:spPr>
          <a:xfrm>
            <a:off x="3064412" y="764642"/>
            <a:ext cx="2234633" cy="261610"/>
          </a:xfrm>
          <a:prstGeom prst="rect">
            <a:avLst/>
          </a:prstGeom>
          <a:noFill/>
        </p:spPr>
        <p:txBody>
          <a:bodyPr wrap="square" rtlCol="0">
            <a:spAutoFit/>
          </a:bodyPr>
          <a:lstStyle/>
          <a:p>
            <a:r>
              <a:rPr lang="ja-JP" altLang="en-US" sz="1050" u="sng" dirty="0">
                <a:latin typeface="Meiryo UI" panose="020B0604030504040204" pitchFamily="50" charset="-128"/>
                <a:ea typeface="Meiryo UI" panose="020B0604030504040204" pitchFamily="50" charset="-128"/>
              </a:rPr>
              <a:t>参考</a:t>
            </a:r>
            <a:r>
              <a:rPr lang="en-US" altLang="ja-JP" sz="1050" u="sng" dirty="0">
                <a:latin typeface="Meiryo UI" panose="020B0604030504040204" pitchFamily="50" charset="-128"/>
                <a:ea typeface="Meiryo UI" panose="020B0604030504040204" pitchFamily="50" charset="-128"/>
              </a:rPr>
              <a:t>:</a:t>
            </a:r>
            <a:r>
              <a:rPr lang="ja-JP" altLang="en-US" sz="1050" u="sng" dirty="0">
                <a:latin typeface="Meiryo UI" panose="020B0604030504040204" pitchFamily="50" charset="-128"/>
                <a:ea typeface="Meiryo UI" panose="020B0604030504040204" pitchFamily="50" charset="-128"/>
              </a:rPr>
              <a:t>使用した</a:t>
            </a:r>
            <a:r>
              <a:rPr lang="en-US" altLang="ja-JP" sz="1050" u="sng" dirty="0">
                <a:latin typeface="Meiryo UI" panose="020B0604030504040204" pitchFamily="50" charset="-128"/>
                <a:ea typeface="Meiryo UI" panose="020B0604030504040204" pitchFamily="50" charset="-128"/>
              </a:rPr>
              <a:t>Python</a:t>
            </a:r>
            <a:r>
              <a:rPr lang="ja-JP" altLang="en-US" sz="1050" u="sng" dirty="0">
                <a:latin typeface="Meiryo UI" panose="020B0604030504040204" pitchFamily="50" charset="-128"/>
                <a:ea typeface="Meiryo UI" panose="020B0604030504040204" pitchFamily="50" charset="-128"/>
              </a:rPr>
              <a:t>スクリプト</a:t>
            </a:r>
            <a:endParaRPr kumimoji="1" lang="ja-JP" altLang="en-US" sz="1050" u="sng" dirty="0">
              <a:latin typeface="Meiryo UI" panose="020B0604030504040204" pitchFamily="50" charset="-128"/>
              <a:ea typeface="Meiryo UI" panose="020B0604030504040204" pitchFamily="50" charset="-128"/>
            </a:endParaRPr>
          </a:p>
        </p:txBody>
      </p:sp>
      <p:sp>
        <p:nvSpPr>
          <p:cNvPr id="15" name="円形吹き出し 5">
            <a:extLst>
              <a:ext uri="{FF2B5EF4-FFF2-40B4-BE49-F238E27FC236}">
                <a16:creationId xmlns:a16="http://schemas.microsoft.com/office/drawing/2014/main" id="{5A459F18-1E73-1700-41D0-7F1EDC16DE79}"/>
              </a:ext>
            </a:extLst>
          </p:cNvPr>
          <p:cNvSpPr/>
          <p:nvPr/>
        </p:nvSpPr>
        <p:spPr>
          <a:xfrm>
            <a:off x="2137720" y="5209563"/>
            <a:ext cx="2300056" cy="1006679"/>
          </a:xfrm>
          <a:prstGeom prst="wedgeEllipseCallout">
            <a:avLst>
              <a:gd name="adj1" fmla="val -54194"/>
              <a:gd name="adj2" fmla="val 3674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key</a:t>
            </a:r>
            <a:r>
              <a:rPr kumimoji="1" lang="ja-JP" altLang="en-US" sz="1000" dirty="0">
                <a:solidFill>
                  <a:schemeClr val="tx1"/>
                </a:solidFill>
                <a:latin typeface="Meiryo UI" panose="020B0604030504040204" pitchFamily="50" charset="-128"/>
                <a:ea typeface="Meiryo UI" panose="020B0604030504040204" pitchFamily="50" charset="-128"/>
              </a:rPr>
              <a:t>が「</a:t>
            </a:r>
            <a:r>
              <a:rPr kumimoji="1" lang="en-US" altLang="ja-JP" sz="1000" dirty="0">
                <a:solidFill>
                  <a:schemeClr val="tx1"/>
                </a:solidFill>
                <a:latin typeface="Meiryo UI" panose="020B0604030504040204" pitchFamily="50" charset="-128"/>
                <a:ea typeface="Meiryo UI" panose="020B0604030504040204" pitchFamily="50" charset="-128"/>
              </a:rPr>
              <a:t>XORFUN</a:t>
            </a:r>
            <a:r>
              <a:rPr kumimoji="1" lang="ja-JP" altLang="en-US" sz="1000" dirty="0">
                <a:solidFill>
                  <a:schemeClr val="tx1"/>
                </a:solidFill>
                <a:latin typeface="Meiryo UI" panose="020B0604030504040204" pitchFamily="50" charset="-128"/>
                <a:ea typeface="Meiryo UI" panose="020B0604030504040204" pitchFamily="50" charset="-128"/>
              </a:rPr>
              <a:t>」の場合に、</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flag{x0rX1s_v3ry_fun}</a:t>
            </a:r>
            <a:r>
              <a:rPr kumimoji="1" lang="ja-JP" altLang="en-US" sz="1000" dirty="0">
                <a:solidFill>
                  <a:schemeClr val="tx1"/>
                </a:solidFill>
                <a:latin typeface="Meiryo UI" panose="020B0604030504040204" pitchFamily="50" charset="-128"/>
                <a:ea typeface="Meiryo UI" panose="020B0604030504040204" pitchFamily="50" charset="-128"/>
              </a:rPr>
              <a:t>になり、</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それっぽい平文</a:t>
            </a:r>
            <a:r>
              <a:rPr lang="en-US" altLang="ja-JP" sz="1000" dirty="0">
                <a:solidFill>
                  <a:schemeClr val="tx1"/>
                </a:solidFill>
                <a:latin typeface="Meiryo UI" panose="020B0604030504040204" pitchFamily="50" charset="-128"/>
                <a:ea typeface="Meiryo UI" panose="020B0604030504040204" pitchFamily="50" charset="-128"/>
              </a:rPr>
              <a:t>(</a:t>
            </a:r>
            <a:r>
              <a:rPr lang="en-US" altLang="ja-JP" sz="1000" dirty="0" err="1">
                <a:solidFill>
                  <a:schemeClr val="tx1"/>
                </a:solidFill>
                <a:latin typeface="Meiryo UI" panose="020B0604030504040204" pitchFamily="50" charset="-128"/>
                <a:ea typeface="Meiryo UI" panose="020B0604030504040204" pitchFamily="50" charset="-128"/>
              </a:rPr>
              <a:t>xor_is_very_fun</a:t>
            </a:r>
            <a:r>
              <a:rPr lang="en-US" altLang="ja-JP" sz="1000" dirty="0">
                <a:solidFill>
                  <a:schemeClr val="tx1"/>
                </a:solidFill>
                <a:latin typeface="Meiryo UI" panose="020B0604030504040204" pitchFamily="50" charset="-128"/>
                <a:ea typeface="Meiryo UI" panose="020B0604030504040204" pitchFamily="50" charset="-128"/>
              </a:rPr>
              <a:t>)</a:t>
            </a:r>
          </a:p>
          <a:p>
            <a:pPr algn="ctr"/>
            <a:r>
              <a:rPr lang="ja-JP" altLang="en-US" sz="1000" dirty="0">
                <a:solidFill>
                  <a:schemeClr val="tx1"/>
                </a:solidFill>
                <a:latin typeface="Meiryo UI" panose="020B0604030504040204" pitchFamily="50" charset="-128"/>
                <a:ea typeface="Meiryo UI" panose="020B0604030504040204" pitchFamily="50" charset="-128"/>
              </a:rPr>
              <a:t>になるため、正しい</a:t>
            </a:r>
            <a:r>
              <a:rPr lang="en-US" altLang="ja-JP" sz="1000" dirty="0">
                <a:solidFill>
                  <a:schemeClr val="tx1"/>
                </a:solidFill>
                <a:latin typeface="Meiryo UI" panose="020B0604030504040204" pitchFamily="50" charset="-128"/>
                <a:ea typeface="Meiryo UI" panose="020B0604030504040204" pitchFamily="50" charset="-128"/>
              </a:rPr>
              <a:t>key</a:t>
            </a:r>
            <a:r>
              <a:rPr lang="ja-JP" altLang="en-US" sz="1000" dirty="0">
                <a:solidFill>
                  <a:schemeClr val="tx1"/>
                </a:solidFill>
                <a:latin typeface="Meiryo UI" panose="020B0604030504040204" pitchFamily="50" charset="-128"/>
                <a:ea typeface="Meiryo UI" panose="020B0604030504040204" pitchFamily="50" charset="-128"/>
              </a:rPr>
              <a:t>と推測</a:t>
            </a:r>
            <a:r>
              <a:rPr kumimoji="1" lang="ja-JP" altLang="en-US" sz="1000" dirty="0">
                <a:solidFill>
                  <a:schemeClr val="tx1"/>
                </a:solidFill>
                <a:latin typeface="Meiryo UI" panose="020B0604030504040204" pitchFamily="50" charset="-128"/>
                <a:ea typeface="Meiryo UI" panose="020B0604030504040204" pitchFamily="50" charset="-128"/>
              </a:rPr>
              <a:t>。</a:t>
            </a:r>
          </a:p>
        </p:txBody>
      </p:sp>
      <p:sp>
        <p:nvSpPr>
          <p:cNvPr id="17" name="テキスト ボックス 16">
            <a:extLst>
              <a:ext uri="{FF2B5EF4-FFF2-40B4-BE49-F238E27FC236}">
                <a16:creationId xmlns:a16="http://schemas.microsoft.com/office/drawing/2014/main" id="{CB171DEB-3DF2-CE07-9C89-05A7D4BE9D33}"/>
              </a:ext>
            </a:extLst>
          </p:cNvPr>
          <p:cNvSpPr txBox="1"/>
          <p:nvPr/>
        </p:nvSpPr>
        <p:spPr>
          <a:xfrm>
            <a:off x="4680967" y="5820178"/>
            <a:ext cx="6146518" cy="830997"/>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ただし、なぜかそのままの</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だと通らないので、以下を試したら成功した。</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恐らく問題の作成ミスと思われる</a:t>
            </a:r>
            <a:r>
              <a:rPr lang="en-US" altLang="ja-JP" sz="1200" dirty="0">
                <a:latin typeface="Meiryo UI" panose="020B0604030504040204" pitchFamily="50" charset="-128"/>
                <a:ea typeface="Meiryo UI" panose="020B0604030504040204" pitchFamily="50" charset="-128"/>
              </a:rPr>
              <a:t>)</a:t>
            </a:r>
          </a:p>
          <a:p>
            <a:endParaRPr lang="en-US" altLang="ja-JP" sz="1200" dirty="0">
              <a:latin typeface="Meiryo UI" panose="020B0604030504040204" pitchFamily="50" charset="-128"/>
              <a:ea typeface="Meiryo UI" panose="020B0604030504040204" pitchFamily="50" charset="-128"/>
            </a:endParaRPr>
          </a:p>
          <a:p>
            <a:r>
              <a:rPr lang="pt-BR" altLang="ja-JP" sz="1200" dirty="0">
                <a:latin typeface="Meiryo UI" panose="020B0604030504040204" pitchFamily="50" charset="-128"/>
                <a:ea typeface="Meiryo UI" panose="020B0604030504040204" pitchFamily="50" charset="-128"/>
              </a:rPr>
              <a:t>flag{x0r_1s_v3ry_fun}</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043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4076532"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(#198) </a:t>
            </a:r>
            <a:r>
              <a:rPr kumimoji="1" lang="ja-JP" altLang="en-US" dirty="0">
                <a:latin typeface="Meiryo UI" panose="020B0604030504040204" pitchFamily="50" charset="-128"/>
                <a:ea typeface="Meiryo UI" panose="020B0604030504040204" pitchFamily="50" charset="-128"/>
              </a:rPr>
              <a:t>なにやら、不審なファイルが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92F329B-C04E-F8BA-D156-167AD9BF9FA4}"/>
              </a:ext>
            </a:extLst>
          </p:cNvPr>
          <p:cNvSpPr txBox="1"/>
          <p:nvPr/>
        </p:nvSpPr>
        <p:spPr>
          <a:xfrm>
            <a:off x="4381450" y="67260"/>
            <a:ext cx="786169"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A7CAF3E-6E3B-A07C-AFEA-D711761B03F5}"/>
              </a:ext>
            </a:extLst>
          </p:cNvPr>
          <p:cNvSpPr txBox="1"/>
          <p:nvPr/>
        </p:nvSpPr>
        <p:spPr>
          <a:xfrm>
            <a:off x="4400691" y="341426"/>
            <a:ext cx="645466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malicious_code.txt</a:t>
            </a:r>
            <a:r>
              <a:rPr kumimoji="1" lang="ja-JP" altLang="en-US" sz="1200" dirty="0">
                <a:latin typeface="Meiryo UI" panose="020B0604030504040204" pitchFamily="50" charset="-128"/>
                <a:ea typeface="Meiryo UI" panose="020B0604030504040204" pitchFamily="50" charset="-128"/>
              </a:rPr>
              <a:t>の中身を確認する。</a:t>
            </a:r>
          </a:p>
        </p:txBody>
      </p:sp>
      <p:pic>
        <p:nvPicPr>
          <p:cNvPr id="3" name="図 2">
            <a:extLst>
              <a:ext uri="{FF2B5EF4-FFF2-40B4-BE49-F238E27FC236}">
                <a16:creationId xmlns:a16="http://schemas.microsoft.com/office/drawing/2014/main" id="{B7BAC358-5FDC-97A3-4CE2-1FB6C88C8BE8}"/>
              </a:ext>
            </a:extLst>
          </p:cNvPr>
          <p:cNvPicPr>
            <a:picLocks noChangeAspect="1"/>
          </p:cNvPicPr>
          <p:nvPr/>
        </p:nvPicPr>
        <p:blipFill>
          <a:blip r:embed="rId2"/>
          <a:stretch>
            <a:fillRect/>
          </a:stretch>
        </p:blipFill>
        <p:spPr>
          <a:xfrm>
            <a:off x="320697" y="479925"/>
            <a:ext cx="3537802" cy="6117771"/>
          </a:xfrm>
          <a:prstGeom prst="rect">
            <a:avLst/>
          </a:prstGeom>
        </p:spPr>
      </p:pic>
      <p:pic>
        <p:nvPicPr>
          <p:cNvPr id="6" name="図 5">
            <a:extLst>
              <a:ext uri="{FF2B5EF4-FFF2-40B4-BE49-F238E27FC236}">
                <a16:creationId xmlns:a16="http://schemas.microsoft.com/office/drawing/2014/main" id="{60A63C35-1A32-62A0-0028-DD2081039FE1}"/>
              </a:ext>
            </a:extLst>
          </p:cNvPr>
          <p:cNvPicPr>
            <a:picLocks noChangeAspect="1"/>
          </p:cNvPicPr>
          <p:nvPr/>
        </p:nvPicPr>
        <p:blipFill>
          <a:blip r:embed="rId3"/>
          <a:stretch>
            <a:fillRect/>
          </a:stretch>
        </p:blipFill>
        <p:spPr>
          <a:xfrm>
            <a:off x="4470361" y="618425"/>
            <a:ext cx="7321046" cy="805987"/>
          </a:xfrm>
          <a:prstGeom prst="rect">
            <a:avLst/>
          </a:prstGeom>
        </p:spPr>
      </p:pic>
      <p:sp>
        <p:nvSpPr>
          <p:cNvPr id="9" name="テキスト ボックス 8">
            <a:extLst>
              <a:ext uri="{FF2B5EF4-FFF2-40B4-BE49-F238E27FC236}">
                <a16:creationId xmlns:a16="http://schemas.microsoft.com/office/drawing/2014/main" id="{66166798-5475-DCF1-A73F-95E3FB4CA45B}"/>
              </a:ext>
            </a:extLst>
          </p:cNvPr>
          <p:cNvSpPr txBox="1"/>
          <p:nvPr/>
        </p:nvSpPr>
        <p:spPr>
          <a:xfrm>
            <a:off x="4381450" y="1525245"/>
            <a:ext cx="6454664" cy="276999"/>
          </a:xfrm>
          <a:prstGeom prst="rect">
            <a:avLst/>
          </a:prstGeom>
          <a:noFill/>
        </p:spPr>
        <p:txBody>
          <a:bodyPr wrap="square" rtlCol="0">
            <a:spAutoFit/>
          </a:bodyPr>
          <a:lstStyle/>
          <a:p>
            <a:r>
              <a:rPr kumimoji="1" lang="en-US" altLang="ja-JP" sz="1200" dirty="0" err="1">
                <a:latin typeface="Meiryo UI" panose="020B0604030504040204" pitchFamily="50" charset="-128"/>
                <a:ea typeface="Meiryo UI" panose="020B0604030504040204" pitchFamily="50" charset="-128"/>
              </a:rPr>
              <a:t>Powershell</a:t>
            </a:r>
            <a:r>
              <a:rPr kumimoji="1" lang="ja-JP" altLang="en-US" sz="1200" dirty="0">
                <a:latin typeface="Meiryo UI" panose="020B0604030504040204" pitchFamily="50" charset="-128"/>
                <a:ea typeface="Meiryo UI" panose="020B0604030504040204" pitchFamily="50" charset="-128"/>
              </a:rPr>
              <a:t>で実行。</a:t>
            </a:r>
          </a:p>
        </p:txBody>
      </p:sp>
      <p:pic>
        <p:nvPicPr>
          <p:cNvPr id="13" name="図 12">
            <a:extLst>
              <a:ext uri="{FF2B5EF4-FFF2-40B4-BE49-F238E27FC236}">
                <a16:creationId xmlns:a16="http://schemas.microsoft.com/office/drawing/2014/main" id="{AD3E70A7-A91F-AA5D-8FC7-E0F7FBA04A95}"/>
              </a:ext>
            </a:extLst>
          </p:cNvPr>
          <p:cNvPicPr>
            <a:picLocks noChangeAspect="1"/>
          </p:cNvPicPr>
          <p:nvPr/>
        </p:nvPicPr>
        <p:blipFill>
          <a:blip r:embed="rId4"/>
          <a:stretch>
            <a:fillRect/>
          </a:stretch>
        </p:blipFill>
        <p:spPr>
          <a:xfrm>
            <a:off x="4470361" y="1816503"/>
            <a:ext cx="7340288" cy="2286694"/>
          </a:xfrm>
          <a:prstGeom prst="rect">
            <a:avLst/>
          </a:prstGeom>
        </p:spPr>
      </p:pic>
      <p:pic>
        <p:nvPicPr>
          <p:cNvPr id="17" name="図 16">
            <a:extLst>
              <a:ext uri="{FF2B5EF4-FFF2-40B4-BE49-F238E27FC236}">
                <a16:creationId xmlns:a16="http://schemas.microsoft.com/office/drawing/2014/main" id="{CE257CFB-6254-D443-302E-14A8CFABE822}"/>
              </a:ext>
            </a:extLst>
          </p:cNvPr>
          <p:cNvPicPr>
            <a:picLocks noChangeAspect="1"/>
          </p:cNvPicPr>
          <p:nvPr/>
        </p:nvPicPr>
        <p:blipFill>
          <a:blip r:embed="rId5"/>
          <a:stretch>
            <a:fillRect/>
          </a:stretch>
        </p:blipFill>
        <p:spPr>
          <a:xfrm>
            <a:off x="4381450" y="4495288"/>
            <a:ext cx="7340288" cy="1955521"/>
          </a:xfrm>
          <a:prstGeom prst="rect">
            <a:avLst/>
          </a:prstGeom>
        </p:spPr>
      </p:pic>
      <p:sp>
        <p:nvSpPr>
          <p:cNvPr id="18" name="テキスト ボックス 17">
            <a:extLst>
              <a:ext uri="{FF2B5EF4-FFF2-40B4-BE49-F238E27FC236}">
                <a16:creationId xmlns:a16="http://schemas.microsoft.com/office/drawing/2014/main" id="{1371B97C-B809-80CD-F573-ABD3F1D19832}"/>
              </a:ext>
            </a:extLst>
          </p:cNvPr>
          <p:cNvSpPr txBox="1"/>
          <p:nvPr/>
        </p:nvSpPr>
        <p:spPr>
          <a:xfrm>
            <a:off x="4381450" y="4230287"/>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上記文字列を</a:t>
            </a:r>
            <a:r>
              <a:rPr kumimoji="1" lang="en-US" altLang="ja-JP" sz="1200" dirty="0">
                <a:latin typeface="Meiryo UI" panose="020B0604030504040204" pitchFamily="50" charset="-128"/>
                <a:ea typeface="Meiryo UI" panose="020B0604030504040204" pitchFamily="50" charset="-128"/>
              </a:rPr>
              <a:t>Base64</a:t>
            </a:r>
            <a:r>
              <a:rPr kumimoji="1" lang="ja-JP" altLang="en-US" sz="1200" dirty="0">
                <a:latin typeface="Meiryo UI" panose="020B0604030504040204" pitchFamily="50" charset="-128"/>
                <a:ea typeface="Meiryo UI" panose="020B0604030504040204" pitchFamily="50" charset="-128"/>
              </a:rPr>
              <a:t>デコード。</a:t>
            </a:r>
          </a:p>
        </p:txBody>
      </p:sp>
      <p:sp>
        <p:nvSpPr>
          <p:cNvPr id="20" name="円形吹き出し 5">
            <a:extLst>
              <a:ext uri="{FF2B5EF4-FFF2-40B4-BE49-F238E27FC236}">
                <a16:creationId xmlns:a16="http://schemas.microsoft.com/office/drawing/2014/main" id="{8EBB9316-4E5D-C65B-67FD-9B822CC81E47}"/>
              </a:ext>
            </a:extLst>
          </p:cNvPr>
          <p:cNvSpPr/>
          <p:nvPr/>
        </p:nvSpPr>
        <p:spPr>
          <a:xfrm>
            <a:off x="10101146" y="4236917"/>
            <a:ext cx="1770157" cy="582670"/>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デコード結果がスクリプトデータに</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なっていそう。。。</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3" name="円形吹き出し 5">
            <a:extLst>
              <a:ext uri="{FF2B5EF4-FFF2-40B4-BE49-F238E27FC236}">
                <a16:creationId xmlns:a16="http://schemas.microsoft.com/office/drawing/2014/main" id="{816517F4-7C9C-0047-3749-264E34C38892}"/>
              </a:ext>
            </a:extLst>
          </p:cNvPr>
          <p:cNvSpPr/>
          <p:nvPr/>
        </p:nvSpPr>
        <p:spPr>
          <a:xfrm>
            <a:off x="7937066" y="267921"/>
            <a:ext cx="1770157" cy="582670"/>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err="1">
                <a:solidFill>
                  <a:schemeClr val="tx1"/>
                </a:solidFill>
                <a:latin typeface="Meiryo UI" panose="020B0604030504040204" pitchFamily="50" charset="-128"/>
                <a:ea typeface="Meiryo UI" panose="020B0604030504040204" pitchFamily="50" charset="-128"/>
              </a:rPr>
              <a:t>Powershell</a:t>
            </a:r>
            <a:r>
              <a:rPr kumimoji="1" lang="ja-JP" altLang="en-US" sz="1000" dirty="0">
                <a:solidFill>
                  <a:schemeClr val="tx1"/>
                </a:solidFill>
                <a:latin typeface="Meiryo UI" panose="020B0604030504040204" pitchFamily="50" charset="-128"/>
                <a:ea typeface="Meiryo UI" panose="020B0604030504040204" pitchFamily="50" charset="-128"/>
              </a:rPr>
              <a:t>コマンドになっている</a:t>
            </a:r>
          </a:p>
        </p:txBody>
      </p:sp>
    </p:spTree>
    <p:extLst>
      <p:ext uri="{BB962C8B-B14F-4D97-AF65-F5344CB8AC3E}">
        <p14:creationId xmlns:p14="http://schemas.microsoft.com/office/powerpoint/2010/main" val="167975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4076532"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(#198) </a:t>
            </a:r>
            <a:r>
              <a:rPr kumimoji="1" lang="ja-JP" altLang="en-US" dirty="0">
                <a:latin typeface="Meiryo UI" panose="020B0604030504040204" pitchFamily="50" charset="-128"/>
                <a:ea typeface="Meiryo UI" panose="020B0604030504040204" pitchFamily="50" charset="-128"/>
              </a:rPr>
              <a:t>なにやら、不審なファイルが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069FF72B-68AF-3958-CB04-440F6320C362}"/>
              </a:ext>
            </a:extLst>
          </p:cNvPr>
          <p:cNvPicPr>
            <a:picLocks noChangeAspect="1"/>
          </p:cNvPicPr>
          <p:nvPr/>
        </p:nvPicPr>
        <p:blipFill>
          <a:blip r:embed="rId2"/>
          <a:stretch>
            <a:fillRect/>
          </a:stretch>
        </p:blipFill>
        <p:spPr>
          <a:xfrm>
            <a:off x="237780" y="571042"/>
            <a:ext cx="10793331" cy="4601217"/>
          </a:xfrm>
          <a:prstGeom prst="rect">
            <a:avLst/>
          </a:prstGeom>
        </p:spPr>
      </p:pic>
      <p:sp>
        <p:nvSpPr>
          <p:cNvPr id="5" name="円形吹き出し 5">
            <a:extLst>
              <a:ext uri="{FF2B5EF4-FFF2-40B4-BE49-F238E27FC236}">
                <a16:creationId xmlns:a16="http://schemas.microsoft.com/office/drawing/2014/main" id="{B6FA24C5-D715-C182-25C1-FD4EBD17DB9F}"/>
              </a:ext>
            </a:extLst>
          </p:cNvPr>
          <p:cNvSpPr/>
          <p:nvPr/>
        </p:nvSpPr>
        <p:spPr>
          <a:xfrm>
            <a:off x="9379131" y="1103071"/>
            <a:ext cx="2448629" cy="830232"/>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データを整形すると</a:t>
            </a:r>
            <a:r>
              <a:rPr kumimoji="1" lang="en-US" altLang="ja-JP" sz="1000" dirty="0" err="1">
                <a:solidFill>
                  <a:schemeClr val="tx1"/>
                </a:solidFill>
                <a:latin typeface="Meiryo UI" panose="020B0604030504040204" pitchFamily="50" charset="-128"/>
                <a:ea typeface="Meiryo UI" panose="020B0604030504040204" pitchFamily="50" charset="-128"/>
              </a:rPr>
              <a:t>Powershell</a:t>
            </a:r>
            <a:r>
              <a:rPr kumimoji="1" lang="ja-JP" altLang="en-US" sz="1000" dirty="0">
                <a:solidFill>
                  <a:schemeClr val="tx1"/>
                </a:solidFill>
                <a:latin typeface="Meiryo UI" panose="020B0604030504040204" pitchFamily="50" charset="-128"/>
                <a:ea typeface="Meiryo UI" panose="020B0604030504040204" pitchFamily="50" charset="-128"/>
              </a:rPr>
              <a:t>スクリプト</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になっていることがわかる</a:t>
            </a:r>
          </a:p>
        </p:txBody>
      </p:sp>
      <p:sp>
        <p:nvSpPr>
          <p:cNvPr id="10" name="正方形/長方形 9">
            <a:extLst>
              <a:ext uri="{FF2B5EF4-FFF2-40B4-BE49-F238E27FC236}">
                <a16:creationId xmlns:a16="http://schemas.microsoft.com/office/drawing/2014/main" id="{9756E392-2067-AC52-A530-F8A19FC9F2EE}"/>
              </a:ext>
            </a:extLst>
          </p:cNvPr>
          <p:cNvSpPr/>
          <p:nvPr/>
        </p:nvSpPr>
        <p:spPr bwMode="auto">
          <a:xfrm>
            <a:off x="2796171" y="4953731"/>
            <a:ext cx="861430" cy="175618"/>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11" name="円形吹き出し 5">
            <a:extLst>
              <a:ext uri="{FF2B5EF4-FFF2-40B4-BE49-F238E27FC236}">
                <a16:creationId xmlns:a16="http://schemas.microsoft.com/office/drawing/2014/main" id="{77C40898-F7C9-FEBC-B7D0-1BF24A754442}"/>
              </a:ext>
            </a:extLst>
          </p:cNvPr>
          <p:cNvSpPr/>
          <p:nvPr/>
        </p:nvSpPr>
        <p:spPr>
          <a:xfrm>
            <a:off x="2982684" y="5306709"/>
            <a:ext cx="3426825" cy="806708"/>
          </a:xfrm>
          <a:prstGeom prst="wedgeEllipseCallout">
            <a:avLst>
              <a:gd name="adj1" fmla="val -32170"/>
              <a:gd name="adj2" fmla="val -73662"/>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攻撃者の名前が</a:t>
            </a:r>
            <a:r>
              <a:rPr kumimoji="1" lang="en-US" altLang="ja-JP" sz="1000" dirty="0">
                <a:solidFill>
                  <a:schemeClr val="tx1"/>
                </a:solidFill>
                <a:latin typeface="Meiryo UI" panose="020B0604030504040204" pitchFamily="50" charset="-128"/>
                <a:ea typeface="Meiryo UI" panose="020B0604030504040204" pitchFamily="50" charset="-128"/>
              </a:rPr>
              <a:t>ZnVtMWgxdG8=</a:t>
            </a:r>
            <a:r>
              <a:rPr kumimoji="1" lang="ja-JP" altLang="en-US" sz="1000" dirty="0">
                <a:solidFill>
                  <a:schemeClr val="tx1"/>
                </a:solidFill>
                <a:latin typeface="Meiryo UI" panose="020B0604030504040204" pitchFamily="50" charset="-128"/>
                <a:ea typeface="Meiryo UI" panose="020B0604030504040204" pitchFamily="50" charset="-128"/>
              </a:rPr>
              <a:t>であり、</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Base64</a:t>
            </a:r>
            <a:r>
              <a:rPr kumimoji="1" lang="ja-JP" altLang="en-US" sz="1000" dirty="0">
                <a:solidFill>
                  <a:schemeClr val="tx1"/>
                </a:solidFill>
                <a:latin typeface="Meiryo UI" panose="020B0604030504040204" pitchFamily="50" charset="-128"/>
                <a:ea typeface="Meiryo UI" panose="020B0604030504040204" pitchFamily="50" charset="-128"/>
              </a:rPr>
              <a:t>デコードすると</a:t>
            </a:r>
            <a:r>
              <a:rPr kumimoji="1" lang="en-US" altLang="ja-JP" sz="1000" dirty="0">
                <a:solidFill>
                  <a:schemeClr val="tx1"/>
                </a:solidFill>
                <a:latin typeface="Meiryo UI" panose="020B0604030504040204" pitchFamily="50" charset="-128"/>
                <a:ea typeface="Meiryo UI" panose="020B0604030504040204" pitchFamily="50" charset="-128"/>
              </a:rPr>
              <a:t>fum1h1to</a:t>
            </a:r>
            <a:r>
              <a:rPr kumimoji="1" lang="ja-JP" altLang="en-US" sz="1000" dirty="0">
                <a:solidFill>
                  <a:schemeClr val="tx1"/>
                </a:solidFill>
                <a:latin typeface="Meiryo UI" panose="020B0604030504040204" pitchFamily="50" charset="-128"/>
                <a:ea typeface="Meiryo UI" panose="020B0604030504040204" pitchFamily="50" charset="-128"/>
              </a:rPr>
              <a:t>になることがわかる。</a:t>
            </a:r>
          </a:p>
        </p:txBody>
      </p:sp>
    </p:spTree>
    <p:extLst>
      <p:ext uri="{BB962C8B-B14F-4D97-AF65-F5344CB8AC3E}">
        <p14:creationId xmlns:p14="http://schemas.microsoft.com/office/powerpoint/2010/main" val="394987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4076532"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(#198) </a:t>
            </a:r>
            <a:r>
              <a:rPr kumimoji="1" lang="ja-JP" altLang="en-US" dirty="0">
                <a:latin typeface="Meiryo UI" panose="020B0604030504040204" pitchFamily="50" charset="-128"/>
                <a:ea typeface="Meiryo UI" panose="020B0604030504040204" pitchFamily="50" charset="-128"/>
              </a:rPr>
              <a:t>なにやら、不審なファイルが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D5CEE866-99C8-F3D7-14A4-7A8B422CEE4F}"/>
              </a:ext>
            </a:extLst>
          </p:cNvPr>
          <p:cNvSpPr txBox="1"/>
          <p:nvPr/>
        </p:nvSpPr>
        <p:spPr>
          <a:xfrm>
            <a:off x="159617" y="436592"/>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もう</a:t>
            </a: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つの添付ファイルである</a:t>
            </a:r>
            <a:r>
              <a:rPr kumimoji="1" lang="en-US" altLang="ja-JP" sz="1200" dirty="0" err="1">
                <a:latin typeface="Meiryo UI" panose="020B0604030504040204" pitchFamily="50" charset="-128"/>
                <a:ea typeface="Meiryo UI" panose="020B0604030504040204" pitchFamily="50" charset="-128"/>
              </a:rPr>
              <a:t>check_yara</a:t>
            </a:r>
            <a:r>
              <a:rPr lang="ja-JP" altLang="en-US" sz="1200" dirty="0">
                <a:latin typeface="Meiryo UI" panose="020B0604030504040204" pitchFamily="50" charset="-128"/>
                <a:ea typeface="Meiryo UI" panose="020B0604030504040204" pitchFamily="50" charset="-128"/>
              </a:rPr>
              <a:t>ファイルを確認する。</a:t>
            </a:r>
            <a:endParaRPr kumimoji="1" lang="ja-JP" altLang="en-US" sz="1200" dirty="0">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315D9C15-FB3C-B4C2-5A4C-C7E8A032DB08}"/>
              </a:ext>
            </a:extLst>
          </p:cNvPr>
          <p:cNvPicPr>
            <a:picLocks noChangeAspect="1"/>
          </p:cNvPicPr>
          <p:nvPr/>
        </p:nvPicPr>
        <p:blipFill>
          <a:blip r:embed="rId2"/>
          <a:stretch>
            <a:fillRect/>
          </a:stretch>
        </p:blipFill>
        <p:spPr>
          <a:xfrm>
            <a:off x="243840" y="707234"/>
            <a:ext cx="11652069" cy="718103"/>
          </a:xfrm>
          <a:prstGeom prst="rect">
            <a:avLst/>
          </a:prstGeom>
        </p:spPr>
      </p:pic>
      <p:sp>
        <p:nvSpPr>
          <p:cNvPr id="7" name="円形吹き出し 5">
            <a:extLst>
              <a:ext uri="{FF2B5EF4-FFF2-40B4-BE49-F238E27FC236}">
                <a16:creationId xmlns:a16="http://schemas.microsoft.com/office/drawing/2014/main" id="{9C8C0C5B-C8A0-0247-4D52-C9C4FF76EAF8}"/>
              </a:ext>
            </a:extLst>
          </p:cNvPr>
          <p:cNvSpPr/>
          <p:nvPr/>
        </p:nvSpPr>
        <p:spPr>
          <a:xfrm>
            <a:off x="8585854" y="251926"/>
            <a:ext cx="1770157" cy="582670"/>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ELF</a:t>
            </a:r>
            <a:r>
              <a:rPr kumimoji="1" lang="ja-JP" altLang="en-US" sz="1000" dirty="0">
                <a:solidFill>
                  <a:schemeClr val="tx1"/>
                </a:solidFill>
                <a:latin typeface="Meiryo UI" panose="020B0604030504040204" pitchFamily="50" charset="-128"/>
                <a:ea typeface="Meiryo UI" panose="020B0604030504040204" pitchFamily="50" charset="-128"/>
              </a:rPr>
              <a:t>ファイルになっている</a:t>
            </a:r>
          </a:p>
        </p:txBody>
      </p:sp>
      <p:sp>
        <p:nvSpPr>
          <p:cNvPr id="8" name="正方形/長方形 7">
            <a:extLst>
              <a:ext uri="{FF2B5EF4-FFF2-40B4-BE49-F238E27FC236}">
                <a16:creationId xmlns:a16="http://schemas.microsoft.com/office/drawing/2014/main" id="{DA30510E-5192-64F6-2505-4B5B88327BBF}"/>
              </a:ext>
            </a:extLst>
          </p:cNvPr>
          <p:cNvSpPr/>
          <p:nvPr/>
        </p:nvSpPr>
        <p:spPr bwMode="auto">
          <a:xfrm>
            <a:off x="1019621" y="1043583"/>
            <a:ext cx="2324469" cy="184326"/>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5DA6C618-CE2F-EFA9-98B7-8CC169C8DF33}"/>
              </a:ext>
            </a:extLst>
          </p:cNvPr>
          <p:cNvPicPr>
            <a:picLocks noChangeAspect="1"/>
          </p:cNvPicPr>
          <p:nvPr/>
        </p:nvPicPr>
        <p:blipFill>
          <a:blip r:embed="rId3"/>
          <a:stretch>
            <a:fillRect/>
          </a:stretch>
        </p:blipFill>
        <p:spPr>
          <a:xfrm>
            <a:off x="243840" y="1834478"/>
            <a:ext cx="3562847" cy="628738"/>
          </a:xfrm>
          <a:prstGeom prst="rect">
            <a:avLst/>
          </a:prstGeom>
        </p:spPr>
      </p:pic>
      <p:sp>
        <p:nvSpPr>
          <p:cNvPr id="13" name="テキスト ボックス 12">
            <a:extLst>
              <a:ext uri="{FF2B5EF4-FFF2-40B4-BE49-F238E27FC236}">
                <a16:creationId xmlns:a16="http://schemas.microsoft.com/office/drawing/2014/main" id="{871F8546-DB7B-A47D-05B2-159AA5AD6D33}"/>
              </a:ext>
            </a:extLst>
          </p:cNvPr>
          <p:cNvSpPr txBox="1"/>
          <p:nvPr/>
        </p:nvSpPr>
        <p:spPr>
          <a:xfrm>
            <a:off x="159617" y="1557479"/>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適当な</a:t>
            </a:r>
            <a:r>
              <a:rPr kumimoji="1" lang="en-US" altLang="ja-JP" sz="1200" dirty="0" err="1">
                <a:latin typeface="Meiryo UI" panose="020B0604030504040204" pitchFamily="50" charset="-128"/>
                <a:ea typeface="Meiryo UI" panose="020B0604030504040204" pitchFamily="50" charset="-128"/>
              </a:rPr>
              <a:t>yara</a:t>
            </a:r>
            <a:r>
              <a:rPr kumimoji="1" lang="ja-JP" altLang="en-US" sz="1200" dirty="0">
                <a:latin typeface="Meiryo UI" panose="020B0604030504040204" pitchFamily="50" charset="-128"/>
                <a:ea typeface="Meiryo UI" panose="020B0604030504040204" pitchFamily="50" charset="-128"/>
              </a:rPr>
              <a:t>ルールファイルを引数にして実行</a:t>
            </a:r>
            <a:r>
              <a:rPr lang="ja-JP" altLang="en-US"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4" name="円形吹き出し 5">
            <a:extLst>
              <a:ext uri="{FF2B5EF4-FFF2-40B4-BE49-F238E27FC236}">
                <a16:creationId xmlns:a16="http://schemas.microsoft.com/office/drawing/2014/main" id="{C7BF2346-316B-813C-3764-EBEB0627BE44}"/>
              </a:ext>
            </a:extLst>
          </p:cNvPr>
          <p:cNvSpPr/>
          <p:nvPr/>
        </p:nvSpPr>
        <p:spPr>
          <a:xfrm>
            <a:off x="3890910" y="1564321"/>
            <a:ext cx="3823063" cy="718104"/>
          </a:xfrm>
          <a:prstGeom prst="wedgeEllipseCallout">
            <a:avLst>
              <a:gd name="adj1" fmla="val -52888"/>
              <a:gd name="adj2" fmla="val 40865"/>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適当なルールだったため</a:t>
            </a:r>
            <a:r>
              <a:rPr lang="en-US" altLang="ja-JP" sz="1000" dirty="0">
                <a:solidFill>
                  <a:schemeClr val="tx1"/>
                </a:solidFill>
                <a:latin typeface="Meiryo UI" panose="020B0604030504040204" pitchFamily="50" charset="-128"/>
                <a:ea typeface="Meiryo UI" panose="020B0604030504040204" pitchFamily="50" charset="-128"/>
              </a:rPr>
              <a:t>No match</a:t>
            </a:r>
            <a:r>
              <a:rPr lang="ja-JP" altLang="en-US" sz="1000" dirty="0">
                <a:solidFill>
                  <a:schemeClr val="tx1"/>
                </a:solidFill>
                <a:latin typeface="Meiryo UI" panose="020B0604030504040204" pitchFamily="50" charset="-128"/>
                <a:ea typeface="Meiryo UI" panose="020B0604030504040204" pitchFamily="50" charset="-128"/>
              </a:rPr>
              <a:t>と出力。</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適切なルールを設定すると</a:t>
            </a:r>
            <a:r>
              <a:rPr kumimoji="1" lang="en-US" altLang="ja-JP" sz="1000" dirty="0">
                <a:solidFill>
                  <a:schemeClr val="tx1"/>
                </a:solidFill>
                <a:latin typeface="Meiryo UI" panose="020B0604030504040204" pitchFamily="50" charset="-128"/>
                <a:ea typeface="Meiryo UI" panose="020B0604030504040204" pitchFamily="50" charset="-128"/>
              </a:rPr>
              <a:t>Flag</a:t>
            </a:r>
            <a:r>
              <a:rPr kumimoji="1" lang="ja-JP" altLang="en-US" sz="1000" dirty="0">
                <a:solidFill>
                  <a:schemeClr val="tx1"/>
                </a:solidFill>
                <a:latin typeface="Meiryo UI" panose="020B0604030504040204" pitchFamily="50" charset="-128"/>
                <a:ea typeface="Meiryo UI" panose="020B0604030504040204" pitchFamily="50" charset="-128"/>
              </a:rPr>
              <a:t>が出力されるものと推測できる</a:t>
            </a:r>
          </a:p>
        </p:txBody>
      </p:sp>
      <p:sp>
        <p:nvSpPr>
          <p:cNvPr id="15" name="テキスト ボックス 14">
            <a:extLst>
              <a:ext uri="{FF2B5EF4-FFF2-40B4-BE49-F238E27FC236}">
                <a16:creationId xmlns:a16="http://schemas.microsoft.com/office/drawing/2014/main" id="{4977BED9-0035-D86A-6E54-7E88EA13ECF2}"/>
              </a:ext>
            </a:extLst>
          </p:cNvPr>
          <p:cNvSpPr txBox="1"/>
          <p:nvPr/>
        </p:nvSpPr>
        <p:spPr>
          <a:xfrm>
            <a:off x="159617" y="2819737"/>
            <a:ext cx="8017732" cy="46166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前</a:t>
            </a:r>
            <a:r>
              <a:rPr kumimoji="1" lang="ja-JP" altLang="en-US" sz="1200" dirty="0">
                <a:latin typeface="Meiryo UI" panose="020B0604030504040204" pitchFamily="50" charset="-128"/>
                <a:ea typeface="Meiryo UI" panose="020B0604030504040204" pitchFamily="50" charset="-128"/>
              </a:rPr>
              <a:t>ページで確認した攻撃者名</a:t>
            </a:r>
            <a:r>
              <a:rPr kumimoji="1" lang="en-US" altLang="ja-JP" sz="1200" dirty="0">
                <a:latin typeface="Meiryo UI" panose="020B0604030504040204" pitchFamily="50" charset="-128"/>
                <a:ea typeface="Meiryo UI" panose="020B0604030504040204" pitchFamily="50" charset="-128"/>
              </a:rPr>
              <a:t>ZnVtMWgxdG8=</a:t>
            </a:r>
            <a:r>
              <a:rPr kumimoji="1" lang="ja-JP" altLang="en-US" sz="1200" dirty="0">
                <a:latin typeface="Meiryo UI" panose="020B0604030504040204" pitchFamily="50" charset="-128"/>
                <a:ea typeface="Meiryo UI" panose="020B0604030504040204" pitchFamily="50" charset="-128"/>
              </a:rPr>
              <a:t>を検出するようなルールを記載したかったが何やら上手くいかず断念。</a:t>
            </a:r>
          </a:p>
          <a:p>
            <a:r>
              <a:rPr kumimoji="1" lang="en-US" altLang="ja-JP" sz="1200" dirty="0" err="1">
                <a:latin typeface="Meiryo UI" panose="020B0604030504040204" pitchFamily="50" charset="-128"/>
                <a:ea typeface="Meiryo UI" panose="020B0604030504040204" pitchFamily="50" charset="-128"/>
              </a:rPr>
              <a:t>check_yara</a:t>
            </a:r>
            <a:r>
              <a:rPr kumimoji="1" lang="ja-JP" altLang="en-US" sz="1200" dirty="0">
                <a:latin typeface="Meiryo UI" panose="020B0604030504040204" pitchFamily="50" charset="-128"/>
                <a:ea typeface="Meiryo UI" panose="020B0604030504040204" pitchFamily="50" charset="-128"/>
              </a:rPr>
              <a:t>ファイルのバイナリ内に</a:t>
            </a:r>
            <a:r>
              <a:rPr kumimoji="1" lang="en-US" altLang="ja-JP" sz="1200" dirty="0">
                <a:latin typeface="Meiryo UI" panose="020B0604030504040204" pitchFamily="50" charset="-128"/>
                <a:ea typeface="Meiryo UI" panose="020B0604030504040204" pitchFamily="50" charset="-128"/>
              </a:rPr>
              <a:t>Flag</a:t>
            </a:r>
            <a:r>
              <a:rPr kumimoji="1" lang="ja-JP" altLang="en-US" sz="1200" dirty="0">
                <a:latin typeface="Meiryo UI" panose="020B0604030504040204" pitchFamily="50" charset="-128"/>
                <a:ea typeface="Meiryo UI" panose="020B0604030504040204" pitchFamily="50" charset="-128"/>
              </a:rPr>
              <a:t>情報を保持していると考えられるため、リバーシングする方針に変更。</a:t>
            </a:r>
          </a:p>
        </p:txBody>
      </p:sp>
      <p:pic>
        <p:nvPicPr>
          <p:cNvPr id="17" name="図 16">
            <a:extLst>
              <a:ext uri="{FF2B5EF4-FFF2-40B4-BE49-F238E27FC236}">
                <a16:creationId xmlns:a16="http://schemas.microsoft.com/office/drawing/2014/main" id="{59FEFD14-6751-C205-56DD-039D10E8BAC2}"/>
              </a:ext>
            </a:extLst>
          </p:cNvPr>
          <p:cNvPicPr>
            <a:picLocks noChangeAspect="1"/>
          </p:cNvPicPr>
          <p:nvPr/>
        </p:nvPicPr>
        <p:blipFill>
          <a:blip r:embed="rId4"/>
          <a:stretch>
            <a:fillRect/>
          </a:stretch>
        </p:blipFill>
        <p:spPr>
          <a:xfrm>
            <a:off x="243840" y="3354045"/>
            <a:ext cx="11213777" cy="1535528"/>
          </a:xfrm>
          <a:prstGeom prst="rect">
            <a:avLst/>
          </a:prstGeom>
        </p:spPr>
      </p:pic>
      <p:sp>
        <p:nvSpPr>
          <p:cNvPr id="18" name="円形吹き出し 5">
            <a:extLst>
              <a:ext uri="{FF2B5EF4-FFF2-40B4-BE49-F238E27FC236}">
                <a16:creationId xmlns:a16="http://schemas.microsoft.com/office/drawing/2014/main" id="{4A77FE75-418F-84A0-7B3D-D913431F8C38}"/>
              </a:ext>
            </a:extLst>
          </p:cNvPr>
          <p:cNvSpPr/>
          <p:nvPr/>
        </p:nvSpPr>
        <p:spPr>
          <a:xfrm>
            <a:off x="8177349" y="2503717"/>
            <a:ext cx="3457302" cy="850328"/>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err="1">
                <a:solidFill>
                  <a:schemeClr val="tx1"/>
                </a:solidFill>
                <a:latin typeface="Meiryo UI" panose="020B0604030504040204" pitchFamily="50" charset="-128"/>
                <a:ea typeface="Meiryo UI" panose="020B0604030504040204" pitchFamily="50" charset="-128"/>
              </a:rPr>
              <a:t>Gidra</a:t>
            </a:r>
            <a:r>
              <a:rPr kumimoji="1" lang="ja-JP" altLang="en-US" sz="1000" dirty="0">
                <a:solidFill>
                  <a:schemeClr val="tx1"/>
                </a:solidFill>
                <a:latin typeface="Meiryo UI" panose="020B0604030504040204" pitchFamily="50" charset="-128"/>
                <a:ea typeface="Meiryo UI" panose="020B0604030504040204" pitchFamily="50" charset="-128"/>
              </a:rPr>
              <a:t>を使用し、「</a:t>
            </a:r>
            <a:r>
              <a:rPr kumimoji="1" lang="en-US" altLang="ja-JP" sz="1000" dirty="0">
                <a:solidFill>
                  <a:schemeClr val="tx1"/>
                </a:solidFill>
                <a:latin typeface="Meiryo UI" panose="020B0604030504040204" pitchFamily="50" charset="-128"/>
                <a:ea typeface="Meiryo UI" panose="020B0604030504040204" pitchFamily="50" charset="-128"/>
              </a:rPr>
              <a:t>No match</a:t>
            </a:r>
            <a:r>
              <a:rPr kumimoji="1" lang="ja-JP" altLang="en-US" sz="1000" dirty="0">
                <a:solidFill>
                  <a:schemeClr val="tx1"/>
                </a:solidFill>
                <a:latin typeface="Meiryo UI" panose="020B0604030504040204" pitchFamily="50" charset="-128"/>
                <a:ea typeface="Meiryo UI" panose="020B0604030504040204" pitchFamily="50" charset="-128"/>
              </a:rPr>
              <a:t>」文字列で</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Program Text</a:t>
            </a:r>
            <a:r>
              <a:rPr kumimoji="1" lang="ja-JP" altLang="en-US" sz="1000" dirty="0">
                <a:solidFill>
                  <a:schemeClr val="tx1"/>
                </a:solidFill>
                <a:latin typeface="Meiryo UI" panose="020B0604030504040204" pitchFamily="50" charset="-128"/>
                <a:ea typeface="Meiryo UI" panose="020B0604030504040204" pitchFamily="50" charset="-128"/>
              </a:rPr>
              <a:t>検索したが検索ヒットせず。</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Strings</a:t>
            </a:r>
            <a:r>
              <a:rPr kumimoji="1" lang="ja-JP" altLang="en-US" sz="1000" dirty="0">
                <a:solidFill>
                  <a:schemeClr val="tx1"/>
                </a:solidFill>
                <a:latin typeface="Meiryo UI" panose="020B0604030504040204" pitchFamily="50" charset="-128"/>
                <a:ea typeface="Meiryo UI" panose="020B0604030504040204" pitchFamily="50" charset="-128"/>
              </a:rPr>
              <a:t>情報を確認していたところ</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a:t>
            </a:r>
            <a:r>
              <a:rPr lang="en-US" altLang="ja-JP" sz="1000" dirty="0" err="1">
                <a:solidFill>
                  <a:schemeClr val="tx1"/>
                </a:solidFill>
                <a:latin typeface="Meiryo UI" panose="020B0604030504040204" pitchFamily="50" charset="-128"/>
                <a:ea typeface="Meiryo UI" panose="020B0604030504040204" pitchFamily="50" charset="-128"/>
              </a:rPr>
              <a:t>PyInstaller</a:t>
            </a:r>
            <a:r>
              <a:rPr lang="en-US" altLang="ja-JP" sz="1000" dirty="0">
                <a:solidFill>
                  <a:schemeClr val="tx1"/>
                </a:solidFill>
                <a:latin typeface="Meiryo UI" panose="020B0604030504040204" pitchFamily="50" charset="-128"/>
                <a:ea typeface="Meiryo UI" panose="020B0604030504040204" pitchFamily="50" charset="-128"/>
              </a:rPr>
              <a:t> </a:t>
            </a:r>
            <a:r>
              <a:rPr lang="en-US" altLang="ja-JP" sz="1000" dirty="0" err="1">
                <a:solidFill>
                  <a:schemeClr val="tx1"/>
                </a:solidFill>
                <a:latin typeface="Meiryo UI" panose="020B0604030504040204" pitchFamily="50" charset="-128"/>
                <a:ea typeface="Meiryo UI" panose="020B0604030504040204" pitchFamily="50" charset="-128"/>
              </a:rPr>
              <a:t>xxxx</a:t>
            </a:r>
            <a:r>
              <a:rPr lang="ja-JP" altLang="en-US" sz="1000" dirty="0">
                <a:solidFill>
                  <a:schemeClr val="tx1"/>
                </a:solidFill>
                <a:latin typeface="Meiryo UI" panose="020B0604030504040204" pitchFamily="50" charset="-128"/>
                <a:ea typeface="Meiryo UI" panose="020B0604030504040204" pitchFamily="50" charset="-128"/>
              </a:rPr>
              <a:t>」の文字列を発見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5532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4076532"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(#198) </a:t>
            </a:r>
            <a:r>
              <a:rPr kumimoji="1" lang="ja-JP" altLang="en-US" dirty="0">
                <a:latin typeface="Meiryo UI" panose="020B0604030504040204" pitchFamily="50" charset="-128"/>
                <a:ea typeface="Meiryo UI" panose="020B0604030504040204" pitchFamily="50" charset="-128"/>
              </a:rPr>
              <a:t>なにやら、不審なファイルが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D5CEE866-99C8-F3D7-14A4-7A8B422CEE4F}"/>
              </a:ext>
            </a:extLst>
          </p:cNvPr>
          <p:cNvSpPr txBox="1"/>
          <p:nvPr/>
        </p:nvSpPr>
        <p:spPr>
          <a:xfrm>
            <a:off x="159617" y="436592"/>
            <a:ext cx="11675332"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hlinkClick r:id="rId2"/>
              </a:rPr>
              <a:t>ググってみる</a:t>
            </a:r>
            <a:r>
              <a:rPr kumimoji="1" lang="ja-JP" altLang="en-US" sz="1200" dirty="0">
                <a:latin typeface="Meiryo UI" panose="020B0604030504040204" pitchFamily="50" charset="-128"/>
                <a:ea typeface="Meiryo UI" panose="020B0604030504040204" pitchFamily="50" charset="-128"/>
              </a:rPr>
              <a:t>と、</a:t>
            </a:r>
            <a:r>
              <a:rPr kumimoji="1" lang="en-US" altLang="ja-JP" sz="1200" dirty="0" err="1">
                <a:latin typeface="Meiryo UI" panose="020B0604030504040204" pitchFamily="50" charset="-128"/>
                <a:ea typeface="Meiryo UI" panose="020B0604030504040204" pitchFamily="50" charset="-128"/>
              </a:rPr>
              <a:t>PyInstaller</a:t>
            </a:r>
            <a:r>
              <a:rPr kumimoji="1" lang="ja-JP" altLang="en-US" sz="1200" dirty="0">
                <a:latin typeface="Meiryo UI" panose="020B0604030504040204" pitchFamily="50" charset="-128"/>
                <a:ea typeface="Meiryo UI" panose="020B0604030504040204" pitchFamily="50" charset="-128"/>
              </a:rPr>
              <a:t>とは</a:t>
            </a:r>
            <a:r>
              <a:rPr kumimoji="1" lang="en-US" altLang="ja-JP" sz="1200" dirty="0">
                <a:latin typeface="Meiryo UI" panose="020B0604030504040204" pitchFamily="50" charset="-128"/>
                <a:ea typeface="Meiryo UI" panose="020B0604030504040204" pitchFamily="50" charset="-128"/>
              </a:rPr>
              <a:t>Python</a:t>
            </a:r>
            <a:r>
              <a:rPr kumimoji="1" lang="ja-JP" altLang="en-US" sz="1200" dirty="0">
                <a:latin typeface="Meiryo UI" panose="020B0604030504040204" pitchFamily="50" charset="-128"/>
                <a:ea typeface="Meiryo UI" panose="020B0604030504040204" pitchFamily="50" charset="-128"/>
              </a:rPr>
              <a:t>スクリプトを</a:t>
            </a:r>
            <a:r>
              <a:rPr kumimoji="1" lang="en-US" altLang="ja-JP" sz="1200" dirty="0">
                <a:latin typeface="Meiryo UI" panose="020B0604030504040204" pitchFamily="50" charset="-128"/>
                <a:ea typeface="Meiryo UI" panose="020B0604030504040204" pitchFamily="50" charset="-128"/>
              </a:rPr>
              <a:t>ELF</a:t>
            </a:r>
            <a:r>
              <a:rPr kumimoji="1" lang="ja-JP" altLang="en-US" sz="1200" dirty="0">
                <a:latin typeface="Meiryo UI" panose="020B0604030504040204" pitchFamily="50" charset="-128"/>
                <a:ea typeface="Meiryo UI" panose="020B0604030504040204" pitchFamily="50" charset="-128"/>
              </a:rPr>
              <a:t>や</a:t>
            </a:r>
            <a:r>
              <a:rPr kumimoji="1" lang="en-US" altLang="ja-JP" sz="1200" dirty="0">
                <a:latin typeface="Meiryo UI" panose="020B0604030504040204" pitchFamily="50" charset="-128"/>
                <a:ea typeface="Meiryo UI" panose="020B0604030504040204" pitchFamily="50" charset="-128"/>
              </a:rPr>
              <a:t>EXE</a:t>
            </a:r>
            <a:r>
              <a:rPr kumimoji="1" lang="ja-JP" altLang="en-US" sz="1200" dirty="0">
                <a:latin typeface="Meiryo UI" panose="020B0604030504040204" pitchFamily="50" charset="-128"/>
                <a:ea typeface="Meiryo UI" panose="020B0604030504040204" pitchFamily="50" charset="-128"/>
              </a:rPr>
              <a:t>などの実行ファイルに変換することで、</a:t>
            </a:r>
            <a:r>
              <a:rPr kumimoji="1" lang="en-US" altLang="ja-JP" sz="1200" dirty="0">
                <a:latin typeface="Meiryo UI" panose="020B0604030504040204" pitchFamily="50" charset="-128"/>
                <a:ea typeface="Meiryo UI" panose="020B0604030504040204" pitchFamily="50" charset="-128"/>
              </a:rPr>
              <a:t>Python</a:t>
            </a:r>
            <a:r>
              <a:rPr kumimoji="1" lang="ja-JP" altLang="en-US" sz="1200" dirty="0">
                <a:latin typeface="Meiryo UI" panose="020B0604030504040204" pitchFamily="50" charset="-128"/>
                <a:ea typeface="Meiryo UI" panose="020B0604030504040204" pitchFamily="50" charset="-128"/>
              </a:rPr>
              <a:t>環境がなくても処理を実行できるようにするためのものであることがわかる</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さらに</a:t>
            </a:r>
            <a:r>
              <a:rPr kumimoji="1" lang="ja-JP" altLang="en-US" sz="1200" dirty="0">
                <a:latin typeface="Meiryo UI" panose="020B0604030504040204" pitchFamily="50" charset="-128"/>
                <a:ea typeface="Meiryo UI" panose="020B0604030504040204" pitchFamily="50" charset="-128"/>
                <a:hlinkClick r:id="rId3"/>
              </a:rPr>
              <a:t>ググってみる</a:t>
            </a:r>
            <a:r>
              <a:rPr kumimoji="1" lang="ja-JP" altLang="en-US" sz="1200" dirty="0">
                <a:latin typeface="Meiryo UI" panose="020B0604030504040204" pitchFamily="50" charset="-128"/>
                <a:ea typeface="Meiryo UI" panose="020B0604030504040204" pitchFamily="50" charset="-128"/>
              </a:rPr>
              <a:t>と、いくつかのツールを使用することで</a:t>
            </a:r>
            <a:r>
              <a:rPr lang="ja-JP" altLang="en-US" sz="1200" dirty="0">
                <a:latin typeface="Meiryo UI" panose="020B0604030504040204" pitchFamily="50" charset="-128"/>
                <a:ea typeface="Meiryo UI" panose="020B0604030504040204" pitchFamily="50" charset="-128"/>
              </a:rPr>
              <a:t>実行ファイルから</a:t>
            </a:r>
            <a:r>
              <a:rPr lang="en-US" altLang="ja-JP" sz="1200" dirty="0">
                <a:latin typeface="Meiryo UI" panose="020B0604030504040204" pitchFamily="50" charset="-128"/>
                <a:ea typeface="Meiryo UI" panose="020B0604030504040204" pitchFamily="50" charset="-128"/>
              </a:rPr>
              <a:t>Python</a:t>
            </a:r>
            <a:r>
              <a:rPr lang="ja-JP" altLang="en-US" sz="1200" dirty="0">
                <a:latin typeface="Meiryo UI" panose="020B0604030504040204" pitchFamily="50" charset="-128"/>
                <a:ea typeface="Meiryo UI" panose="020B0604030504040204" pitchFamily="50" charset="-128"/>
              </a:rPr>
              <a:t>コードを復元できることがわかる。</a:t>
            </a:r>
            <a:endParaRPr kumimoji="1" lang="ja-JP" altLang="en-US" sz="12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B11A1A84-EA11-C7E0-C692-30209BCBBD62}"/>
              </a:ext>
            </a:extLst>
          </p:cNvPr>
          <p:cNvSpPr txBox="1"/>
          <p:nvPr/>
        </p:nvSpPr>
        <p:spPr>
          <a:xfrm>
            <a:off x="159617" y="990590"/>
            <a:ext cx="6454664" cy="276999"/>
          </a:xfrm>
          <a:prstGeom prst="rect">
            <a:avLst/>
          </a:prstGeom>
          <a:noFill/>
        </p:spPr>
        <p:txBody>
          <a:bodyPr wrap="square" rtlCol="0">
            <a:spAutoFit/>
          </a:bodyPr>
          <a:lstStyle/>
          <a:p>
            <a:r>
              <a:rPr kumimoji="1" lang="en-US" altLang="ja-JP" sz="1200" dirty="0" err="1">
                <a:latin typeface="Meiryo UI" panose="020B0604030504040204" pitchFamily="50" charset="-128"/>
                <a:ea typeface="Meiryo UI" panose="020B0604030504040204" pitchFamily="50" charset="-128"/>
              </a:rPr>
              <a:t>PyInstaller</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Extractor</a:t>
            </a:r>
            <a:r>
              <a:rPr lang="ja-JP" altLang="en-US" sz="1200" dirty="0">
                <a:latin typeface="Meiryo UI" panose="020B0604030504040204" pitchFamily="50" charset="-128"/>
                <a:ea typeface="Meiryo UI" panose="020B0604030504040204" pitchFamily="50" charset="-128"/>
              </a:rPr>
              <a:t>を使用して実行ファイルから</a:t>
            </a:r>
            <a:r>
              <a:rPr lang="en-US" altLang="ja-JP" sz="1200" dirty="0" err="1">
                <a:latin typeface="Meiryo UI" panose="020B0604030504040204" pitchFamily="50" charset="-128"/>
                <a:ea typeface="Meiryo UI" panose="020B0604030504040204" pitchFamily="50" charset="-128"/>
              </a:rPr>
              <a:t>pyc</a:t>
            </a:r>
            <a:r>
              <a:rPr lang="ja-JP" altLang="en-US" sz="1200" dirty="0">
                <a:latin typeface="Meiryo UI" panose="020B0604030504040204" pitchFamily="50" charset="-128"/>
                <a:ea typeface="Meiryo UI" panose="020B0604030504040204" pitchFamily="50" charset="-128"/>
              </a:rPr>
              <a:t>ファイルを抽出</a:t>
            </a:r>
            <a:endParaRPr kumimoji="1" lang="ja-JP" altLang="en-US" sz="1200"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371160A8-8192-2E03-D0B7-9A551318D960}"/>
              </a:ext>
            </a:extLst>
          </p:cNvPr>
          <p:cNvPicPr>
            <a:picLocks noChangeAspect="1"/>
          </p:cNvPicPr>
          <p:nvPr/>
        </p:nvPicPr>
        <p:blipFill>
          <a:blip r:embed="rId4"/>
          <a:stretch>
            <a:fillRect/>
          </a:stretch>
        </p:blipFill>
        <p:spPr>
          <a:xfrm>
            <a:off x="235066" y="1267589"/>
            <a:ext cx="7132385" cy="2406012"/>
          </a:xfrm>
          <a:prstGeom prst="rect">
            <a:avLst/>
          </a:prstGeom>
        </p:spPr>
      </p:pic>
      <p:pic>
        <p:nvPicPr>
          <p:cNvPr id="10" name="図 9">
            <a:extLst>
              <a:ext uri="{FF2B5EF4-FFF2-40B4-BE49-F238E27FC236}">
                <a16:creationId xmlns:a16="http://schemas.microsoft.com/office/drawing/2014/main" id="{7A6F5632-C9B6-37F2-3EEF-56AE0534A664}"/>
              </a:ext>
            </a:extLst>
          </p:cNvPr>
          <p:cNvPicPr>
            <a:picLocks noChangeAspect="1"/>
          </p:cNvPicPr>
          <p:nvPr/>
        </p:nvPicPr>
        <p:blipFill>
          <a:blip r:embed="rId5"/>
          <a:stretch>
            <a:fillRect/>
          </a:stretch>
        </p:blipFill>
        <p:spPr>
          <a:xfrm>
            <a:off x="235066" y="3794144"/>
            <a:ext cx="9530957" cy="899776"/>
          </a:xfrm>
          <a:prstGeom prst="rect">
            <a:avLst/>
          </a:prstGeom>
        </p:spPr>
      </p:pic>
      <p:sp>
        <p:nvSpPr>
          <p:cNvPr id="11" name="円形吹き出し 5">
            <a:extLst>
              <a:ext uri="{FF2B5EF4-FFF2-40B4-BE49-F238E27FC236}">
                <a16:creationId xmlns:a16="http://schemas.microsoft.com/office/drawing/2014/main" id="{EA4AAE2D-BCBA-65A3-5A34-4397146459E7}"/>
              </a:ext>
            </a:extLst>
          </p:cNvPr>
          <p:cNvSpPr/>
          <p:nvPr/>
        </p:nvSpPr>
        <p:spPr>
          <a:xfrm>
            <a:off x="8533603" y="3090931"/>
            <a:ext cx="1770157" cy="582670"/>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以下のファイル群を抽出可能</a:t>
            </a:r>
          </a:p>
        </p:txBody>
      </p:sp>
      <p:sp>
        <p:nvSpPr>
          <p:cNvPr id="16" name="テキスト ボックス 15">
            <a:extLst>
              <a:ext uri="{FF2B5EF4-FFF2-40B4-BE49-F238E27FC236}">
                <a16:creationId xmlns:a16="http://schemas.microsoft.com/office/drawing/2014/main" id="{133F8A7E-FB4C-396A-5CAE-DB690D2A3CB3}"/>
              </a:ext>
            </a:extLst>
          </p:cNvPr>
          <p:cNvSpPr txBox="1"/>
          <p:nvPr/>
        </p:nvSpPr>
        <p:spPr>
          <a:xfrm>
            <a:off x="159617" y="4837563"/>
            <a:ext cx="645466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Uncompyle6</a:t>
            </a:r>
            <a:r>
              <a:rPr lang="ja-JP" altLang="en-US" sz="1200" dirty="0">
                <a:latin typeface="Meiryo UI" panose="020B0604030504040204" pitchFamily="50" charset="-128"/>
                <a:ea typeface="Meiryo UI" panose="020B0604030504040204" pitchFamily="50" charset="-128"/>
              </a:rPr>
              <a:t>を使用して</a:t>
            </a:r>
            <a:r>
              <a:rPr lang="en-US" altLang="ja-JP" sz="1200" dirty="0" err="1">
                <a:latin typeface="Meiryo UI" panose="020B0604030504040204" pitchFamily="50" charset="-128"/>
                <a:ea typeface="Meiryo UI" panose="020B0604030504040204" pitchFamily="50" charset="-128"/>
              </a:rPr>
              <a:t>pyc</a:t>
            </a:r>
            <a:r>
              <a:rPr lang="ja-JP" altLang="en-US" sz="1200" dirty="0">
                <a:latin typeface="Meiryo UI" panose="020B0604030504040204" pitchFamily="50" charset="-128"/>
                <a:ea typeface="Meiryo UI" panose="020B0604030504040204" pitchFamily="50" charset="-128"/>
              </a:rPr>
              <a:t>ファイルを</a:t>
            </a:r>
            <a:r>
              <a:rPr lang="en-US" altLang="ja-JP" sz="1200" dirty="0">
                <a:latin typeface="Meiryo UI" panose="020B0604030504040204" pitchFamily="50" charset="-128"/>
                <a:ea typeface="Meiryo UI" panose="020B0604030504040204" pitchFamily="50" charset="-128"/>
              </a:rPr>
              <a:t>python</a:t>
            </a:r>
            <a:r>
              <a:rPr lang="ja-JP" altLang="en-US" sz="1200" dirty="0">
                <a:latin typeface="Meiryo UI" panose="020B0604030504040204" pitchFamily="50" charset="-128"/>
                <a:ea typeface="Meiryo UI" panose="020B0604030504040204" pitchFamily="50" charset="-128"/>
              </a:rPr>
              <a:t>コードに変換しようとしたが失敗</a:t>
            </a:r>
            <a:endParaRPr kumimoji="1" lang="ja-JP" altLang="en-US" sz="1200" dirty="0">
              <a:latin typeface="Meiryo UI" panose="020B0604030504040204" pitchFamily="50" charset="-128"/>
              <a:ea typeface="Meiryo UI" panose="020B0604030504040204" pitchFamily="50" charset="-128"/>
            </a:endParaRPr>
          </a:p>
        </p:txBody>
      </p:sp>
      <p:pic>
        <p:nvPicPr>
          <p:cNvPr id="20" name="図 19">
            <a:extLst>
              <a:ext uri="{FF2B5EF4-FFF2-40B4-BE49-F238E27FC236}">
                <a16:creationId xmlns:a16="http://schemas.microsoft.com/office/drawing/2014/main" id="{D6295463-4B56-68DB-6219-C58B0DC25D65}"/>
              </a:ext>
            </a:extLst>
          </p:cNvPr>
          <p:cNvPicPr>
            <a:picLocks noChangeAspect="1"/>
          </p:cNvPicPr>
          <p:nvPr/>
        </p:nvPicPr>
        <p:blipFill>
          <a:blip r:embed="rId6"/>
          <a:stretch>
            <a:fillRect/>
          </a:stretch>
        </p:blipFill>
        <p:spPr>
          <a:xfrm>
            <a:off x="204984" y="5114562"/>
            <a:ext cx="5363323" cy="1009791"/>
          </a:xfrm>
          <a:prstGeom prst="rect">
            <a:avLst/>
          </a:prstGeom>
        </p:spPr>
      </p:pic>
    </p:spTree>
    <p:extLst>
      <p:ext uri="{BB962C8B-B14F-4D97-AF65-F5344CB8AC3E}">
        <p14:creationId xmlns:p14="http://schemas.microsoft.com/office/powerpoint/2010/main" val="377812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4076532"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(#198) </a:t>
            </a:r>
            <a:r>
              <a:rPr kumimoji="1" lang="ja-JP" altLang="en-US" dirty="0">
                <a:latin typeface="Meiryo UI" panose="020B0604030504040204" pitchFamily="50" charset="-128"/>
                <a:ea typeface="Meiryo UI" panose="020B0604030504040204" pitchFamily="50" charset="-128"/>
              </a:rPr>
              <a:t>なにやら、不審なファイルが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B11A1A84-EA11-C7E0-C692-30209BCBBD62}"/>
              </a:ext>
            </a:extLst>
          </p:cNvPr>
          <p:cNvSpPr txBox="1"/>
          <p:nvPr/>
        </p:nvSpPr>
        <p:spPr>
          <a:xfrm>
            <a:off x="168326" y="436592"/>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仕方ないので</a:t>
            </a:r>
            <a:r>
              <a:rPr kumimoji="1" lang="en-US" altLang="ja-JP" sz="1200" dirty="0" err="1">
                <a:latin typeface="Meiryo UI" panose="020B0604030504040204" pitchFamily="50" charset="-128"/>
                <a:ea typeface="Meiryo UI" panose="020B0604030504040204" pitchFamily="50" charset="-128"/>
              </a:rPr>
              <a:t>pyc</a:t>
            </a:r>
            <a:r>
              <a:rPr kumimoji="1" lang="ja-JP" altLang="en-US" sz="1200" dirty="0">
                <a:latin typeface="Meiryo UI" panose="020B0604030504040204" pitchFamily="50" charset="-128"/>
                <a:ea typeface="Meiryo UI" panose="020B0604030504040204" pitchFamily="50" charset="-128"/>
              </a:rPr>
              <a:t>ファイルの中身を確認する。</a:t>
            </a:r>
          </a:p>
        </p:txBody>
      </p:sp>
      <p:pic>
        <p:nvPicPr>
          <p:cNvPr id="6" name="図 5">
            <a:extLst>
              <a:ext uri="{FF2B5EF4-FFF2-40B4-BE49-F238E27FC236}">
                <a16:creationId xmlns:a16="http://schemas.microsoft.com/office/drawing/2014/main" id="{A59A32E2-6D1F-8E4C-7612-B44D23DF3E96}"/>
              </a:ext>
            </a:extLst>
          </p:cNvPr>
          <p:cNvPicPr>
            <a:picLocks noChangeAspect="1"/>
          </p:cNvPicPr>
          <p:nvPr/>
        </p:nvPicPr>
        <p:blipFill>
          <a:blip r:embed="rId2"/>
          <a:stretch>
            <a:fillRect/>
          </a:stretch>
        </p:blipFill>
        <p:spPr>
          <a:xfrm>
            <a:off x="261257" y="713591"/>
            <a:ext cx="11164389" cy="5267762"/>
          </a:xfrm>
          <a:prstGeom prst="rect">
            <a:avLst/>
          </a:prstGeom>
        </p:spPr>
      </p:pic>
      <p:sp>
        <p:nvSpPr>
          <p:cNvPr id="7" name="円形吹き出し 5">
            <a:extLst>
              <a:ext uri="{FF2B5EF4-FFF2-40B4-BE49-F238E27FC236}">
                <a16:creationId xmlns:a16="http://schemas.microsoft.com/office/drawing/2014/main" id="{7C8E1A0C-F1A1-B64A-57A8-C4FA0B5DE1B8}"/>
              </a:ext>
            </a:extLst>
          </p:cNvPr>
          <p:cNvSpPr/>
          <p:nvPr/>
        </p:nvSpPr>
        <p:spPr>
          <a:xfrm>
            <a:off x="5289298" y="1413848"/>
            <a:ext cx="2949011" cy="946174"/>
          </a:xfrm>
          <a:prstGeom prst="wedgeEllipseCallout">
            <a:avLst>
              <a:gd name="adj1" fmla="val -31476"/>
              <a:gd name="adj2" fmla="val 6875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Python</a:t>
            </a:r>
            <a:r>
              <a:rPr kumimoji="1" lang="ja-JP" altLang="en-US" sz="1000" dirty="0">
                <a:solidFill>
                  <a:schemeClr val="tx1"/>
                </a:solidFill>
                <a:latin typeface="Meiryo UI" panose="020B0604030504040204" pitchFamily="50" charset="-128"/>
                <a:ea typeface="Meiryo UI" panose="020B0604030504040204" pitchFamily="50" charset="-128"/>
              </a:rPr>
              <a:t>コードに変換できなかったため</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可視性は悪いが文字列情報を大まか把握可能。</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flag</a:t>
            </a:r>
            <a:r>
              <a:rPr kumimoji="1" lang="ja-JP" altLang="en-US" sz="1000" dirty="0">
                <a:solidFill>
                  <a:schemeClr val="tx1"/>
                </a:solidFill>
                <a:latin typeface="Meiryo UI" panose="020B0604030504040204" pitchFamily="50" charset="-128"/>
                <a:ea typeface="Meiryo UI" panose="020B0604030504040204" pitchFamily="50" charset="-128"/>
              </a:rPr>
              <a:t>情報も記載されており、</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これを入力したところ</a:t>
            </a:r>
            <a:r>
              <a:rPr kumimoji="1" lang="en-US" altLang="ja-JP" sz="1000" dirty="0">
                <a:solidFill>
                  <a:schemeClr val="tx1"/>
                </a:solidFill>
                <a:latin typeface="Meiryo UI" panose="020B0604030504040204" pitchFamily="50" charset="-128"/>
                <a:ea typeface="Meiryo UI" panose="020B0604030504040204" pitchFamily="50" charset="-128"/>
              </a:rPr>
              <a:t>Clear</a:t>
            </a:r>
            <a:r>
              <a:rPr kumimoji="1" lang="ja-JP" altLang="en-US" sz="1000" dirty="0">
                <a:solidFill>
                  <a:schemeClr val="tx1"/>
                </a:solidFill>
                <a:latin typeface="Meiryo UI" panose="020B0604030504040204" pitchFamily="50" charset="-128"/>
                <a:ea typeface="Meiryo UI" panose="020B0604030504040204" pitchFamily="50" charset="-128"/>
              </a:rPr>
              <a:t>できた。</a:t>
            </a:r>
          </a:p>
        </p:txBody>
      </p:sp>
    </p:spTree>
    <p:extLst>
      <p:ext uri="{BB962C8B-B14F-4D97-AF65-F5344CB8AC3E}">
        <p14:creationId xmlns:p14="http://schemas.microsoft.com/office/powerpoint/2010/main" val="151806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186818"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(#148)</a:t>
            </a:r>
            <a:r>
              <a:rPr kumimoji="1" lang="ja-JP" altLang="en-US" dirty="0">
                <a:latin typeface="Meiryo UI" panose="020B0604030504040204" pitchFamily="50" charset="-128"/>
                <a:ea typeface="Meiryo UI" panose="020B0604030504040204" pitchFamily="50" charset="-128"/>
              </a:rPr>
              <a:t>ツメがあまい　</a:t>
            </a:r>
            <a:r>
              <a:rPr kumimoji="1" lang="en-US" altLang="ja-JP" dirty="0">
                <a:latin typeface="Meiryo UI" panose="020B0604030504040204" pitchFamily="50" charset="-128"/>
                <a:ea typeface="Meiryo UI" panose="020B0604030504040204" pitchFamily="50" charset="-128"/>
              </a:rPr>
              <a:t>400</a:t>
            </a:r>
            <a:endParaRPr kumimoji="1" lang="ja-JP" altLang="en-US"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58A32E55-774A-9ED1-B873-F21EDA26FB94}"/>
              </a:ext>
            </a:extLst>
          </p:cNvPr>
          <p:cNvPicPr>
            <a:picLocks noChangeAspect="1"/>
          </p:cNvPicPr>
          <p:nvPr/>
        </p:nvPicPr>
        <p:blipFill>
          <a:blip r:embed="rId2"/>
          <a:stretch>
            <a:fillRect/>
          </a:stretch>
        </p:blipFill>
        <p:spPr>
          <a:xfrm>
            <a:off x="314456" y="495315"/>
            <a:ext cx="3670381" cy="4252854"/>
          </a:xfrm>
          <a:prstGeom prst="rect">
            <a:avLst/>
          </a:prstGeom>
        </p:spPr>
      </p:pic>
      <p:sp>
        <p:nvSpPr>
          <p:cNvPr id="7" name="テキスト ボックス 6">
            <a:extLst>
              <a:ext uri="{FF2B5EF4-FFF2-40B4-BE49-F238E27FC236}">
                <a16:creationId xmlns:a16="http://schemas.microsoft.com/office/drawing/2014/main" id="{A92F329B-C04E-F8BA-D156-167AD9BF9FA4}"/>
              </a:ext>
            </a:extLst>
          </p:cNvPr>
          <p:cNvSpPr txBox="1"/>
          <p:nvPr/>
        </p:nvSpPr>
        <p:spPr>
          <a:xfrm>
            <a:off x="4381450" y="67260"/>
            <a:ext cx="786169"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A7CAF3E-6E3B-A07C-AFEA-D711761B03F5}"/>
              </a:ext>
            </a:extLst>
          </p:cNvPr>
          <p:cNvSpPr txBox="1"/>
          <p:nvPr/>
        </p:nvSpPr>
        <p:spPr>
          <a:xfrm>
            <a:off x="4400691" y="341426"/>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添付されている</a:t>
            </a:r>
            <a:r>
              <a:rPr kumimoji="1" lang="en-US" altLang="ja-JP" sz="1200" dirty="0">
                <a:latin typeface="Meiryo UI" panose="020B0604030504040204" pitchFamily="50" charset="-128"/>
                <a:ea typeface="Meiryo UI" panose="020B0604030504040204" pitchFamily="50" charset="-128"/>
              </a:rPr>
              <a:t>image.img.zip</a:t>
            </a:r>
            <a:r>
              <a:rPr kumimoji="1" lang="ja-JP" altLang="en-US" sz="1200" dirty="0">
                <a:latin typeface="Meiryo UI" panose="020B0604030504040204" pitchFamily="50" charset="-128"/>
                <a:ea typeface="Meiryo UI" panose="020B0604030504040204" pitchFamily="50" charset="-128"/>
              </a:rPr>
              <a:t>を展開し、</a:t>
            </a:r>
            <a:r>
              <a:rPr kumimoji="1" lang="en-US" altLang="ja-JP" sz="1200" dirty="0">
                <a:latin typeface="Meiryo UI" panose="020B0604030504040204" pitchFamily="50" charset="-128"/>
                <a:ea typeface="Meiryo UI" panose="020B0604030504040204" pitchFamily="50" charset="-128"/>
              </a:rPr>
              <a:t>file</a:t>
            </a:r>
            <a:r>
              <a:rPr kumimoji="1" lang="ja-JP" altLang="en-US" sz="1200" dirty="0">
                <a:latin typeface="Meiryo UI" panose="020B0604030504040204" pitchFamily="50" charset="-128"/>
                <a:ea typeface="Meiryo UI" panose="020B0604030504040204" pitchFamily="50" charset="-128"/>
              </a:rPr>
              <a:t>コマンドでファイル形式を確認。</a:t>
            </a:r>
          </a:p>
        </p:txBody>
      </p:sp>
      <p:pic>
        <p:nvPicPr>
          <p:cNvPr id="10" name="図 9">
            <a:extLst>
              <a:ext uri="{FF2B5EF4-FFF2-40B4-BE49-F238E27FC236}">
                <a16:creationId xmlns:a16="http://schemas.microsoft.com/office/drawing/2014/main" id="{C3CCC735-C418-DC02-EF5B-729CBB4EA20D}"/>
              </a:ext>
            </a:extLst>
          </p:cNvPr>
          <p:cNvPicPr>
            <a:picLocks noChangeAspect="1"/>
          </p:cNvPicPr>
          <p:nvPr/>
        </p:nvPicPr>
        <p:blipFill>
          <a:blip r:embed="rId3"/>
          <a:stretch>
            <a:fillRect/>
          </a:stretch>
        </p:blipFill>
        <p:spPr>
          <a:xfrm>
            <a:off x="4480427" y="649203"/>
            <a:ext cx="7397117" cy="623353"/>
          </a:xfrm>
          <a:prstGeom prst="rect">
            <a:avLst/>
          </a:prstGeom>
        </p:spPr>
      </p:pic>
      <p:sp>
        <p:nvSpPr>
          <p:cNvPr id="11" name="テキスト ボックス 10">
            <a:extLst>
              <a:ext uri="{FF2B5EF4-FFF2-40B4-BE49-F238E27FC236}">
                <a16:creationId xmlns:a16="http://schemas.microsoft.com/office/drawing/2014/main" id="{199CDADD-995A-4745-673D-103BEE538E71}"/>
              </a:ext>
            </a:extLst>
          </p:cNvPr>
          <p:cNvSpPr txBox="1"/>
          <p:nvPr/>
        </p:nvSpPr>
        <p:spPr>
          <a:xfrm>
            <a:off x="4400691" y="1374670"/>
            <a:ext cx="6949614" cy="276999"/>
          </a:xfrm>
          <a:prstGeom prst="rect">
            <a:avLst/>
          </a:prstGeom>
          <a:noFill/>
        </p:spPr>
        <p:txBody>
          <a:bodyPr wrap="square" rtlCol="0">
            <a:spAutoFit/>
          </a:bodyPr>
          <a:lstStyle/>
          <a:p>
            <a:r>
              <a:rPr kumimoji="1" lang="en-US" altLang="ja-JP" sz="1200" dirty="0" err="1">
                <a:latin typeface="Meiryo UI" panose="020B0604030504040204" pitchFamily="50" charset="-128"/>
                <a:ea typeface="Meiryo UI" panose="020B0604030504040204" pitchFamily="50" charset="-128"/>
              </a:rPr>
              <a:t>fls</a:t>
            </a:r>
            <a:r>
              <a:rPr kumimoji="1" lang="ja-JP" altLang="en-US" sz="1200" dirty="0">
                <a:latin typeface="Meiryo UI" panose="020B0604030504040204" pitchFamily="50" charset="-128"/>
                <a:ea typeface="Meiryo UI" panose="020B0604030504040204" pitchFamily="50" charset="-128"/>
              </a:rPr>
              <a:t>コマンドを使用し、ディスクイメージ内のファイルとディレクトリの名前を列挙する。</a:t>
            </a:r>
            <a:endParaRPr kumimoji="1" lang="en-US" altLang="ja-JP" sz="1200" dirty="0">
              <a:latin typeface="Meiryo UI" panose="020B0604030504040204" pitchFamily="50" charset="-128"/>
              <a:ea typeface="Meiryo UI" panose="020B0604030504040204" pitchFamily="50" charset="-128"/>
            </a:endParaRPr>
          </a:p>
        </p:txBody>
      </p:sp>
      <p:sp>
        <p:nvSpPr>
          <p:cNvPr id="12" name="円形吹き出し 5">
            <a:extLst>
              <a:ext uri="{FF2B5EF4-FFF2-40B4-BE49-F238E27FC236}">
                <a16:creationId xmlns:a16="http://schemas.microsoft.com/office/drawing/2014/main" id="{8E8AB577-3E52-2437-43BE-9B70A5AA4B4C}"/>
              </a:ext>
            </a:extLst>
          </p:cNvPr>
          <p:cNvSpPr/>
          <p:nvPr/>
        </p:nvSpPr>
        <p:spPr>
          <a:xfrm>
            <a:off x="9465498" y="241631"/>
            <a:ext cx="1389857" cy="563712"/>
          </a:xfrm>
          <a:prstGeom prst="wedgeEllipseCallout">
            <a:avLst>
              <a:gd name="adj1" fmla="val -39167"/>
              <a:gd name="adj2" fmla="val 58035"/>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ディスクイメージに</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なっていることがわかる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pic>
        <p:nvPicPr>
          <p:cNvPr id="17" name="図 16">
            <a:extLst>
              <a:ext uri="{FF2B5EF4-FFF2-40B4-BE49-F238E27FC236}">
                <a16:creationId xmlns:a16="http://schemas.microsoft.com/office/drawing/2014/main" id="{E6592842-D44E-CBDB-65C6-D9A873E796F6}"/>
              </a:ext>
            </a:extLst>
          </p:cNvPr>
          <p:cNvPicPr>
            <a:picLocks noChangeAspect="1"/>
          </p:cNvPicPr>
          <p:nvPr/>
        </p:nvPicPr>
        <p:blipFill>
          <a:blip r:embed="rId4"/>
          <a:stretch>
            <a:fillRect/>
          </a:stretch>
        </p:blipFill>
        <p:spPr>
          <a:xfrm>
            <a:off x="4480427" y="1643712"/>
            <a:ext cx="3900175" cy="2415080"/>
          </a:xfrm>
          <a:prstGeom prst="rect">
            <a:avLst/>
          </a:prstGeom>
        </p:spPr>
      </p:pic>
      <p:sp>
        <p:nvSpPr>
          <p:cNvPr id="21" name="正方形/長方形 20">
            <a:extLst>
              <a:ext uri="{FF2B5EF4-FFF2-40B4-BE49-F238E27FC236}">
                <a16:creationId xmlns:a16="http://schemas.microsoft.com/office/drawing/2014/main" id="{71CAB6E2-8AE8-5041-B4D9-56FD09CE9413}"/>
              </a:ext>
            </a:extLst>
          </p:cNvPr>
          <p:cNvSpPr/>
          <p:nvPr/>
        </p:nvSpPr>
        <p:spPr bwMode="auto">
          <a:xfrm>
            <a:off x="4482625" y="1951602"/>
            <a:ext cx="1691672" cy="263091"/>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22" name="円形吹き出し 5">
            <a:extLst>
              <a:ext uri="{FF2B5EF4-FFF2-40B4-BE49-F238E27FC236}">
                <a16:creationId xmlns:a16="http://schemas.microsoft.com/office/drawing/2014/main" id="{5E2B1F91-88D8-C6CA-AAF3-F44671464BC2}"/>
              </a:ext>
            </a:extLst>
          </p:cNvPr>
          <p:cNvSpPr/>
          <p:nvPr/>
        </p:nvSpPr>
        <p:spPr>
          <a:xfrm>
            <a:off x="6271536" y="2005683"/>
            <a:ext cx="1691672" cy="643139"/>
          </a:xfrm>
          <a:prstGeom prst="wedgeEllipseCallout">
            <a:avLst>
              <a:gd name="adj1" fmla="val -56028"/>
              <a:gd name="adj2" fmla="val -3848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flag.zip</a:t>
            </a:r>
            <a:r>
              <a:rPr kumimoji="1" lang="ja-JP" altLang="en-US" sz="1000" dirty="0">
                <a:solidFill>
                  <a:schemeClr val="tx1"/>
                </a:solidFill>
                <a:latin typeface="Meiryo UI" panose="020B0604030504040204" pitchFamily="50" charset="-128"/>
                <a:ea typeface="Meiryo UI" panose="020B0604030504040204" pitchFamily="50" charset="-128"/>
              </a:rPr>
              <a:t>と</a:t>
            </a:r>
            <a:r>
              <a:rPr kumimoji="1" lang="en-US" altLang="ja-JP" sz="1000" dirty="0">
                <a:solidFill>
                  <a:schemeClr val="tx1"/>
                </a:solidFill>
                <a:latin typeface="Meiryo UI" panose="020B0604030504040204" pitchFamily="50" charset="-128"/>
                <a:ea typeface="Meiryo UI" panose="020B0604030504040204" pitchFamily="50" charset="-128"/>
              </a:rPr>
              <a:t>password.txt</a:t>
            </a:r>
          </a:p>
          <a:p>
            <a:pPr algn="ctr"/>
            <a:r>
              <a:rPr kumimoji="1" lang="ja-JP" altLang="en-US" sz="1000" dirty="0">
                <a:solidFill>
                  <a:schemeClr val="tx1"/>
                </a:solidFill>
                <a:latin typeface="Meiryo UI" panose="020B0604030504040204" pitchFamily="50" charset="-128"/>
                <a:ea typeface="Meiryo UI" panose="020B0604030504040204" pitchFamily="50" charset="-128"/>
              </a:rPr>
              <a:t>が格納されていることがわかる</a:t>
            </a:r>
          </a:p>
        </p:txBody>
      </p:sp>
      <p:sp>
        <p:nvSpPr>
          <p:cNvPr id="23" name="テキスト ボックス 22">
            <a:extLst>
              <a:ext uri="{FF2B5EF4-FFF2-40B4-BE49-F238E27FC236}">
                <a16:creationId xmlns:a16="http://schemas.microsoft.com/office/drawing/2014/main" id="{E0CC1C09-0DE6-4726-17D0-420F44C9D6A0}"/>
              </a:ext>
            </a:extLst>
          </p:cNvPr>
          <p:cNvSpPr txBox="1"/>
          <p:nvPr/>
        </p:nvSpPr>
        <p:spPr>
          <a:xfrm>
            <a:off x="4400691" y="4089683"/>
            <a:ext cx="6949614" cy="276999"/>
          </a:xfrm>
          <a:prstGeom prst="rect">
            <a:avLst/>
          </a:prstGeom>
          <a:noFill/>
        </p:spPr>
        <p:txBody>
          <a:bodyPr wrap="square" rtlCol="0">
            <a:spAutoFit/>
          </a:bodyPr>
          <a:lstStyle/>
          <a:p>
            <a:r>
              <a:rPr kumimoji="1" lang="en-US" altLang="ja-JP" sz="1200" dirty="0" err="1">
                <a:latin typeface="Meiryo UI" panose="020B0604030504040204" pitchFamily="50" charset="-128"/>
                <a:ea typeface="Meiryo UI" panose="020B0604030504040204" pitchFamily="50" charset="-128"/>
              </a:rPr>
              <a:t>icat</a:t>
            </a:r>
            <a:r>
              <a:rPr kumimoji="1" lang="ja-JP" altLang="en-US" sz="1200" dirty="0">
                <a:latin typeface="Meiryo UI" panose="020B0604030504040204" pitchFamily="50" charset="-128"/>
                <a:ea typeface="Meiryo UI" panose="020B0604030504040204" pitchFamily="50" charset="-128"/>
              </a:rPr>
              <a:t>コマンドを使用し、ディスクイメージ内のファイル</a:t>
            </a:r>
            <a:r>
              <a:rPr lang="ja-JP" altLang="en-US" sz="1200" dirty="0">
                <a:latin typeface="Meiryo UI" panose="020B0604030504040204" pitchFamily="50" charset="-128"/>
                <a:ea typeface="Meiryo UI" panose="020B0604030504040204" pitchFamily="50" charset="-128"/>
              </a:rPr>
              <a:t>を抽出する</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19826719-9375-1975-F19E-47F16763BE6D}"/>
              </a:ext>
            </a:extLst>
          </p:cNvPr>
          <p:cNvSpPr txBox="1"/>
          <p:nvPr/>
        </p:nvSpPr>
        <p:spPr>
          <a:xfrm>
            <a:off x="9017433" y="5039157"/>
            <a:ext cx="3174567" cy="1708160"/>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参考：</a:t>
            </a:r>
            <a:r>
              <a:rPr lang="en-US" altLang="ja-JP" sz="1050" dirty="0" err="1">
                <a:latin typeface="Meiryo UI" panose="020B0604030504040204" pitchFamily="50" charset="-128"/>
                <a:ea typeface="Meiryo UI" panose="020B0604030504040204" pitchFamily="50" charset="-128"/>
              </a:rPr>
              <a:t>fls</a:t>
            </a:r>
            <a:r>
              <a:rPr lang="ja-JP" altLang="en-US" sz="1050" dirty="0">
                <a:latin typeface="Meiryo UI" panose="020B0604030504040204" pitchFamily="50" charset="-128"/>
                <a:ea typeface="Meiryo UI" panose="020B0604030504040204" pitchFamily="50" charset="-128"/>
              </a:rPr>
              <a:t>コマンド</a:t>
            </a:r>
            <a:r>
              <a:rPr lang="en-US" altLang="ja-JP" sz="1050" dirty="0">
                <a:latin typeface="Meiryo UI" panose="020B0604030504040204" pitchFamily="50" charset="-128"/>
                <a:ea typeface="Meiryo UI" panose="020B0604030504040204" pitchFamily="50" charset="-128"/>
              </a:rPr>
              <a:t>, </a:t>
            </a:r>
            <a:r>
              <a:rPr lang="en-US" altLang="ja-JP" sz="1050" dirty="0" err="1">
                <a:latin typeface="Meiryo UI" panose="020B0604030504040204" pitchFamily="50" charset="-128"/>
                <a:ea typeface="Meiryo UI" panose="020B0604030504040204" pitchFamily="50" charset="-128"/>
              </a:rPr>
              <a:t>icat</a:t>
            </a:r>
            <a:r>
              <a:rPr lang="ja-JP" altLang="en-US" sz="1050" dirty="0">
                <a:latin typeface="Meiryo UI" panose="020B0604030504040204" pitchFamily="50" charset="-128"/>
                <a:ea typeface="Meiryo UI" panose="020B0604030504040204" pitchFamily="50" charset="-128"/>
              </a:rPr>
              <a:t>コマンドとは</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hlinkClick r:id="rId5"/>
              </a:rPr>
              <a:t>sleuth kit</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フォレンジックを行うためのユーティリティ</a:t>
            </a:r>
            <a:r>
              <a:rPr lang="en-US" altLang="ja-JP" sz="1050" dirty="0">
                <a:latin typeface="Meiryo UI" panose="020B0604030504040204" pitchFamily="50" charset="-128"/>
                <a:ea typeface="Meiryo UI" panose="020B0604030504040204" pitchFamily="50" charset="-128"/>
              </a:rPr>
              <a:t>)</a:t>
            </a:r>
          </a:p>
          <a:p>
            <a:r>
              <a:rPr lang="ja-JP" altLang="en-US" sz="1050" dirty="0">
                <a:latin typeface="Meiryo UI" panose="020B0604030504040204" pitchFamily="50" charset="-128"/>
                <a:ea typeface="Meiryo UI" panose="020B0604030504040204" pitchFamily="50" charset="-128"/>
              </a:rPr>
              <a:t>　内に入っているコマンドツールの一つ。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Kali Linux</a:t>
            </a:r>
            <a:r>
              <a:rPr lang="ja-JP" altLang="en-US" sz="1050" dirty="0">
                <a:latin typeface="Meiryo UI" panose="020B0604030504040204" pitchFamily="50" charset="-128"/>
                <a:ea typeface="Meiryo UI" panose="020B0604030504040204" pitchFamily="50" charset="-128"/>
              </a:rPr>
              <a:t>にはデフォルトインストールされている。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err="1">
                <a:latin typeface="Meiryo UI" panose="020B0604030504040204" pitchFamily="50" charset="-128"/>
                <a:ea typeface="Meiryo UI" panose="020B0604030504040204" pitchFamily="50" charset="-128"/>
              </a:rPr>
              <a:t>fls,icat</a:t>
            </a:r>
            <a:r>
              <a:rPr lang="ja-JP" altLang="en-US" sz="1050" dirty="0">
                <a:latin typeface="Meiryo UI" panose="020B0604030504040204" pitchFamily="50" charset="-128"/>
                <a:ea typeface="Meiryo UI" panose="020B0604030504040204" pitchFamily="50" charset="-128"/>
              </a:rPr>
              <a:t>共通</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-o</a:t>
            </a:r>
            <a:r>
              <a:rPr lang="ja-JP" altLang="en-US" sz="1050" dirty="0">
                <a:latin typeface="Meiryo UI" panose="020B0604030504040204" pitchFamily="50" charset="-128"/>
                <a:ea typeface="Meiryo UI" panose="020B0604030504040204" pitchFamily="50" charset="-128"/>
              </a:rPr>
              <a:t>オプション：イメージの</a:t>
            </a:r>
            <a:r>
              <a:rPr lang="en-US" altLang="ja-JP" sz="1050" dirty="0" err="1">
                <a:latin typeface="Meiryo UI" panose="020B0604030504040204" pitchFamily="50" charset="-128"/>
                <a:ea typeface="Meiryo UI" panose="020B0604030504040204" pitchFamily="50" charset="-128"/>
              </a:rPr>
              <a:t>startsector</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-r</a:t>
            </a:r>
            <a:r>
              <a:rPr lang="ja-JP" altLang="en-US" sz="1050" dirty="0">
                <a:latin typeface="Meiryo UI" panose="020B0604030504040204" pitchFamily="50" charset="-128"/>
                <a:ea typeface="Meiryo UI" panose="020B0604030504040204" pitchFamily="50" charset="-128"/>
              </a:rPr>
              <a:t>オプション：ディスクイメージファイルのパス</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err="1">
                <a:latin typeface="Meiryo UI" panose="020B0604030504040204" pitchFamily="50" charset="-128"/>
                <a:ea typeface="Meiryo UI" panose="020B0604030504040204" pitchFamily="50" charset="-128"/>
              </a:rPr>
              <a:t>icat</a:t>
            </a:r>
            <a:r>
              <a:rPr lang="ja-JP" altLang="en-US" sz="1050" dirty="0">
                <a:latin typeface="Meiryo UI" panose="020B0604030504040204" pitchFamily="50" charset="-128"/>
                <a:ea typeface="Meiryo UI" panose="020B0604030504040204" pitchFamily="50" charset="-128"/>
              </a:rPr>
              <a:t>のみ</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引数：抽出対象ファイルの</a:t>
            </a:r>
            <a:r>
              <a:rPr lang="en-US" altLang="ja-JP" sz="1050" dirty="0" err="1">
                <a:latin typeface="Meiryo UI" panose="020B0604030504040204" pitchFamily="50" charset="-128"/>
                <a:ea typeface="Meiryo UI" panose="020B0604030504040204" pitchFamily="50" charset="-128"/>
              </a:rPr>
              <a:t>inode</a:t>
            </a:r>
            <a:r>
              <a:rPr lang="ja-JP" altLang="en-US" sz="1050" dirty="0">
                <a:latin typeface="Meiryo UI" panose="020B0604030504040204" pitchFamily="50" charset="-128"/>
                <a:ea typeface="Meiryo UI" panose="020B0604030504040204" pitchFamily="50" charset="-128"/>
              </a:rPr>
              <a:t>番号</a:t>
            </a:r>
            <a:endParaRPr lang="en-US" altLang="ja-JP" sz="1050" dirty="0">
              <a:latin typeface="Meiryo UI" panose="020B0604030504040204" pitchFamily="50" charset="-128"/>
              <a:ea typeface="Meiryo UI" panose="020B0604030504040204" pitchFamily="50" charset="-128"/>
            </a:endParaRPr>
          </a:p>
        </p:txBody>
      </p:sp>
      <p:grpSp>
        <p:nvGrpSpPr>
          <p:cNvPr id="33" name="グループ化 32">
            <a:extLst>
              <a:ext uri="{FF2B5EF4-FFF2-40B4-BE49-F238E27FC236}">
                <a16:creationId xmlns:a16="http://schemas.microsoft.com/office/drawing/2014/main" id="{99B7DAB5-EB90-2A1E-35FC-0D7693E7F92F}"/>
              </a:ext>
            </a:extLst>
          </p:cNvPr>
          <p:cNvGrpSpPr/>
          <p:nvPr/>
        </p:nvGrpSpPr>
        <p:grpSpPr>
          <a:xfrm>
            <a:off x="4480427" y="4348681"/>
            <a:ext cx="4392356" cy="2398636"/>
            <a:chOff x="4474807" y="4479486"/>
            <a:chExt cx="4392356" cy="2398636"/>
          </a:xfrm>
        </p:grpSpPr>
        <p:pic>
          <p:nvPicPr>
            <p:cNvPr id="28" name="図 27">
              <a:extLst>
                <a:ext uri="{FF2B5EF4-FFF2-40B4-BE49-F238E27FC236}">
                  <a16:creationId xmlns:a16="http://schemas.microsoft.com/office/drawing/2014/main" id="{6D983300-9042-8BC8-2483-34E1A6BE4680}"/>
                </a:ext>
              </a:extLst>
            </p:cNvPr>
            <p:cNvPicPr>
              <a:picLocks noChangeAspect="1"/>
            </p:cNvPicPr>
            <p:nvPr/>
          </p:nvPicPr>
          <p:blipFill rotWithShape="1">
            <a:blip r:embed="rId6"/>
            <a:srcRect b="90092"/>
            <a:stretch/>
          </p:blipFill>
          <p:spPr>
            <a:xfrm>
              <a:off x="4474808" y="4479486"/>
              <a:ext cx="4392355" cy="318168"/>
            </a:xfrm>
            <a:prstGeom prst="rect">
              <a:avLst/>
            </a:prstGeom>
          </p:spPr>
        </p:pic>
        <p:pic>
          <p:nvPicPr>
            <p:cNvPr id="32" name="図 31">
              <a:extLst>
                <a:ext uri="{FF2B5EF4-FFF2-40B4-BE49-F238E27FC236}">
                  <a16:creationId xmlns:a16="http://schemas.microsoft.com/office/drawing/2014/main" id="{D1885A8C-714C-3897-5EA2-25ACF67EEC07}"/>
                </a:ext>
              </a:extLst>
            </p:cNvPr>
            <p:cNvPicPr>
              <a:picLocks noChangeAspect="1"/>
            </p:cNvPicPr>
            <p:nvPr/>
          </p:nvPicPr>
          <p:blipFill rotWithShape="1">
            <a:blip r:embed="rId6"/>
            <a:srcRect t="34230" b="983"/>
            <a:stretch/>
          </p:blipFill>
          <p:spPr>
            <a:xfrm>
              <a:off x="4474807" y="4797654"/>
              <a:ext cx="4392355" cy="2080468"/>
            </a:xfrm>
            <a:prstGeom prst="rect">
              <a:avLst/>
            </a:prstGeom>
          </p:spPr>
        </p:pic>
      </p:grpSp>
      <p:sp>
        <p:nvSpPr>
          <p:cNvPr id="35" name="円形吹き出し 5">
            <a:extLst>
              <a:ext uri="{FF2B5EF4-FFF2-40B4-BE49-F238E27FC236}">
                <a16:creationId xmlns:a16="http://schemas.microsoft.com/office/drawing/2014/main" id="{B0BBB327-1392-D065-C3B5-80317E7C57A2}"/>
              </a:ext>
            </a:extLst>
          </p:cNvPr>
          <p:cNvSpPr/>
          <p:nvPr/>
        </p:nvSpPr>
        <p:spPr>
          <a:xfrm>
            <a:off x="5830768" y="5063943"/>
            <a:ext cx="1691672" cy="643139"/>
          </a:xfrm>
          <a:prstGeom prst="wedgeEllipseCallout">
            <a:avLst>
              <a:gd name="adj1" fmla="val -61483"/>
              <a:gd name="adj2" fmla="val -3271"/>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flag.zip</a:t>
            </a:r>
            <a:r>
              <a:rPr kumimoji="1" lang="ja-JP" altLang="en-US" sz="1000" dirty="0">
                <a:solidFill>
                  <a:schemeClr val="tx1"/>
                </a:solidFill>
                <a:latin typeface="Meiryo UI" panose="020B0604030504040204" pitchFamily="50" charset="-128"/>
                <a:ea typeface="Meiryo UI" panose="020B0604030504040204" pitchFamily="50" charset="-128"/>
              </a:rPr>
              <a:t>のパスワードがわかる</a:t>
            </a:r>
          </a:p>
        </p:txBody>
      </p:sp>
      <p:sp>
        <p:nvSpPr>
          <p:cNvPr id="44" name="円形吹き出し 5">
            <a:extLst>
              <a:ext uri="{FF2B5EF4-FFF2-40B4-BE49-F238E27FC236}">
                <a16:creationId xmlns:a16="http://schemas.microsoft.com/office/drawing/2014/main" id="{4316E8C2-CBAC-07E2-686B-DE94C89AD2CF}"/>
              </a:ext>
            </a:extLst>
          </p:cNvPr>
          <p:cNvSpPr/>
          <p:nvPr/>
        </p:nvSpPr>
        <p:spPr>
          <a:xfrm>
            <a:off x="6174297" y="6150074"/>
            <a:ext cx="985253" cy="440610"/>
          </a:xfrm>
          <a:prstGeom prst="wedgeEllipseCallout">
            <a:avLst>
              <a:gd name="adj1" fmla="val -49581"/>
              <a:gd name="adj2" fmla="val 436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Flag</a:t>
            </a:r>
            <a:r>
              <a:rPr kumimoji="1" lang="ja-JP" altLang="en-US" sz="1000" dirty="0">
                <a:solidFill>
                  <a:schemeClr val="tx1"/>
                </a:solidFill>
                <a:latin typeface="Meiryo UI" panose="020B0604030504040204" pitchFamily="50" charset="-128"/>
                <a:ea typeface="Meiryo UI" panose="020B0604030504040204" pitchFamily="50" charset="-128"/>
              </a:rPr>
              <a:t>入手</a:t>
            </a:r>
          </a:p>
        </p:txBody>
      </p:sp>
    </p:spTree>
    <p:extLst>
      <p:ext uri="{BB962C8B-B14F-4D97-AF65-F5344CB8AC3E}">
        <p14:creationId xmlns:p14="http://schemas.microsoft.com/office/powerpoint/2010/main" val="190493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(#180) </a:t>
            </a:r>
            <a:r>
              <a:rPr kumimoji="1" lang="ja-JP" altLang="en-US" dirty="0">
                <a:latin typeface="Meiryo UI" panose="020B0604030504040204" pitchFamily="50" charset="-128"/>
                <a:ea typeface="Meiryo UI" panose="020B0604030504040204" pitchFamily="50" charset="-128"/>
              </a:rPr>
              <a:t>リンクへの隠しごと　</a:t>
            </a:r>
            <a:r>
              <a:rPr kumimoji="1" lang="en-US" altLang="ja-JP" dirty="0">
                <a:latin typeface="Meiryo UI" panose="020B0604030504040204" pitchFamily="50" charset="-128"/>
                <a:ea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92F329B-C04E-F8BA-D156-167AD9BF9FA4}"/>
              </a:ext>
            </a:extLst>
          </p:cNvPr>
          <p:cNvSpPr txBox="1"/>
          <p:nvPr/>
        </p:nvSpPr>
        <p:spPr>
          <a:xfrm>
            <a:off x="4381450" y="67260"/>
            <a:ext cx="786169"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A7CAF3E-6E3B-A07C-AFEA-D711761B03F5}"/>
              </a:ext>
            </a:extLst>
          </p:cNvPr>
          <p:cNvSpPr txBox="1"/>
          <p:nvPr/>
        </p:nvSpPr>
        <p:spPr>
          <a:xfrm>
            <a:off x="4400691" y="341426"/>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添付されている</a:t>
            </a:r>
            <a:r>
              <a:rPr kumimoji="1" lang="en-US" altLang="ja-JP" sz="1200" dirty="0" err="1">
                <a:latin typeface="Meiryo UI" panose="020B0604030504040204" pitchFamily="50" charset="-128"/>
                <a:ea typeface="Meiryo UI" panose="020B0604030504040204" pitchFamily="50" charset="-128"/>
              </a:rPr>
              <a:t>flag.lnk</a:t>
            </a:r>
            <a:r>
              <a:rPr kumimoji="1" lang="ja-JP" altLang="en-US" sz="1200" dirty="0">
                <a:latin typeface="Meiryo UI" panose="020B0604030504040204" pitchFamily="50" charset="-128"/>
                <a:ea typeface="Meiryo UI" panose="020B0604030504040204" pitchFamily="50" charset="-128"/>
              </a:rPr>
              <a:t>のファイル形式を</a:t>
            </a:r>
            <a:r>
              <a:rPr kumimoji="1" lang="en-US" altLang="ja-JP" sz="1200" dirty="0">
                <a:latin typeface="Meiryo UI" panose="020B0604030504040204" pitchFamily="50" charset="-128"/>
                <a:ea typeface="Meiryo UI" panose="020B0604030504040204" pitchFamily="50" charset="-128"/>
              </a:rPr>
              <a:t>file</a:t>
            </a:r>
            <a:r>
              <a:rPr kumimoji="1" lang="ja-JP" altLang="en-US" sz="1200" dirty="0">
                <a:latin typeface="Meiryo UI" panose="020B0604030504040204" pitchFamily="50" charset="-128"/>
                <a:ea typeface="Meiryo UI" panose="020B0604030504040204" pitchFamily="50" charset="-128"/>
              </a:rPr>
              <a:t>コマンドで確認。</a:t>
            </a:r>
          </a:p>
        </p:txBody>
      </p:sp>
      <p:pic>
        <p:nvPicPr>
          <p:cNvPr id="3" name="図 2">
            <a:extLst>
              <a:ext uri="{FF2B5EF4-FFF2-40B4-BE49-F238E27FC236}">
                <a16:creationId xmlns:a16="http://schemas.microsoft.com/office/drawing/2014/main" id="{A99845B0-5D49-73E2-5C0F-B80BCF46EB69}"/>
              </a:ext>
            </a:extLst>
          </p:cNvPr>
          <p:cNvPicPr>
            <a:picLocks noChangeAspect="1"/>
          </p:cNvPicPr>
          <p:nvPr/>
        </p:nvPicPr>
        <p:blipFill>
          <a:blip r:embed="rId2"/>
          <a:stretch>
            <a:fillRect/>
          </a:stretch>
        </p:blipFill>
        <p:spPr>
          <a:xfrm>
            <a:off x="314456" y="479925"/>
            <a:ext cx="3670381" cy="4003331"/>
          </a:xfrm>
          <a:prstGeom prst="rect">
            <a:avLst/>
          </a:prstGeom>
        </p:spPr>
      </p:pic>
      <p:pic>
        <p:nvPicPr>
          <p:cNvPr id="6" name="図 5">
            <a:extLst>
              <a:ext uri="{FF2B5EF4-FFF2-40B4-BE49-F238E27FC236}">
                <a16:creationId xmlns:a16="http://schemas.microsoft.com/office/drawing/2014/main" id="{59DD14B2-639C-AE09-0824-BE625CA85713}"/>
              </a:ext>
            </a:extLst>
          </p:cNvPr>
          <p:cNvPicPr>
            <a:picLocks noChangeAspect="1"/>
          </p:cNvPicPr>
          <p:nvPr/>
        </p:nvPicPr>
        <p:blipFill>
          <a:blip r:embed="rId3"/>
          <a:stretch>
            <a:fillRect/>
          </a:stretch>
        </p:blipFill>
        <p:spPr>
          <a:xfrm>
            <a:off x="4460395" y="618425"/>
            <a:ext cx="7586196" cy="698199"/>
          </a:xfrm>
          <a:prstGeom prst="rect">
            <a:avLst/>
          </a:prstGeom>
        </p:spPr>
      </p:pic>
      <p:sp>
        <p:nvSpPr>
          <p:cNvPr id="9" name="円形吹き出し 5">
            <a:extLst>
              <a:ext uri="{FF2B5EF4-FFF2-40B4-BE49-F238E27FC236}">
                <a16:creationId xmlns:a16="http://schemas.microsoft.com/office/drawing/2014/main" id="{C80A83FC-DB1C-6DF4-F1F6-77E1C1B9E3C0}"/>
              </a:ext>
            </a:extLst>
          </p:cNvPr>
          <p:cNvSpPr/>
          <p:nvPr/>
        </p:nvSpPr>
        <p:spPr>
          <a:xfrm>
            <a:off x="9037660" y="198069"/>
            <a:ext cx="1507301" cy="563712"/>
          </a:xfrm>
          <a:prstGeom prst="wedgeEllipseCallout">
            <a:avLst>
              <a:gd name="adj1" fmla="val -39167"/>
              <a:gd name="adj2" fmla="val 58035"/>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Windows</a:t>
            </a:r>
            <a:r>
              <a:rPr kumimoji="1" lang="ja-JP" altLang="en-US" sz="1000" dirty="0">
                <a:solidFill>
                  <a:schemeClr val="tx1"/>
                </a:solidFill>
                <a:latin typeface="Meiryo UI" panose="020B0604030504040204" pitchFamily="50" charset="-128"/>
                <a:ea typeface="Meiryo UI" panose="020B0604030504040204" pitchFamily="50" charset="-128"/>
              </a:rPr>
              <a:t>ショートカットに</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なっていることがわかる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33C39FD5-837C-C78B-79BA-D76979E3BECF}"/>
              </a:ext>
            </a:extLst>
          </p:cNvPr>
          <p:cNvSpPr txBox="1"/>
          <p:nvPr/>
        </p:nvSpPr>
        <p:spPr>
          <a:xfrm>
            <a:off x="4381450" y="1421512"/>
            <a:ext cx="6454664"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strings</a:t>
            </a:r>
            <a:r>
              <a:rPr lang="ja-JP" altLang="en-US" sz="1200" dirty="0">
                <a:latin typeface="Meiryo UI" panose="020B0604030504040204" pitchFamily="50" charset="-128"/>
                <a:ea typeface="Meiryo UI" panose="020B0604030504040204" pitchFamily="50" charset="-128"/>
              </a:rPr>
              <a:t>や</a:t>
            </a:r>
            <a:r>
              <a:rPr lang="en-US" altLang="ja-JP" sz="1200" dirty="0" err="1">
                <a:latin typeface="Meiryo UI" panose="020B0604030504040204" pitchFamily="50" charset="-128"/>
                <a:ea typeface="Meiryo UI" panose="020B0604030504040204" pitchFamily="50" charset="-128"/>
              </a:rPr>
              <a:t>hexdump</a:t>
            </a:r>
            <a:r>
              <a:rPr lang="ja-JP" altLang="en-US" sz="1200" dirty="0">
                <a:latin typeface="Meiryo UI" panose="020B0604030504040204" pitchFamily="50" charset="-128"/>
                <a:ea typeface="Meiryo UI" panose="020B0604030504040204" pitchFamily="50" charset="-128"/>
              </a:rPr>
              <a:t>で意味のある文字列データがあるか確認。</a:t>
            </a:r>
            <a:endParaRPr lang="en-US" altLang="ja-JP" sz="1200" dirty="0">
              <a:latin typeface="Meiryo UI" panose="020B0604030504040204" pitchFamily="50" charset="-128"/>
              <a:ea typeface="Meiryo UI" panose="020B0604030504040204" pitchFamily="50" charset="-128"/>
            </a:endParaRPr>
          </a:p>
        </p:txBody>
      </p:sp>
      <p:pic>
        <p:nvPicPr>
          <p:cNvPr id="15" name="図 14">
            <a:extLst>
              <a:ext uri="{FF2B5EF4-FFF2-40B4-BE49-F238E27FC236}">
                <a16:creationId xmlns:a16="http://schemas.microsoft.com/office/drawing/2014/main" id="{24ACED8C-9D57-782E-3544-EE4BDB593A55}"/>
              </a:ext>
            </a:extLst>
          </p:cNvPr>
          <p:cNvPicPr>
            <a:picLocks noChangeAspect="1"/>
          </p:cNvPicPr>
          <p:nvPr/>
        </p:nvPicPr>
        <p:blipFill>
          <a:blip r:embed="rId4"/>
          <a:stretch>
            <a:fillRect/>
          </a:stretch>
        </p:blipFill>
        <p:spPr>
          <a:xfrm>
            <a:off x="4460395" y="1698511"/>
            <a:ext cx="3535521" cy="1750188"/>
          </a:xfrm>
          <a:prstGeom prst="rect">
            <a:avLst/>
          </a:prstGeom>
        </p:spPr>
      </p:pic>
      <p:pic>
        <p:nvPicPr>
          <p:cNvPr id="18" name="図 17">
            <a:extLst>
              <a:ext uri="{FF2B5EF4-FFF2-40B4-BE49-F238E27FC236}">
                <a16:creationId xmlns:a16="http://schemas.microsoft.com/office/drawing/2014/main" id="{3B04DD5F-1DE6-C06A-9B71-3680A4C9FE6A}"/>
              </a:ext>
            </a:extLst>
          </p:cNvPr>
          <p:cNvPicPr>
            <a:picLocks noChangeAspect="1"/>
          </p:cNvPicPr>
          <p:nvPr/>
        </p:nvPicPr>
        <p:blipFill>
          <a:blip r:embed="rId5"/>
          <a:stretch>
            <a:fillRect/>
          </a:stretch>
        </p:blipFill>
        <p:spPr>
          <a:xfrm>
            <a:off x="8074860" y="2239861"/>
            <a:ext cx="3802683" cy="4031326"/>
          </a:xfrm>
          <a:prstGeom prst="rect">
            <a:avLst/>
          </a:prstGeom>
        </p:spPr>
      </p:pic>
      <p:pic>
        <p:nvPicPr>
          <p:cNvPr id="20" name="図 19">
            <a:extLst>
              <a:ext uri="{FF2B5EF4-FFF2-40B4-BE49-F238E27FC236}">
                <a16:creationId xmlns:a16="http://schemas.microsoft.com/office/drawing/2014/main" id="{30B4F4F2-5344-3680-0701-E25A70134359}"/>
              </a:ext>
            </a:extLst>
          </p:cNvPr>
          <p:cNvPicPr>
            <a:picLocks noChangeAspect="1"/>
          </p:cNvPicPr>
          <p:nvPr/>
        </p:nvPicPr>
        <p:blipFill rotWithShape="1">
          <a:blip r:embed="rId6"/>
          <a:srcRect b="90998"/>
          <a:stretch/>
        </p:blipFill>
        <p:spPr>
          <a:xfrm>
            <a:off x="8074860" y="1961901"/>
            <a:ext cx="3802683" cy="277960"/>
          </a:xfrm>
          <a:prstGeom prst="rect">
            <a:avLst/>
          </a:prstGeom>
        </p:spPr>
      </p:pic>
      <p:sp>
        <p:nvSpPr>
          <p:cNvPr id="24" name="正方形/長方形 23">
            <a:extLst>
              <a:ext uri="{FF2B5EF4-FFF2-40B4-BE49-F238E27FC236}">
                <a16:creationId xmlns:a16="http://schemas.microsoft.com/office/drawing/2014/main" id="{3741A6F9-703B-BAE4-0187-50E7C55106BE}"/>
              </a:ext>
            </a:extLst>
          </p:cNvPr>
          <p:cNvSpPr/>
          <p:nvPr/>
        </p:nvSpPr>
        <p:spPr bwMode="auto">
          <a:xfrm>
            <a:off x="10967315" y="2371705"/>
            <a:ext cx="910228" cy="3899482"/>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26" name="円形吹き出し 5">
            <a:extLst>
              <a:ext uri="{FF2B5EF4-FFF2-40B4-BE49-F238E27FC236}">
                <a16:creationId xmlns:a16="http://schemas.microsoft.com/office/drawing/2014/main" id="{A893B894-C6A4-6259-2987-9587210043C0}"/>
              </a:ext>
            </a:extLst>
          </p:cNvPr>
          <p:cNvSpPr/>
          <p:nvPr/>
        </p:nvSpPr>
        <p:spPr>
          <a:xfrm>
            <a:off x="9222550" y="2810312"/>
            <a:ext cx="1507301" cy="618688"/>
          </a:xfrm>
          <a:prstGeom prst="wedgeEllipseCallout">
            <a:avLst>
              <a:gd name="adj1" fmla="val 60457"/>
              <a:gd name="adj2" fmla="val 25295"/>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err="1">
                <a:solidFill>
                  <a:schemeClr val="tx1"/>
                </a:solidFill>
                <a:latin typeface="Meiryo UI" panose="020B0604030504040204" pitchFamily="50" charset="-128"/>
                <a:ea typeface="Meiryo UI" panose="020B0604030504040204" pitchFamily="50" charset="-128"/>
              </a:rPr>
              <a:t>Powershell</a:t>
            </a:r>
            <a:r>
              <a:rPr kumimoji="1" lang="ja-JP" altLang="en-US" sz="1000" dirty="0">
                <a:solidFill>
                  <a:schemeClr val="tx1"/>
                </a:solidFill>
                <a:latin typeface="Meiryo UI" panose="020B0604030504040204" pitchFamily="50" charset="-128"/>
                <a:ea typeface="Meiryo UI" panose="020B0604030504040204" pitchFamily="50" charset="-128"/>
              </a:rPr>
              <a:t>スクリプトっぽい</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文字列になっている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8173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(#180) </a:t>
            </a:r>
            <a:r>
              <a:rPr kumimoji="1" lang="ja-JP" altLang="en-US" dirty="0">
                <a:latin typeface="Meiryo UI" panose="020B0604030504040204" pitchFamily="50" charset="-128"/>
                <a:ea typeface="Meiryo UI" panose="020B0604030504040204" pitchFamily="50" charset="-128"/>
              </a:rPr>
              <a:t>リンクへの隠しごと　</a:t>
            </a:r>
            <a:r>
              <a:rPr kumimoji="1" lang="en-US" altLang="ja-JP" dirty="0">
                <a:latin typeface="Meiryo UI" panose="020B0604030504040204" pitchFamily="50" charset="-128"/>
                <a:ea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53E0248-0143-3D94-5448-DBA558147A5D}"/>
              </a:ext>
            </a:extLst>
          </p:cNvPr>
          <p:cNvPicPr>
            <a:picLocks noChangeAspect="1"/>
          </p:cNvPicPr>
          <p:nvPr/>
        </p:nvPicPr>
        <p:blipFill>
          <a:blip r:embed="rId2"/>
          <a:stretch>
            <a:fillRect/>
          </a:stretch>
        </p:blipFill>
        <p:spPr>
          <a:xfrm>
            <a:off x="184048" y="791103"/>
            <a:ext cx="8699894" cy="1517516"/>
          </a:xfrm>
          <a:prstGeom prst="rect">
            <a:avLst/>
          </a:prstGeom>
        </p:spPr>
      </p:pic>
      <p:sp>
        <p:nvSpPr>
          <p:cNvPr id="5" name="テキスト ボックス 4">
            <a:extLst>
              <a:ext uri="{FF2B5EF4-FFF2-40B4-BE49-F238E27FC236}">
                <a16:creationId xmlns:a16="http://schemas.microsoft.com/office/drawing/2014/main" id="{75B0C464-8A95-AD25-A5E5-E4A51027E8DC}"/>
              </a:ext>
            </a:extLst>
          </p:cNvPr>
          <p:cNvSpPr txBox="1"/>
          <p:nvPr/>
        </p:nvSpPr>
        <p:spPr>
          <a:xfrm>
            <a:off x="111486" y="475347"/>
            <a:ext cx="6454664" cy="276999"/>
          </a:xfrm>
          <a:prstGeom prst="rect">
            <a:avLst/>
          </a:prstGeom>
          <a:noFill/>
        </p:spPr>
        <p:txBody>
          <a:bodyPr wrap="square" rtlCol="0">
            <a:spAutoFit/>
          </a:bodyPr>
          <a:lstStyle/>
          <a:p>
            <a:r>
              <a:rPr lang="en-US" altLang="ja-JP" sz="1200" dirty="0" err="1">
                <a:latin typeface="Meiryo UI" panose="020B0604030504040204" pitchFamily="50" charset="-128"/>
                <a:ea typeface="Meiryo UI" panose="020B0604030504040204" pitchFamily="50" charset="-128"/>
              </a:rPr>
              <a:t>hexdump</a:t>
            </a:r>
            <a:r>
              <a:rPr lang="ja-JP" altLang="en-US" sz="1200" dirty="0">
                <a:latin typeface="Meiryo UI" panose="020B0604030504040204" pitchFamily="50" charset="-128"/>
                <a:ea typeface="Meiryo UI" panose="020B0604030504040204" pitchFamily="50" charset="-128"/>
              </a:rPr>
              <a:t>の出力を整形すると以下になる。</a:t>
            </a:r>
            <a:endParaRPr lang="en-US" altLang="ja-JP" sz="12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AA114D-3BBB-32D3-1B07-0A5ACE0BBEA3}"/>
              </a:ext>
            </a:extLst>
          </p:cNvPr>
          <p:cNvSpPr txBox="1"/>
          <p:nvPr/>
        </p:nvSpPr>
        <p:spPr>
          <a:xfrm>
            <a:off x="110978" y="2320925"/>
            <a:ext cx="6454664" cy="46166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参考情報：</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ここまでの調査の流れは</a:t>
            </a:r>
            <a:r>
              <a:rPr lang="en-US" altLang="ja-JP" sz="1200" dirty="0">
                <a:latin typeface="Meiryo UI" panose="020B0604030504040204" pitchFamily="50" charset="-128"/>
                <a:ea typeface="Meiryo UI" panose="020B0604030504040204" pitchFamily="50" charset="-128"/>
                <a:hlinkClick r:id="rId3"/>
              </a:rPr>
              <a:t>lnkinfo</a:t>
            </a:r>
            <a:r>
              <a:rPr lang="ja-JP" altLang="en-US" sz="1200" dirty="0">
                <a:latin typeface="Meiryo UI" panose="020B0604030504040204" pitchFamily="50" charset="-128"/>
                <a:ea typeface="Meiryo UI" panose="020B0604030504040204" pitchFamily="50" charset="-128"/>
                <a:hlinkClick r:id="rId3"/>
              </a:rPr>
              <a:t>コマンド</a:t>
            </a:r>
            <a:r>
              <a:rPr lang="ja-JP" altLang="en-US" sz="1200" dirty="0">
                <a:latin typeface="Meiryo UI" panose="020B0604030504040204" pitchFamily="50" charset="-128"/>
                <a:ea typeface="Meiryo UI" panose="020B0604030504040204" pitchFamily="50" charset="-128"/>
              </a:rPr>
              <a:t>を使用することで簡単に調査可能。</a:t>
            </a:r>
            <a:endParaRPr lang="en-US" altLang="ja-JP" sz="12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DF98FB19-CD49-5745-DF48-258B24AB7C78}"/>
              </a:ext>
            </a:extLst>
          </p:cNvPr>
          <p:cNvPicPr>
            <a:picLocks noChangeAspect="1"/>
          </p:cNvPicPr>
          <p:nvPr/>
        </p:nvPicPr>
        <p:blipFill>
          <a:blip r:embed="rId4"/>
          <a:stretch>
            <a:fillRect/>
          </a:stretch>
        </p:blipFill>
        <p:spPr>
          <a:xfrm>
            <a:off x="197052" y="2757423"/>
            <a:ext cx="7535845" cy="4008149"/>
          </a:xfrm>
          <a:prstGeom prst="rect">
            <a:avLst/>
          </a:prstGeom>
        </p:spPr>
      </p:pic>
      <p:sp>
        <p:nvSpPr>
          <p:cNvPr id="8" name="円形吹き出し 5">
            <a:extLst>
              <a:ext uri="{FF2B5EF4-FFF2-40B4-BE49-F238E27FC236}">
                <a16:creationId xmlns:a16="http://schemas.microsoft.com/office/drawing/2014/main" id="{5F85FBE9-16B0-D6BF-CFFD-04D276610F8F}"/>
              </a:ext>
            </a:extLst>
          </p:cNvPr>
          <p:cNvSpPr/>
          <p:nvPr/>
        </p:nvSpPr>
        <p:spPr>
          <a:xfrm>
            <a:off x="8987658" y="989901"/>
            <a:ext cx="1507301" cy="618688"/>
          </a:xfrm>
          <a:prstGeom prst="wedgeEllipseCallout">
            <a:avLst>
              <a:gd name="adj1" fmla="val -60316"/>
              <a:gd name="adj2" fmla="val 2122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err="1">
                <a:solidFill>
                  <a:schemeClr val="tx1"/>
                </a:solidFill>
                <a:latin typeface="Meiryo UI" panose="020B0604030504040204" pitchFamily="50" charset="-128"/>
                <a:ea typeface="Meiryo UI" panose="020B0604030504040204" pitchFamily="50" charset="-128"/>
              </a:rPr>
              <a:t>Powershell</a:t>
            </a:r>
            <a:r>
              <a:rPr kumimoji="1" lang="ja-JP" altLang="en-US" sz="1000" dirty="0">
                <a:solidFill>
                  <a:schemeClr val="tx1"/>
                </a:solidFill>
                <a:latin typeface="Meiryo UI" panose="020B0604030504040204" pitchFamily="50" charset="-128"/>
                <a:ea typeface="Meiryo UI" panose="020B0604030504040204" pitchFamily="50" charset="-128"/>
              </a:rPr>
              <a:t>スクリプト</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であることがわかる。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00C14900-58AF-006C-2262-A9AD2DF9197C}"/>
              </a:ext>
            </a:extLst>
          </p:cNvPr>
          <p:cNvSpPr/>
          <p:nvPr/>
        </p:nvSpPr>
        <p:spPr bwMode="auto">
          <a:xfrm>
            <a:off x="184048" y="5632558"/>
            <a:ext cx="7535845" cy="969578"/>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11" name="円形吹き出し 5">
            <a:extLst>
              <a:ext uri="{FF2B5EF4-FFF2-40B4-BE49-F238E27FC236}">
                <a16:creationId xmlns:a16="http://schemas.microsoft.com/office/drawing/2014/main" id="{B463D4FA-722D-6A92-27B2-895170FCEDE8}"/>
              </a:ext>
            </a:extLst>
          </p:cNvPr>
          <p:cNvSpPr/>
          <p:nvPr/>
        </p:nvSpPr>
        <p:spPr>
          <a:xfrm>
            <a:off x="7818971" y="5454617"/>
            <a:ext cx="1507301" cy="618688"/>
          </a:xfrm>
          <a:prstGeom prst="wedgeEllipseCallout">
            <a:avLst>
              <a:gd name="adj1" fmla="val -60316"/>
              <a:gd name="adj2" fmla="val 2122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上記と同様の情報が</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表示される</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120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(#180) </a:t>
            </a:r>
            <a:r>
              <a:rPr kumimoji="1" lang="ja-JP" altLang="en-US" dirty="0">
                <a:latin typeface="Meiryo UI" panose="020B0604030504040204" pitchFamily="50" charset="-128"/>
                <a:ea typeface="Meiryo UI" panose="020B0604030504040204" pitchFamily="50" charset="-128"/>
              </a:rPr>
              <a:t>リンクへの隠しごと　</a:t>
            </a:r>
            <a:r>
              <a:rPr kumimoji="1" lang="en-US" altLang="ja-JP" dirty="0">
                <a:latin typeface="Meiryo UI" panose="020B0604030504040204" pitchFamily="50" charset="-128"/>
                <a:ea typeface="Meiryo UI" panose="020B0604030504040204" pitchFamily="50" charset="-128"/>
              </a:rPr>
              <a:t>300</a:t>
            </a:r>
            <a:endParaRPr kumimoji="1" lang="ja-JP" altLang="en-US"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6D4A6F6-407B-7B40-C395-2E5E824A10B0}"/>
              </a:ext>
            </a:extLst>
          </p:cNvPr>
          <p:cNvSpPr txBox="1"/>
          <p:nvPr/>
        </p:nvSpPr>
        <p:spPr>
          <a:xfrm>
            <a:off x="111485" y="468247"/>
            <a:ext cx="10659979" cy="1200329"/>
          </a:xfrm>
          <a:prstGeom prst="rect">
            <a:avLst/>
          </a:prstGeom>
          <a:noFill/>
        </p:spPr>
        <p:txBody>
          <a:bodyPr wrap="square" rtlCol="0">
            <a:spAutoFit/>
          </a:bodyPr>
          <a:lstStyle/>
          <a:p>
            <a:r>
              <a:rPr lang="en-US" altLang="ja-JP" sz="1200" dirty="0" err="1">
                <a:latin typeface="Meiryo UI" panose="020B0604030504040204" pitchFamily="50" charset="-128"/>
                <a:ea typeface="Meiryo UI" panose="020B0604030504040204" pitchFamily="50" charset="-128"/>
              </a:rPr>
              <a:t>Powershell</a:t>
            </a:r>
            <a:r>
              <a:rPr lang="ja-JP" altLang="en-US" sz="1200" dirty="0">
                <a:latin typeface="Meiryo UI" panose="020B0604030504040204" pitchFamily="50" charset="-128"/>
                <a:ea typeface="Meiryo UI" panose="020B0604030504040204" pitchFamily="50" charset="-128"/>
              </a:rPr>
              <a:t>スクリプトの内容を読み解くと、以下文字列を</a:t>
            </a:r>
            <a:r>
              <a:rPr lang="en-US" altLang="ja-JP" sz="1200" dirty="0">
                <a:latin typeface="Meiryo UI" panose="020B0604030504040204" pitchFamily="50" charset="-128"/>
                <a:ea typeface="Meiryo UI" panose="020B0604030504040204" pitchFamily="50" charset="-128"/>
              </a:rPr>
              <a:t>Base64</a:t>
            </a:r>
            <a:r>
              <a:rPr lang="ja-JP" altLang="en-US" sz="1200" dirty="0">
                <a:latin typeface="Meiryo UI" panose="020B0604030504040204" pitchFamily="50" charset="-128"/>
                <a:ea typeface="Meiryo UI" panose="020B0604030504040204" pitchFamily="50" charset="-128"/>
              </a:rPr>
              <a:t>デコードした文字列をファイル</a:t>
            </a:r>
            <a:r>
              <a:rPr lang="en-US" altLang="ja-JP" sz="1200" dirty="0">
                <a:latin typeface="Meiryo UI" panose="020B0604030504040204" pitchFamily="50" charset="-128"/>
                <a:ea typeface="Meiryo UI" panose="020B0604030504040204" pitchFamily="50" charset="-128"/>
              </a:rPr>
              <a:t>(hoge.ps1)</a:t>
            </a:r>
            <a:r>
              <a:rPr lang="ja-JP" altLang="en-US" sz="1200" dirty="0">
                <a:latin typeface="Meiryo UI" panose="020B0604030504040204" pitchFamily="50" charset="-128"/>
                <a:ea typeface="Meiryo UI" panose="020B0604030504040204" pitchFamily="50" charset="-128"/>
              </a:rPr>
              <a:t>に書き込み実行するスクリプトになっていることがわかる。</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i="1" dirty="0">
                <a:latin typeface="Meiryo UI" panose="020B0604030504040204" pitchFamily="50" charset="-128"/>
                <a:ea typeface="Meiryo UI" panose="020B0604030504040204" pitchFamily="50" charset="-128"/>
              </a:rPr>
              <a:t>JFByb2dyZXNzUHJlZmVyZW5jZT0iU2lsZW50bHlDb250aW51ZSI7JG1lc3NhZ2U9IlRoZSBmbGFnIGlzIHRoZSBNYWMgYWRkcmVzcyBvZiB0aGUgUEMgdGhhdCBjcmVhdGVkIHRoZSB0aGlzIExOSyBmaWxlLiI7IFdyaXRlLU91dHB1dCAkbWVzc2FnZTsK</a:t>
            </a: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上記文字列を</a:t>
            </a:r>
            <a:r>
              <a:rPr lang="en-US" altLang="ja-JP" sz="1200" dirty="0">
                <a:latin typeface="Meiryo UI" panose="020B0604030504040204" pitchFamily="50" charset="-128"/>
                <a:ea typeface="Meiryo UI" panose="020B0604030504040204" pitchFamily="50" charset="-128"/>
              </a:rPr>
              <a:t>Base64</a:t>
            </a:r>
            <a:r>
              <a:rPr lang="ja-JP" altLang="en-US" sz="1200" dirty="0">
                <a:latin typeface="Meiryo UI" panose="020B0604030504040204" pitchFamily="50" charset="-128"/>
                <a:ea typeface="Meiryo UI" panose="020B0604030504040204" pitchFamily="50" charset="-128"/>
              </a:rPr>
              <a:t>デコードすると、以下文字列</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オレンジ枠</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になり、</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が</a:t>
            </a:r>
            <a:r>
              <a:rPr lang="en-US" altLang="ja-JP" sz="1200" dirty="0" err="1">
                <a:latin typeface="Meiryo UI" panose="020B0604030504040204" pitchFamily="50" charset="-128"/>
                <a:ea typeface="Meiryo UI" panose="020B0604030504040204" pitchFamily="50" charset="-128"/>
              </a:rPr>
              <a:t>flag.lnk</a:t>
            </a:r>
            <a:r>
              <a:rPr lang="ja-JP" altLang="en-US" sz="1200" dirty="0">
                <a:latin typeface="Meiryo UI" panose="020B0604030504040204" pitchFamily="50" charset="-128"/>
                <a:ea typeface="Meiryo UI" panose="020B0604030504040204" pitchFamily="50" charset="-128"/>
              </a:rPr>
              <a:t>ファイルを作成した</a:t>
            </a:r>
            <a:r>
              <a:rPr lang="en-US" altLang="ja-JP" sz="1200" dirty="0">
                <a:latin typeface="Meiryo UI" panose="020B0604030504040204" pitchFamily="50" charset="-128"/>
                <a:ea typeface="Meiryo UI" panose="020B0604030504040204" pitchFamily="50" charset="-128"/>
              </a:rPr>
              <a:t>PC</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MAC</a:t>
            </a:r>
            <a:r>
              <a:rPr lang="ja-JP" altLang="en-US" sz="1200" dirty="0">
                <a:latin typeface="Meiryo UI" panose="020B0604030504040204" pitchFamily="50" charset="-128"/>
                <a:ea typeface="Meiryo UI" panose="020B0604030504040204" pitchFamily="50" charset="-128"/>
              </a:rPr>
              <a:t>アドレスになっていることがわかる。</a:t>
            </a:r>
            <a:endParaRPr lang="en-US" altLang="ja-JP" sz="1200" dirty="0">
              <a:latin typeface="Meiryo UI" panose="020B0604030504040204" pitchFamily="50" charset="-128"/>
              <a:ea typeface="Meiryo UI" panose="020B0604030504040204" pitchFamily="50" charset="-128"/>
            </a:endParaRPr>
          </a:p>
        </p:txBody>
      </p:sp>
      <p:pic>
        <p:nvPicPr>
          <p:cNvPr id="12" name="図 11">
            <a:extLst>
              <a:ext uri="{FF2B5EF4-FFF2-40B4-BE49-F238E27FC236}">
                <a16:creationId xmlns:a16="http://schemas.microsoft.com/office/drawing/2014/main" id="{077CBC52-96CC-1112-734A-A60E4466AF5C}"/>
              </a:ext>
            </a:extLst>
          </p:cNvPr>
          <p:cNvPicPr>
            <a:picLocks noChangeAspect="1"/>
          </p:cNvPicPr>
          <p:nvPr/>
        </p:nvPicPr>
        <p:blipFill>
          <a:blip r:embed="rId2"/>
          <a:stretch>
            <a:fillRect/>
          </a:stretch>
        </p:blipFill>
        <p:spPr>
          <a:xfrm>
            <a:off x="184047" y="1616100"/>
            <a:ext cx="6661370" cy="2153039"/>
          </a:xfrm>
          <a:prstGeom prst="rect">
            <a:avLst/>
          </a:prstGeom>
        </p:spPr>
      </p:pic>
      <p:sp>
        <p:nvSpPr>
          <p:cNvPr id="14" name="正方形/長方形 13">
            <a:extLst>
              <a:ext uri="{FF2B5EF4-FFF2-40B4-BE49-F238E27FC236}">
                <a16:creationId xmlns:a16="http://schemas.microsoft.com/office/drawing/2014/main" id="{2AECD3F8-1025-76C7-D508-0F68C61BDA6A}"/>
              </a:ext>
            </a:extLst>
          </p:cNvPr>
          <p:cNvSpPr/>
          <p:nvPr/>
        </p:nvSpPr>
        <p:spPr bwMode="auto">
          <a:xfrm>
            <a:off x="4531246" y="2430426"/>
            <a:ext cx="1970222" cy="128214"/>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9277E85F-1745-D81C-B91D-D5A2E3ACF969}"/>
              </a:ext>
            </a:extLst>
          </p:cNvPr>
          <p:cNvSpPr/>
          <p:nvPr/>
        </p:nvSpPr>
        <p:spPr bwMode="auto">
          <a:xfrm>
            <a:off x="4339697" y="2582826"/>
            <a:ext cx="1213815" cy="128214"/>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E675937D-66F3-979F-3254-B2E636BCFE22}"/>
              </a:ext>
            </a:extLst>
          </p:cNvPr>
          <p:cNvSpPr txBox="1"/>
          <p:nvPr/>
        </p:nvSpPr>
        <p:spPr>
          <a:xfrm>
            <a:off x="184047" y="3986272"/>
            <a:ext cx="8420118" cy="461665"/>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hlinkClick r:id="rId3"/>
              </a:rPr>
              <a:t>ググってみる</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Windows</a:t>
            </a:r>
            <a:r>
              <a:rPr lang="ja-JP" altLang="en-US" sz="1200" dirty="0">
                <a:latin typeface="Meiryo UI" panose="020B0604030504040204" pitchFamily="50" charset="-128"/>
                <a:ea typeface="Meiryo UI" panose="020B0604030504040204" pitchFamily="50" charset="-128"/>
              </a:rPr>
              <a:t>ショートカットにはリンクを作成した</a:t>
            </a:r>
            <a:r>
              <a:rPr lang="en-US" altLang="ja-JP" sz="1200" dirty="0">
                <a:latin typeface="Meiryo UI" panose="020B0604030504040204" pitchFamily="50" charset="-128"/>
                <a:ea typeface="Meiryo UI" panose="020B0604030504040204" pitchFamily="50" charset="-128"/>
              </a:rPr>
              <a:t>PC</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MAC</a:t>
            </a:r>
            <a:r>
              <a:rPr lang="ja-JP" altLang="en-US" sz="1200" dirty="0">
                <a:latin typeface="Meiryo UI" panose="020B0604030504040204" pitchFamily="50" charset="-128"/>
                <a:ea typeface="Meiryo UI" panose="020B0604030504040204" pitchFamily="50" charset="-128"/>
              </a:rPr>
              <a:t>アドレス情報が格納されていることがわかる。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lnkinfo</a:t>
            </a:r>
            <a:r>
              <a:rPr lang="ja-JP" altLang="en-US" sz="1200" dirty="0">
                <a:latin typeface="Meiryo UI" panose="020B0604030504040204" pitchFamily="50" charset="-128"/>
                <a:ea typeface="Meiryo UI" panose="020B0604030504040204" pitchFamily="50" charset="-128"/>
              </a:rPr>
              <a:t>コマンドを使用することで</a:t>
            </a:r>
            <a:r>
              <a:rPr lang="en-US" altLang="ja-JP" sz="1200" dirty="0">
                <a:latin typeface="Meiryo UI" panose="020B0604030504040204" pitchFamily="50" charset="-128"/>
                <a:ea typeface="Meiryo UI" panose="020B0604030504040204" pitchFamily="50" charset="-128"/>
              </a:rPr>
              <a:t>MAC</a:t>
            </a:r>
            <a:r>
              <a:rPr lang="ja-JP" altLang="en-US" sz="1200" dirty="0">
                <a:latin typeface="Meiryo UI" panose="020B0604030504040204" pitchFamily="50" charset="-128"/>
                <a:ea typeface="Meiryo UI" panose="020B0604030504040204" pitchFamily="50" charset="-128"/>
              </a:rPr>
              <a:t>アドレス情報を確認可能。</a:t>
            </a:r>
            <a:endParaRPr lang="en-US" altLang="ja-JP" sz="1200"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6956942C-E51F-0232-87C2-9B9016984D69}"/>
              </a:ext>
            </a:extLst>
          </p:cNvPr>
          <p:cNvPicPr>
            <a:picLocks noChangeAspect="1"/>
          </p:cNvPicPr>
          <p:nvPr/>
        </p:nvPicPr>
        <p:blipFill rotWithShape="1">
          <a:blip r:embed="rId4"/>
          <a:srcRect b="69716"/>
          <a:stretch/>
        </p:blipFill>
        <p:spPr>
          <a:xfrm>
            <a:off x="273506" y="4563652"/>
            <a:ext cx="5895055" cy="461665"/>
          </a:xfrm>
          <a:prstGeom prst="rect">
            <a:avLst/>
          </a:prstGeom>
        </p:spPr>
      </p:pic>
      <p:pic>
        <p:nvPicPr>
          <p:cNvPr id="6" name="図 5">
            <a:extLst>
              <a:ext uri="{FF2B5EF4-FFF2-40B4-BE49-F238E27FC236}">
                <a16:creationId xmlns:a16="http://schemas.microsoft.com/office/drawing/2014/main" id="{8D2FE692-01B6-E876-2FD7-3255A6E42F42}"/>
              </a:ext>
            </a:extLst>
          </p:cNvPr>
          <p:cNvPicPr>
            <a:picLocks noChangeAspect="1"/>
          </p:cNvPicPr>
          <p:nvPr/>
        </p:nvPicPr>
        <p:blipFill>
          <a:blip r:embed="rId5"/>
          <a:stretch>
            <a:fillRect/>
          </a:stretch>
        </p:blipFill>
        <p:spPr>
          <a:xfrm>
            <a:off x="273506" y="5022703"/>
            <a:ext cx="5895055" cy="1083103"/>
          </a:xfrm>
          <a:prstGeom prst="rect">
            <a:avLst/>
          </a:prstGeom>
        </p:spPr>
      </p:pic>
      <p:sp>
        <p:nvSpPr>
          <p:cNvPr id="7" name="円形吹き出し 5">
            <a:extLst>
              <a:ext uri="{FF2B5EF4-FFF2-40B4-BE49-F238E27FC236}">
                <a16:creationId xmlns:a16="http://schemas.microsoft.com/office/drawing/2014/main" id="{A50A18CD-2C89-A15E-0301-98D50E81DBA4}"/>
              </a:ext>
            </a:extLst>
          </p:cNvPr>
          <p:cNvSpPr/>
          <p:nvPr/>
        </p:nvSpPr>
        <p:spPr>
          <a:xfrm>
            <a:off x="5738178" y="5138418"/>
            <a:ext cx="1507301" cy="736104"/>
          </a:xfrm>
          <a:prstGeom prst="wedgeEllipseCallout">
            <a:avLst>
              <a:gd name="adj1" fmla="val -66995"/>
              <a:gd name="adj2" fmla="val 18515"/>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Droid file identifier</a:t>
            </a:r>
            <a:r>
              <a:rPr kumimoji="1" lang="ja-JP" altLang="en-US" sz="1000" dirty="0">
                <a:solidFill>
                  <a:schemeClr val="tx1"/>
                </a:solidFill>
                <a:latin typeface="Meiryo UI" panose="020B0604030504040204" pitchFamily="50" charset="-128"/>
                <a:ea typeface="Meiryo UI" panose="020B0604030504040204" pitchFamily="50" charset="-128"/>
              </a:rPr>
              <a:t>の</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末尾</a:t>
            </a:r>
            <a:r>
              <a:rPr lang="en-US" altLang="ja-JP" sz="1000" dirty="0">
                <a:solidFill>
                  <a:schemeClr val="tx1"/>
                </a:solidFill>
                <a:latin typeface="Meiryo UI" panose="020B0604030504040204" pitchFamily="50" charset="-128"/>
                <a:ea typeface="Meiryo UI" panose="020B0604030504040204" pitchFamily="50" charset="-128"/>
              </a:rPr>
              <a:t>6byte</a:t>
            </a:r>
            <a:r>
              <a:rPr lang="ja-JP" altLang="en-US" sz="1000" dirty="0">
                <a:solidFill>
                  <a:schemeClr val="tx1"/>
                </a:solidFill>
                <a:latin typeface="Meiryo UI" panose="020B0604030504040204" pitchFamily="50" charset="-128"/>
                <a:ea typeface="Meiryo UI" panose="020B0604030504040204" pitchFamily="50" charset="-128"/>
              </a:rPr>
              <a:t>が</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MAC</a:t>
            </a:r>
            <a:r>
              <a:rPr kumimoji="1" lang="ja-JP" altLang="en-US" sz="1000" dirty="0">
                <a:solidFill>
                  <a:schemeClr val="tx1"/>
                </a:solidFill>
                <a:latin typeface="Meiryo UI" panose="020B0604030504040204" pitchFamily="50" charset="-128"/>
                <a:ea typeface="Meiryo UI" panose="020B0604030504040204" pitchFamily="50" charset="-128"/>
              </a:rPr>
              <a:t>アドレス情報</a:t>
            </a:r>
          </a:p>
        </p:txBody>
      </p:sp>
      <p:sp>
        <p:nvSpPr>
          <p:cNvPr id="8" name="テキスト ボックス 7">
            <a:extLst>
              <a:ext uri="{FF2B5EF4-FFF2-40B4-BE49-F238E27FC236}">
                <a16:creationId xmlns:a16="http://schemas.microsoft.com/office/drawing/2014/main" id="{C92591A8-AC24-76CA-117A-F4FE22973658}"/>
              </a:ext>
            </a:extLst>
          </p:cNvPr>
          <p:cNvSpPr txBox="1"/>
          <p:nvPr/>
        </p:nvSpPr>
        <p:spPr>
          <a:xfrm>
            <a:off x="184047" y="6132256"/>
            <a:ext cx="8420118"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52:54:00:6d:d3:07</a:t>
            </a:r>
          </a:p>
        </p:txBody>
      </p:sp>
    </p:spTree>
    <p:extLst>
      <p:ext uri="{BB962C8B-B14F-4D97-AF65-F5344CB8AC3E}">
        <p14:creationId xmlns:p14="http://schemas.microsoft.com/office/powerpoint/2010/main" val="183555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(#220)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F70DE0B-F981-F8EB-442C-B8B6DE699698}"/>
              </a:ext>
            </a:extLst>
          </p:cNvPr>
          <p:cNvSpPr txBox="1"/>
          <p:nvPr/>
        </p:nvSpPr>
        <p:spPr>
          <a:xfrm>
            <a:off x="111485" y="1248424"/>
            <a:ext cx="10659979"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hlinkClick r:id="rId2"/>
              </a:rPr>
              <a:t>MITRE ATT&amp;CK</a:t>
            </a:r>
            <a:r>
              <a:rPr lang="ja-JP" altLang="en-US" sz="1200" dirty="0">
                <a:latin typeface="Meiryo UI" panose="020B0604030504040204" pitchFamily="50" charset="-128"/>
                <a:ea typeface="Meiryo UI" panose="020B0604030504040204" pitchFamily="50" charset="-128"/>
              </a:rPr>
              <a:t>を利用して、</a:t>
            </a:r>
            <a:r>
              <a:rPr lang="en-US" altLang="ja-JP" sz="1200" dirty="0">
                <a:latin typeface="Meiryo UI" panose="020B0604030504040204" pitchFamily="50" charset="-128"/>
                <a:ea typeface="Meiryo UI" panose="020B0604030504040204" pitchFamily="50" charset="-128"/>
              </a:rPr>
              <a:t>APT28</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APT29</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TTPs</a:t>
            </a:r>
            <a:r>
              <a:rPr lang="ja-JP" altLang="en-US" sz="1200" dirty="0">
                <a:latin typeface="Meiryo UI" panose="020B0604030504040204" pitchFamily="50" charset="-128"/>
                <a:ea typeface="Meiryo UI" panose="020B0604030504040204" pitchFamily="50" charset="-128"/>
              </a:rPr>
              <a:t>を調べる。</a:t>
            </a:r>
            <a:endParaRPr lang="en-US" altLang="ja-JP" sz="1200" dirty="0" err="1">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8D936E37-4CA6-580F-01FB-B0AF88E364F2}"/>
              </a:ext>
            </a:extLst>
          </p:cNvPr>
          <p:cNvPicPr>
            <a:picLocks noChangeAspect="1"/>
          </p:cNvPicPr>
          <p:nvPr/>
        </p:nvPicPr>
        <p:blipFill>
          <a:blip r:embed="rId3"/>
          <a:stretch>
            <a:fillRect/>
          </a:stretch>
        </p:blipFill>
        <p:spPr>
          <a:xfrm>
            <a:off x="181950" y="1557078"/>
            <a:ext cx="8495978" cy="3593763"/>
          </a:xfrm>
          <a:prstGeom prst="rect">
            <a:avLst/>
          </a:prstGeom>
          <a:ln>
            <a:solidFill>
              <a:schemeClr val="tx1"/>
            </a:solidFill>
          </a:ln>
        </p:spPr>
      </p:pic>
      <p:sp>
        <p:nvSpPr>
          <p:cNvPr id="6" name="正方形/長方形 5">
            <a:extLst>
              <a:ext uri="{FF2B5EF4-FFF2-40B4-BE49-F238E27FC236}">
                <a16:creationId xmlns:a16="http://schemas.microsoft.com/office/drawing/2014/main" id="{81013313-A5F1-0C2B-EC5F-A63646EA7BED}"/>
              </a:ext>
            </a:extLst>
          </p:cNvPr>
          <p:cNvSpPr/>
          <p:nvPr/>
        </p:nvSpPr>
        <p:spPr>
          <a:xfrm>
            <a:off x="5394121" y="1557078"/>
            <a:ext cx="327171"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FB57D17D-1D96-1D0B-8436-671AA868D9C5}"/>
              </a:ext>
            </a:extLst>
          </p:cNvPr>
          <p:cNvPicPr>
            <a:picLocks noChangeAspect="1"/>
          </p:cNvPicPr>
          <p:nvPr/>
        </p:nvPicPr>
        <p:blipFill>
          <a:blip r:embed="rId4"/>
          <a:stretch>
            <a:fillRect/>
          </a:stretch>
        </p:blipFill>
        <p:spPr>
          <a:xfrm>
            <a:off x="3338818" y="3585029"/>
            <a:ext cx="8114871" cy="3194933"/>
          </a:xfrm>
          <a:prstGeom prst="rect">
            <a:avLst/>
          </a:prstGeom>
          <a:ln>
            <a:solidFill>
              <a:schemeClr val="tx1"/>
            </a:solidFill>
          </a:ln>
        </p:spPr>
      </p:pic>
      <p:sp>
        <p:nvSpPr>
          <p:cNvPr id="13" name="正方形/長方形 12">
            <a:extLst>
              <a:ext uri="{FF2B5EF4-FFF2-40B4-BE49-F238E27FC236}">
                <a16:creationId xmlns:a16="http://schemas.microsoft.com/office/drawing/2014/main" id="{28E9888D-F36D-E7AA-78FF-8FD729A4CBF1}"/>
              </a:ext>
            </a:extLst>
          </p:cNvPr>
          <p:cNvSpPr/>
          <p:nvPr/>
        </p:nvSpPr>
        <p:spPr>
          <a:xfrm>
            <a:off x="5814889" y="3848867"/>
            <a:ext cx="327171" cy="186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2277804-FFC0-0BF3-1C4A-A5BF143277DB}"/>
              </a:ext>
            </a:extLst>
          </p:cNvPr>
          <p:cNvSpPr/>
          <p:nvPr/>
        </p:nvSpPr>
        <p:spPr>
          <a:xfrm>
            <a:off x="5814889" y="4986513"/>
            <a:ext cx="327171" cy="186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26E05A40-CE20-0DD8-116D-1B4506803E42}"/>
              </a:ext>
            </a:extLst>
          </p:cNvPr>
          <p:cNvSpPr/>
          <p:nvPr/>
        </p:nvSpPr>
        <p:spPr>
          <a:xfrm>
            <a:off x="5394120" y="1897814"/>
            <a:ext cx="327171" cy="1625563"/>
          </a:xfrm>
          <a:prstGeom prst="downArrow">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形吹き出し 5">
            <a:extLst>
              <a:ext uri="{FF2B5EF4-FFF2-40B4-BE49-F238E27FC236}">
                <a16:creationId xmlns:a16="http://schemas.microsoft.com/office/drawing/2014/main" id="{4308916C-36A1-E3E2-BC38-A08758EE268A}"/>
              </a:ext>
            </a:extLst>
          </p:cNvPr>
          <p:cNvSpPr/>
          <p:nvPr/>
        </p:nvSpPr>
        <p:spPr>
          <a:xfrm>
            <a:off x="5721291" y="946601"/>
            <a:ext cx="1343715" cy="535251"/>
          </a:xfrm>
          <a:prstGeom prst="wedgeEllipseCallout">
            <a:avLst>
              <a:gd name="adj1" fmla="val -47641"/>
              <a:gd name="adj2" fmla="val 6396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サイバー攻撃グループ</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の情報に関するタブ</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20" name="円形吹き出し 5">
            <a:extLst>
              <a:ext uri="{FF2B5EF4-FFF2-40B4-BE49-F238E27FC236}">
                <a16:creationId xmlns:a16="http://schemas.microsoft.com/office/drawing/2014/main" id="{CA0CCADA-11C7-5BE1-ED97-803390520869}"/>
              </a:ext>
            </a:extLst>
          </p:cNvPr>
          <p:cNvSpPr/>
          <p:nvPr/>
        </p:nvSpPr>
        <p:spPr>
          <a:xfrm>
            <a:off x="4312414" y="4396029"/>
            <a:ext cx="1343715" cy="655260"/>
          </a:xfrm>
          <a:prstGeom prst="wedgeEllipseCallout">
            <a:avLst>
              <a:gd name="adj1" fmla="val 56619"/>
              <a:gd name="adj2" fmla="val 49861"/>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対象の攻撃グループ</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APT28,APT29</a:t>
            </a:r>
            <a:r>
              <a:rPr kumimoji="1" lang="ja-JP" altLang="en-US" sz="1000" dirty="0">
                <a:solidFill>
                  <a:schemeClr val="tx1"/>
                </a:solidFill>
                <a:latin typeface="Meiryo UI" panose="020B0604030504040204" pitchFamily="50" charset="-128"/>
                <a:ea typeface="Meiryo UI" panose="020B0604030504040204" pitchFamily="50" charset="-128"/>
              </a:rPr>
              <a:t>を選択</a:t>
            </a:r>
          </a:p>
        </p:txBody>
      </p:sp>
      <p:sp>
        <p:nvSpPr>
          <p:cNvPr id="23" name="テキスト ボックス 22">
            <a:extLst>
              <a:ext uri="{FF2B5EF4-FFF2-40B4-BE49-F238E27FC236}">
                <a16:creationId xmlns:a16="http://schemas.microsoft.com/office/drawing/2014/main" id="{9773683B-1300-9A15-D348-0E878949C831}"/>
              </a:ext>
            </a:extLst>
          </p:cNvPr>
          <p:cNvSpPr txBox="1"/>
          <p:nvPr/>
        </p:nvSpPr>
        <p:spPr>
          <a:xfrm>
            <a:off x="111485" y="468247"/>
            <a:ext cx="11742159" cy="646331"/>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問題文：サイバー攻撃グループである</a:t>
            </a:r>
            <a:r>
              <a:rPr lang="en-US" altLang="ja-JP" sz="1200" dirty="0">
                <a:latin typeface="Meiryo UI" panose="020B0604030504040204" pitchFamily="50" charset="-128"/>
                <a:ea typeface="Meiryo UI" panose="020B0604030504040204" pitchFamily="50" charset="-128"/>
              </a:rPr>
              <a:t>APT28</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APT29</a:t>
            </a:r>
            <a:r>
              <a:rPr lang="ja-JP" altLang="en-US" sz="1200" dirty="0">
                <a:latin typeface="Meiryo UI" panose="020B0604030504040204" pitchFamily="50" charset="-128"/>
                <a:ea typeface="Meiryo UI" panose="020B0604030504040204" pitchFamily="50" charset="-128"/>
              </a:rPr>
              <a:t>を追っている。この両グループに共通した、戦術（</a:t>
            </a:r>
            <a:r>
              <a:rPr lang="en-US" altLang="ja-JP" sz="1200" dirty="0">
                <a:latin typeface="Meiryo UI" panose="020B0604030504040204" pitchFamily="50" charset="-128"/>
                <a:ea typeface="Meiryo UI" panose="020B0604030504040204" pitchFamily="50" charset="-128"/>
              </a:rPr>
              <a:t>Tactics</a:t>
            </a:r>
            <a:r>
              <a:rPr lang="ja-JP" altLang="en-US" sz="1200" dirty="0">
                <a:latin typeface="Meiryo UI" panose="020B0604030504040204" pitchFamily="50" charset="-128"/>
                <a:ea typeface="Meiryo UI" panose="020B0604030504040204" pitchFamily="50" charset="-128"/>
              </a:rPr>
              <a:t>）「探索（</a:t>
            </a:r>
            <a:r>
              <a:rPr lang="en-US" altLang="ja-JP" sz="1200" dirty="0">
                <a:latin typeface="Meiryo UI" panose="020B0604030504040204" pitchFamily="50" charset="-128"/>
                <a:ea typeface="Meiryo UI" panose="020B0604030504040204" pitchFamily="50" charset="-128"/>
              </a:rPr>
              <a:t>Discovery</a:t>
            </a:r>
            <a:r>
              <a:rPr lang="ja-JP" altLang="en-US" sz="1200" dirty="0">
                <a:latin typeface="Meiryo UI" panose="020B0604030504040204" pitchFamily="50" charset="-128"/>
                <a:ea typeface="Meiryo UI" panose="020B0604030504040204" pitchFamily="50" charset="-128"/>
              </a:rPr>
              <a:t>）」の技術・手法（</a:t>
            </a:r>
            <a:r>
              <a:rPr lang="en-US" altLang="ja-JP" sz="1200" dirty="0" err="1">
                <a:latin typeface="Meiryo UI" panose="020B0604030504040204" pitchFamily="50" charset="-128"/>
                <a:ea typeface="Meiryo UI" panose="020B0604030504040204" pitchFamily="50" charset="-128"/>
              </a:rPr>
              <a:t>Techniquees</a:t>
            </a:r>
            <a:r>
              <a:rPr lang="ja-JP" altLang="en-US" sz="1200" dirty="0">
                <a:latin typeface="Meiryo UI" panose="020B0604030504040204" pitchFamily="50" charset="-128"/>
                <a:ea typeface="Meiryo UI" panose="020B0604030504040204" pitchFamily="50" charset="-128"/>
              </a:rPr>
              <a:t>）を調べてくれ。</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なお、</a:t>
            </a:r>
            <a:r>
              <a:rPr lang="en-US" altLang="ja-JP" sz="1200" dirty="0">
                <a:latin typeface="Meiryo UI" panose="020B0604030504040204" pitchFamily="50" charset="-128"/>
                <a:ea typeface="Meiryo UI" panose="020B0604030504040204" pitchFamily="50" charset="-128"/>
              </a:rPr>
              <a:t>Techniques</a:t>
            </a:r>
            <a:r>
              <a:rPr lang="ja-JP" altLang="en-US" sz="1200" dirty="0">
                <a:latin typeface="Meiryo UI" panose="020B0604030504040204" pitchFamily="50" charset="-128"/>
                <a:ea typeface="Meiryo UI" panose="020B0604030504040204" pitchFamily="50" charset="-128"/>
              </a:rPr>
              <a:t>については、</a:t>
            </a:r>
            <a:r>
              <a:rPr lang="en-US" altLang="ja-JP" sz="1200" dirty="0">
                <a:latin typeface="Meiryo UI" panose="020B0604030504040204" pitchFamily="50" charset="-128"/>
                <a:ea typeface="Meiryo UI" panose="020B0604030504040204" pitchFamily="50" charset="-128"/>
              </a:rPr>
              <a:t>Techniques ID</a:t>
            </a:r>
            <a:r>
              <a:rPr lang="ja-JP" altLang="en-US" sz="1200" dirty="0">
                <a:latin typeface="Meiryo UI" panose="020B0604030504040204" pitchFamily="50" charset="-128"/>
                <a:ea typeface="Meiryo UI" panose="020B0604030504040204" pitchFamily="50" charset="-128"/>
              </a:rPr>
              <a:t>で答えること。また、複数ある場合は、昇順に並べコンマで区切ること。</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解答例 </a:t>
            </a:r>
            <a:r>
              <a:rPr lang="en-US" altLang="ja-JP" sz="1200" dirty="0">
                <a:latin typeface="Meiryo UI" panose="020B0604030504040204" pitchFamily="50" charset="-128"/>
                <a:ea typeface="Meiryo UI" panose="020B0604030504040204" pitchFamily="50" charset="-128"/>
              </a:rPr>
              <a:t>T1592,T1595</a:t>
            </a:r>
          </a:p>
        </p:txBody>
      </p:sp>
    </p:spTree>
    <p:extLst>
      <p:ext uri="{BB962C8B-B14F-4D97-AF65-F5344CB8AC3E}">
        <p14:creationId xmlns:p14="http://schemas.microsoft.com/office/powerpoint/2010/main" val="6005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(#220)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F70DE0B-F981-F8EB-442C-B8B6DE699698}"/>
              </a:ext>
            </a:extLst>
          </p:cNvPr>
          <p:cNvSpPr txBox="1"/>
          <p:nvPr/>
        </p:nvSpPr>
        <p:spPr>
          <a:xfrm>
            <a:off x="111485" y="468247"/>
            <a:ext cx="10659979"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hlinkClick r:id="rId2"/>
              </a:rPr>
              <a:t>MITRE ATT&amp;CK</a:t>
            </a:r>
            <a:r>
              <a:rPr lang="ja-JP" altLang="en-US" sz="1200" dirty="0">
                <a:latin typeface="Meiryo UI" panose="020B0604030504040204" pitchFamily="50" charset="-128"/>
                <a:ea typeface="Meiryo UI" panose="020B0604030504040204" pitchFamily="50" charset="-128"/>
              </a:rPr>
              <a:t>を利用して、</a:t>
            </a:r>
            <a:r>
              <a:rPr lang="en-US" altLang="ja-JP" sz="1200" dirty="0">
                <a:latin typeface="Meiryo UI" panose="020B0604030504040204" pitchFamily="50" charset="-128"/>
                <a:ea typeface="Meiryo UI" panose="020B0604030504040204" pitchFamily="50" charset="-128"/>
              </a:rPr>
              <a:t>APT28</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APT29</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TTPs</a:t>
            </a:r>
            <a:r>
              <a:rPr lang="ja-JP" altLang="en-US" sz="1200" dirty="0">
                <a:latin typeface="Meiryo UI" panose="020B0604030504040204" pitchFamily="50" charset="-128"/>
                <a:ea typeface="Meiryo UI" panose="020B0604030504040204" pitchFamily="50" charset="-128"/>
              </a:rPr>
              <a:t>を調べる。</a:t>
            </a:r>
            <a:endParaRPr lang="en-US" altLang="ja-JP" sz="1200" dirty="0" err="1">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A1B37980-3310-AAC1-A920-B5730FEA62C6}"/>
              </a:ext>
            </a:extLst>
          </p:cNvPr>
          <p:cNvPicPr>
            <a:picLocks noChangeAspect="1"/>
          </p:cNvPicPr>
          <p:nvPr/>
        </p:nvPicPr>
        <p:blipFill>
          <a:blip r:embed="rId3"/>
          <a:stretch>
            <a:fillRect/>
          </a:stretch>
        </p:blipFill>
        <p:spPr>
          <a:xfrm>
            <a:off x="181175" y="745246"/>
            <a:ext cx="9242457" cy="4281540"/>
          </a:xfrm>
          <a:prstGeom prst="rect">
            <a:avLst/>
          </a:prstGeom>
          <a:ln>
            <a:solidFill>
              <a:schemeClr val="tx1"/>
            </a:solidFill>
          </a:ln>
        </p:spPr>
      </p:pic>
      <p:sp>
        <p:nvSpPr>
          <p:cNvPr id="7" name="正方形/長方形 6">
            <a:extLst>
              <a:ext uri="{FF2B5EF4-FFF2-40B4-BE49-F238E27FC236}">
                <a16:creationId xmlns:a16="http://schemas.microsoft.com/office/drawing/2014/main" id="{1E831514-7995-05DB-117F-A5F5A447FD3A}"/>
              </a:ext>
            </a:extLst>
          </p:cNvPr>
          <p:cNvSpPr/>
          <p:nvPr/>
        </p:nvSpPr>
        <p:spPr>
          <a:xfrm>
            <a:off x="8155418" y="1407670"/>
            <a:ext cx="1198307" cy="2617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5">
            <a:extLst>
              <a:ext uri="{FF2B5EF4-FFF2-40B4-BE49-F238E27FC236}">
                <a16:creationId xmlns:a16="http://schemas.microsoft.com/office/drawing/2014/main" id="{AA87AB97-17C3-57DD-96BC-B1644A647491}"/>
              </a:ext>
            </a:extLst>
          </p:cNvPr>
          <p:cNvSpPr/>
          <p:nvPr/>
        </p:nvSpPr>
        <p:spPr>
          <a:xfrm>
            <a:off x="9018165" y="335561"/>
            <a:ext cx="1822989" cy="933610"/>
          </a:xfrm>
          <a:prstGeom prst="wedgeEllipseCallout">
            <a:avLst>
              <a:gd name="adj1" fmla="val -47641"/>
              <a:gd name="adj2" fmla="val 6396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Techniques Used</a:t>
            </a:r>
            <a:r>
              <a:rPr kumimoji="1" lang="ja-JP" altLang="en-US" sz="1000" dirty="0">
                <a:solidFill>
                  <a:schemeClr val="tx1"/>
                </a:solidFill>
                <a:latin typeface="Meiryo UI" panose="020B0604030504040204" pitchFamily="50" charset="-128"/>
                <a:ea typeface="Meiryo UI" panose="020B0604030504040204" pitchFamily="50" charset="-128"/>
              </a:rPr>
              <a:t>欄にある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Navigator Layer</a:t>
            </a:r>
            <a:r>
              <a:rPr lang="ja-JP" altLang="en-US" sz="1000" dirty="0">
                <a:solidFill>
                  <a:schemeClr val="tx1"/>
                </a:solidFill>
                <a:latin typeface="Meiryo UI" panose="020B0604030504040204" pitchFamily="50" charset="-128"/>
                <a:ea typeface="Meiryo UI" panose="020B0604030504040204" pitchFamily="50" charset="-128"/>
              </a:rPr>
              <a:t>をクリックし</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プルダウンで出てくる</a:t>
            </a:r>
            <a:r>
              <a:rPr kumimoji="1" lang="en-US" altLang="ja-JP" sz="1000" dirty="0">
                <a:solidFill>
                  <a:schemeClr val="tx1"/>
                </a:solidFill>
                <a:latin typeface="Meiryo UI" panose="020B0604030504040204" pitchFamily="50" charset="-128"/>
                <a:ea typeface="Meiryo UI" panose="020B0604030504040204" pitchFamily="50" charset="-128"/>
              </a:rPr>
              <a:t>View</a:t>
            </a:r>
            <a:r>
              <a:rPr kumimoji="1" lang="ja-JP" altLang="en-US" sz="1000" dirty="0">
                <a:solidFill>
                  <a:schemeClr val="tx1"/>
                </a:solidFill>
                <a:latin typeface="Meiryo UI" panose="020B0604030504040204" pitchFamily="50" charset="-128"/>
                <a:ea typeface="Meiryo UI" panose="020B0604030504040204" pitchFamily="50" charset="-128"/>
              </a:rPr>
              <a:t>を押す</a:t>
            </a:r>
          </a:p>
        </p:txBody>
      </p:sp>
      <p:pic>
        <p:nvPicPr>
          <p:cNvPr id="10" name="図 9">
            <a:extLst>
              <a:ext uri="{FF2B5EF4-FFF2-40B4-BE49-F238E27FC236}">
                <a16:creationId xmlns:a16="http://schemas.microsoft.com/office/drawing/2014/main" id="{1D4E6E15-B3BE-0FF5-9AA0-CDA53601D315}"/>
              </a:ext>
            </a:extLst>
          </p:cNvPr>
          <p:cNvPicPr>
            <a:picLocks noChangeAspect="1"/>
          </p:cNvPicPr>
          <p:nvPr/>
        </p:nvPicPr>
        <p:blipFill>
          <a:blip r:embed="rId4"/>
          <a:stretch>
            <a:fillRect/>
          </a:stretch>
        </p:blipFill>
        <p:spPr>
          <a:xfrm>
            <a:off x="2508806" y="2568798"/>
            <a:ext cx="8992499" cy="4221942"/>
          </a:xfrm>
          <a:prstGeom prst="rect">
            <a:avLst/>
          </a:prstGeom>
          <a:ln>
            <a:solidFill>
              <a:schemeClr val="tx1"/>
            </a:solidFill>
          </a:ln>
        </p:spPr>
      </p:pic>
      <p:sp>
        <p:nvSpPr>
          <p:cNvPr id="11" name="正方形/長方形 10">
            <a:extLst>
              <a:ext uri="{FF2B5EF4-FFF2-40B4-BE49-F238E27FC236}">
                <a16:creationId xmlns:a16="http://schemas.microsoft.com/office/drawing/2014/main" id="{22238EEA-CB41-A08A-D198-ECB82C14D2BA}"/>
              </a:ext>
            </a:extLst>
          </p:cNvPr>
          <p:cNvSpPr/>
          <p:nvPr/>
        </p:nvSpPr>
        <p:spPr>
          <a:xfrm>
            <a:off x="7005055" y="2992111"/>
            <a:ext cx="696255" cy="37986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5">
            <a:extLst>
              <a:ext uri="{FF2B5EF4-FFF2-40B4-BE49-F238E27FC236}">
                <a16:creationId xmlns:a16="http://schemas.microsoft.com/office/drawing/2014/main" id="{121E71E9-C6CC-B5DC-E3EB-883C1A86417F}"/>
              </a:ext>
            </a:extLst>
          </p:cNvPr>
          <p:cNvSpPr/>
          <p:nvPr/>
        </p:nvSpPr>
        <p:spPr>
          <a:xfrm>
            <a:off x="7866296" y="2787045"/>
            <a:ext cx="2536053" cy="933610"/>
          </a:xfrm>
          <a:prstGeom prst="wedgeEllipseCallout">
            <a:avLst>
              <a:gd name="adj1" fmla="val -53623"/>
              <a:gd name="adj2" fmla="val 37010"/>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TTPs</a:t>
            </a:r>
            <a:r>
              <a:rPr lang="ja-JP" altLang="en-US" sz="1000" dirty="0">
                <a:solidFill>
                  <a:schemeClr val="tx1"/>
                </a:solidFill>
                <a:latin typeface="Meiryo UI" panose="020B0604030504040204" pitchFamily="50" charset="-128"/>
                <a:ea typeface="Meiryo UI" panose="020B0604030504040204" pitchFamily="50" charset="-128"/>
              </a:rPr>
              <a:t>の一覧が表示されるので</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en-US" altLang="ja-JP" sz="1000" dirty="0">
                <a:solidFill>
                  <a:schemeClr val="tx1"/>
                </a:solidFill>
                <a:latin typeface="Meiryo UI" panose="020B0604030504040204" pitchFamily="50" charset="-128"/>
                <a:ea typeface="Meiryo UI" panose="020B0604030504040204" pitchFamily="50" charset="-128"/>
              </a:rPr>
              <a:t>Discovery</a:t>
            </a:r>
            <a:r>
              <a:rPr kumimoji="1" lang="ja-JP" altLang="en-US" sz="1000" dirty="0">
                <a:solidFill>
                  <a:schemeClr val="tx1"/>
                </a:solidFill>
                <a:latin typeface="Meiryo UI" panose="020B0604030504040204" pitchFamily="50" charset="-128"/>
                <a:ea typeface="Meiryo UI" panose="020B0604030504040204" pitchFamily="50" charset="-128"/>
              </a:rPr>
              <a:t>に該当する</a:t>
            </a:r>
            <a:r>
              <a:rPr lang="ja-JP" altLang="en-US" sz="1000" dirty="0">
                <a:solidFill>
                  <a:schemeClr val="tx1"/>
                </a:solidFill>
                <a:latin typeface="Meiryo UI" panose="020B0604030504040204" pitchFamily="50" charset="-128"/>
                <a:ea typeface="Meiryo UI" panose="020B0604030504040204" pitchFamily="50" charset="-128"/>
              </a:rPr>
              <a:t>ものを確認する。</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青地になっているのが当該攻撃グループで</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使用されているテクニック</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6" name="矢印: 下 15">
            <a:extLst>
              <a:ext uri="{FF2B5EF4-FFF2-40B4-BE49-F238E27FC236}">
                <a16:creationId xmlns:a16="http://schemas.microsoft.com/office/drawing/2014/main" id="{7CC5C323-2BA3-DB5F-EB80-6CABCA965EBA}"/>
              </a:ext>
            </a:extLst>
          </p:cNvPr>
          <p:cNvSpPr/>
          <p:nvPr/>
        </p:nvSpPr>
        <p:spPr>
          <a:xfrm>
            <a:off x="8590985" y="1732964"/>
            <a:ext cx="327171" cy="933610"/>
          </a:xfrm>
          <a:prstGeom prst="downArrow">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910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(#220)</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F70DE0B-F981-F8EB-442C-B8B6DE699698}"/>
              </a:ext>
            </a:extLst>
          </p:cNvPr>
          <p:cNvSpPr txBox="1"/>
          <p:nvPr/>
        </p:nvSpPr>
        <p:spPr>
          <a:xfrm>
            <a:off x="111485" y="468247"/>
            <a:ext cx="10659979" cy="3046988"/>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調査結果をまとめると、</a:t>
            </a:r>
            <a:r>
              <a:rPr lang="en-US" altLang="ja-JP" sz="1200" dirty="0">
                <a:latin typeface="Meiryo UI" panose="020B0604030504040204" pitchFamily="50" charset="-128"/>
                <a:ea typeface="Meiryo UI" panose="020B0604030504040204" pitchFamily="50" charset="-128"/>
              </a:rPr>
              <a:t>APT28</a:t>
            </a:r>
            <a:r>
              <a:rPr lang="ja-JP" altLang="en-US" sz="1200" dirty="0">
                <a:latin typeface="Meiryo UI" panose="020B0604030504040204" pitchFamily="50" charset="-128"/>
                <a:ea typeface="Meiryo UI" panose="020B0604030504040204" pitchFamily="50" charset="-128"/>
              </a:rPr>
              <a:t>と</a:t>
            </a:r>
            <a:r>
              <a:rPr lang="en-US" altLang="ja-JP" sz="1200" dirty="0">
                <a:latin typeface="Meiryo UI" panose="020B0604030504040204" pitchFamily="50" charset="-128"/>
                <a:ea typeface="Meiryo UI" panose="020B0604030504040204" pitchFamily="50" charset="-128"/>
              </a:rPr>
              <a:t>APT29</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Discovery</a:t>
            </a:r>
            <a:r>
              <a:rPr lang="ja-JP" altLang="en-US" sz="1200" dirty="0">
                <a:latin typeface="Meiryo UI" panose="020B0604030504040204" pitchFamily="50" charset="-128"/>
                <a:ea typeface="Meiryo UI" panose="020B0604030504040204" pitchFamily="50" charset="-128"/>
              </a:rPr>
              <a:t>で使用する</a:t>
            </a:r>
            <a:r>
              <a:rPr lang="en-US" altLang="ja-JP" sz="1200" dirty="0">
                <a:latin typeface="Meiryo UI" panose="020B0604030504040204" pitchFamily="50" charset="-128"/>
                <a:ea typeface="Meiryo UI" panose="020B0604030504040204" pitchFamily="50" charset="-128"/>
              </a:rPr>
              <a:t>Technique</a:t>
            </a:r>
            <a:r>
              <a:rPr lang="ja-JP" altLang="en-US" sz="1200" dirty="0">
                <a:latin typeface="Meiryo UI" panose="020B0604030504040204" pitchFamily="50" charset="-128"/>
                <a:ea typeface="Meiryo UI" panose="020B0604030504040204" pitchFamily="50" charset="-128"/>
              </a:rPr>
              <a:t>は以下になる。</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APT28</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solidFill>
                  <a:srgbClr val="00B050"/>
                </a:solidFill>
                <a:latin typeface="Meiryo UI" panose="020B0604030504040204" pitchFamily="50" charset="-128"/>
                <a:ea typeface="Meiryo UI" panose="020B0604030504040204" pitchFamily="50" charset="-128"/>
              </a:rPr>
              <a:t>File and Directory Discovery</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Network Sniffing</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Peripheral Device Discovery</a:t>
            </a:r>
          </a:p>
          <a:p>
            <a:r>
              <a:rPr lang="ja-JP" altLang="en-US" sz="1200" dirty="0">
                <a:latin typeface="Meiryo UI" panose="020B0604030504040204" pitchFamily="50" charset="-128"/>
                <a:ea typeface="Meiryo UI" panose="020B0604030504040204" pitchFamily="50" charset="-128"/>
              </a:rPr>
              <a:t>　・</a:t>
            </a:r>
            <a:r>
              <a:rPr lang="en-US" altLang="ja-JP" sz="1200" dirty="0">
                <a:solidFill>
                  <a:schemeClr val="accent1"/>
                </a:solidFill>
                <a:latin typeface="Meiryo UI" panose="020B0604030504040204" pitchFamily="50" charset="-128"/>
                <a:ea typeface="Meiryo UI" panose="020B0604030504040204" pitchFamily="50" charset="-128"/>
              </a:rPr>
              <a:t>Process Discovery</a:t>
            </a: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APT29</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Account Discovery</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Domain Trust Discovery</a:t>
            </a:r>
          </a:p>
          <a:p>
            <a:r>
              <a:rPr lang="ja-JP" altLang="en-US" sz="1200" dirty="0">
                <a:latin typeface="Meiryo UI" panose="020B0604030504040204" pitchFamily="50" charset="-128"/>
                <a:ea typeface="Meiryo UI" panose="020B0604030504040204" pitchFamily="50" charset="-128"/>
              </a:rPr>
              <a:t>　・</a:t>
            </a:r>
            <a:r>
              <a:rPr lang="en-US" altLang="ja-JP" sz="1200" dirty="0">
                <a:solidFill>
                  <a:srgbClr val="00B050"/>
                </a:solidFill>
                <a:latin typeface="Meiryo UI" panose="020B0604030504040204" pitchFamily="50" charset="-128"/>
                <a:ea typeface="Meiryo UI" panose="020B0604030504040204" pitchFamily="50" charset="-128"/>
              </a:rPr>
              <a:t>File and Directory Discovery</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Permission Groups Discovery</a:t>
            </a:r>
          </a:p>
          <a:p>
            <a:r>
              <a:rPr lang="ja-JP" altLang="en-US" sz="1200" dirty="0">
                <a:latin typeface="Meiryo UI" panose="020B0604030504040204" pitchFamily="50" charset="-128"/>
                <a:ea typeface="Meiryo UI" panose="020B0604030504040204" pitchFamily="50" charset="-128"/>
              </a:rPr>
              <a:t>　・</a:t>
            </a:r>
            <a:r>
              <a:rPr lang="en-US" altLang="ja-JP" sz="1200" dirty="0">
                <a:solidFill>
                  <a:schemeClr val="accent1"/>
                </a:solidFill>
                <a:latin typeface="Meiryo UI" panose="020B0604030504040204" pitchFamily="50" charset="-128"/>
                <a:ea typeface="Meiryo UI" panose="020B0604030504040204" pitchFamily="50" charset="-128"/>
              </a:rPr>
              <a:t>Process Discovery</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Remote System Discovery</a:t>
            </a: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System Information Discovery</a:t>
            </a:r>
          </a:p>
        </p:txBody>
      </p:sp>
      <p:pic>
        <p:nvPicPr>
          <p:cNvPr id="5" name="図 4">
            <a:extLst>
              <a:ext uri="{FF2B5EF4-FFF2-40B4-BE49-F238E27FC236}">
                <a16:creationId xmlns:a16="http://schemas.microsoft.com/office/drawing/2014/main" id="{0251623C-6567-3435-63C8-71B6E8B8A7BA}"/>
              </a:ext>
            </a:extLst>
          </p:cNvPr>
          <p:cNvPicPr>
            <a:picLocks noChangeAspect="1"/>
          </p:cNvPicPr>
          <p:nvPr/>
        </p:nvPicPr>
        <p:blipFill>
          <a:blip r:embed="rId2"/>
          <a:stretch>
            <a:fillRect/>
          </a:stretch>
        </p:blipFill>
        <p:spPr>
          <a:xfrm>
            <a:off x="8667044" y="2622522"/>
            <a:ext cx="2505075" cy="3676650"/>
          </a:xfrm>
          <a:prstGeom prst="rect">
            <a:avLst/>
          </a:prstGeom>
          <a:ln>
            <a:solidFill>
              <a:schemeClr val="tx1"/>
            </a:solidFill>
          </a:ln>
        </p:spPr>
      </p:pic>
      <p:pic>
        <p:nvPicPr>
          <p:cNvPr id="9" name="図 8">
            <a:extLst>
              <a:ext uri="{FF2B5EF4-FFF2-40B4-BE49-F238E27FC236}">
                <a16:creationId xmlns:a16="http://schemas.microsoft.com/office/drawing/2014/main" id="{9BDCA735-BA43-6F48-4A51-CFA7521B9D1B}"/>
              </a:ext>
            </a:extLst>
          </p:cNvPr>
          <p:cNvPicPr>
            <a:picLocks noChangeAspect="1"/>
          </p:cNvPicPr>
          <p:nvPr/>
        </p:nvPicPr>
        <p:blipFill>
          <a:blip r:embed="rId3"/>
          <a:stretch>
            <a:fillRect/>
          </a:stretch>
        </p:blipFill>
        <p:spPr>
          <a:xfrm>
            <a:off x="5579835" y="2622522"/>
            <a:ext cx="2800350" cy="2124075"/>
          </a:xfrm>
          <a:prstGeom prst="rect">
            <a:avLst/>
          </a:prstGeom>
          <a:ln>
            <a:solidFill>
              <a:schemeClr val="tx1"/>
            </a:solidFill>
          </a:ln>
        </p:spPr>
      </p:pic>
      <p:sp>
        <p:nvSpPr>
          <p:cNvPr id="12" name="円形吹き出し 5">
            <a:extLst>
              <a:ext uri="{FF2B5EF4-FFF2-40B4-BE49-F238E27FC236}">
                <a16:creationId xmlns:a16="http://schemas.microsoft.com/office/drawing/2014/main" id="{92C1F15D-A942-D83C-437B-E7D2A37A6E9C}"/>
              </a:ext>
            </a:extLst>
          </p:cNvPr>
          <p:cNvSpPr/>
          <p:nvPr/>
        </p:nvSpPr>
        <p:spPr>
          <a:xfrm>
            <a:off x="2946964" y="939670"/>
            <a:ext cx="2012510" cy="1073688"/>
          </a:xfrm>
          <a:prstGeom prst="wedgeEllipseCallout">
            <a:avLst>
              <a:gd name="adj1" fmla="val -61446"/>
              <a:gd name="adj2" fmla="val -72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APT28</a:t>
            </a:r>
            <a:r>
              <a:rPr kumimoji="1" lang="ja-JP" altLang="en-US" sz="1000" dirty="0">
                <a:solidFill>
                  <a:schemeClr val="tx1"/>
                </a:solidFill>
                <a:latin typeface="Meiryo UI" panose="020B0604030504040204" pitchFamily="50" charset="-128"/>
                <a:ea typeface="Meiryo UI" panose="020B0604030504040204" pitchFamily="50" charset="-128"/>
              </a:rPr>
              <a:t>と</a:t>
            </a:r>
            <a:r>
              <a:rPr kumimoji="1" lang="en-US" altLang="ja-JP" sz="1000" dirty="0">
                <a:solidFill>
                  <a:schemeClr val="tx1"/>
                </a:solidFill>
                <a:latin typeface="Meiryo UI" panose="020B0604030504040204" pitchFamily="50" charset="-128"/>
                <a:ea typeface="Meiryo UI" panose="020B0604030504040204" pitchFamily="50" charset="-128"/>
              </a:rPr>
              <a:t>APT29</a:t>
            </a:r>
            <a:r>
              <a:rPr kumimoji="1" lang="ja-JP" altLang="en-US" sz="1000" dirty="0">
                <a:solidFill>
                  <a:schemeClr val="tx1"/>
                </a:solidFill>
                <a:latin typeface="Meiryo UI" panose="020B0604030504040204" pitchFamily="50" charset="-128"/>
                <a:ea typeface="Meiryo UI" panose="020B0604030504040204" pitchFamily="50" charset="-128"/>
              </a:rPr>
              <a:t>で共通する</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lang="en-US" altLang="ja-JP" sz="1000" dirty="0">
                <a:solidFill>
                  <a:schemeClr val="tx1"/>
                </a:solidFill>
                <a:latin typeface="Meiryo UI" panose="020B0604030504040204" pitchFamily="50" charset="-128"/>
                <a:ea typeface="Meiryo UI" panose="020B0604030504040204" pitchFamily="50" charset="-128"/>
              </a:rPr>
              <a:t>Techniques</a:t>
            </a:r>
            <a:r>
              <a:rPr lang="ja-JP" altLang="en-US" sz="1000" dirty="0">
                <a:solidFill>
                  <a:schemeClr val="tx1"/>
                </a:solidFill>
                <a:latin typeface="Meiryo UI" panose="020B0604030504040204" pitchFamily="50" charset="-128"/>
                <a:ea typeface="Meiryo UI" panose="020B0604030504040204" pitchFamily="50" charset="-128"/>
              </a:rPr>
              <a:t>は以下とわかる。</a:t>
            </a:r>
            <a:endParaRPr lang="en-US" altLang="ja-JP" sz="1000" dirty="0">
              <a:solidFill>
                <a:schemeClr val="tx1"/>
              </a:solidFill>
              <a:latin typeface="Meiryo UI" panose="020B0604030504040204" pitchFamily="50" charset="-128"/>
              <a:ea typeface="Meiryo UI" panose="020B0604030504040204" pitchFamily="50" charset="-128"/>
            </a:endParaRPr>
          </a:p>
          <a:p>
            <a:pPr algn="ctr"/>
            <a:r>
              <a:rPr lang="ja-JP" altLang="en-US" sz="1000" dirty="0">
                <a:solidFill>
                  <a:schemeClr val="tx1"/>
                </a:solidFill>
                <a:latin typeface="Meiryo UI" panose="020B0604030504040204" pitchFamily="50" charset="-128"/>
                <a:ea typeface="Meiryo UI" panose="020B0604030504040204" pitchFamily="50" charset="-128"/>
              </a:rPr>
              <a:t>・</a:t>
            </a:r>
            <a:r>
              <a:rPr lang="en-US" altLang="ja-JP" sz="1000" dirty="0">
                <a:solidFill>
                  <a:schemeClr val="tx1"/>
                </a:solidFill>
                <a:latin typeface="Meiryo UI" panose="020B0604030504040204" pitchFamily="50" charset="-128"/>
                <a:ea typeface="Meiryo UI" panose="020B0604030504040204" pitchFamily="50" charset="-128"/>
              </a:rPr>
              <a:t>File and Directory Discovery</a:t>
            </a:r>
          </a:p>
          <a:p>
            <a:pPr algn="ctr"/>
            <a:r>
              <a:rPr lang="ja-JP" altLang="en-US" sz="1000" dirty="0">
                <a:solidFill>
                  <a:schemeClr val="tx1"/>
                </a:solidFill>
                <a:latin typeface="Meiryo UI" panose="020B0604030504040204" pitchFamily="50" charset="-128"/>
                <a:ea typeface="Meiryo UI" panose="020B0604030504040204" pitchFamily="50" charset="-128"/>
              </a:rPr>
              <a:t>・</a:t>
            </a:r>
            <a:r>
              <a:rPr lang="en-US" altLang="ja-JP" sz="1000" dirty="0">
                <a:solidFill>
                  <a:schemeClr val="tx1"/>
                </a:solidFill>
                <a:latin typeface="Meiryo UI" panose="020B0604030504040204" pitchFamily="50" charset="-128"/>
                <a:ea typeface="Meiryo UI" panose="020B0604030504040204" pitchFamily="50" charset="-128"/>
              </a:rPr>
              <a:t>Process Discovery</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4C205B8A-0920-64D6-5F91-922D29565042}"/>
              </a:ext>
            </a:extLst>
          </p:cNvPr>
          <p:cNvSpPr txBox="1"/>
          <p:nvPr/>
        </p:nvSpPr>
        <p:spPr>
          <a:xfrm>
            <a:off x="5500197" y="2360912"/>
            <a:ext cx="2234633" cy="261610"/>
          </a:xfrm>
          <a:prstGeom prst="rect">
            <a:avLst/>
          </a:prstGeom>
          <a:noFill/>
        </p:spPr>
        <p:txBody>
          <a:bodyPr wrap="square" rtlCol="0">
            <a:spAutoFit/>
          </a:bodyPr>
          <a:lstStyle/>
          <a:p>
            <a:r>
              <a:rPr lang="en-US" altLang="ja-JP" sz="1050" u="sng" dirty="0">
                <a:latin typeface="Meiryo UI" panose="020B0604030504040204" pitchFamily="50" charset="-128"/>
                <a:ea typeface="Meiryo UI" panose="020B0604030504040204" pitchFamily="50" charset="-128"/>
              </a:rPr>
              <a:t>File and Directory Discovery</a:t>
            </a:r>
            <a:endParaRPr kumimoji="1" lang="ja-JP" altLang="en-US" sz="1050" u="sng"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917F7D4D-3099-4331-A94C-200A418D071F}"/>
              </a:ext>
            </a:extLst>
          </p:cNvPr>
          <p:cNvSpPr txBox="1"/>
          <p:nvPr/>
        </p:nvSpPr>
        <p:spPr>
          <a:xfrm>
            <a:off x="8595554" y="2360912"/>
            <a:ext cx="2234633" cy="261610"/>
          </a:xfrm>
          <a:prstGeom prst="rect">
            <a:avLst/>
          </a:prstGeom>
          <a:noFill/>
        </p:spPr>
        <p:txBody>
          <a:bodyPr wrap="square" rtlCol="0">
            <a:spAutoFit/>
          </a:bodyPr>
          <a:lstStyle/>
          <a:p>
            <a:r>
              <a:rPr lang="en-US" altLang="ja-JP" sz="1050" u="sng" dirty="0">
                <a:latin typeface="Meiryo UI" panose="020B0604030504040204" pitchFamily="50" charset="-128"/>
                <a:ea typeface="Meiryo UI" panose="020B0604030504040204" pitchFamily="50" charset="-128"/>
              </a:rPr>
              <a:t>Process Discovery</a:t>
            </a:r>
            <a:endParaRPr kumimoji="1" lang="ja-JP" altLang="en-US" sz="1050" u="sng"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1E85B347-2FDD-425F-B4F2-BF5F9232EC9A}"/>
              </a:ext>
            </a:extLst>
          </p:cNvPr>
          <p:cNvSpPr txBox="1"/>
          <p:nvPr/>
        </p:nvSpPr>
        <p:spPr>
          <a:xfrm>
            <a:off x="5500197" y="2013358"/>
            <a:ext cx="590883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該当の</a:t>
            </a:r>
            <a:r>
              <a:rPr lang="en-US" altLang="ja-JP" sz="1200" dirty="0">
                <a:latin typeface="Meiryo UI" panose="020B0604030504040204" pitchFamily="50" charset="-128"/>
                <a:ea typeface="Meiryo UI" panose="020B0604030504040204" pitchFamily="50" charset="-128"/>
              </a:rPr>
              <a:t>Technique</a:t>
            </a:r>
            <a:r>
              <a:rPr lang="ja-JP" altLang="en-US" sz="1200" dirty="0">
                <a:latin typeface="Meiryo UI" panose="020B0604030504040204" pitchFamily="50" charset="-128"/>
                <a:ea typeface="Meiryo UI" panose="020B0604030504040204" pitchFamily="50" charset="-128"/>
              </a:rPr>
              <a:t>にカーソルを当てたり、右クリックすることで</a:t>
            </a:r>
            <a:r>
              <a:rPr lang="en-US" altLang="ja-JP" sz="1200" dirty="0">
                <a:latin typeface="Meiryo UI" panose="020B0604030504040204" pitchFamily="50" charset="-128"/>
                <a:ea typeface="Meiryo UI" panose="020B0604030504040204" pitchFamily="50" charset="-128"/>
              </a:rPr>
              <a:t>Techniques ID</a:t>
            </a:r>
            <a:r>
              <a:rPr lang="ja-JP" altLang="en-US" sz="1200" dirty="0">
                <a:latin typeface="Meiryo UI" panose="020B0604030504040204" pitchFamily="50" charset="-128"/>
                <a:ea typeface="Meiryo UI" panose="020B0604030504040204" pitchFamily="50" charset="-128"/>
              </a:rPr>
              <a:t>を確認可能</a:t>
            </a:r>
            <a:endParaRPr lang="en-US" altLang="ja-JP" sz="1200"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46DE3C30-33FC-A158-330F-38E4FEE029AF}"/>
              </a:ext>
            </a:extLst>
          </p:cNvPr>
          <p:cNvSpPr/>
          <p:nvPr/>
        </p:nvSpPr>
        <p:spPr>
          <a:xfrm>
            <a:off x="7014516" y="2766688"/>
            <a:ext cx="376186" cy="152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6BFA380-6F81-E409-0FD0-D936E0D7DB9A}"/>
              </a:ext>
            </a:extLst>
          </p:cNvPr>
          <p:cNvSpPr/>
          <p:nvPr/>
        </p:nvSpPr>
        <p:spPr>
          <a:xfrm>
            <a:off x="9712870" y="2766688"/>
            <a:ext cx="376186" cy="152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8B02631-CEB5-5938-6E8D-29D5B2BF615F}"/>
              </a:ext>
            </a:extLst>
          </p:cNvPr>
          <p:cNvSpPr txBox="1"/>
          <p:nvPr/>
        </p:nvSpPr>
        <p:spPr>
          <a:xfrm>
            <a:off x="5500197" y="6443338"/>
            <a:ext cx="5908831"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rPr>
              <a:t>したがって</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T1057,T1083</a:t>
            </a:r>
            <a:r>
              <a:rPr lang="ja-JP" altLang="en-US" sz="1200" dirty="0">
                <a:latin typeface="Meiryo UI" panose="020B0604030504040204" pitchFamily="50" charset="-128"/>
                <a:ea typeface="Meiryo UI" panose="020B0604030504040204" pitchFamily="50" charset="-128"/>
              </a:rPr>
              <a:t>」になる。</a:t>
            </a:r>
            <a:r>
              <a:rPr lang="ja-JP" altLang="en-US" sz="800" dirty="0">
                <a:latin typeface="Meiryo UI" panose="020B0604030504040204" pitchFamily="50" charset="-128"/>
                <a:ea typeface="Meiryo UI" panose="020B0604030504040204" pitchFamily="50" charset="-128"/>
              </a:rPr>
              <a:t>はずです。。。</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メモとっていないため間違っていたらすいません</a:t>
            </a:r>
            <a:r>
              <a:rPr lang="en-US" altLang="ja-JP" sz="8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1550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722FE700-36F9-4986-950E-EAAC42E91520}"/>
              </a:ext>
            </a:extLst>
          </p:cNvPr>
          <p:cNvSpPr txBox="1"/>
          <p:nvPr/>
        </p:nvSpPr>
        <p:spPr>
          <a:xfrm>
            <a:off x="51332" y="67260"/>
            <a:ext cx="328748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(#222) </a:t>
            </a:r>
            <a:r>
              <a:rPr kumimoji="1" lang="ja-JP" altLang="en-US" dirty="0">
                <a:latin typeface="Meiryo UI" panose="020B0604030504040204" pitchFamily="50" charset="-128"/>
                <a:ea typeface="Meiryo UI" panose="020B0604030504040204" pitchFamily="50" charset="-128"/>
              </a:rPr>
              <a:t>ばつ</a:t>
            </a:r>
            <a:r>
              <a:rPr kumimoji="1" lang="en-US" altLang="ja-JP" dirty="0">
                <a:latin typeface="Meiryo UI" panose="020B0604030504040204" pitchFamily="50" charset="-128"/>
                <a:ea typeface="Meiryo UI" panose="020B0604030504040204" pitchFamily="50" charset="-128"/>
              </a:rPr>
              <a:t>OR 400</a:t>
            </a:r>
            <a:endParaRPr kumimoji="1" lang="ja-JP" altLang="en-US"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92F329B-C04E-F8BA-D156-167AD9BF9FA4}"/>
              </a:ext>
            </a:extLst>
          </p:cNvPr>
          <p:cNvSpPr txBox="1"/>
          <p:nvPr/>
        </p:nvSpPr>
        <p:spPr>
          <a:xfrm>
            <a:off x="4381450" y="67260"/>
            <a:ext cx="786169"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a:t>
            </a:r>
            <a:r>
              <a:rPr kumimoji="1" lang="en-U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A7CAF3E-6E3B-A07C-AFEA-D711761B03F5}"/>
              </a:ext>
            </a:extLst>
          </p:cNvPr>
          <p:cNvSpPr txBox="1"/>
          <p:nvPr/>
        </p:nvSpPr>
        <p:spPr>
          <a:xfrm>
            <a:off x="4400691" y="341426"/>
            <a:ext cx="6454664"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添付されている</a:t>
            </a:r>
            <a:r>
              <a:rPr kumimoji="1" lang="en-US" altLang="ja-JP" sz="1200" dirty="0">
                <a:latin typeface="Meiryo UI" panose="020B0604030504040204" pitchFamily="50" charset="-128"/>
                <a:ea typeface="Meiryo UI" panose="020B0604030504040204" pitchFamily="50" charset="-128"/>
              </a:rPr>
              <a:t>encryption.py</a:t>
            </a:r>
            <a:r>
              <a:rPr kumimoji="1" lang="ja-JP" altLang="en-US" sz="1200" dirty="0">
                <a:latin typeface="Meiryo UI" panose="020B0604030504040204" pitchFamily="50" charset="-128"/>
                <a:ea typeface="Meiryo UI" panose="020B0604030504040204" pitchFamily="50" charset="-128"/>
              </a:rPr>
              <a:t>の中身を確認する。</a:t>
            </a:r>
          </a:p>
        </p:txBody>
      </p:sp>
      <p:pic>
        <p:nvPicPr>
          <p:cNvPr id="4" name="図 3">
            <a:extLst>
              <a:ext uri="{FF2B5EF4-FFF2-40B4-BE49-F238E27FC236}">
                <a16:creationId xmlns:a16="http://schemas.microsoft.com/office/drawing/2014/main" id="{68200B81-F5BA-3841-2E4E-1857819D383B}"/>
              </a:ext>
            </a:extLst>
          </p:cNvPr>
          <p:cNvPicPr>
            <a:picLocks noChangeAspect="1"/>
          </p:cNvPicPr>
          <p:nvPr/>
        </p:nvPicPr>
        <p:blipFill>
          <a:blip r:embed="rId2"/>
          <a:stretch>
            <a:fillRect/>
          </a:stretch>
        </p:blipFill>
        <p:spPr>
          <a:xfrm>
            <a:off x="262466" y="521870"/>
            <a:ext cx="3716477" cy="2816948"/>
          </a:xfrm>
          <a:prstGeom prst="rect">
            <a:avLst/>
          </a:prstGeom>
        </p:spPr>
      </p:pic>
      <p:pic>
        <p:nvPicPr>
          <p:cNvPr id="10" name="図 9">
            <a:extLst>
              <a:ext uri="{FF2B5EF4-FFF2-40B4-BE49-F238E27FC236}">
                <a16:creationId xmlns:a16="http://schemas.microsoft.com/office/drawing/2014/main" id="{388B31A0-9932-B556-4B76-41A750CBFC96}"/>
              </a:ext>
            </a:extLst>
          </p:cNvPr>
          <p:cNvPicPr>
            <a:picLocks noChangeAspect="1"/>
          </p:cNvPicPr>
          <p:nvPr/>
        </p:nvPicPr>
        <p:blipFill>
          <a:blip r:embed="rId3"/>
          <a:stretch>
            <a:fillRect/>
          </a:stretch>
        </p:blipFill>
        <p:spPr>
          <a:xfrm>
            <a:off x="4492960" y="618425"/>
            <a:ext cx="3879253" cy="2371886"/>
          </a:xfrm>
          <a:prstGeom prst="rect">
            <a:avLst/>
          </a:prstGeom>
        </p:spPr>
      </p:pic>
      <p:sp>
        <p:nvSpPr>
          <p:cNvPr id="11" name="テキスト ボックス 10">
            <a:extLst>
              <a:ext uri="{FF2B5EF4-FFF2-40B4-BE49-F238E27FC236}">
                <a16:creationId xmlns:a16="http://schemas.microsoft.com/office/drawing/2014/main" id="{C66032D4-54E2-0DE2-2557-FA4FFC101830}"/>
              </a:ext>
            </a:extLst>
          </p:cNvPr>
          <p:cNvSpPr txBox="1"/>
          <p:nvPr/>
        </p:nvSpPr>
        <p:spPr>
          <a:xfrm>
            <a:off x="4400691" y="3061819"/>
            <a:ext cx="7595566" cy="1015663"/>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message</a:t>
            </a:r>
            <a:r>
              <a:rPr kumimoji="1" lang="ja-JP" altLang="en-US" sz="1200" dirty="0">
                <a:latin typeface="Meiryo UI" panose="020B0604030504040204" pitchFamily="50" charset="-128"/>
                <a:ea typeface="Meiryo UI" panose="020B0604030504040204" pitchFamily="50" charset="-128"/>
              </a:rPr>
              <a:t>ファイルの中身を、</a:t>
            </a:r>
            <a:r>
              <a:rPr kumimoji="1" lang="en-US" altLang="ja-JP" sz="1200" dirty="0">
                <a:latin typeface="Meiryo UI" panose="020B0604030504040204" pitchFamily="50" charset="-128"/>
                <a:ea typeface="Meiryo UI" panose="020B0604030504040204" pitchFamily="50" charset="-128"/>
              </a:rPr>
              <a:t>key</a:t>
            </a:r>
            <a:r>
              <a:rPr kumimoji="1" lang="ja-JP" altLang="en-US" sz="1200" dirty="0">
                <a:latin typeface="Meiryo UI" panose="020B0604030504040204" pitchFamily="50" charset="-128"/>
                <a:ea typeface="Meiryo UI" panose="020B0604030504040204" pitchFamily="50" charset="-128"/>
              </a:rPr>
              <a:t>ファイルの中身で</a:t>
            </a:r>
            <a:r>
              <a:rPr kumimoji="1" lang="en-US" altLang="ja-JP" sz="1200" dirty="0">
                <a:latin typeface="Meiryo UI" panose="020B0604030504040204" pitchFamily="50" charset="-128"/>
                <a:ea typeface="Meiryo UI" panose="020B0604030504040204" pitchFamily="50" charset="-128"/>
              </a:rPr>
              <a:t>XOR</a:t>
            </a:r>
            <a:r>
              <a:rPr kumimoji="1" lang="ja-JP" altLang="en-US" sz="1200" dirty="0">
                <a:latin typeface="Meiryo UI" panose="020B0604030504040204" pitchFamily="50" charset="-128"/>
                <a:ea typeface="Meiryo UI" panose="020B0604030504040204" pitchFamily="50" charset="-128"/>
              </a:rPr>
              <a:t>したものを</a:t>
            </a:r>
            <a:r>
              <a:rPr kumimoji="1" lang="en-US" altLang="ja-JP" sz="1200" dirty="0">
                <a:latin typeface="Meiryo UI" panose="020B0604030504040204" pitchFamily="50" charset="-128"/>
                <a:ea typeface="Meiryo UI" panose="020B0604030504040204" pitchFamily="50" charset="-128"/>
              </a:rPr>
              <a:t>encrypted</a:t>
            </a:r>
            <a:r>
              <a:rPr kumimoji="1" lang="ja-JP" altLang="en-US" sz="1200" dirty="0">
                <a:latin typeface="Meiryo UI" panose="020B0604030504040204" pitchFamily="50" charset="-128"/>
                <a:ea typeface="Meiryo UI" panose="020B0604030504040204" pitchFamily="50" charset="-128"/>
              </a:rPr>
              <a:t>ファイルに書き込むスクリプトであることがわかる。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message</a:t>
            </a:r>
            <a:r>
              <a:rPr lang="ja-JP" altLang="en-US" sz="1200" dirty="0">
                <a:latin typeface="Meiryo UI" panose="020B0604030504040204" pitchFamily="50" charset="-128"/>
                <a:ea typeface="Meiryo UI" panose="020B0604030504040204" pitchFamily="50" charset="-128"/>
              </a:rPr>
              <a:t>に</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文字列が含まれることや、</a:t>
            </a:r>
            <a:r>
              <a:rPr lang="en-US" altLang="ja-JP" sz="1200" dirty="0">
                <a:latin typeface="Meiryo UI" panose="020B0604030504040204" pitchFamily="50" charset="-128"/>
                <a:ea typeface="Meiryo UI" panose="020B0604030504040204" pitchFamily="50" charset="-128"/>
              </a:rPr>
              <a:t>key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6</a:t>
            </a:r>
            <a:r>
              <a:rPr lang="ja-JP" altLang="en-US" sz="1200" dirty="0">
                <a:latin typeface="Meiryo UI" panose="020B0604030504040204" pitchFamily="50" charset="-128"/>
                <a:ea typeface="Meiryo UI" panose="020B0604030504040204" pitchFamily="50" charset="-128"/>
              </a:rPr>
              <a:t>文字の英数字であることがわかる。</a:t>
            </a:r>
            <a:endParaRPr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平文</a:t>
            </a:r>
            <a:r>
              <a:rPr lang="en-US" altLang="ja-JP" sz="1200" dirty="0">
                <a:latin typeface="Meiryo UI" panose="020B0604030504040204" pitchFamily="50" charset="-128"/>
                <a:ea typeface="Meiryo UI" panose="020B0604030504040204" pitchFamily="50" charset="-128"/>
              </a:rPr>
              <a:t>(message</a:t>
            </a:r>
            <a:r>
              <a:rPr lang="ja-JP" altLang="en-US" sz="1200" dirty="0">
                <a:latin typeface="Meiryo UI" panose="020B0604030504040204" pitchFamily="50" charset="-128"/>
                <a:ea typeface="Meiryo UI" panose="020B0604030504040204" pitchFamily="50" charset="-128"/>
              </a:rPr>
              <a:t>ファイル</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の先頭に</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文字列が含まれると仮定し、暗号文</a:t>
            </a:r>
            <a:r>
              <a:rPr lang="en-US" altLang="ja-JP" sz="1200" dirty="0">
                <a:latin typeface="Meiryo UI" panose="020B0604030504040204" pitchFamily="50" charset="-128"/>
                <a:ea typeface="Meiryo UI" panose="020B0604030504040204" pitchFamily="50" charset="-128"/>
              </a:rPr>
              <a:t>(encrypted)</a:t>
            </a:r>
            <a:r>
              <a:rPr lang="ja-JP" altLang="en-US" sz="1200" dirty="0">
                <a:latin typeface="Meiryo UI" panose="020B0604030504040204" pitchFamily="50" charset="-128"/>
                <a:ea typeface="Meiryo UI" panose="020B0604030504040204" pitchFamily="50" charset="-128"/>
              </a:rPr>
              <a:t>を</a:t>
            </a:r>
            <a:r>
              <a:rPr lang="en-US" altLang="ja-JP" sz="1200" dirty="0">
                <a:latin typeface="Meiryo UI" panose="020B0604030504040204" pitchFamily="50" charset="-128"/>
                <a:ea typeface="Meiryo UI" panose="020B0604030504040204" pitchFamily="50" charset="-128"/>
              </a:rPr>
              <a:t>flag{</a:t>
            </a:r>
            <a:r>
              <a:rPr lang="ja-JP" altLang="en-US" sz="1200" dirty="0">
                <a:latin typeface="Meiryo UI" panose="020B0604030504040204" pitchFamily="50" charset="-128"/>
                <a:ea typeface="Meiryo UI" panose="020B0604030504040204" pitchFamily="50" charset="-128"/>
              </a:rPr>
              <a:t>で</a:t>
            </a:r>
            <a:r>
              <a:rPr lang="en-US" altLang="ja-JP" sz="1200" dirty="0">
                <a:latin typeface="Meiryo UI" panose="020B0604030504040204" pitchFamily="50" charset="-128"/>
                <a:ea typeface="Meiryo UI" panose="020B0604030504040204" pitchFamily="50" charset="-128"/>
              </a:rPr>
              <a:t>XOR</a:t>
            </a:r>
            <a:r>
              <a:rPr lang="ja-JP" altLang="en-US" sz="1200" dirty="0">
                <a:latin typeface="Meiryo UI" panose="020B0604030504040204" pitchFamily="50" charset="-128"/>
                <a:ea typeface="Meiryo UI" panose="020B0604030504040204" pitchFamily="50" charset="-128"/>
              </a:rPr>
              <a:t>することで、</a:t>
            </a:r>
            <a:endParaRPr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key</a:t>
            </a:r>
            <a:r>
              <a:rPr kumimoji="1" lang="ja-JP" altLang="en-US" sz="1200" dirty="0">
                <a:latin typeface="Meiryo UI" panose="020B0604030504040204" pitchFamily="50" charset="-128"/>
                <a:ea typeface="Meiryo UI" panose="020B0604030504040204" pitchFamily="50" charset="-128"/>
              </a:rPr>
              <a:t>の先頭</a:t>
            </a:r>
            <a:r>
              <a:rPr kumimoji="1" lang="en-US" altLang="ja-JP" sz="1200" dirty="0">
                <a:latin typeface="Meiryo UI" panose="020B0604030504040204" pitchFamily="50" charset="-128"/>
                <a:ea typeface="Meiryo UI" panose="020B0604030504040204" pitchFamily="50" charset="-128"/>
              </a:rPr>
              <a:t>5</a:t>
            </a:r>
            <a:r>
              <a:rPr kumimoji="1" lang="ja-JP" altLang="en-US" sz="1200" dirty="0">
                <a:latin typeface="Meiryo UI" panose="020B0604030504040204" pitchFamily="50" charset="-128"/>
                <a:ea typeface="Meiryo UI" panose="020B0604030504040204" pitchFamily="50" charset="-128"/>
              </a:rPr>
              <a:t>文字がわかる。</a:t>
            </a:r>
          </a:p>
        </p:txBody>
      </p:sp>
      <p:pic>
        <p:nvPicPr>
          <p:cNvPr id="14" name="図 13">
            <a:extLst>
              <a:ext uri="{FF2B5EF4-FFF2-40B4-BE49-F238E27FC236}">
                <a16:creationId xmlns:a16="http://schemas.microsoft.com/office/drawing/2014/main" id="{DB35D065-CD09-0FCA-6804-680A8C5DF278}"/>
              </a:ext>
            </a:extLst>
          </p:cNvPr>
          <p:cNvPicPr>
            <a:picLocks noChangeAspect="1"/>
          </p:cNvPicPr>
          <p:nvPr/>
        </p:nvPicPr>
        <p:blipFill>
          <a:blip r:embed="rId4"/>
          <a:stretch>
            <a:fillRect/>
          </a:stretch>
        </p:blipFill>
        <p:spPr>
          <a:xfrm>
            <a:off x="4492960" y="4077482"/>
            <a:ext cx="3334215" cy="409632"/>
          </a:xfrm>
          <a:prstGeom prst="rect">
            <a:avLst/>
          </a:prstGeom>
        </p:spPr>
      </p:pic>
      <p:sp>
        <p:nvSpPr>
          <p:cNvPr id="16" name="円形吹き出し 5">
            <a:extLst>
              <a:ext uri="{FF2B5EF4-FFF2-40B4-BE49-F238E27FC236}">
                <a16:creationId xmlns:a16="http://schemas.microsoft.com/office/drawing/2014/main" id="{97FE422B-5404-A732-B937-478A9CC098E1}"/>
              </a:ext>
            </a:extLst>
          </p:cNvPr>
          <p:cNvSpPr/>
          <p:nvPr/>
        </p:nvSpPr>
        <p:spPr>
          <a:xfrm>
            <a:off x="5270834" y="4538476"/>
            <a:ext cx="1507301" cy="736104"/>
          </a:xfrm>
          <a:prstGeom prst="wedgeEllipseCallout">
            <a:avLst>
              <a:gd name="adj1" fmla="val -39167"/>
              <a:gd name="adj2" fmla="val -65819"/>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72000" rtlCol="0" anchor="ctr"/>
          <a:lstStyle/>
          <a:p>
            <a:pPr algn="ctr"/>
            <a:r>
              <a:rPr kumimoji="1" lang="en-US" altLang="ja-JP" sz="1000" dirty="0">
                <a:solidFill>
                  <a:schemeClr val="tx1"/>
                </a:solidFill>
                <a:latin typeface="Meiryo UI" panose="020B0604030504040204" pitchFamily="50" charset="-128"/>
                <a:ea typeface="Meiryo UI" panose="020B0604030504040204" pitchFamily="50" charset="-128"/>
              </a:rPr>
              <a:t>key</a:t>
            </a:r>
            <a:r>
              <a:rPr kumimoji="1" lang="ja-JP" altLang="en-US" sz="1000" dirty="0">
                <a:solidFill>
                  <a:schemeClr val="tx1"/>
                </a:solidFill>
                <a:latin typeface="Meiryo UI" panose="020B0604030504040204" pitchFamily="50" charset="-128"/>
                <a:ea typeface="Meiryo UI" panose="020B0604030504040204" pitchFamily="50" charset="-128"/>
              </a:rPr>
              <a:t>が「</a:t>
            </a:r>
            <a:r>
              <a:rPr kumimoji="1" lang="en-US" altLang="ja-JP" sz="1000" dirty="0">
                <a:solidFill>
                  <a:schemeClr val="tx1"/>
                </a:solidFill>
                <a:latin typeface="Meiryo UI" panose="020B0604030504040204" pitchFamily="50" charset="-128"/>
                <a:ea typeface="Meiryo UI" panose="020B0604030504040204" pitchFamily="50" charset="-128"/>
              </a:rPr>
              <a:t>XORFU?</a:t>
            </a:r>
            <a:r>
              <a:rPr kumimoji="1" lang="ja-JP" altLang="en-US" sz="1000" dirty="0">
                <a:solidFill>
                  <a:schemeClr val="tx1"/>
                </a:solidFill>
                <a:latin typeface="Meiryo UI" panose="020B0604030504040204" pitchFamily="50" charset="-128"/>
                <a:ea typeface="Meiryo UI" panose="020B0604030504040204" pitchFamily="50" charset="-128"/>
              </a:rPr>
              <a:t>」</a:t>
            </a:r>
            <a:endParaRPr kumimoji="1" lang="en-US" altLang="ja-JP" sz="1000" dirty="0">
              <a:solidFill>
                <a:schemeClr val="tx1"/>
              </a:solidFill>
              <a:latin typeface="Meiryo UI" panose="020B0604030504040204" pitchFamily="50" charset="-128"/>
              <a:ea typeface="Meiryo UI" panose="020B0604030504040204" pitchFamily="50" charset="-128"/>
            </a:endParaRPr>
          </a:p>
          <a:p>
            <a:pPr algn="ctr"/>
            <a:r>
              <a:rPr kumimoji="1" lang="ja-JP" altLang="en-US" sz="1000" dirty="0">
                <a:solidFill>
                  <a:schemeClr val="tx1"/>
                </a:solidFill>
                <a:latin typeface="Meiryo UI" panose="020B0604030504040204" pitchFamily="50" charset="-128"/>
                <a:ea typeface="Meiryo UI" panose="020B0604030504040204" pitchFamily="50" charset="-128"/>
              </a:rPr>
              <a:t>であることがわかる。</a:t>
            </a:r>
          </a:p>
        </p:txBody>
      </p:sp>
      <p:pic>
        <p:nvPicPr>
          <p:cNvPr id="19" name="図 18">
            <a:extLst>
              <a:ext uri="{FF2B5EF4-FFF2-40B4-BE49-F238E27FC236}">
                <a16:creationId xmlns:a16="http://schemas.microsoft.com/office/drawing/2014/main" id="{3196CF8B-D0EC-226B-0C95-71CFEEEBDBCF}"/>
              </a:ext>
            </a:extLst>
          </p:cNvPr>
          <p:cNvPicPr>
            <a:picLocks noChangeAspect="1"/>
          </p:cNvPicPr>
          <p:nvPr/>
        </p:nvPicPr>
        <p:blipFill>
          <a:blip r:embed="rId5"/>
          <a:stretch>
            <a:fillRect/>
          </a:stretch>
        </p:blipFill>
        <p:spPr>
          <a:xfrm>
            <a:off x="8305100" y="4214069"/>
            <a:ext cx="3624045" cy="2577415"/>
          </a:xfrm>
          <a:prstGeom prst="rect">
            <a:avLst/>
          </a:prstGeom>
        </p:spPr>
      </p:pic>
      <p:sp>
        <p:nvSpPr>
          <p:cNvPr id="21" name="正方形/長方形 20">
            <a:extLst>
              <a:ext uri="{FF2B5EF4-FFF2-40B4-BE49-F238E27FC236}">
                <a16:creationId xmlns:a16="http://schemas.microsoft.com/office/drawing/2014/main" id="{C35446FB-A830-7B75-FBBC-B8048F2115D5}"/>
              </a:ext>
            </a:extLst>
          </p:cNvPr>
          <p:cNvSpPr/>
          <p:nvPr/>
        </p:nvSpPr>
        <p:spPr bwMode="auto">
          <a:xfrm>
            <a:off x="4546834" y="4264156"/>
            <a:ext cx="352338" cy="222958"/>
          </a:xfrm>
          <a:prstGeom prst="rect">
            <a:avLst/>
          </a:prstGeom>
          <a:solidFill>
            <a:schemeClr val="accent2">
              <a:lumMod val="75000"/>
              <a:alpha val="35000"/>
            </a:schemeClr>
          </a:solidFill>
          <a:ln w="19050">
            <a:noFill/>
          </a:ln>
          <a:effectLst/>
        </p:spPr>
        <p:txBody>
          <a:bodyPr rot="0" spcFirstLastPara="0" vertOverflow="overflow" horzOverflow="overflow" vert="horz" wrap="square" lIns="91440" tIns="36000" rIns="91440" bIns="45720" numCol="1" spcCol="0" rtlCol="0" fromWordArt="0" anchor="t" anchorCtr="0" forceAA="0" compatLnSpc="1">
            <a:prstTxWarp prst="textNoShape">
              <a:avLst/>
            </a:prstTxWarp>
            <a:noAutofit/>
          </a:bodyPr>
          <a:lstStyle/>
          <a:p>
            <a:pPr algn="ctr"/>
            <a:endParaRPr kumimoji="1" lang="ja-JP" altLang="en-US" sz="1000" kern="0" dirty="0">
              <a:solidFill>
                <a:schemeClr val="bg1"/>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9CE16245-7FB2-5DAD-B1E8-817CBD50E7AA}"/>
              </a:ext>
            </a:extLst>
          </p:cNvPr>
          <p:cNvSpPr txBox="1"/>
          <p:nvPr/>
        </p:nvSpPr>
        <p:spPr>
          <a:xfrm>
            <a:off x="8198474" y="3952459"/>
            <a:ext cx="2234633" cy="261610"/>
          </a:xfrm>
          <a:prstGeom prst="rect">
            <a:avLst/>
          </a:prstGeom>
          <a:noFill/>
        </p:spPr>
        <p:txBody>
          <a:bodyPr wrap="square" rtlCol="0">
            <a:spAutoFit/>
          </a:bodyPr>
          <a:lstStyle/>
          <a:p>
            <a:r>
              <a:rPr lang="ja-JP" altLang="en-US" sz="1050" u="sng" dirty="0">
                <a:latin typeface="Meiryo UI" panose="020B0604030504040204" pitchFamily="50" charset="-128"/>
                <a:ea typeface="Meiryo UI" panose="020B0604030504040204" pitchFamily="50" charset="-128"/>
              </a:rPr>
              <a:t>参考</a:t>
            </a:r>
            <a:r>
              <a:rPr lang="en-US" altLang="ja-JP" sz="1050" u="sng" dirty="0">
                <a:latin typeface="Meiryo UI" panose="020B0604030504040204" pitchFamily="50" charset="-128"/>
                <a:ea typeface="Meiryo UI" panose="020B0604030504040204" pitchFamily="50" charset="-128"/>
              </a:rPr>
              <a:t>:</a:t>
            </a:r>
            <a:r>
              <a:rPr lang="ja-JP" altLang="en-US" sz="1050" u="sng" dirty="0">
                <a:latin typeface="Meiryo UI" panose="020B0604030504040204" pitchFamily="50" charset="-128"/>
                <a:ea typeface="Meiryo UI" panose="020B0604030504040204" pitchFamily="50" charset="-128"/>
              </a:rPr>
              <a:t>使用した</a:t>
            </a:r>
            <a:r>
              <a:rPr lang="en-US" altLang="ja-JP" sz="1050" u="sng" dirty="0">
                <a:latin typeface="Meiryo UI" panose="020B0604030504040204" pitchFamily="50" charset="-128"/>
                <a:ea typeface="Meiryo UI" panose="020B0604030504040204" pitchFamily="50" charset="-128"/>
              </a:rPr>
              <a:t>Python</a:t>
            </a:r>
            <a:r>
              <a:rPr lang="ja-JP" altLang="en-US" sz="1050" u="sng" dirty="0">
                <a:latin typeface="Meiryo UI" panose="020B0604030504040204" pitchFamily="50" charset="-128"/>
                <a:ea typeface="Meiryo UI" panose="020B0604030504040204" pitchFamily="50" charset="-128"/>
              </a:rPr>
              <a:t>スクリプト</a:t>
            </a:r>
            <a:endParaRPr kumimoji="1" lang="ja-JP" altLang="en-US" sz="1050"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24445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64441</TotalTime>
  <Words>1420</Words>
  <Application>Microsoft Office PowerPoint</Application>
  <PresentationFormat>ワイド画面</PresentationFormat>
  <Paragraphs>153</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石田 高広</dc:creator>
  <cp:lastModifiedBy>高広 石田</cp:lastModifiedBy>
  <cp:revision>110</cp:revision>
  <dcterms:created xsi:type="dcterms:W3CDTF">2020-10-19T07:32:38Z</dcterms:created>
  <dcterms:modified xsi:type="dcterms:W3CDTF">2023-10-28T13:27:39Z</dcterms:modified>
</cp:coreProperties>
</file>