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1" r:id="rId3"/>
    <p:sldId id="267" r:id="rId4"/>
    <p:sldId id="268" r:id="rId5"/>
    <p:sldId id="269" r:id="rId6"/>
    <p:sldId id="270" r:id="rId7"/>
    <p:sldId id="263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D7D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B2E6E-BEFE-EC58-6196-C2543AC53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7DB1AD0-E113-0E8B-D86C-8E74B5CFD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DF163B-69A2-F365-D7E0-BB8D064D8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ABB448-FDF5-FB84-E2E0-3ED2B8D8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A80304-BA61-B209-9313-CAEE1686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51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9FCDBE-C307-C727-D09D-78A9B3D90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412637-BEC0-6354-FDD2-AE2EF4977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B267A1-9D6C-9186-5873-C4FB83E0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5C620F-166B-C937-BC17-23A03BDA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7E1B1F-48E5-7B2F-FAAE-9789233A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19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6818756-DDAE-BA4C-B0DE-64703CA55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A9A429-2E13-6646-E547-189389721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C600F5-C755-B86B-8293-1F2AFBA5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140E74-9C37-235B-16EA-AF7542CE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9A8094-427A-4CC8-EFB5-97E3F614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69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7FC7E-CAFC-C4E8-D352-AB8CA021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2395A0-C666-9DE3-5DAA-F6145AF47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D64E36-5270-D1AA-47A1-44EF7854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BE2FA5-4C23-4322-B695-6E0D066A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1D513F-C371-0FD7-5A13-45B1DC11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71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F74FBE-B392-08B6-3DBC-69E59D9F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9AADAE-0894-D221-2A79-7638B4574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ACC590-5A6C-1F02-6385-F0CFF0B8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327B49-4AE8-2C8D-6EA4-1C9D00A2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25DD68-9C39-3A67-9E57-E129E2A5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86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86342E-7FB0-B758-1DD1-2699E89F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2F71E3-2577-7A09-61A9-37DC76224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050E1E-1AE8-7A4D-7AD7-E18ADBB23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5E359E-18E3-CC26-36C1-737D94F4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10D946-0AA8-46C1-E723-408781933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BA5081-7CD3-4314-5F5E-CCC5A677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70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12239D-A054-4A31-2B9E-5457FD32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2C1DE8-40E9-4E39-7F76-40C50FB3A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942071-01D7-7A80-0538-2D1E82032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F385228-BF76-FD03-B266-96845CB1C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9E82BC5-6312-EDEB-0E57-EA9D6B1C2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FB9669E-F9F1-4D0E-88D0-BF48DBE8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3908AE8-39A6-76DC-EF91-96E05344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EEBA1DA-3C07-3F3E-DEB2-2187071F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40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E0B0F2-72FA-766C-5666-59E12B1A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909774-974E-B022-623C-EDED751C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F1F5B72-83C3-218F-AE31-53F16905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E8C1F35-8F82-D9BD-B408-2735265C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28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E32F54-D569-0C14-928A-92047797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05CD1C2-60D2-7312-0E94-4E79FE9C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8D0734-0101-E047-2ADE-6E5294B5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41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6A966C-2812-40A7-106C-7186CBED3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02B0C1-C290-DB33-F1E5-7DCACB704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C027667-2BF0-4C2A-890D-B3EAFAFE1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B800C2-2DA4-8655-BB5B-4026D3BC8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F967E2-1504-1DA4-7A63-27EC54B91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046C7A-1FB8-970E-9A05-B7864C71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85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83D795-7AEA-E25B-A3DD-D9BEB86DF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52CDBC-E21F-9C50-0685-D912BFB4C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FD7BCE-4915-DA62-A5FD-DE31FCDFE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2773AE-936A-8B06-E780-C71AFC6D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EACE1A-76E6-3FFD-8FFF-186845F2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769D16-CCAC-F4A0-4F18-96E3A48D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66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ACC001F-A00E-E5E5-EC3E-028AE9875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A8E4D9-B346-6098-C98A-254357219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72409A-B202-D3DB-1353-03422C2AB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005E2-3041-4EA4-9C26-F0675B340236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AF82CD-A459-B607-D394-F79FA0532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A96C1A-17FE-A45F-D231-1DEBD4118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0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129A8B-7249-88BA-1B4E-8FCE540774A4}"/>
              </a:ext>
            </a:extLst>
          </p:cNvPr>
          <p:cNvSpPr txBox="1"/>
          <p:nvPr/>
        </p:nvSpPr>
        <p:spPr>
          <a:xfrm>
            <a:off x="2597988" y="2234241"/>
            <a:ext cx="6996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Kerberos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認証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の流れ</a:t>
            </a:r>
          </a:p>
        </p:txBody>
      </p:sp>
    </p:spTree>
    <p:extLst>
      <p:ext uri="{BB962C8B-B14F-4D97-AF65-F5344CB8AC3E}">
        <p14:creationId xmlns:p14="http://schemas.microsoft.com/office/powerpoint/2010/main" val="355834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正方形/長方形 1027">
            <a:extLst>
              <a:ext uri="{FF2B5EF4-FFF2-40B4-BE49-F238E27FC236}">
                <a16:creationId xmlns:a16="http://schemas.microsoft.com/office/drawing/2014/main" id="{3398B5B0-9F08-B5F5-10C2-7A051F8079F3}"/>
              </a:ext>
            </a:extLst>
          </p:cNvPr>
          <p:cNvSpPr/>
          <p:nvPr/>
        </p:nvSpPr>
        <p:spPr>
          <a:xfrm>
            <a:off x="6982014" y="4716744"/>
            <a:ext cx="4144161" cy="1726000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4" name="正方形/長方形 1023">
            <a:extLst>
              <a:ext uri="{FF2B5EF4-FFF2-40B4-BE49-F238E27FC236}">
                <a16:creationId xmlns:a16="http://schemas.microsoft.com/office/drawing/2014/main" id="{4241B293-B008-8234-3999-DFFBC1D33A21}"/>
              </a:ext>
            </a:extLst>
          </p:cNvPr>
          <p:cNvSpPr/>
          <p:nvPr/>
        </p:nvSpPr>
        <p:spPr>
          <a:xfrm>
            <a:off x="1588069" y="4716744"/>
            <a:ext cx="2039339" cy="1726000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129A8B-7249-88BA-1B4E-8FCE540774A4}"/>
              </a:ext>
            </a:extLst>
          </p:cNvPr>
          <p:cNvSpPr txBox="1"/>
          <p:nvPr/>
        </p:nvSpPr>
        <p:spPr>
          <a:xfrm>
            <a:off x="129397" y="94890"/>
            <a:ext cx="69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RDP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通信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の流れ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5BA719-452B-BC13-06AA-F8A7C6569535}"/>
              </a:ext>
            </a:extLst>
          </p:cNvPr>
          <p:cNvSpPr txBox="1"/>
          <p:nvPr/>
        </p:nvSpPr>
        <p:spPr>
          <a:xfrm>
            <a:off x="315352" y="482397"/>
            <a:ext cx="3157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Term1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から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Term2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へ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RDP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接続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C1288966-005C-6B39-9336-DC6918102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57" y="808349"/>
            <a:ext cx="10782300" cy="1657350"/>
          </a:xfrm>
          <a:prstGeom prst="rect">
            <a:avLst/>
          </a:prstGeom>
        </p:spPr>
      </p:pic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F0D14E57-BA0A-2BD5-AB63-953D5D3325D0}"/>
              </a:ext>
            </a:extLst>
          </p:cNvPr>
          <p:cNvSpPr/>
          <p:nvPr/>
        </p:nvSpPr>
        <p:spPr>
          <a:xfrm>
            <a:off x="7995343" y="127469"/>
            <a:ext cx="3802200" cy="709856"/>
          </a:xfrm>
          <a:prstGeom prst="wedgeRectCallout">
            <a:avLst>
              <a:gd name="adj1" fmla="val -34891"/>
              <a:gd name="adj2" fmla="val 83088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Term1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上からは以下のように見える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Kali-Term1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TCP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通信のみ。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RDP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通信はなし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Term1-Term2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RDP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通信あり。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7BA9A762-7240-8717-090E-668F8CAF8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57" y="2873439"/>
            <a:ext cx="6216068" cy="1327472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DBC5543-12A8-C283-2CDE-6DC396911145}"/>
              </a:ext>
            </a:extLst>
          </p:cNvPr>
          <p:cNvSpPr txBox="1"/>
          <p:nvPr/>
        </p:nvSpPr>
        <p:spPr>
          <a:xfrm>
            <a:off x="315351" y="2547487"/>
            <a:ext cx="3157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Kali-Term1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間の通信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70524DEB-D002-251B-A7DF-9930CF5A8FA5}"/>
              </a:ext>
            </a:extLst>
          </p:cNvPr>
          <p:cNvSpPr/>
          <p:nvPr/>
        </p:nvSpPr>
        <p:spPr>
          <a:xfrm>
            <a:off x="6730003" y="2855264"/>
            <a:ext cx="3802200" cy="709856"/>
          </a:xfrm>
          <a:prstGeom prst="wedgeRectCallout">
            <a:avLst>
              <a:gd name="adj1" fmla="val -58499"/>
              <a:gd name="adj2" fmla="val 23999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Kali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eth0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のパケットを見ても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RDP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パケットはなし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29C8D04-D2CA-A6DF-E746-D3E6A2C7151E}"/>
              </a:ext>
            </a:extLst>
          </p:cNvPr>
          <p:cNvSpPr/>
          <p:nvPr/>
        </p:nvSpPr>
        <p:spPr>
          <a:xfrm>
            <a:off x="2376315" y="5988146"/>
            <a:ext cx="41870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Kali</a:t>
            </a:r>
            <a:endParaRPr lang="ja-JP" altLang="en-US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7248C2D6-A3D4-4E2D-54EE-4BCEA87D47B8}"/>
              </a:ext>
            </a:extLst>
          </p:cNvPr>
          <p:cNvGrpSpPr/>
          <p:nvPr/>
        </p:nvGrpSpPr>
        <p:grpSpPr>
          <a:xfrm>
            <a:off x="1994121" y="5009736"/>
            <a:ext cx="1183092" cy="1083406"/>
            <a:chOff x="712820" y="5065724"/>
            <a:chExt cx="717995" cy="649618"/>
          </a:xfrm>
        </p:grpSpPr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8851C52D-E423-0AA1-DD59-37227D0F1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820" y="5065724"/>
              <a:ext cx="717995" cy="649618"/>
            </a:xfrm>
            <a:prstGeom prst="rect">
              <a:avLst/>
            </a:prstGeom>
          </p:spPr>
        </p:pic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083E068E-8079-3F80-EC6D-A4EC6ADA9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833" y="5181134"/>
              <a:ext cx="291447" cy="264279"/>
            </a:xfrm>
            <a:prstGeom prst="rect">
              <a:avLst/>
            </a:prstGeom>
          </p:spPr>
        </p:pic>
      </p:grpSp>
      <p:pic>
        <p:nvPicPr>
          <p:cNvPr id="29" name="図 28">
            <a:extLst>
              <a:ext uri="{FF2B5EF4-FFF2-40B4-BE49-F238E27FC236}">
                <a16:creationId xmlns:a16="http://schemas.microsoft.com/office/drawing/2014/main" id="{610FECDF-3D4C-6426-F52E-4EB4C8038C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978" y="5005025"/>
            <a:ext cx="1183092" cy="108340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11AFE785-1A13-8DDF-AAFE-61212B76DD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48" y="5005025"/>
            <a:ext cx="1183092" cy="1083406"/>
          </a:xfrm>
          <a:prstGeom prst="rect">
            <a:avLst/>
          </a:prstGeom>
        </p:spPr>
      </p:pic>
      <p:sp>
        <p:nvSpPr>
          <p:cNvPr id="1025" name="正方形/長方形 1024">
            <a:extLst>
              <a:ext uri="{FF2B5EF4-FFF2-40B4-BE49-F238E27FC236}">
                <a16:creationId xmlns:a16="http://schemas.microsoft.com/office/drawing/2014/main" id="{1F440867-1EAE-F5B8-6203-75166D3B2038}"/>
              </a:ext>
            </a:extLst>
          </p:cNvPr>
          <p:cNvSpPr/>
          <p:nvPr/>
        </p:nvSpPr>
        <p:spPr>
          <a:xfrm>
            <a:off x="7540972" y="5988146"/>
            <a:ext cx="8451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Terminal1</a:t>
            </a:r>
            <a:endParaRPr lang="ja-JP" altLang="en-US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7" name="正方形/長方形 1026">
            <a:extLst>
              <a:ext uri="{FF2B5EF4-FFF2-40B4-BE49-F238E27FC236}">
                <a16:creationId xmlns:a16="http://schemas.microsoft.com/office/drawing/2014/main" id="{DC602A9E-F0E8-DC18-C7A8-A666C05A4638}"/>
              </a:ext>
            </a:extLst>
          </p:cNvPr>
          <p:cNvSpPr/>
          <p:nvPr/>
        </p:nvSpPr>
        <p:spPr>
          <a:xfrm>
            <a:off x="9773842" y="5988146"/>
            <a:ext cx="8451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Terminal2</a:t>
            </a:r>
            <a:endParaRPr lang="ja-JP" altLang="en-US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9" name="Picture 2" descr="サーバー の無料イラスト・アイコン素材 | イラスト・アイコン無料素材は「フリーアイコンズ」">
            <a:extLst>
              <a:ext uri="{FF2B5EF4-FFF2-40B4-BE49-F238E27FC236}">
                <a16:creationId xmlns:a16="http://schemas.microsoft.com/office/drawing/2014/main" id="{F2E62397-7850-DAD0-785A-F040E4799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539" y="5005025"/>
            <a:ext cx="1221697" cy="122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正方形/長方形 1029">
            <a:extLst>
              <a:ext uri="{FF2B5EF4-FFF2-40B4-BE49-F238E27FC236}">
                <a16:creationId xmlns:a16="http://schemas.microsoft.com/office/drawing/2014/main" id="{49110F1D-F71F-867A-3951-10C1A201587B}"/>
              </a:ext>
            </a:extLst>
          </p:cNvPr>
          <p:cNvSpPr/>
          <p:nvPr/>
        </p:nvSpPr>
        <p:spPr>
          <a:xfrm>
            <a:off x="5028032" y="6159141"/>
            <a:ext cx="55335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Proxy</a:t>
            </a:r>
            <a:endParaRPr lang="ja-JP" altLang="en-US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1" name="楕円 1030">
            <a:extLst>
              <a:ext uri="{FF2B5EF4-FFF2-40B4-BE49-F238E27FC236}">
                <a16:creationId xmlns:a16="http://schemas.microsoft.com/office/drawing/2014/main" id="{0E10012B-731C-A821-7912-D96E6A8A1895}"/>
              </a:ext>
            </a:extLst>
          </p:cNvPr>
          <p:cNvSpPr/>
          <p:nvPr/>
        </p:nvSpPr>
        <p:spPr>
          <a:xfrm>
            <a:off x="1774771" y="5448093"/>
            <a:ext cx="170898" cy="16778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2" name="正方形/長方形 1031">
            <a:extLst>
              <a:ext uri="{FF2B5EF4-FFF2-40B4-BE49-F238E27FC236}">
                <a16:creationId xmlns:a16="http://schemas.microsoft.com/office/drawing/2014/main" id="{CD36F14C-C81A-A02F-AEAA-1E66E4B06CE5}"/>
              </a:ext>
            </a:extLst>
          </p:cNvPr>
          <p:cNvSpPr/>
          <p:nvPr/>
        </p:nvSpPr>
        <p:spPr>
          <a:xfrm>
            <a:off x="1052932" y="5594612"/>
            <a:ext cx="96853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RDP</a:t>
            </a:r>
            <a:r>
              <a:rPr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待ち受け</a:t>
            </a:r>
            <a:endParaRPr lang="en-US" altLang="ja-JP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 fontAlgn="ctr"/>
            <a:r>
              <a:rPr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ポート</a:t>
            </a:r>
            <a:r>
              <a:rPr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:1234</a:t>
            </a:r>
            <a:endParaRPr lang="ja-JP" altLang="en-US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3" name="楕円 1032">
            <a:extLst>
              <a:ext uri="{FF2B5EF4-FFF2-40B4-BE49-F238E27FC236}">
                <a16:creationId xmlns:a16="http://schemas.microsoft.com/office/drawing/2014/main" id="{4D25420A-6F14-E267-EF09-80C7F7F7A1F3}"/>
              </a:ext>
            </a:extLst>
          </p:cNvPr>
          <p:cNvSpPr/>
          <p:nvPr/>
        </p:nvSpPr>
        <p:spPr>
          <a:xfrm>
            <a:off x="3331593" y="5448093"/>
            <a:ext cx="170898" cy="16778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4" name="正方形/長方形 1033">
            <a:extLst>
              <a:ext uri="{FF2B5EF4-FFF2-40B4-BE49-F238E27FC236}">
                <a16:creationId xmlns:a16="http://schemas.microsoft.com/office/drawing/2014/main" id="{DCAC602B-EDD9-A275-72D0-F449F827C423}"/>
              </a:ext>
            </a:extLst>
          </p:cNvPr>
          <p:cNvSpPr/>
          <p:nvPr/>
        </p:nvSpPr>
        <p:spPr>
          <a:xfrm>
            <a:off x="3179148" y="5613810"/>
            <a:ext cx="80823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ja-JP" sz="1050" dirty="0" err="1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frps</a:t>
            </a:r>
            <a:r>
              <a:rPr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ポート</a:t>
            </a:r>
            <a:r>
              <a:rPr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</a:p>
          <a:p>
            <a:pPr algn="ctr" fontAlgn="ctr"/>
            <a:r>
              <a:rPr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443</a:t>
            </a:r>
            <a:endParaRPr lang="ja-JP" altLang="en-US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07F6516-7628-1DAA-2950-ADEE85BA9B89}"/>
              </a:ext>
            </a:extLst>
          </p:cNvPr>
          <p:cNvCxnSpPr>
            <a:cxnSpLocks/>
          </p:cNvCxnSpPr>
          <p:nvPr/>
        </p:nvCxnSpPr>
        <p:spPr>
          <a:xfrm flipH="1">
            <a:off x="847288" y="5528837"/>
            <a:ext cx="910038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正方形/長方形 1036">
            <a:extLst>
              <a:ext uri="{FF2B5EF4-FFF2-40B4-BE49-F238E27FC236}">
                <a16:creationId xmlns:a16="http://schemas.microsoft.com/office/drawing/2014/main" id="{AA42CABD-3209-9C9A-6C1F-94CC928A8B4F}"/>
              </a:ext>
            </a:extLst>
          </p:cNvPr>
          <p:cNvSpPr/>
          <p:nvPr/>
        </p:nvSpPr>
        <p:spPr>
          <a:xfrm>
            <a:off x="755066" y="5209147"/>
            <a:ext cx="48442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ja-JP" sz="1050" b="1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RDP</a:t>
            </a:r>
            <a:endParaRPr lang="ja-JP" altLang="en-US" sz="1050" b="1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39" name="コネクタ: カギ線 1038">
            <a:extLst>
              <a:ext uri="{FF2B5EF4-FFF2-40B4-BE49-F238E27FC236}">
                <a16:creationId xmlns:a16="http://schemas.microsoft.com/office/drawing/2014/main" id="{13CB5D6B-B29E-2C28-FCD2-9787883905E6}"/>
              </a:ext>
            </a:extLst>
          </p:cNvPr>
          <p:cNvCxnSpPr>
            <a:stCxn id="1031" idx="0"/>
            <a:endCxn id="1033" idx="0"/>
          </p:cNvCxnSpPr>
          <p:nvPr/>
        </p:nvCxnSpPr>
        <p:spPr>
          <a:xfrm rot="5400000" flipH="1" flipV="1">
            <a:off x="2638631" y="4669682"/>
            <a:ext cx="12700" cy="1556822"/>
          </a:xfrm>
          <a:prstGeom prst="bentConnector3">
            <a:avLst>
              <a:gd name="adj1" fmla="val 4508252"/>
            </a:avLst>
          </a:prstGeom>
          <a:ln w="19050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直線矢印コネクタ 1040">
            <a:extLst>
              <a:ext uri="{FF2B5EF4-FFF2-40B4-BE49-F238E27FC236}">
                <a16:creationId xmlns:a16="http://schemas.microsoft.com/office/drawing/2014/main" id="{8BA9DE42-08A0-BE1F-0EDA-1603FAC7FA4D}"/>
              </a:ext>
            </a:extLst>
          </p:cNvPr>
          <p:cNvCxnSpPr>
            <a:cxnSpLocks/>
          </p:cNvCxnSpPr>
          <p:nvPr/>
        </p:nvCxnSpPr>
        <p:spPr>
          <a:xfrm flipH="1" flipV="1">
            <a:off x="3519749" y="5528837"/>
            <a:ext cx="3634096" cy="16878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楕円 1043">
            <a:extLst>
              <a:ext uri="{FF2B5EF4-FFF2-40B4-BE49-F238E27FC236}">
                <a16:creationId xmlns:a16="http://schemas.microsoft.com/office/drawing/2014/main" id="{09E647EF-C5BB-B179-0162-00DAE3C93A25}"/>
              </a:ext>
            </a:extLst>
          </p:cNvPr>
          <p:cNvSpPr/>
          <p:nvPr/>
        </p:nvSpPr>
        <p:spPr>
          <a:xfrm>
            <a:off x="7194736" y="5454443"/>
            <a:ext cx="170898" cy="16778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5" name="正方形/長方形 1044">
            <a:extLst>
              <a:ext uri="{FF2B5EF4-FFF2-40B4-BE49-F238E27FC236}">
                <a16:creationId xmlns:a16="http://schemas.microsoft.com/office/drawing/2014/main" id="{394183A3-1896-2F85-CD23-A857683F0DA3}"/>
              </a:ext>
            </a:extLst>
          </p:cNvPr>
          <p:cNvSpPr/>
          <p:nvPr/>
        </p:nvSpPr>
        <p:spPr>
          <a:xfrm>
            <a:off x="6655393" y="5654029"/>
            <a:ext cx="80983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ja-JP" sz="1050" dirty="0" err="1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frpc</a:t>
            </a:r>
            <a:r>
              <a:rPr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ポート</a:t>
            </a:r>
            <a:r>
              <a:rPr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</a:p>
          <a:p>
            <a:pPr algn="ctr" fontAlgn="ctr"/>
            <a:r>
              <a:rPr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不定</a:t>
            </a:r>
          </a:p>
        </p:txBody>
      </p:sp>
      <p:sp>
        <p:nvSpPr>
          <p:cNvPr id="1046" name="正方形/長方形 1045">
            <a:extLst>
              <a:ext uri="{FF2B5EF4-FFF2-40B4-BE49-F238E27FC236}">
                <a16:creationId xmlns:a16="http://schemas.microsoft.com/office/drawing/2014/main" id="{E3CF6198-5F17-2273-D123-A8EA759C87A0}"/>
              </a:ext>
            </a:extLst>
          </p:cNvPr>
          <p:cNvSpPr/>
          <p:nvPr/>
        </p:nvSpPr>
        <p:spPr>
          <a:xfrm>
            <a:off x="1572038" y="4453442"/>
            <a:ext cx="207140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ja-JP" altLang="en-US" sz="105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ポート転送</a:t>
            </a:r>
            <a:endParaRPr lang="en-US" altLang="ja-JP" sz="105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 fontAlgn="ctr"/>
            <a:r>
              <a:rPr lang="en-US" altLang="ja-JP" sz="105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(RDP</a:t>
            </a:r>
            <a:r>
              <a:rPr lang="ja-JP" altLang="en-US" sz="105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→独自プロトコルに変換？</a:t>
            </a:r>
            <a:r>
              <a:rPr lang="en-US" altLang="ja-JP" sz="105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105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7" name="正方形/長方形 1046">
            <a:extLst>
              <a:ext uri="{FF2B5EF4-FFF2-40B4-BE49-F238E27FC236}">
                <a16:creationId xmlns:a16="http://schemas.microsoft.com/office/drawing/2014/main" id="{582D13D1-226B-5BF1-F4E1-8961712BCEB8}"/>
              </a:ext>
            </a:extLst>
          </p:cNvPr>
          <p:cNvSpPr/>
          <p:nvPr/>
        </p:nvSpPr>
        <p:spPr>
          <a:xfrm>
            <a:off x="4690815" y="5113339"/>
            <a:ext cx="125867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ja-JP" sz="105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TCP</a:t>
            </a:r>
          </a:p>
          <a:p>
            <a:pPr algn="ctr" fontAlgn="ctr"/>
            <a:r>
              <a:rPr lang="en-US" altLang="ja-JP" sz="105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05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独自プロトコル？</a:t>
            </a:r>
            <a:r>
              <a:rPr lang="en-US" altLang="ja-JP" sz="105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105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8" name="楕円 1047">
            <a:extLst>
              <a:ext uri="{FF2B5EF4-FFF2-40B4-BE49-F238E27FC236}">
                <a16:creationId xmlns:a16="http://schemas.microsoft.com/office/drawing/2014/main" id="{AD53AE24-97C9-09CE-0801-62B1ED43A41E}"/>
              </a:ext>
            </a:extLst>
          </p:cNvPr>
          <p:cNvSpPr/>
          <p:nvPr/>
        </p:nvSpPr>
        <p:spPr>
          <a:xfrm>
            <a:off x="8580368" y="5447942"/>
            <a:ext cx="170898" cy="16778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9" name="コネクタ: カギ線 1048">
            <a:extLst>
              <a:ext uri="{FF2B5EF4-FFF2-40B4-BE49-F238E27FC236}">
                <a16:creationId xmlns:a16="http://schemas.microsoft.com/office/drawing/2014/main" id="{ACA01329-3A0C-F2C0-28F4-90E07B4176F2}"/>
              </a:ext>
            </a:extLst>
          </p:cNvPr>
          <p:cNvCxnSpPr>
            <a:cxnSpLocks/>
            <a:stCxn id="1044" idx="0"/>
            <a:endCxn id="1048" idx="0"/>
          </p:cNvCxnSpPr>
          <p:nvPr/>
        </p:nvCxnSpPr>
        <p:spPr>
          <a:xfrm rot="5400000" flipH="1" flipV="1">
            <a:off x="7969751" y="4758377"/>
            <a:ext cx="6501" cy="1385632"/>
          </a:xfrm>
          <a:prstGeom prst="bentConnector3">
            <a:avLst>
              <a:gd name="adj1" fmla="val 8261883"/>
            </a:avLst>
          </a:prstGeom>
          <a:ln w="19050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正方形/長方形 1052">
            <a:extLst>
              <a:ext uri="{FF2B5EF4-FFF2-40B4-BE49-F238E27FC236}">
                <a16:creationId xmlns:a16="http://schemas.microsoft.com/office/drawing/2014/main" id="{3E47C8A1-687E-5F48-E180-111F4444820A}"/>
              </a:ext>
            </a:extLst>
          </p:cNvPr>
          <p:cNvSpPr/>
          <p:nvPr/>
        </p:nvSpPr>
        <p:spPr>
          <a:xfrm>
            <a:off x="6937300" y="4453442"/>
            <a:ext cx="207140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ja-JP" altLang="en-US" sz="105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ポート転送</a:t>
            </a:r>
            <a:endParaRPr lang="en-US" altLang="ja-JP" sz="105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 fontAlgn="ctr"/>
            <a:r>
              <a:rPr lang="en-US" altLang="ja-JP" sz="105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05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独自プロトコル→</a:t>
            </a:r>
            <a:r>
              <a:rPr lang="en-US" altLang="ja-JP" sz="105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RDP</a:t>
            </a:r>
            <a:r>
              <a:rPr lang="ja-JP" altLang="en-US" sz="105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に変換？</a:t>
            </a:r>
            <a:r>
              <a:rPr lang="en-US" altLang="ja-JP" sz="105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105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54" name="直線矢印コネクタ 1053">
            <a:extLst>
              <a:ext uri="{FF2B5EF4-FFF2-40B4-BE49-F238E27FC236}">
                <a16:creationId xmlns:a16="http://schemas.microsoft.com/office/drawing/2014/main" id="{C2B0A2DA-F5E6-CEF7-138D-EFC2D3E238F4}"/>
              </a:ext>
            </a:extLst>
          </p:cNvPr>
          <p:cNvCxnSpPr>
            <a:cxnSpLocks/>
          </p:cNvCxnSpPr>
          <p:nvPr/>
        </p:nvCxnSpPr>
        <p:spPr>
          <a:xfrm flipH="1">
            <a:off x="8751266" y="5528837"/>
            <a:ext cx="910038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" name="正方形/長方形 1054">
            <a:extLst>
              <a:ext uri="{FF2B5EF4-FFF2-40B4-BE49-F238E27FC236}">
                <a16:creationId xmlns:a16="http://schemas.microsoft.com/office/drawing/2014/main" id="{9D774ADD-AF55-D1B0-C276-938720EE8D70}"/>
              </a:ext>
            </a:extLst>
          </p:cNvPr>
          <p:cNvSpPr/>
          <p:nvPr/>
        </p:nvSpPr>
        <p:spPr>
          <a:xfrm>
            <a:off x="8964071" y="5209147"/>
            <a:ext cx="48442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ja-JP" sz="1050" b="1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RDP</a:t>
            </a:r>
            <a:endParaRPr lang="ja-JP" altLang="en-US" sz="1050" b="1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222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正方形/長方形 2082">
            <a:extLst>
              <a:ext uri="{FF2B5EF4-FFF2-40B4-BE49-F238E27FC236}">
                <a16:creationId xmlns:a16="http://schemas.microsoft.com/office/drawing/2014/main" id="{322C88A9-9564-E257-281F-196E807AF52A}"/>
              </a:ext>
            </a:extLst>
          </p:cNvPr>
          <p:cNvSpPr/>
          <p:nvPr/>
        </p:nvSpPr>
        <p:spPr>
          <a:xfrm>
            <a:off x="129823" y="5348600"/>
            <a:ext cx="11831320" cy="1406935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1" name="正方形/長方形 2080">
            <a:extLst>
              <a:ext uri="{FF2B5EF4-FFF2-40B4-BE49-F238E27FC236}">
                <a16:creationId xmlns:a16="http://schemas.microsoft.com/office/drawing/2014/main" id="{1210E7C9-66AE-E1BD-A0CD-A8C237E4ABDD}"/>
              </a:ext>
            </a:extLst>
          </p:cNvPr>
          <p:cNvSpPr/>
          <p:nvPr/>
        </p:nvSpPr>
        <p:spPr>
          <a:xfrm>
            <a:off x="129823" y="3243302"/>
            <a:ext cx="11831320" cy="207152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6" name="四角形: 角を丸くする 2075">
            <a:extLst>
              <a:ext uri="{FF2B5EF4-FFF2-40B4-BE49-F238E27FC236}">
                <a16:creationId xmlns:a16="http://schemas.microsoft.com/office/drawing/2014/main" id="{698AD719-708A-875D-7F1D-9826EC33ACB3}"/>
              </a:ext>
            </a:extLst>
          </p:cNvPr>
          <p:cNvSpPr/>
          <p:nvPr/>
        </p:nvSpPr>
        <p:spPr>
          <a:xfrm>
            <a:off x="1833641" y="4112107"/>
            <a:ext cx="1046137" cy="713659"/>
          </a:xfrm>
          <a:prstGeom prst="roundRect">
            <a:avLst/>
          </a:prstGeom>
          <a:pattFill prst="pct20">
            <a:fgClr>
              <a:srgbClr val="FF7D7D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5" name="正方形/長方形 1054">
            <a:extLst>
              <a:ext uri="{FF2B5EF4-FFF2-40B4-BE49-F238E27FC236}">
                <a16:creationId xmlns:a16="http://schemas.microsoft.com/office/drawing/2014/main" id="{AEED2957-5AEA-453D-EE72-40E99472F9E9}"/>
              </a:ext>
            </a:extLst>
          </p:cNvPr>
          <p:cNvSpPr/>
          <p:nvPr/>
        </p:nvSpPr>
        <p:spPr>
          <a:xfrm>
            <a:off x="103517" y="1336823"/>
            <a:ext cx="11831320" cy="1850580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A7A00E-D61A-1078-E50A-70DFFAC86849}"/>
              </a:ext>
            </a:extLst>
          </p:cNvPr>
          <p:cNvSpPr txBox="1"/>
          <p:nvPr/>
        </p:nvSpPr>
        <p:spPr>
          <a:xfrm>
            <a:off x="251670" y="67004"/>
            <a:ext cx="296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【Kerberos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認証の流れ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F75C576-3A33-1E0F-62E4-ACAB801CF1A5}"/>
              </a:ext>
            </a:extLst>
          </p:cNvPr>
          <p:cNvSpPr/>
          <p:nvPr/>
        </p:nvSpPr>
        <p:spPr>
          <a:xfrm>
            <a:off x="1037860" y="658155"/>
            <a:ext cx="1274939" cy="5542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42218BE-E4F6-DE4F-137B-3FAB4366E6A3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675330" y="1212374"/>
            <a:ext cx="0" cy="53091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048C8F2-1949-7B93-A244-2E1E051ACC93}"/>
              </a:ext>
            </a:extLst>
          </p:cNvPr>
          <p:cNvSpPr/>
          <p:nvPr/>
        </p:nvSpPr>
        <p:spPr>
          <a:xfrm>
            <a:off x="4279007" y="658154"/>
            <a:ext cx="1866638" cy="5542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 Distribution Center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(KDC)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EE7C8BE-626B-F2E4-AFA7-D9C1C66CF641}"/>
              </a:ext>
            </a:extLst>
          </p:cNvPr>
          <p:cNvCxnSpPr>
            <a:cxnSpLocks/>
          </p:cNvCxnSpPr>
          <p:nvPr/>
        </p:nvCxnSpPr>
        <p:spPr>
          <a:xfrm>
            <a:off x="5212326" y="1212373"/>
            <a:ext cx="0" cy="53091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D475B14-1AF9-7F78-7B5A-DFED330702BE}"/>
              </a:ext>
            </a:extLst>
          </p:cNvPr>
          <p:cNvCxnSpPr>
            <a:cxnSpLocks/>
          </p:cNvCxnSpPr>
          <p:nvPr/>
        </p:nvCxnSpPr>
        <p:spPr>
          <a:xfrm>
            <a:off x="1675329" y="1941455"/>
            <a:ext cx="3536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EC63562-6550-3E1C-7CF0-3D80BF3B1066}"/>
              </a:ext>
            </a:extLst>
          </p:cNvPr>
          <p:cNvSpPr txBox="1"/>
          <p:nvPr/>
        </p:nvSpPr>
        <p:spPr>
          <a:xfrm>
            <a:off x="1695966" y="1639323"/>
            <a:ext cx="1497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KRB_AS_REQ</a:t>
            </a: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6F3A667A-7A5D-D267-AC0F-AC43921CDD24}"/>
              </a:ext>
            </a:extLst>
          </p:cNvPr>
          <p:cNvCxnSpPr>
            <a:cxnSpLocks/>
          </p:cNvCxnSpPr>
          <p:nvPr/>
        </p:nvCxnSpPr>
        <p:spPr>
          <a:xfrm>
            <a:off x="5235301" y="1982490"/>
            <a:ext cx="12700" cy="322537"/>
          </a:xfrm>
          <a:prstGeom prst="bentConnector3">
            <a:avLst>
              <a:gd name="adj1" fmla="val 3055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25F79F8-5E01-BBF2-265A-E1B856E7ECAB}"/>
              </a:ext>
            </a:extLst>
          </p:cNvPr>
          <p:cNvSpPr txBox="1"/>
          <p:nvPr/>
        </p:nvSpPr>
        <p:spPr>
          <a:xfrm>
            <a:off x="5655335" y="1632611"/>
            <a:ext cx="117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②ユーザ認証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A5A91CA-902B-54D7-05C1-58A056193EE1}"/>
              </a:ext>
            </a:extLst>
          </p:cNvPr>
          <p:cNvCxnSpPr>
            <a:cxnSpLocks/>
          </p:cNvCxnSpPr>
          <p:nvPr/>
        </p:nvCxnSpPr>
        <p:spPr>
          <a:xfrm flipH="1">
            <a:off x="1675328" y="2341330"/>
            <a:ext cx="353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メモ 30">
            <a:extLst>
              <a:ext uri="{FF2B5EF4-FFF2-40B4-BE49-F238E27FC236}">
                <a16:creationId xmlns:a16="http://schemas.microsoft.com/office/drawing/2014/main" id="{A20FCBB8-5D9A-446D-660A-85D6F431386C}"/>
              </a:ext>
            </a:extLst>
          </p:cNvPr>
          <p:cNvSpPr/>
          <p:nvPr/>
        </p:nvSpPr>
        <p:spPr>
          <a:xfrm>
            <a:off x="1938915" y="2184942"/>
            <a:ext cx="505805" cy="485595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250B3A3-9715-C308-CF51-EDAACBEE0F34}"/>
              </a:ext>
            </a:extLst>
          </p:cNvPr>
          <p:cNvCxnSpPr>
            <a:cxnSpLocks/>
          </p:cNvCxnSpPr>
          <p:nvPr/>
        </p:nvCxnSpPr>
        <p:spPr>
          <a:xfrm>
            <a:off x="1675329" y="3939102"/>
            <a:ext cx="3536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989114EA-E97A-0100-B54A-B401F1298B7E}"/>
              </a:ext>
            </a:extLst>
          </p:cNvPr>
          <p:cNvCxnSpPr>
            <a:cxnSpLocks/>
          </p:cNvCxnSpPr>
          <p:nvPr/>
        </p:nvCxnSpPr>
        <p:spPr>
          <a:xfrm>
            <a:off x="5235301" y="3973531"/>
            <a:ext cx="12700" cy="322537"/>
          </a:xfrm>
          <a:prstGeom prst="bentConnector3">
            <a:avLst>
              <a:gd name="adj1" fmla="val 3055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2C1A359-571D-E5DD-4A86-6207A5AD5F4A}"/>
              </a:ext>
            </a:extLst>
          </p:cNvPr>
          <p:cNvCxnSpPr>
            <a:cxnSpLocks/>
          </p:cNvCxnSpPr>
          <p:nvPr/>
        </p:nvCxnSpPr>
        <p:spPr>
          <a:xfrm flipH="1">
            <a:off x="1675328" y="4382107"/>
            <a:ext cx="353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四角形: メモ 36">
            <a:extLst>
              <a:ext uri="{FF2B5EF4-FFF2-40B4-BE49-F238E27FC236}">
                <a16:creationId xmlns:a16="http://schemas.microsoft.com/office/drawing/2014/main" id="{48EC3901-4372-E26F-9E74-098C12C22BE6}"/>
              </a:ext>
            </a:extLst>
          </p:cNvPr>
          <p:cNvSpPr/>
          <p:nvPr/>
        </p:nvSpPr>
        <p:spPr>
          <a:xfrm>
            <a:off x="4428628" y="3784316"/>
            <a:ext cx="505805" cy="262458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FEFB11D-DA92-62DA-485A-46B8F2D024B3}"/>
              </a:ext>
            </a:extLst>
          </p:cNvPr>
          <p:cNvSpPr txBox="1"/>
          <p:nvPr/>
        </p:nvSpPr>
        <p:spPr>
          <a:xfrm>
            <a:off x="5658305" y="3619377"/>
            <a:ext cx="1111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⑤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検証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四角形: メモ 38">
            <a:extLst>
              <a:ext uri="{FF2B5EF4-FFF2-40B4-BE49-F238E27FC236}">
                <a16:creationId xmlns:a16="http://schemas.microsoft.com/office/drawing/2014/main" id="{D9D963A4-F297-0962-863E-C83209507231}"/>
              </a:ext>
            </a:extLst>
          </p:cNvPr>
          <p:cNvSpPr/>
          <p:nvPr/>
        </p:nvSpPr>
        <p:spPr>
          <a:xfrm>
            <a:off x="1935051" y="4250877"/>
            <a:ext cx="505805" cy="507033"/>
          </a:xfrm>
          <a:prstGeom prst="foldedCorner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パソコンを打つビジネスマンのイラスト｜商用可・フリーイラスト素材｜ソコスト">
            <a:extLst>
              <a:ext uri="{FF2B5EF4-FFF2-40B4-BE49-F238E27FC236}">
                <a16:creationId xmlns:a16="http://schemas.microsoft.com/office/drawing/2014/main" id="{9FA2E2F9-9157-034C-64AC-37058F94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432" y="729730"/>
            <a:ext cx="398457" cy="53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6385334-F74F-A8A4-DC35-71183F672D4C}"/>
              </a:ext>
            </a:extLst>
          </p:cNvPr>
          <p:cNvSpPr/>
          <p:nvPr/>
        </p:nvSpPr>
        <p:spPr>
          <a:xfrm>
            <a:off x="8170504" y="658154"/>
            <a:ext cx="1274939" cy="5542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Server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F6D197A-7D00-A4B6-645D-2CE71973A2F8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8807974" y="1212373"/>
            <a:ext cx="0" cy="54299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BFD825E-2ADB-E94B-9611-7802D5D9F447}"/>
              </a:ext>
            </a:extLst>
          </p:cNvPr>
          <p:cNvSpPr txBox="1"/>
          <p:nvPr/>
        </p:nvSpPr>
        <p:spPr>
          <a:xfrm>
            <a:off x="3731363" y="2054878"/>
            <a:ext cx="1497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KRB_AS_REP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3A88A89-1CB2-03FF-4CBA-8A800614E30C}"/>
              </a:ext>
            </a:extLst>
          </p:cNvPr>
          <p:cNvSpPr txBox="1"/>
          <p:nvPr/>
        </p:nvSpPr>
        <p:spPr>
          <a:xfrm>
            <a:off x="1674589" y="3655016"/>
            <a:ext cx="164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④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KRB_TGS_REQ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D87328B-9E42-9AB2-F604-648C2D1CE42B}"/>
              </a:ext>
            </a:extLst>
          </p:cNvPr>
          <p:cNvSpPr txBox="1"/>
          <p:nvPr/>
        </p:nvSpPr>
        <p:spPr>
          <a:xfrm>
            <a:off x="3652002" y="4131992"/>
            <a:ext cx="164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⑥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KRB_TGS_REP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A1368A9-B7D5-28B8-3DE0-474E1817820F}"/>
              </a:ext>
            </a:extLst>
          </p:cNvPr>
          <p:cNvCxnSpPr>
            <a:cxnSpLocks/>
          </p:cNvCxnSpPr>
          <p:nvPr/>
        </p:nvCxnSpPr>
        <p:spPr>
          <a:xfrm>
            <a:off x="1675328" y="5914361"/>
            <a:ext cx="71326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48B76806-22F2-DA2C-3B5E-C0769AC06E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07" t="42140" r="19015" b="35002"/>
          <a:stretch/>
        </p:blipFill>
        <p:spPr bwMode="auto">
          <a:xfrm>
            <a:off x="9530252" y="729730"/>
            <a:ext cx="422077" cy="56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27F3ADD9-406C-131F-DAE7-4EBD2B352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" t="24087" r="87420" b="54111"/>
          <a:stretch/>
        </p:blipFill>
        <p:spPr bwMode="auto">
          <a:xfrm>
            <a:off x="6230454" y="751648"/>
            <a:ext cx="489750" cy="57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3C6D3F3-620D-50A8-8139-01B16BF38611}"/>
              </a:ext>
            </a:extLst>
          </p:cNvPr>
          <p:cNvSpPr txBox="1"/>
          <p:nvPr/>
        </p:nvSpPr>
        <p:spPr>
          <a:xfrm>
            <a:off x="4388888" y="5637361"/>
            <a:ext cx="164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⑧</a:t>
            </a:r>
            <a:r>
              <a:rPr kumimoji="1" lang="en-US" altLang="ja-JP" sz="1200" b="1" dirty="0"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KRB_AP_REQ</a:t>
            </a:r>
          </a:p>
        </p:txBody>
      </p:sp>
      <p:sp>
        <p:nvSpPr>
          <p:cNvPr id="44" name="四角形: メモ 43">
            <a:extLst>
              <a:ext uri="{FF2B5EF4-FFF2-40B4-BE49-F238E27FC236}">
                <a16:creationId xmlns:a16="http://schemas.microsoft.com/office/drawing/2014/main" id="{18D4B5C1-22BE-C18E-8217-3DF03D9C4932}"/>
              </a:ext>
            </a:extLst>
          </p:cNvPr>
          <p:cNvSpPr/>
          <p:nvPr/>
        </p:nvSpPr>
        <p:spPr>
          <a:xfrm>
            <a:off x="7945291" y="5775860"/>
            <a:ext cx="505805" cy="262458"/>
          </a:xfrm>
          <a:prstGeom prst="foldedCorner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349B8216-5944-698C-60B4-8214FE0519C3}"/>
              </a:ext>
            </a:extLst>
          </p:cNvPr>
          <p:cNvCxnSpPr>
            <a:cxnSpLocks/>
          </p:cNvCxnSpPr>
          <p:nvPr/>
        </p:nvCxnSpPr>
        <p:spPr>
          <a:xfrm>
            <a:off x="8807974" y="5914360"/>
            <a:ext cx="12700" cy="322537"/>
          </a:xfrm>
          <a:prstGeom prst="bentConnector3">
            <a:avLst>
              <a:gd name="adj1" fmla="val 3055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624215C-FAAA-3883-31E2-76018F19AB35}"/>
              </a:ext>
            </a:extLst>
          </p:cNvPr>
          <p:cNvSpPr txBox="1"/>
          <p:nvPr/>
        </p:nvSpPr>
        <p:spPr>
          <a:xfrm>
            <a:off x="9190446" y="5510815"/>
            <a:ext cx="117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⑨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検証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0F3E11CF-5F74-0F09-754B-C029F4D08A51}"/>
              </a:ext>
            </a:extLst>
          </p:cNvPr>
          <p:cNvCxnSpPr>
            <a:cxnSpLocks/>
          </p:cNvCxnSpPr>
          <p:nvPr/>
        </p:nvCxnSpPr>
        <p:spPr>
          <a:xfrm flipH="1">
            <a:off x="1675328" y="6297634"/>
            <a:ext cx="71137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14A14F1-9180-A93B-8611-2B0893177B68}"/>
              </a:ext>
            </a:extLst>
          </p:cNvPr>
          <p:cNvSpPr txBox="1"/>
          <p:nvPr/>
        </p:nvSpPr>
        <p:spPr>
          <a:xfrm>
            <a:off x="4388888" y="6043952"/>
            <a:ext cx="164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⑩</a:t>
            </a:r>
            <a:r>
              <a:rPr kumimoji="1" lang="en-US" altLang="ja-JP" sz="1200" b="1" dirty="0"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KRB_AP_REP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D71C2DB-D7E7-AD34-348F-2375C3FC535C}"/>
              </a:ext>
            </a:extLst>
          </p:cNvPr>
          <p:cNvSpPr txBox="1"/>
          <p:nvPr/>
        </p:nvSpPr>
        <p:spPr>
          <a:xfrm>
            <a:off x="10759339" y="519654"/>
            <a:ext cx="1403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パスワードハッシュ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7284976B-BB39-D3CD-A411-67C706468C6F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10589811" y="458401"/>
            <a:ext cx="169528" cy="359606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F7B3A391-F89A-B00F-315D-D4A60FFEC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761" y="861675"/>
            <a:ext cx="169528" cy="359606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14EDD636-A42D-E149-CCF5-7E2918F49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662" y="905362"/>
            <a:ext cx="169528" cy="359606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B74DED6A-EBB2-F184-D870-C94F30A60AF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996346" y="905362"/>
            <a:ext cx="169528" cy="359606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7C46DA13-5007-2893-71FF-F1576210EA1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977790" y="905362"/>
            <a:ext cx="169528" cy="359606"/>
          </a:xfrm>
          <a:prstGeom prst="rect">
            <a:avLst/>
          </a:prstGeom>
        </p:spPr>
      </p:pic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9BBF2599-AA0D-8320-0173-416689B84108}"/>
              </a:ext>
            </a:extLst>
          </p:cNvPr>
          <p:cNvSpPr/>
          <p:nvPr/>
        </p:nvSpPr>
        <p:spPr>
          <a:xfrm>
            <a:off x="4241243" y="1434097"/>
            <a:ext cx="648754" cy="21113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Timestamp</a:t>
            </a:r>
            <a:endParaRPr kumimoji="1" lang="ja-JP" altLang="en-US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AB76134D-1B4D-D051-0906-F503BBE48950}"/>
              </a:ext>
            </a:extLst>
          </p:cNvPr>
          <p:cNvSpPr/>
          <p:nvPr/>
        </p:nvSpPr>
        <p:spPr>
          <a:xfrm>
            <a:off x="4240066" y="1693120"/>
            <a:ext cx="648754" cy="214133"/>
          </a:xfrm>
          <a:prstGeom prst="roundRect">
            <a:avLst/>
          </a:prstGeom>
          <a:pattFill prst="pct20">
            <a:fgClr>
              <a:schemeClr val="accent4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Timestamp</a:t>
            </a:r>
            <a:endParaRPr kumimoji="1" lang="ja-JP" altLang="en-US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38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23B2035A-F678-75D5-405F-CCE54365C1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4845312" y="1618920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4C7E4AF9-B3FD-ECFA-5DD1-4092F045E03A}"/>
              </a:ext>
            </a:extLst>
          </p:cNvPr>
          <p:cNvSpPr/>
          <p:nvPr/>
        </p:nvSpPr>
        <p:spPr>
          <a:xfrm>
            <a:off x="3525601" y="1693120"/>
            <a:ext cx="648754" cy="21238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  <a:r>
              <a:rPr kumimoji="1"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名</a:t>
            </a:r>
          </a:p>
        </p:txBody>
      </p:sp>
      <p:pic>
        <p:nvPicPr>
          <p:cNvPr id="1027" name="図 1026">
            <a:extLst>
              <a:ext uri="{FF2B5EF4-FFF2-40B4-BE49-F238E27FC236}">
                <a16:creationId xmlns:a16="http://schemas.microsoft.com/office/drawing/2014/main" id="{9F81329E-2848-E89D-C4FE-836399214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070146" y="1920502"/>
            <a:ext cx="169528" cy="359606"/>
          </a:xfrm>
          <a:prstGeom prst="rect">
            <a:avLst/>
          </a:prstGeom>
        </p:spPr>
      </p:pic>
      <p:pic>
        <p:nvPicPr>
          <p:cNvPr id="1029" name="図 1028">
            <a:extLst>
              <a:ext uri="{FF2B5EF4-FFF2-40B4-BE49-F238E27FC236}">
                <a16:creationId xmlns:a16="http://schemas.microsoft.com/office/drawing/2014/main" id="{91C0766F-0A4A-B599-8B4E-9892AA8F480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223030" y="905362"/>
            <a:ext cx="169528" cy="359606"/>
          </a:xfrm>
          <a:prstGeom prst="rect">
            <a:avLst/>
          </a:prstGeom>
        </p:spPr>
      </p:pic>
      <p:pic>
        <p:nvPicPr>
          <p:cNvPr id="5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79D438E8-B17B-7146-EEFA-D02785A1F9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2347645" y="2075238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730483D0-0BC1-DEDF-242A-F009B39AF7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10503279" y="939599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6CB07C-0324-30C7-8DD3-28AD7F06E56B}"/>
              </a:ext>
            </a:extLst>
          </p:cNvPr>
          <p:cNvSpPr txBox="1"/>
          <p:nvPr/>
        </p:nvSpPr>
        <p:spPr>
          <a:xfrm>
            <a:off x="10762227" y="930515"/>
            <a:ext cx="1403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セッション鍵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1A43B635-07C1-0E5B-7511-C249247184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199512" y="2665434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3440BA5A-87B1-422C-EDF6-8AC8618080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391601" y="2554623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表 9">
            <a:extLst>
              <a:ext uri="{FF2B5EF4-FFF2-40B4-BE49-F238E27FC236}">
                <a16:creationId xmlns:a16="http://schemas.microsoft.com/office/drawing/2014/main" id="{1C201464-F8B3-5F0B-E7D3-4C1C1824CC5B}"/>
              </a:ext>
            </a:extLst>
          </p:cNvPr>
          <p:cNvGraphicFramePr>
            <a:graphicFrameLocks noGrp="1"/>
          </p:cNvGraphicFramePr>
          <p:nvPr/>
        </p:nvGraphicFramePr>
        <p:xfrm>
          <a:off x="12228518" y="1837272"/>
          <a:ext cx="1476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37416237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1555738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ユーザ名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パスワードハッシュ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21696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krbtgt</a:t>
                      </a:r>
                      <a:endParaRPr kumimoji="1" lang="ja-JP" altLang="en-US" sz="8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82327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Client</a:t>
                      </a:r>
                      <a:endParaRPr kumimoji="1" lang="ja-JP" altLang="en-US" sz="8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85542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Server</a:t>
                      </a:r>
                      <a:endParaRPr kumimoji="1" lang="ja-JP" altLang="en-US" sz="8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195357"/>
                  </a:ext>
                </a:extLst>
              </a:tr>
            </a:tbl>
          </a:graphicData>
        </a:graphic>
      </p:graphicFrame>
      <p:pic>
        <p:nvPicPr>
          <p:cNvPr id="10" name="図 9">
            <a:extLst>
              <a:ext uri="{FF2B5EF4-FFF2-40B4-BE49-F238E27FC236}">
                <a16:creationId xmlns:a16="http://schemas.microsoft.com/office/drawing/2014/main" id="{550BC365-B3E0-4F53-CB92-83E3071A3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3158970" y="2184692"/>
            <a:ext cx="169528" cy="35960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FE62508-846B-5390-8E90-AEB598A60E3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13158970" y="2397127"/>
            <a:ext cx="169528" cy="359606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7A15CCB-C761-139C-DE27-E323900F58E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13158970" y="1972257"/>
            <a:ext cx="169528" cy="35960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25FC76D4-3E1F-335D-B522-DFC1C0BD16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4821" y="1942343"/>
            <a:ext cx="905661" cy="531663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C5B5EBBC-A85A-375B-5CCC-D2E72540EF9E}"/>
              </a:ext>
            </a:extLst>
          </p:cNvPr>
          <p:cNvSpPr/>
          <p:nvPr/>
        </p:nvSpPr>
        <p:spPr>
          <a:xfrm>
            <a:off x="5913274" y="2439664"/>
            <a:ext cx="648754" cy="2141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NTDS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3" name="コネクタ: 曲線 32">
            <a:extLst>
              <a:ext uri="{FF2B5EF4-FFF2-40B4-BE49-F238E27FC236}">
                <a16:creationId xmlns:a16="http://schemas.microsoft.com/office/drawing/2014/main" id="{C0DFCBE3-1CF3-30B6-26B1-AE4B58C29753}"/>
              </a:ext>
            </a:extLst>
          </p:cNvPr>
          <p:cNvCxnSpPr>
            <a:cxnSpLocks/>
          </p:cNvCxnSpPr>
          <p:nvPr/>
        </p:nvCxnSpPr>
        <p:spPr>
          <a:xfrm>
            <a:off x="6693290" y="2009155"/>
            <a:ext cx="248844" cy="240793"/>
          </a:xfrm>
          <a:prstGeom prst="curved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B7AFDAE0-0573-B5B1-2653-4E18F0D22314}"/>
              </a:ext>
            </a:extLst>
          </p:cNvPr>
          <p:cNvSpPr/>
          <p:nvPr/>
        </p:nvSpPr>
        <p:spPr>
          <a:xfrm>
            <a:off x="6898653" y="2278033"/>
            <a:ext cx="648754" cy="214133"/>
          </a:xfrm>
          <a:prstGeom prst="roundRect">
            <a:avLst/>
          </a:prstGeom>
          <a:pattFill prst="pct20">
            <a:fgClr>
              <a:schemeClr val="accent4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80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Timestamp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0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9DBF605A-17DE-4032-A408-189CF3B14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6744979" y="2202830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A06D7B47-B904-7477-FC1E-5FE5780D28AC}"/>
              </a:ext>
            </a:extLst>
          </p:cNvPr>
          <p:cNvCxnSpPr>
            <a:cxnSpLocks/>
          </p:cNvCxnSpPr>
          <p:nvPr/>
        </p:nvCxnSpPr>
        <p:spPr>
          <a:xfrm flipH="1">
            <a:off x="1668239" y="2349602"/>
            <a:ext cx="12700" cy="322537"/>
          </a:xfrm>
          <a:prstGeom prst="bentConnector3">
            <a:avLst>
              <a:gd name="adj1" fmla="val 3055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020D5454-3C3E-61DE-1366-CBEE5978D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981619" y="2652288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FCEEF95-92E0-85B0-3C08-D2F60E59DA7E}"/>
              </a:ext>
            </a:extLst>
          </p:cNvPr>
          <p:cNvSpPr txBox="1"/>
          <p:nvPr/>
        </p:nvSpPr>
        <p:spPr>
          <a:xfrm>
            <a:off x="-124156" y="2118769"/>
            <a:ext cx="16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④セッション鍵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復号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0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AE60061E-D79F-E602-DF5C-1A73DE2F7E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2078526" y="2428625"/>
            <a:ext cx="191555" cy="20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矢印: 右 51">
            <a:extLst>
              <a:ext uri="{FF2B5EF4-FFF2-40B4-BE49-F238E27FC236}">
                <a16:creationId xmlns:a16="http://schemas.microsoft.com/office/drawing/2014/main" id="{9DEE7A6B-4BEE-86F2-385A-910EA779C74C}"/>
              </a:ext>
            </a:extLst>
          </p:cNvPr>
          <p:cNvSpPr/>
          <p:nvPr/>
        </p:nvSpPr>
        <p:spPr>
          <a:xfrm>
            <a:off x="623813" y="2693122"/>
            <a:ext cx="334533" cy="15534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3" name="図 52">
            <a:extLst>
              <a:ext uri="{FF2B5EF4-FFF2-40B4-BE49-F238E27FC236}">
                <a16:creationId xmlns:a16="http://schemas.microsoft.com/office/drawing/2014/main" id="{5567064A-1154-A646-4444-310A116C1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53934" y="2733012"/>
            <a:ext cx="169528" cy="359606"/>
          </a:xfrm>
          <a:prstGeom prst="rect">
            <a:avLst/>
          </a:prstGeom>
        </p:spPr>
      </p:pic>
      <p:pic>
        <p:nvPicPr>
          <p:cNvPr id="54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24DEF3D4-AA3D-8E4C-EC36-7692A03C71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2620831" y="2186338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598C9C78-718A-CEC2-EDCA-C8C115BBF5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2812920" y="2075527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6C17EA4F-2DF4-0637-AEDA-B792F42B1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4845312" y="3666232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1" name="四角形: 角を丸くする 2050">
            <a:extLst>
              <a:ext uri="{FF2B5EF4-FFF2-40B4-BE49-F238E27FC236}">
                <a16:creationId xmlns:a16="http://schemas.microsoft.com/office/drawing/2014/main" id="{A5349D6B-721C-4A0E-1490-D47174765CEC}"/>
              </a:ext>
            </a:extLst>
          </p:cNvPr>
          <p:cNvSpPr/>
          <p:nvPr/>
        </p:nvSpPr>
        <p:spPr>
          <a:xfrm>
            <a:off x="3495310" y="3537639"/>
            <a:ext cx="829270" cy="369858"/>
          </a:xfrm>
          <a:prstGeom prst="roundRect">
            <a:avLst/>
          </a:prstGeom>
          <a:pattFill prst="pct20">
            <a:fgClr>
              <a:srgbClr val="FF7D7D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&lt;Authenticator&gt;</a:t>
            </a:r>
          </a:p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  <a:r>
              <a:rPr kumimoji="1"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名</a:t>
            </a:r>
            <a:endParaRPr kumimoji="1" lang="en-US" altLang="ja-JP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Timestamp</a:t>
            </a:r>
            <a:r>
              <a:rPr kumimoji="1"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</a:p>
        </p:txBody>
      </p:sp>
      <p:pic>
        <p:nvPicPr>
          <p:cNvPr id="2052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DEBEBB8F-AF54-CA4B-41C0-983FDAE409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4205886" y="3449870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四角形: 角を丸くする 2052">
            <a:extLst>
              <a:ext uri="{FF2B5EF4-FFF2-40B4-BE49-F238E27FC236}">
                <a16:creationId xmlns:a16="http://schemas.microsoft.com/office/drawing/2014/main" id="{0509AF64-6E76-2542-3189-CB589AA5A087}"/>
              </a:ext>
            </a:extLst>
          </p:cNvPr>
          <p:cNvSpPr/>
          <p:nvPr/>
        </p:nvSpPr>
        <p:spPr>
          <a:xfrm>
            <a:off x="3482016" y="3285305"/>
            <a:ext cx="648754" cy="21238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SPN:server</a:t>
            </a:r>
            <a:endParaRPr kumimoji="1" lang="ja-JP" altLang="en-US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054" name="図 2053">
            <a:extLst>
              <a:ext uri="{FF2B5EF4-FFF2-40B4-BE49-F238E27FC236}">
                <a16:creationId xmlns:a16="http://schemas.microsoft.com/office/drawing/2014/main" id="{7B621487-5786-FC2A-323D-7ACDFB04835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6533532" y="4211140"/>
            <a:ext cx="169528" cy="359606"/>
          </a:xfrm>
          <a:prstGeom prst="rect">
            <a:avLst/>
          </a:prstGeom>
        </p:spPr>
      </p:pic>
      <p:sp>
        <p:nvSpPr>
          <p:cNvPr id="2059" name="四角形: メモ 2058">
            <a:extLst>
              <a:ext uri="{FF2B5EF4-FFF2-40B4-BE49-F238E27FC236}">
                <a16:creationId xmlns:a16="http://schemas.microsoft.com/office/drawing/2014/main" id="{5C0CC0A9-98CA-59EA-4B75-9201DC651BC0}"/>
              </a:ext>
            </a:extLst>
          </p:cNvPr>
          <p:cNvSpPr/>
          <p:nvPr/>
        </p:nvSpPr>
        <p:spPr>
          <a:xfrm>
            <a:off x="5874629" y="3961920"/>
            <a:ext cx="505805" cy="458565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060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116129F7-1B8D-3CC1-B6AB-1D77C15B61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6026277" y="4193371"/>
            <a:ext cx="191555" cy="20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E93C957D-2246-C2C7-D79D-89AB0EDE7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5766171" y="3879208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2" name="矢印: 右 2061">
            <a:extLst>
              <a:ext uri="{FF2B5EF4-FFF2-40B4-BE49-F238E27FC236}">
                <a16:creationId xmlns:a16="http://schemas.microsoft.com/office/drawing/2014/main" id="{1A09DA95-7A98-0FBF-EB3E-751DDED0BA86}"/>
              </a:ext>
            </a:extLst>
          </p:cNvPr>
          <p:cNvSpPr/>
          <p:nvPr/>
        </p:nvSpPr>
        <p:spPr>
          <a:xfrm>
            <a:off x="6471836" y="4113943"/>
            <a:ext cx="334533" cy="15534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63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400B750F-C294-2311-0B96-CBEAA2F657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6819218" y="4052702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4" name="四角形: 角を丸くする 2063">
            <a:extLst>
              <a:ext uri="{FF2B5EF4-FFF2-40B4-BE49-F238E27FC236}">
                <a16:creationId xmlns:a16="http://schemas.microsoft.com/office/drawing/2014/main" id="{B65BCB92-7A2A-3DA0-180E-91572BB1CF50}"/>
              </a:ext>
            </a:extLst>
          </p:cNvPr>
          <p:cNvSpPr/>
          <p:nvPr/>
        </p:nvSpPr>
        <p:spPr>
          <a:xfrm>
            <a:off x="7339150" y="4046085"/>
            <a:ext cx="829270" cy="369858"/>
          </a:xfrm>
          <a:prstGeom prst="roundRect">
            <a:avLst/>
          </a:prstGeom>
          <a:pattFill prst="pct20">
            <a:fgClr>
              <a:srgbClr val="FF7D7D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&lt;Authenticator&gt;</a:t>
            </a:r>
          </a:p>
          <a:p>
            <a:pPr algn="ctr"/>
            <a:r>
              <a:rPr lang="en-US" altLang="ja-JP" sz="80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  <a:r>
              <a:rPr lang="ja-JP" altLang="en-US" sz="80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名</a:t>
            </a:r>
            <a:endParaRPr lang="en-US" altLang="ja-JP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Timestamp</a:t>
            </a:r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</a:p>
        </p:txBody>
      </p:sp>
      <p:pic>
        <p:nvPicPr>
          <p:cNvPr id="2065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7BF40809-C034-C635-7C54-04403C199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7221333" y="3994849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7" name="コネクタ: 曲線 2066">
            <a:extLst>
              <a:ext uri="{FF2B5EF4-FFF2-40B4-BE49-F238E27FC236}">
                <a16:creationId xmlns:a16="http://schemas.microsoft.com/office/drawing/2014/main" id="{AE29AFD2-7CE9-E473-967F-085CE9855E1A}"/>
              </a:ext>
            </a:extLst>
          </p:cNvPr>
          <p:cNvCxnSpPr>
            <a:cxnSpLocks/>
            <a:stCxn id="2063" idx="0"/>
            <a:endCxn id="2065" idx="0"/>
          </p:cNvCxnSpPr>
          <p:nvPr/>
        </p:nvCxnSpPr>
        <p:spPr>
          <a:xfrm rot="5400000" flipH="1" flipV="1">
            <a:off x="7110103" y="3833439"/>
            <a:ext cx="57853" cy="380675"/>
          </a:xfrm>
          <a:prstGeom prst="curvedConnector3">
            <a:avLst>
              <a:gd name="adj1" fmla="val 301298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4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6769B006-203F-69EA-1A6A-39A5192D1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2078525" y="4495134"/>
            <a:ext cx="191555" cy="20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5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0FDB2A93-BE04-9BAB-10F4-E7F7435A6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2548814" y="4322376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7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F6343AD3-A02C-390C-11C7-ED50619796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2787122" y="4050855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783FD956-8181-7202-8C45-794E114448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2336512" y="4143265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9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8AF55FC9-1399-4D7E-9711-6431F1B380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188775" y="4714112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53FFD55E-6B9A-A2CB-026F-12F486A61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380864" y="4603301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5" name="コネクタ: カギ線 1024">
            <a:extLst>
              <a:ext uri="{FF2B5EF4-FFF2-40B4-BE49-F238E27FC236}">
                <a16:creationId xmlns:a16="http://schemas.microsoft.com/office/drawing/2014/main" id="{06738732-D79E-166E-999D-86BA86A177F6}"/>
              </a:ext>
            </a:extLst>
          </p:cNvPr>
          <p:cNvCxnSpPr>
            <a:cxnSpLocks/>
          </p:cNvCxnSpPr>
          <p:nvPr/>
        </p:nvCxnSpPr>
        <p:spPr>
          <a:xfrm flipH="1">
            <a:off x="1657502" y="4398280"/>
            <a:ext cx="12700" cy="322537"/>
          </a:xfrm>
          <a:prstGeom prst="bentConnector3">
            <a:avLst>
              <a:gd name="adj1" fmla="val 3055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0BF65FBB-33A1-590C-D983-B95297CA77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970882" y="4700966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テキスト ボックス 1030">
            <a:extLst>
              <a:ext uri="{FF2B5EF4-FFF2-40B4-BE49-F238E27FC236}">
                <a16:creationId xmlns:a16="http://schemas.microsoft.com/office/drawing/2014/main" id="{E21301C4-20D7-BF91-545B-09AED8B624DA}"/>
              </a:ext>
            </a:extLst>
          </p:cNvPr>
          <p:cNvSpPr txBox="1"/>
          <p:nvPr/>
        </p:nvSpPr>
        <p:spPr>
          <a:xfrm>
            <a:off x="-134893" y="4167447"/>
            <a:ext cx="16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⑦セッション鍵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</a:p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復号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2" name="矢印: 右 1031">
            <a:extLst>
              <a:ext uri="{FF2B5EF4-FFF2-40B4-BE49-F238E27FC236}">
                <a16:creationId xmlns:a16="http://schemas.microsoft.com/office/drawing/2014/main" id="{9808BFF6-35F2-8D71-A242-CEC44B56C1B7}"/>
              </a:ext>
            </a:extLst>
          </p:cNvPr>
          <p:cNvSpPr/>
          <p:nvPr/>
        </p:nvSpPr>
        <p:spPr>
          <a:xfrm>
            <a:off x="613076" y="4741800"/>
            <a:ext cx="334533" cy="15534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4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99EAC772-FFF9-0579-736A-8A154BC62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556076" y="4897146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8A84179D-4400-ADC7-F0D7-B857D9574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8349412" y="5657777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四角形: 角を丸くする 1039">
            <a:extLst>
              <a:ext uri="{FF2B5EF4-FFF2-40B4-BE49-F238E27FC236}">
                <a16:creationId xmlns:a16="http://schemas.microsoft.com/office/drawing/2014/main" id="{027CF3BF-7A87-D8DA-71A9-189887CA57DF}"/>
              </a:ext>
            </a:extLst>
          </p:cNvPr>
          <p:cNvSpPr/>
          <p:nvPr/>
        </p:nvSpPr>
        <p:spPr>
          <a:xfrm>
            <a:off x="6958368" y="5510815"/>
            <a:ext cx="829270" cy="369858"/>
          </a:xfrm>
          <a:prstGeom prst="roundRect">
            <a:avLst/>
          </a:prstGeom>
          <a:pattFill prst="pct2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&lt;Authenticator&gt;</a:t>
            </a:r>
          </a:p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  <a:r>
              <a:rPr kumimoji="1"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名</a:t>
            </a:r>
            <a:endParaRPr kumimoji="1" lang="en-US" altLang="ja-JP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Timestamp</a:t>
            </a:r>
            <a:r>
              <a:rPr kumimoji="1"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</a:p>
        </p:txBody>
      </p:sp>
      <p:pic>
        <p:nvPicPr>
          <p:cNvPr id="1041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B5AAC552-2BE1-4764-09B6-3B810C11FD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7669301" y="5415728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図 1041">
            <a:extLst>
              <a:ext uri="{FF2B5EF4-FFF2-40B4-BE49-F238E27FC236}">
                <a16:creationId xmlns:a16="http://schemas.microsoft.com/office/drawing/2014/main" id="{0FD94C11-AEC8-AAEC-9432-4F6DC9F7AA2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10090125" y="6146174"/>
            <a:ext cx="169528" cy="359606"/>
          </a:xfrm>
          <a:prstGeom prst="rect">
            <a:avLst/>
          </a:prstGeom>
        </p:spPr>
      </p:pic>
      <p:sp>
        <p:nvSpPr>
          <p:cNvPr id="1043" name="四角形: メモ 1042">
            <a:extLst>
              <a:ext uri="{FF2B5EF4-FFF2-40B4-BE49-F238E27FC236}">
                <a16:creationId xmlns:a16="http://schemas.microsoft.com/office/drawing/2014/main" id="{95563AE0-EACB-1235-998A-13A51A095AFD}"/>
              </a:ext>
            </a:extLst>
          </p:cNvPr>
          <p:cNvSpPr/>
          <p:nvPr/>
        </p:nvSpPr>
        <p:spPr>
          <a:xfrm>
            <a:off x="9431222" y="5896954"/>
            <a:ext cx="505805" cy="458565"/>
          </a:xfrm>
          <a:prstGeom prst="foldedCorner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endParaRPr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44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41CA06B4-6FFA-0ECE-2127-44A4BA19A7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9582870" y="6128405"/>
            <a:ext cx="191555" cy="20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F30BA0AF-2C94-71EB-485D-C14DA62873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9322764" y="5814242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6" name="矢印: 右 1045">
            <a:extLst>
              <a:ext uri="{FF2B5EF4-FFF2-40B4-BE49-F238E27FC236}">
                <a16:creationId xmlns:a16="http://schemas.microsoft.com/office/drawing/2014/main" id="{CBA16E3F-828E-3EC1-E9B1-5A4B45EC73C4}"/>
              </a:ext>
            </a:extLst>
          </p:cNvPr>
          <p:cNvSpPr/>
          <p:nvPr/>
        </p:nvSpPr>
        <p:spPr>
          <a:xfrm>
            <a:off x="10028429" y="6048977"/>
            <a:ext cx="334533" cy="15534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47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C49F38DF-A3A1-09BA-50A9-F145D01CD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10375811" y="5987736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8" name="四角形: 角を丸くする 1047">
            <a:extLst>
              <a:ext uri="{FF2B5EF4-FFF2-40B4-BE49-F238E27FC236}">
                <a16:creationId xmlns:a16="http://schemas.microsoft.com/office/drawing/2014/main" id="{4AC0401F-1499-20AC-B190-0C56A2710FB3}"/>
              </a:ext>
            </a:extLst>
          </p:cNvPr>
          <p:cNvSpPr/>
          <p:nvPr/>
        </p:nvSpPr>
        <p:spPr>
          <a:xfrm>
            <a:off x="10895743" y="5981119"/>
            <a:ext cx="829270" cy="369858"/>
          </a:xfrm>
          <a:prstGeom prst="roundRect">
            <a:avLst/>
          </a:prstGeom>
          <a:pattFill prst="pct2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&lt;Authenticator&gt;</a:t>
            </a:r>
          </a:p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  <a:r>
              <a:rPr kumimoji="1"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名</a:t>
            </a:r>
            <a:endParaRPr kumimoji="1" lang="en-US" altLang="ja-JP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Timestamp</a:t>
            </a:r>
            <a:r>
              <a:rPr kumimoji="1"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</a:p>
        </p:txBody>
      </p:sp>
      <p:pic>
        <p:nvPicPr>
          <p:cNvPr id="1049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B912C400-68C6-E2D7-40FC-CE34A7920A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10777926" y="5929883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0" name="コネクタ: 曲線 1049">
            <a:extLst>
              <a:ext uri="{FF2B5EF4-FFF2-40B4-BE49-F238E27FC236}">
                <a16:creationId xmlns:a16="http://schemas.microsoft.com/office/drawing/2014/main" id="{573C7652-EC0C-8F60-E4D7-FF2E30921ACC}"/>
              </a:ext>
            </a:extLst>
          </p:cNvPr>
          <p:cNvCxnSpPr>
            <a:cxnSpLocks/>
            <a:stCxn id="1047" idx="0"/>
            <a:endCxn id="1049" idx="0"/>
          </p:cNvCxnSpPr>
          <p:nvPr/>
        </p:nvCxnSpPr>
        <p:spPr>
          <a:xfrm rot="5400000" flipH="1" flipV="1">
            <a:off x="10666696" y="5768473"/>
            <a:ext cx="57853" cy="380675"/>
          </a:xfrm>
          <a:prstGeom prst="curvedConnector3">
            <a:avLst>
              <a:gd name="adj1" fmla="val 301298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四角形: 角を丸くする 1050">
            <a:extLst>
              <a:ext uri="{FF2B5EF4-FFF2-40B4-BE49-F238E27FC236}">
                <a16:creationId xmlns:a16="http://schemas.microsoft.com/office/drawing/2014/main" id="{0BA00C37-9FFE-A180-873B-193A24C2C155}"/>
              </a:ext>
            </a:extLst>
          </p:cNvPr>
          <p:cNvSpPr/>
          <p:nvPr/>
        </p:nvSpPr>
        <p:spPr>
          <a:xfrm>
            <a:off x="3522689" y="1435307"/>
            <a:ext cx="648754" cy="21238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SPN: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krbtgt</a:t>
            </a:r>
            <a:endParaRPr kumimoji="1" lang="ja-JP" altLang="en-US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2" name="四角形: 角を丸くする 1051">
            <a:extLst>
              <a:ext uri="{FF2B5EF4-FFF2-40B4-BE49-F238E27FC236}">
                <a16:creationId xmlns:a16="http://schemas.microsoft.com/office/drawing/2014/main" id="{AEC19EF6-3FB6-6704-A1F8-F90F8C9B543A}"/>
              </a:ext>
            </a:extLst>
          </p:cNvPr>
          <p:cNvSpPr/>
          <p:nvPr/>
        </p:nvSpPr>
        <p:spPr>
          <a:xfrm>
            <a:off x="1808246" y="2754248"/>
            <a:ext cx="981939" cy="3677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Client@domain</a:t>
            </a:r>
          </a:p>
          <a:p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有効期限</a:t>
            </a:r>
            <a:endParaRPr lang="en-US" altLang="ja-JP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PAC</a:t>
            </a:r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など</a:t>
            </a:r>
            <a:endParaRPr lang="en-US" altLang="ja-JP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4" name="四角形: 角を丸くする 1053">
            <a:extLst>
              <a:ext uri="{FF2B5EF4-FFF2-40B4-BE49-F238E27FC236}">
                <a16:creationId xmlns:a16="http://schemas.microsoft.com/office/drawing/2014/main" id="{683CB4FF-CDEC-560F-43FC-C14B51AE0791}"/>
              </a:ext>
            </a:extLst>
          </p:cNvPr>
          <p:cNvSpPr/>
          <p:nvPr/>
        </p:nvSpPr>
        <p:spPr>
          <a:xfrm>
            <a:off x="1824234" y="4855539"/>
            <a:ext cx="981939" cy="3677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Client@domain</a:t>
            </a:r>
          </a:p>
          <a:p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有効期限</a:t>
            </a:r>
            <a:endParaRPr lang="en-US" altLang="ja-JP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PAC</a:t>
            </a:r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など</a:t>
            </a:r>
            <a:endParaRPr lang="en-US" altLang="ja-JP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80" name="テキスト ボックス 2079">
            <a:extLst>
              <a:ext uri="{FF2B5EF4-FFF2-40B4-BE49-F238E27FC236}">
                <a16:creationId xmlns:a16="http://schemas.microsoft.com/office/drawing/2014/main" id="{4BDA58B8-35C5-3671-E864-4BF1B0374A71}"/>
              </a:ext>
            </a:extLst>
          </p:cNvPr>
          <p:cNvSpPr txBox="1"/>
          <p:nvPr/>
        </p:nvSpPr>
        <p:spPr>
          <a:xfrm>
            <a:off x="129823" y="1377471"/>
            <a:ext cx="1096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本人確認</a:t>
            </a:r>
            <a:endParaRPr kumimoji="1" lang="en-US" altLang="ja-JP" sz="1200" b="1" dirty="0">
              <a:solidFill>
                <a:schemeClr val="accent4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82" name="テキスト ボックス 2081">
            <a:extLst>
              <a:ext uri="{FF2B5EF4-FFF2-40B4-BE49-F238E27FC236}">
                <a16:creationId xmlns:a16="http://schemas.microsoft.com/office/drawing/2014/main" id="{5D60A9D0-C98E-66C8-6CE6-BF8678617EE9}"/>
              </a:ext>
            </a:extLst>
          </p:cNvPr>
          <p:cNvSpPr txBox="1"/>
          <p:nvPr/>
        </p:nvSpPr>
        <p:spPr>
          <a:xfrm>
            <a:off x="129823" y="3302596"/>
            <a:ext cx="1096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利用券発行</a:t>
            </a:r>
            <a:endParaRPr kumimoji="1" lang="en-US" altLang="ja-JP" sz="1200" b="1" dirty="0">
              <a:solidFill>
                <a:schemeClr val="accent5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84" name="テキスト ボックス 2083">
            <a:extLst>
              <a:ext uri="{FF2B5EF4-FFF2-40B4-BE49-F238E27FC236}">
                <a16:creationId xmlns:a16="http://schemas.microsoft.com/office/drawing/2014/main" id="{36EA0679-64E8-FC9C-4696-1A24B8F6AA92}"/>
              </a:ext>
            </a:extLst>
          </p:cNvPr>
          <p:cNvSpPr txBox="1"/>
          <p:nvPr/>
        </p:nvSpPr>
        <p:spPr>
          <a:xfrm>
            <a:off x="105736" y="5385165"/>
            <a:ext cx="1096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サービス利用</a:t>
            </a:r>
            <a:endParaRPr kumimoji="1" lang="en-US" altLang="ja-JP" sz="1200" b="1" dirty="0">
              <a:solidFill>
                <a:schemeClr val="accent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583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正方形/長方形 1054">
            <a:extLst>
              <a:ext uri="{FF2B5EF4-FFF2-40B4-BE49-F238E27FC236}">
                <a16:creationId xmlns:a16="http://schemas.microsoft.com/office/drawing/2014/main" id="{651FAE1F-5BEE-D9F6-F034-386170750BC7}"/>
              </a:ext>
            </a:extLst>
          </p:cNvPr>
          <p:cNvSpPr/>
          <p:nvPr/>
        </p:nvSpPr>
        <p:spPr>
          <a:xfrm>
            <a:off x="129823" y="4650918"/>
            <a:ext cx="11831320" cy="2106816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80" name="正方形/長方形 2079">
            <a:extLst>
              <a:ext uri="{FF2B5EF4-FFF2-40B4-BE49-F238E27FC236}">
                <a16:creationId xmlns:a16="http://schemas.microsoft.com/office/drawing/2014/main" id="{36748299-D7A7-9EAF-E93B-07E21A760CA6}"/>
              </a:ext>
            </a:extLst>
          </p:cNvPr>
          <p:cNvSpPr/>
          <p:nvPr/>
        </p:nvSpPr>
        <p:spPr>
          <a:xfrm>
            <a:off x="121219" y="1389114"/>
            <a:ext cx="11831320" cy="3159308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A7A00E-D61A-1078-E50A-70DFFAC86849}"/>
              </a:ext>
            </a:extLst>
          </p:cNvPr>
          <p:cNvSpPr txBox="1"/>
          <p:nvPr/>
        </p:nvSpPr>
        <p:spPr>
          <a:xfrm>
            <a:off x="251670" y="67004"/>
            <a:ext cx="456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【Kerberos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委任の流れ：制約なし委任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F75C576-3A33-1E0F-62E4-ACAB801CF1A5}"/>
              </a:ext>
            </a:extLst>
          </p:cNvPr>
          <p:cNvSpPr/>
          <p:nvPr/>
        </p:nvSpPr>
        <p:spPr>
          <a:xfrm>
            <a:off x="277880" y="729319"/>
            <a:ext cx="1274939" cy="5542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42218BE-E4F6-DE4F-137B-3FAB4366E6A3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915350" y="1283538"/>
            <a:ext cx="0" cy="53940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048C8F2-1949-7B93-A244-2E1E051ACC93}"/>
              </a:ext>
            </a:extLst>
          </p:cNvPr>
          <p:cNvSpPr/>
          <p:nvPr/>
        </p:nvSpPr>
        <p:spPr>
          <a:xfrm>
            <a:off x="2722072" y="729318"/>
            <a:ext cx="1866638" cy="5542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 Distribution Center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(KDC)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EE7C8BE-626B-F2E4-AFA7-D9C1C66CF641}"/>
              </a:ext>
            </a:extLst>
          </p:cNvPr>
          <p:cNvCxnSpPr>
            <a:cxnSpLocks/>
          </p:cNvCxnSpPr>
          <p:nvPr/>
        </p:nvCxnSpPr>
        <p:spPr>
          <a:xfrm>
            <a:off x="3655391" y="1283537"/>
            <a:ext cx="0" cy="53941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D475B14-1AF9-7F78-7B5A-DFED330702BE}"/>
              </a:ext>
            </a:extLst>
          </p:cNvPr>
          <p:cNvCxnSpPr>
            <a:cxnSpLocks/>
          </p:cNvCxnSpPr>
          <p:nvPr/>
        </p:nvCxnSpPr>
        <p:spPr>
          <a:xfrm>
            <a:off x="915349" y="1769338"/>
            <a:ext cx="27400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EC63562-6550-3E1C-7CF0-3D80BF3B1066}"/>
              </a:ext>
            </a:extLst>
          </p:cNvPr>
          <p:cNvSpPr txBox="1"/>
          <p:nvPr/>
        </p:nvSpPr>
        <p:spPr>
          <a:xfrm>
            <a:off x="922427" y="1500820"/>
            <a:ext cx="1497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KRB_AS_REQ</a:t>
            </a: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6F3A667A-7A5D-D267-AC0F-AC43921CDD24}"/>
              </a:ext>
            </a:extLst>
          </p:cNvPr>
          <p:cNvCxnSpPr>
            <a:cxnSpLocks/>
          </p:cNvCxnSpPr>
          <p:nvPr/>
        </p:nvCxnSpPr>
        <p:spPr>
          <a:xfrm>
            <a:off x="3678366" y="1810373"/>
            <a:ext cx="12700" cy="322537"/>
          </a:xfrm>
          <a:prstGeom prst="bentConnector3">
            <a:avLst>
              <a:gd name="adj1" fmla="val 3055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25F79F8-5E01-BBF2-265A-E1B856E7ECAB}"/>
              </a:ext>
            </a:extLst>
          </p:cNvPr>
          <p:cNvSpPr txBox="1"/>
          <p:nvPr/>
        </p:nvSpPr>
        <p:spPr>
          <a:xfrm>
            <a:off x="4047943" y="1836637"/>
            <a:ext cx="117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②ユーザ認証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A5A91CA-902B-54D7-05C1-58A056193EE1}"/>
              </a:ext>
            </a:extLst>
          </p:cNvPr>
          <p:cNvCxnSpPr>
            <a:cxnSpLocks/>
          </p:cNvCxnSpPr>
          <p:nvPr/>
        </p:nvCxnSpPr>
        <p:spPr>
          <a:xfrm flipH="1">
            <a:off x="915348" y="2169213"/>
            <a:ext cx="27400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250B3A3-9715-C308-CF51-EDAACBEE0F34}"/>
              </a:ext>
            </a:extLst>
          </p:cNvPr>
          <p:cNvCxnSpPr>
            <a:cxnSpLocks/>
          </p:cNvCxnSpPr>
          <p:nvPr/>
        </p:nvCxnSpPr>
        <p:spPr>
          <a:xfrm>
            <a:off x="915349" y="2668440"/>
            <a:ext cx="27400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989114EA-E97A-0100-B54A-B401F1298B7E}"/>
              </a:ext>
            </a:extLst>
          </p:cNvPr>
          <p:cNvCxnSpPr>
            <a:cxnSpLocks/>
          </p:cNvCxnSpPr>
          <p:nvPr/>
        </p:nvCxnSpPr>
        <p:spPr>
          <a:xfrm>
            <a:off x="3678366" y="2702869"/>
            <a:ext cx="12700" cy="322537"/>
          </a:xfrm>
          <a:prstGeom prst="bentConnector3">
            <a:avLst>
              <a:gd name="adj1" fmla="val 3055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2C1A359-571D-E5DD-4A86-6207A5AD5F4A}"/>
              </a:ext>
            </a:extLst>
          </p:cNvPr>
          <p:cNvCxnSpPr>
            <a:cxnSpLocks/>
          </p:cNvCxnSpPr>
          <p:nvPr/>
        </p:nvCxnSpPr>
        <p:spPr>
          <a:xfrm flipH="1">
            <a:off x="915348" y="3076941"/>
            <a:ext cx="27400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四角形: メモ 36">
            <a:extLst>
              <a:ext uri="{FF2B5EF4-FFF2-40B4-BE49-F238E27FC236}">
                <a16:creationId xmlns:a16="http://schemas.microsoft.com/office/drawing/2014/main" id="{48EC3901-4372-E26F-9E74-098C12C22BE6}"/>
              </a:ext>
            </a:extLst>
          </p:cNvPr>
          <p:cNvSpPr/>
          <p:nvPr/>
        </p:nvSpPr>
        <p:spPr>
          <a:xfrm>
            <a:off x="2871693" y="2513654"/>
            <a:ext cx="505805" cy="262458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FEFB11D-DA92-62DA-485A-46B8F2D024B3}"/>
              </a:ext>
            </a:extLst>
          </p:cNvPr>
          <p:cNvSpPr txBox="1"/>
          <p:nvPr/>
        </p:nvSpPr>
        <p:spPr>
          <a:xfrm>
            <a:off x="4078516" y="2725637"/>
            <a:ext cx="1111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⑤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検証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四角形: メモ 38">
            <a:extLst>
              <a:ext uri="{FF2B5EF4-FFF2-40B4-BE49-F238E27FC236}">
                <a16:creationId xmlns:a16="http://schemas.microsoft.com/office/drawing/2014/main" id="{D9D963A4-F297-0962-863E-C83209507231}"/>
              </a:ext>
            </a:extLst>
          </p:cNvPr>
          <p:cNvSpPr/>
          <p:nvPr/>
        </p:nvSpPr>
        <p:spPr>
          <a:xfrm>
            <a:off x="1175071" y="2945711"/>
            <a:ext cx="673598" cy="586051"/>
          </a:xfrm>
          <a:prstGeom prst="foldedCorner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パソコンを打つビジネスマンのイラスト｜商用可・フリーイラスト素材｜ソコスト">
            <a:extLst>
              <a:ext uri="{FF2B5EF4-FFF2-40B4-BE49-F238E27FC236}">
                <a16:creationId xmlns:a16="http://schemas.microsoft.com/office/drawing/2014/main" id="{9FA2E2F9-9157-034C-64AC-37058F94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52" y="800894"/>
            <a:ext cx="398457" cy="53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6385334-F74F-A8A4-DC35-71183F672D4C}"/>
              </a:ext>
            </a:extLst>
          </p:cNvPr>
          <p:cNvSpPr/>
          <p:nvPr/>
        </p:nvSpPr>
        <p:spPr>
          <a:xfrm>
            <a:off x="5757891" y="729318"/>
            <a:ext cx="1274939" cy="5542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 Server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F6D197A-7D00-A4B6-645D-2CE71973A2F8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395361" y="1283537"/>
            <a:ext cx="0" cy="53941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BFD825E-2ADB-E94B-9611-7802D5D9F447}"/>
              </a:ext>
            </a:extLst>
          </p:cNvPr>
          <p:cNvSpPr txBox="1"/>
          <p:nvPr/>
        </p:nvSpPr>
        <p:spPr>
          <a:xfrm>
            <a:off x="2224227" y="1891796"/>
            <a:ext cx="1497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KRB_AS_REP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3A88A89-1CB2-03FF-4CBA-8A800614E30C}"/>
              </a:ext>
            </a:extLst>
          </p:cNvPr>
          <p:cNvSpPr txBox="1"/>
          <p:nvPr/>
        </p:nvSpPr>
        <p:spPr>
          <a:xfrm>
            <a:off x="914609" y="2384354"/>
            <a:ext cx="164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④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KRB_TGS_REQ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D87328B-9E42-9AB2-F604-648C2D1CE42B}"/>
              </a:ext>
            </a:extLst>
          </p:cNvPr>
          <p:cNvSpPr txBox="1"/>
          <p:nvPr/>
        </p:nvSpPr>
        <p:spPr>
          <a:xfrm>
            <a:off x="2066918" y="2823227"/>
            <a:ext cx="164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⑥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KRB_TGS_REP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A1368A9-B7D5-28B8-3DE0-474E1817820F}"/>
              </a:ext>
            </a:extLst>
          </p:cNvPr>
          <p:cNvCxnSpPr>
            <a:cxnSpLocks/>
          </p:cNvCxnSpPr>
          <p:nvPr/>
        </p:nvCxnSpPr>
        <p:spPr>
          <a:xfrm>
            <a:off x="915348" y="3698597"/>
            <a:ext cx="54863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48B76806-22F2-DA2C-3B5E-C0769AC06E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07" t="42140" r="19015" b="35002"/>
          <a:stretch/>
        </p:blipFill>
        <p:spPr bwMode="auto">
          <a:xfrm>
            <a:off x="7117639" y="800894"/>
            <a:ext cx="422077" cy="56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27F3ADD9-406C-131F-DAE7-4EBD2B352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" t="24087" r="87420" b="54111"/>
          <a:stretch/>
        </p:blipFill>
        <p:spPr bwMode="auto">
          <a:xfrm>
            <a:off x="4673519" y="822812"/>
            <a:ext cx="489750" cy="57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3C6D3F3-620D-50A8-8139-01B16BF38611}"/>
              </a:ext>
            </a:extLst>
          </p:cNvPr>
          <p:cNvSpPr txBox="1"/>
          <p:nvPr/>
        </p:nvSpPr>
        <p:spPr>
          <a:xfrm>
            <a:off x="2831953" y="3421598"/>
            <a:ext cx="164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⑦</a:t>
            </a:r>
            <a:r>
              <a:rPr kumimoji="1" lang="en-US" altLang="ja-JP" sz="1200" b="1" dirty="0"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KRB_AP_REQ</a:t>
            </a:r>
          </a:p>
        </p:txBody>
      </p:sp>
      <p:sp>
        <p:nvSpPr>
          <p:cNvPr id="44" name="四角形: メモ 43">
            <a:extLst>
              <a:ext uri="{FF2B5EF4-FFF2-40B4-BE49-F238E27FC236}">
                <a16:creationId xmlns:a16="http://schemas.microsoft.com/office/drawing/2014/main" id="{18D4B5C1-22BE-C18E-8217-3DF03D9C4932}"/>
              </a:ext>
            </a:extLst>
          </p:cNvPr>
          <p:cNvSpPr/>
          <p:nvPr/>
        </p:nvSpPr>
        <p:spPr>
          <a:xfrm>
            <a:off x="5477519" y="3531762"/>
            <a:ext cx="505805" cy="262458"/>
          </a:xfrm>
          <a:prstGeom prst="foldedCorner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349B8216-5944-698C-60B4-8214FE0519C3}"/>
              </a:ext>
            </a:extLst>
          </p:cNvPr>
          <p:cNvCxnSpPr>
            <a:cxnSpLocks/>
          </p:cNvCxnSpPr>
          <p:nvPr/>
        </p:nvCxnSpPr>
        <p:spPr>
          <a:xfrm>
            <a:off x="6389010" y="3706962"/>
            <a:ext cx="12700" cy="322537"/>
          </a:xfrm>
          <a:prstGeom prst="bentConnector3">
            <a:avLst>
              <a:gd name="adj1" fmla="val 3055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624215C-FAAA-3883-31E2-76018F19AB35}"/>
              </a:ext>
            </a:extLst>
          </p:cNvPr>
          <p:cNvSpPr txBox="1"/>
          <p:nvPr/>
        </p:nvSpPr>
        <p:spPr>
          <a:xfrm>
            <a:off x="6713632" y="3378584"/>
            <a:ext cx="2572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⑧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検証＋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抽出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メモリ保存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0F3E11CF-5F74-0F09-754B-C029F4D08A51}"/>
              </a:ext>
            </a:extLst>
          </p:cNvPr>
          <p:cNvCxnSpPr>
            <a:cxnSpLocks/>
          </p:cNvCxnSpPr>
          <p:nvPr/>
        </p:nvCxnSpPr>
        <p:spPr>
          <a:xfrm flipH="1">
            <a:off x="915348" y="4047367"/>
            <a:ext cx="54800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14A14F1-9180-A93B-8611-2B0893177B68}"/>
              </a:ext>
            </a:extLst>
          </p:cNvPr>
          <p:cNvSpPr txBox="1"/>
          <p:nvPr/>
        </p:nvSpPr>
        <p:spPr>
          <a:xfrm>
            <a:off x="2831953" y="3793685"/>
            <a:ext cx="164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⑨</a:t>
            </a:r>
            <a:r>
              <a:rPr kumimoji="1" lang="en-US" altLang="ja-JP" sz="1200" b="1" dirty="0"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KRB_AP_REP</a:t>
            </a:r>
          </a:p>
        </p:txBody>
      </p:sp>
      <p:pic>
        <p:nvPicPr>
          <p:cNvPr id="57" name="図 56">
            <a:extLst>
              <a:ext uri="{FF2B5EF4-FFF2-40B4-BE49-F238E27FC236}">
                <a16:creationId xmlns:a16="http://schemas.microsoft.com/office/drawing/2014/main" id="{F7B3A391-F89A-B00F-315D-D4A60FFEC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781" y="932839"/>
            <a:ext cx="169528" cy="359606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7C46DA13-5007-2893-71FF-F1576210EA1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65177" y="976526"/>
            <a:ext cx="169528" cy="359606"/>
          </a:xfrm>
          <a:prstGeom prst="rect">
            <a:avLst/>
          </a:prstGeom>
        </p:spPr>
      </p:pic>
      <p:sp>
        <p:nvSpPr>
          <p:cNvPr id="2067" name="四角形: メモ 2066">
            <a:extLst>
              <a:ext uri="{FF2B5EF4-FFF2-40B4-BE49-F238E27FC236}">
                <a16:creationId xmlns:a16="http://schemas.microsoft.com/office/drawing/2014/main" id="{1D3C4F0C-701C-A140-AB6C-94D0B6931860}"/>
              </a:ext>
            </a:extLst>
          </p:cNvPr>
          <p:cNvSpPr/>
          <p:nvPr/>
        </p:nvSpPr>
        <p:spPr>
          <a:xfrm>
            <a:off x="1258967" y="3208764"/>
            <a:ext cx="505805" cy="262458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068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A49E1C34-BE02-1817-C034-44D3257C02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1733670" y="2833964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9" name="四角形: メモ 2068">
            <a:extLst>
              <a:ext uri="{FF2B5EF4-FFF2-40B4-BE49-F238E27FC236}">
                <a16:creationId xmlns:a16="http://schemas.microsoft.com/office/drawing/2014/main" id="{F04A8DF6-457F-7AC7-3450-9DB13416F7F2}"/>
              </a:ext>
            </a:extLst>
          </p:cNvPr>
          <p:cNvSpPr/>
          <p:nvPr/>
        </p:nvSpPr>
        <p:spPr>
          <a:xfrm>
            <a:off x="1169830" y="2028310"/>
            <a:ext cx="505805" cy="262458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73" name="正方形/長方形 2072">
            <a:extLst>
              <a:ext uri="{FF2B5EF4-FFF2-40B4-BE49-F238E27FC236}">
                <a16:creationId xmlns:a16="http://schemas.microsoft.com/office/drawing/2014/main" id="{0B90C269-BCDF-7368-924F-71B2D4BB0535}"/>
              </a:ext>
            </a:extLst>
          </p:cNvPr>
          <p:cNvSpPr/>
          <p:nvPr/>
        </p:nvSpPr>
        <p:spPr>
          <a:xfrm>
            <a:off x="8513663" y="729318"/>
            <a:ext cx="1274939" cy="5542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Server</a:t>
            </a:r>
          </a:p>
        </p:txBody>
      </p:sp>
      <p:cxnSp>
        <p:nvCxnSpPr>
          <p:cNvPr id="2074" name="直線コネクタ 2073">
            <a:extLst>
              <a:ext uri="{FF2B5EF4-FFF2-40B4-BE49-F238E27FC236}">
                <a16:creationId xmlns:a16="http://schemas.microsoft.com/office/drawing/2014/main" id="{9CB8DE35-EA62-AF4B-5788-AACE8D44C97C}"/>
              </a:ext>
            </a:extLst>
          </p:cNvPr>
          <p:cNvCxnSpPr>
            <a:cxnSpLocks/>
            <a:stCxn id="2073" idx="2"/>
          </p:cNvCxnSpPr>
          <p:nvPr/>
        </p:nvCxnSpPr>
        <p:spPr>
          <a:xfrm>
            <a:off x="9151133" y="1283537"/>
            <a:ext cx="0" cy="53941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5" name="Picture 6">
            <a:extLst>
              <a:ext uri="{FF2B5EF4-FFF2-40B4-BE49-F238E27FC236}">
                <a16:creationId xmlns:a16="http://schemas.microsoft.com/office/drawing/2014/main" id="{2309F380-FACB-50F1-AE0B-BEE81E400B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07" t="42140" r="19015" b="35002"/>
          <a:stretch/>
        </p:blipFill>
        <p:spPr bwMode="auto">
          <a:xfrm>
            <a:off x="9873411" y="800894"/>
            <a:ext cx="422077" cy="56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図 2075">
            <a:extLst>
              <a:ext uri="{FF2B5EF4-FFF2-40B4-BE49-F238E27FC236}">
                <a16:creationId xmlns:a16="http://schemas.microsoft.com/office/drawing/2014/main" id="{0F3708B9-E730-80E5-23A2-909CB84D73C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320949" y="976526"/>
            <a:ext cx="169528" cy="359606"/>
          </a:xfrm>
          <a:prstGeom prst="rect">
            <a:avLst/>
          </a:prstGeom>
        </p:spPr>
      </p:pic>
      <p:sp>
        <p:nvSpPr>
          <p:cNvPr id="2079" name="四角形: メモ 2078">
            <a:extLst>
              <a:ext uri="{FF2B5EF4-FFF2-40B4-BE49-F238E27FC236}">
                <a16:creationId xmlns:a16="http://schemas.microsoft.com/office/drawing/2014/main" id="{9E93600D-42E5-50E4-A08A-41CCA7E5C2C3}"/>
              </a:ext>
            </a:extLst>
          </p:cNvPr>
          <p:cNvSpPr/>
          <p:nvPr/>
        </p:nvSpPr>
        <p:spPr>
          <a:xfrm>
            <a:off x="6899716" y="3719538"/>
            <a:ext cx="673598" cy="586051"/>
          </a:xfrm>
          <a:prstGeom prst="foldedCorner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4" name="四角形: メモ 1023">
            <a:extLst>
              <a:ext uri="{FF2B5EF4-FFF2-40B4-BE49-F238E27FC236}">
                <a16:creationId xmlns:a16="http://schemas.microsoft.com/office/drawing/2014/main" id="{CE11E77E-639D-3786-74E4-5B8CC888A99E}"/>
              </a:ext>
            </a:extLst>
          </p:cNvPr>
          <p:cNvSpPr/>
          <p:nvPr/>
        </p:nvSpPr>
        <p:spPr>
          <a:xfrm>
            <a:off x="6983612" y="3982591"/>
            <a:ext cx="505805" cy="262458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5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14D1B6B4-F0A9-2F83-CA15-8DE75EA26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7458315" y="3607791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矢印: 右 1027">
            <a:extLst>
              <a:ext uri="{FF2B5EF4-FFF2-40B4-BE49-F238E27FC236}">
                <a16:creationId xmlns:a16="http://schemas.microsoft.com/office/drawing/2014/main" id="{D8F6CCA2-4C9B-7505-C249-973E0F9BE283}"/>
              </a:ext>
            </a:extLst>
          </p:cNvPr>
          <p:cNvSpPr/>
          <p:nvPr/>
        </p:nvSpPr>
        <p:spPr>
          <a:xfrm>
            <a:off x="7696910" y="3951826"/>
            <a:ext cx="334533" cy="15534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1" name="図 1030">
            <a:extLst>
              <a:ext uri="{FF2B5EF4-FFF2-40B4-BE49-F238E27FC236}">
                <a16:creationId xmlns:a16="http://schemas.microsoft.com/office/drawing/2014/main" id="{93B4ECC9-7D53-5B1E-D6D4-17163676E08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7727031" y="3991716"/>
            <a:ext cx="169528" cy="359606"/>
          </a:xfrm>
          <a:prstGeom prst="rect">
            <a:avLst/>
          </a:prstGeom>
        </p:spPr>
      </p:pic>
      <p:sp>
        <p:nvSpPr>
          <p:cNvPr id="1032" name="四角形: メモ 1031">
            <a:extLst>
              <a:ext uri="{FF2B5EF4-FFF2-40B4-BE49-F238E27FC236}">
                <a16:creationId xmlns:a16="http://schemas.microsoft.com/office/drawing/2014/main" id="{B1F5729F-0183-6185-94A3-731F74DCF4D7}"/>
              </a:ext>
            </a:extLst>
          </p:cNvPr>
          <p:cNvSpPr/>
          <p:nvPr/>
        </p:nvSpPr>
        <p:spPr>
          <a:xfrm>
            <a:off x="8083163" y="3881334"/>
            <a:ext cx="505805" cy="262458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33" name="直線矢印コネクタ 1032">
            <a:extLst>
              <a:ext uri="{FF2B5EF4-FFF2-40B4-BE49-F238E27FC236}">
                <a16:creationId xmlns:a16="http://schemas.microsoft.com/office/drawing/2014/main" id="{6016DCD7-15CA-1497-93CF-E037F48712E5}"/>
              </a:ext>
            </a:extLst>
          </p:cNvPr>
          <p:cNvCxnSpPr>
            <a:cxnSpLocks/>
          </p:cNvCxnSpPr>
          <p:nvPr/>
        </p:nvCxnSpPr>
        <p:spPr>
          <a:xfrm flipH="1">
            <a:off x="3648968" y="5143111"/>
            <a:ext cx="27400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テキスト ボックス 1036">
            <a:extLst>
              <a:ext uri="{FF2B5EF4-FFF2-40B4-BE49-F238E27FC236}">
                <a16:creationId xmlns:a16="http://schemas.microsoft.com/office/drawing/2014/main" id="{239D5F1D-3B7F-8DD6-2BE1-84DC865A65B5}"/>
              </a:ext>
            </a:extLst>
          </p:cNvPr>
          <p:cNvSpPr txBox="1"/>
          <p:nvPr/>
        </p:nvSpPr>
        <p:spPr>
          <a:xfrm>
            <a:off x="4742134" y="4843300"/>
            <a:ext cx="164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⑪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KRB_TGS_REQ</a:t>
            </a:r>
          </a:p>
        </p:txBody>
      </p:sp>
      <p:sp>
        <p:nvSpPr>
          <p:cNvPr id="1039" name="四角形: メモ 1038">
            <a:extLst>
              <a:ext uri="{FF2B5EF4-FFF2-40B4-BE49-F238E27FC236}">
                <a16:creationId xmlns:a16="http://schemas.microsoft.com/office/drawing/2014/main" id="{65DF8B52-AE85-9255-D5B3-2923F6621897}"/>
              </a:ext>
            </a:extLst>
          </p:cNvPr>
          <p:cNvSpPr/>
          <p:nvPr/>
        </p:nvSpPr>
        <p:spPr>
          <a:xfrm>
            <a:off x="3907641" y="5006869"/>
            <a:ext cx="505805" cy="262458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40" name="直線矢印コネクタ 1039">
            <a:extLst>
              <a:ext uri="{FF2B5EF4-FFF2-40B4-BE49-F238E27FC236}">
                <a16:creationId xmlns:a16="http://schemas.microsoft.com/office/drawing/2014/main" id="{A051B1F2-3814-3D63-6A23-F1EDE0F7D712}"/>
              </a:ext>
            </a:extLst>
          </p:cNvPr>
          <p:cNvCxnSpPr>
            <a:cxnSpLocks/>
          </p:cNvCxnSpPr>
          <p:nvPr/>
        </p:nvCxnSpPr>
        <p:spPr>
          <a:xfrm>
            <a:off x="3671288" y="5613029"/>
            <a:ext cx="2724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テキスト ボックス 1040">
            <a:extLst>
              <a:ext uri="{FF2B5EF4-FFF2-40B4-BE49-F238E27FC236}">
                <a16:creationId xmlns:a16="http://schemas.microsoft.com/office/drawing/2014/main" id="{C8D6C7ED-9DCB-C128-5773-4813C15FCBFB}"/>
              </a:ext>
            </a:extLst>
          </p:cNvPr>
          <p:cNvSpPr txBox="1"/>
          <p:nvPr/>
        </p:nvSpPr>
        <p:spPr>
          <a:xfrm>
            <a:off x="3678366" y="5344511"/>
            <a:ext cx="16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⑫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KRB_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_REP</a:t>
            </a:r>
          </a:p>
        </p:txBody>
      </p:sp>
      <p:sp>
        <p:nvSpPr>
          <p:cNvPr id="1042" name="四角形: メモ 1041">
            <a:extLst>
              <a:ext uri="{FF2B5EF4-FFF2-40B4-BE49-F238E27FC236}">
                <a16:creationId xmlns:a16="http://schemas.microsoft.com/office/drawing/2014/main" id="{23AC42B0-0B3B-DE4E-5340-BEEB459E534D}"/>
              </a:ext>
            </a:extLst>
          </p:cNvPr>
          <p:cNvSpPr/>
          <p:nvPr/>
        </p:nvSpPr>
        <p:spPr>
          <a:xfrm>
            <a:off x="5590195" y="5490281"/>
            <a:ext cx="505805" cy="262458"/>
          </a:xfrm>
          <a:prstGeom prst="foldedCorner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43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686CEC51-7E9E-98FD-CA8A-8692F7E793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5891007" y="3399000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321816EF-B685-848D-04DA-D6FE84743C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5983408" y="5344511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5" name="直線矢印コネクタ 1044">
            <a:extLst>
              <a:ext uri="{FF2B5EF4-FFF2-40B4-BE49-F238E27FC236}">
                <a16:creationId xmlns:a16="http://schemas.microsoft.com/office/drawing/2014/main" id="{CAB3E5B2-5FE1-AC4A-0ED7-5079F2FB964E}"/>
              </a:ext>
            </a:extLst>
          </p:cNvPr>
          <p:cNvCxnSpPr>
            <a:cxnSpLocks/>
          </p:cNvCxnSpPr>
          <p:nvPr/>
        </p:nvCxnSpPr>
        <p:spPr>
          <a:xfrm>
            <a:off x="6404420" y="6038461"/>
            <a:ext cx="27400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テキスト ボックス 1045">
            <a:extLst>
              <a:ext uri="{FF2B5EF4-FFF2-40B4-BE49-F238E27FC236}">
                <a16:creationId xmlns:a16="http://schemas.microsoft.com/office/drawing/2014/main" id="{94FF7C98-A068-AB2F-1C81-7A61FCA695D6}"/>
              </a:ext>
            </a:extLst>
          </p:cNvPr>
          <p:cNvSpPr txBox="1"/>
          <p:nvPr/>
        </p:nvSpPr>
        <p:spPr>
          <a:xfrm>
            <a:off x="6411498" y="5769943"/>
            <a:ext cx="1497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⑬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KRB_AP_REQ</a:t>
            </a:r>
          </a:p>
        </p:txBody>
      </p:sp>
      <p:cxnSp>
        <p:nvCxnSpPr>
          <p:cNvPr id="1047" name="コネクタ: カギ線 1046">
            <a:extLst>
              <a:ext uri="{FF2B5EF4-FFF2-40B4-BE49-F238E27FC236}">
                <a16:creationId xmlns:a16="http://schemas.microsoft.com/office/drawing/2014/main" id="{205F576B-91D8-A2C2-0106-87064865CE13}"/>
              </a:ext>
            </a:extLst>
          </p:cNvPr>
          <p:cNvCxnSpPr>
            <a:cxnSpLocks/>
          </p:cNvCxnSpPr>
          <p:nvPr/>
        </p:nvCxnSpPr>
        <p:spPr>
          <a:xfrm>
            <a:off x="9167437" y="6079496"/>
            <a:ext cx="12700" cy="322537"/>
          </a:xfrm>
          <a:prstGeom prst="bentConnector3">
            <a:avLst>
              <a:gd name="adj1" fmla="val 3055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テキスト ボックス 1047">
            <a:extLst>
              <a:ext uri="{FF2B5EF4-FFF2-40B4-BE49-F238E27FC236}">
                <a16:creationId xmlns:a16="http://schemas.microsoft.com/office/drawing/2014/main" id="{11633B7A-CD88-04C8-5BA2-53A3053AB2CB}"/>
              </a:ext>
            </a:extLst>
          </p:cNvPr>
          <p:cNvSpPr txBox="1"/>
          <p:nvPr/>
        </p:nvSpPr>
        <p:spPr>
          <a:xfrm>
            <a:off x="9537014" y="6105760"/>
            <a:ext cx="117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⑭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検証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49" name="直線矢印コネクタ 1048">
            <a:extLst>
              <a:ext uri="{FF2B5EF4-FFF2-40B4-BE49-F238E27FC236}">
                <a16:creationId xmlns:a16="http://schemas.microsoft.com/office/drawing/2014/main" id="{AAFA7E3D-0795-1053-0275-71FCCFEE0D16}"/>
              </a:ext>
            </a:extLst>
          </p:cNvPr>
          <p:cNvCxnSpPr>
            <a:cxnSpLocks/>
          </p:cNvCxnSpPr>
          <p:nvPr/>
        </p:nvCxnSpPr>
        <p:spPr>
          <a:xfrm flipH="1">
            <a:off x="6404419" y="6463503"/>
            <a:ext cx="27400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テキスト ボックス 1049">
            <a:extLst>
              <a:ext uri="{FF2B5EF4-FFF2-40B4-BE49-F238E27FC236}">
                <a16:creationId xmlns:a16="http://schemas.microsoft.com/office/drawing/2014/main" id="{20CA657E-8504-EBCF-63CE-92817F2C5607}"/>
              </a:ext>
            </a:extLst>
          </p:cNvPr>
          <p:cNvSpPr txBox="1"/>
          <p:nvPr/>
        </p:nvSpPr>
        <p:spPr>
          <a:xfrm>
            <a:off x="7713298" y="6186086"/>
            <a:ext cx="1497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⑮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KRB_AP_REP</a:t>
            </a:r>
          </a:p>
        </p:txBody>
      </p:sp>
      <p:sp>
        <p:nvSpPr>
          <p:cNvPr id="1051" name="四角形: メモ 1050">
            <a:extLst>
              <a:ext uri="{FF2B5EF4-FFF2-40B4-BE49-F238E27FC236}">
                <a16:creationId xmlns:a16="http://schemas.microsoft.com/office/drawing/2014/main" id="{0EC478E0-BA19-EA31-9EB5-148DBC0FBB75}"/>
              </a:ext>
            </a:extLst>
          </p:cNvPr>
          <p:cNvSpPr/>
          <p:nvPr/>
        </p:nvSpPr>
        <p:spPr>
          <a:xfrm>
            <a:off x="8355849" y="5895577"/>
            <a:ext cx="505805" cy="262458"/>
          </a:xfrm>
          <a:prstGeom prst="foldedCorner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52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62310FA9-C1BD-8479-6A1B-E655F42D42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8749062" y="5749807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吹き出し: 四角形 1053">
            <a:extLst>
              <a:ext uri="{FF2B5EF4-FFF2-40B4-BE49-F238E27FC236}">
                <a16:creationId xmlns:a16="http://schemas.microsoft.com/office/drawing/2014/main" id="{80133235-087A-9229-7A97-BB6BA3443DC5}"/>
              </a:ext>
            </a:extLst>
          </p:cNvPr>
          <p:cNvSpPr/>
          <p:nvPr/>
        </p:nvSpPr>
        <p:spPr>
          <a:xfrm>
            <a:off x="239461" y="4188721"/>
            <a:ext cx="3802200" cy="709856"/>
          </a:xfrm>
          <a:prstGeom prst="wedgeRectCallout">
            <a:avLst>
              <a:gd name="adj1" fmla="val -17020"/>
              <a:gd name="adj2" fmla="val -135543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PAC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情報が入った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を格納することで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サーバが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の資格情報で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サーバにアクセス可能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81" name="テキスト ボックス 2080">
            <a:extLst>
              <a:ext uri="{FF2B5EF4-FFF2-40B4-BE49-F238E27FC236}">
                <a16:creationId xmlns:a16="http://schemas.microsoft.com/office/drawing/2014/main" id="{AB9D71AB-C507-BA06-3016-16C8A42467BE}"/>
              </a:ext>
            </a:extLst>
          </p:cNvPr>
          <p:cNvSpPr txBox="1"/>
          <p:nvPr/>
        </p:nvSpPr>
        <p:spPr>
          <a:xfrm>
            <a:off x="9743590" y="1460454"/>
            <a:ext cx="2163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  <a:r>
              <a:rPr kumimoji="1" lang="ja-JP" altLang="en-US" sz="1200" b="1" dirty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→</a:t>
            </a:r>
            <a:r>
              <a:rPr kumimoji="1" lang="en-US" altLang="ja-JP" sz="1200" b="1" dirty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kumimoji="1" lang="ja-JP" altLang="en-US" sz="1200" b="1" dirty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サーバの認証</a:t>
            </a:r>
            <a:endParaRPr kumimoji="1" lang="en-US" altLang="ja-JP" sz="1200" b="1" dirty="0">
              <a:solidFill>
                <a:schemeClr val="accent4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82" name="テキスト ボックス 2081">
            <a:extLst>
              <a:ext uri="{FF2B5EF4-FFF2-40B4-BE49-F238E27FC236}">
                <a16:creationId xmlns:a16="http://schemas.microsoft.com/office/drawing/2014/main" id="{87940A81-AB55-9E6D-C995-AF1224A5A29E}"/>
              </a:ext>
            </a:extLst>
          </p:cNvPr>
          <p:cNvSpPr txBox="1"/>
          <p:nvPr/>
        </p:nvSpPr>
        <p:spPr>
          <a:xfrm>
            <a:off x="9744967" y="4729870"/>
            <a:ext cx="2207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 b="1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Web</a:t>
            </a:r>
            <a:r>
              <a:rPr lang="ja-JP" altLang="en-US"/>
              <a:t>サーバ→</a:t>
            </a:r>
            <a:r>
              <a:rPr lang="en-US" altLang="ja-JP" dirty="0"/>
              <a:t>DB</a:t>
            </a:r>
            <a:r>
              <a:rPr lang="ja-JP" altLang="en-US" dirty="0"/>
              <a:t>サーバ</a:t>
            </a:r>
            <a:r>
              <a:rPr lang="ja-JP" altLang="en-US"/>
              <a:t>の認証</a:t>
            </a:r>
            <a:endParaRPr lang="en-US" altLang="ja-JP" dirty="0"/>
          </a:p>
        </p:txBody>
      </p:sp>
      <p:sp>
        <p:nvSpPr>
          <p:cNvPr id="2084" name="テキスト ボックス 2083">
            <a:extLst>
              <a:ext uri="{FF2B5EF4-FFF2-40B4-BE49-F238E27FC236}">
                <a16:creationId xmlns:a16="http://schemas.microsoft.com/office/drawing/2014/main" id="{EDFD1360-A21B-4EB7-DC1F-D8C9ECD1D4AB}"/>
              </a:ext>
            </a:extLst>
          </p:cNvPr>
          <p:cNvSpPr txBox="1"/>
          <p:nvPr/>
        </p:nvSpPr>
        <p:spPr>
          <a:xfrm>
            <a:off x="6741301" y="35282"/>
            <a:ext cx="509556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https://www.paloaltonetworks.com/blog/security-operations/bronze-bit-vulnerability-xdr/?lang=ja</a:t>
            </a:r>
          </a:p>
        </p:txBody>
      </p:sp>
    </p:spTree>
    <p:extLst>
      <p:ext uri="{BB962C8B-B14F-4D97-AF65-F5344CB8AC3E}">
        <p14:creationId xmlns:p14="http://schemas.microsoft.com/office/powerpoint/2010/main" val="29391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正方形/長方形 1054">
            <a:extLst>
              <a:ext uri="{FF2B5EF4-FFF2-40B4-BE49-F238E27FC236}">
                <a16:creationId xmlns:a16="http://schemas.microsoft.com/office/drawing/2014/main" id="{651FAE1F-5BEE-D9F6-F034-386170750BC7}"/>
              </a:ext>
            </a:extLst>
          </p:cNvPr>
          <p:cNvSpPr/>
          <p:nvPr/>
        </p:nvSpPr>
        <p:spPr>
          <a:xfrm>
            <a:off x="104557" y="4718030"/>
            <a:ext cx="11668123" cy="2065067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80" name="正方形/長方形 2079">
            <a:extLst>
              <a:ext uri="{FF2B5EF4-FFF2-40B4-BE49-F238E27FC236}">
                <a16:creationId xmlns:a16="http://schemas.microsoft.com/office/drawing/2014/main" id="{36748299-D7A7-9EAF-E93B-07E21A760CA6}"/>
              </a:ext>
            </a:extLst>
          </p:cNvPr>
          <p:cNvSpPr/>
          <p:nvPr/>
        </p:nvSpPr>
        <p:spPr>
          <a:xfrm>
            <a:off x="104557" y="1196167"/>
            <a:ext cx="11668122" cy="3506814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A7A00E-D61A-1078-E50A-70DFFAC86849}"/>
              </a:ext>
            </a:extLst>
          </p:cNvPr>
          <p:cNvSpPr txBox="1"/>
          <p:nvPr/>
        </p:nvSpPr>
        <p:spPr>
          <a:xfrm>
            <a:off x="251670" y="67004"/>
            <a:ext cx="456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【Kerberos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委任の流れ：制約なし委任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F75C576-3A33-1E0F-62E4-ACAB801CF1A5}"/>
              </a:ext>
            </a:extLst>
          </p:cNvPr>
          <p:cNvSpPr/>
          <p:nvPr/>
        </p:nvSpPr>
        <p:spPr>
          <a:xfrm>
            <a:off x="596662" y="536372"/>
            <a:ext cx="1274939" cy="5542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42218BE-E4F6-DE4F-137B-3FAB4366E6A3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234132" y="1090591"/>
            <a:ext cx="0" cy="55451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048C8F2-1949-7B93-A244-2E1E051ACC93}"/>
              </a:ext>
            </a:extLst>
          </p:cNvPr>
          <p:cNvSpPr/>
          <p:nvPr/>
        </p:nvSpPr>
        <p:spPr>
          <a:xfrm>
            <a:off x="3040854" y="536371"/>
            <a:ext cx="1866638" cy="5542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 Distribution Center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(KDC)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EE7C8BE-626B-F2E4-AFA7-D9C1C66CF641}"/>
              </a:ext>
            </a:extLst>
          </p:cNvPr>
          <p:cNvCxnSpPr>
            <a:cxnSpLocks/>
          </p:cNvCxnSpPr>
          <p:nvPr/>
        </p:nvCxnSpPr>
        <p:spPr>
          <a:xfrm>
            <a:off x="3974173" y="1090590"/>
            <a:ext cx="0" cy="55451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D475B14-1AF9-7F78-7B5A-DFED330702BE}"/>
              </a:ext>
            </a:extLst>
          </p:cNvPr>
          <p:cNvCxnSpPr>
            <a:cxnSpLocks/>
          </p:cNvCxnSpPr>
          <p:nvPr/>
        </p:nvCxnSpPr>
        <p:spPr>
          <a:xfrm>
            <a:off x="1234131" y="1509279"/>
            <a:ext cx="27400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EC63562-6550-3E1C-7CF0-3D80BF3B1066}"/>
              </a:ext>
            </a:extLst>
          </p:cNvPr>
          <p:cNvSpPr txBox="1"/>
          <p:nvPr/>
        </p:nvSpPr>
        <p:spPr>
          <a:xfrm>
            <a:off x="1241209" y="1240761"/>
            <a:ext cx="1497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KRB_AS_REQ</a:t>
            </a: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6F3A667A-7A5D-D267-AC0F-AC43921CDD24}"/>
              </a:ext>
            </a:extLst>
          </p:cNvPr>
          <p:cNvCxnSpPr>
            <a:cxnSpLocks/>
          </p:cNvCxnSpPr>
          <p:nvPr/>
        </p:nvCxnSpPr>
        <p:spPr>
          <a:xfrm>
            <a:off x="3997148" y="1533561"/>
            <a:ext cx="12700" cy="293215"/>
          </a:xfrm>
          <a:prstGeom prst="bentConnector3">
            <a:avLst>
              <a:gd name="adj1" fmla="val 3055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25F79F8-5E01-BBF2-265A-E1B856E7ECAB}"/>
              </a:ext>
            </a:extLst>
          </p:cNvPr>
          <p:cNvSpPr txBox="1"/>
          <p:nvPr/>
        </p:nvSpPr>
        <p:spPr>
          <a:xfrm>
            <a:off x="4366725" y="1527643"/>
            <a:ext cx="117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②ユーザ認証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A5A91CA-902B-54D7-05C1-58A056193EE1}"/>
              </a:ext>
            </a:extLst>
          </p:cNvPr>
          <p:cNvCxnSpPr>
            <a:cxnSpLocks/>
          </p:cNvCxnSpPr>
          <p:nvPr/>
        </p:nvCxnSpPr>
        <p:spPr>
          <a:xfrm flipH="1">
            <a:off x="1234130" y="1842042"/>
            <a:ext cx="27400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250B3A3-9715-C308-CF51-EDAACBEE0F34}"/>
              </a:ext>
            </a:extLst>
          </p:cNvPr>
          <p:cNvCxnSpPr>
            <a:cxnSpLocks/>
          </p:cNvCxnSpPr>
          <p:nvPr/>
        </p:nvCxnSpPr>
        <p:spPr>
          <a:xfrm>
            <a:off x="1234131" y="3406672"/>
            <a:ext cx="27400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989114EA-E97A-0100-B54A-B401F1298B7E}"/>
              </a:ext>
            </a:extLst>
          </p:cNvPr>
          <p:cNvCxnSpPr>
            <a:cxnSpLocks/>
          </p:cNvCxnSpPr>
          <p:nvPr/>
        </p:nvCxnSpPr>
        <p:spPr>
          <a:xfrm>
            <a:off x="3997148" y="3441101"/>
            <a:ext cx="12700" cy="322537"/>
          </a:xfrm>
          <a:prstGeom prst="bentConnector3">
            <a:avLst>
              <a:gd name="adj1" fmla="val 3055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2C1A359-571D-E5DD-4A86-6207A5AD5F4A}"/>
              </a:ext>
            </a:extLst>
          </p:cNvPr>
          <p:cNvCxnSpPr>
            <a:cxnSpLocks/>
          </p:cNvCxnSpPr>
          <p:nvPr/>
        </p:nvCxnSpPr>
        <p:spPr>
          <a:xfrm flipH="1">
            <a:off x="1234130" y="3815173"/>
            <a:ext cx="27400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FEFB11D-DA92-62DA-485A-46B8F2D024B3}"/>
              </a:ext>
            </a:extLst>
          </p:cNvPr>
          <p:cNvSpPr txBox="1"/>
          <p:nvPr/>
        </p:nvSpPr>
        <p:spPr>
          <a:xfrm>
            <a:off x="4397298" y="3035723"/>
            <a:ext cx="1111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⑧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検証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パソコンを打つビジネスマンのイラスト｜商用可・フリーイラスト素材｜ソコスト">
            <a:extLst>
              <a:ext uri="{FF2B5EF4-FFF2-40B4-BE49-F238E27FC236}">
                <a16:creationId xmlns:a16="http://schemas.microsoft.com/office/drawing/2014/main" id="{9FA2E2F9-9157-034C-64AC-37058F94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234" y="607947"/>
            <a:ext cx="398457" cy="53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6385334-F74F-A8A4-DC35-71183F672D4C}"/>
              </a:ext>
            </a:extLst>
          </p:cNvPr>
          <p:cNvSpPr/>
          <p:nvPr/>
        </p:nvSpPr>
        <p:spPr>
          <a:xfrm>
            <a:off x="6076673" y="536371"/>
            <a:ext cx="1274939" cy="5542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 Server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F6D197A-7D00-A4B6-645D-2CE71973A2F8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714143" y="1090590"/>
            <a:ext cx="0" cy="56038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BFD825E-2ADB-E94B-9611-7802D5D9F447}"/>
              </a:ext>
            </a:extLst>
          </p:cNvPr>
          <p:cNvSpPr txBox="1"/>
          <p:nvPr/>
        </p:nvSpPr>
        <p:spPr>
          <a:xfrm>
            <a:off x="2543008" y="1580004"/>
            <a:ext cx="1497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KRB_AS_REP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3A88A89-1CB2-03FF-4CBA-8A800614E30C}"/>
              </a:ext>
            </a:extLst>
          </p:cNvPr>
          <p:cNvSpPr txBox="1"/>
          <p:nvPr/>
        </p:nvSpPr>
        <p:spPr>
          <a:xfrm>
            <a:off x="1234133" y="3139119"/>
            <a:ext cx="164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⑦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KRB_TGS_REQ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D87328B-9E42-9AB2-F604-648C2D1CE42B}"/>
              </a:ext>
            </a:extLst>
          </p:cNvPr>
          <p:cNvSpPr txBox="1"/>
          <p:nvPr/>
        </p:nvSpPr>
        <p:spPr>
          <a:xfrm>
            <a:off x="2385700" y="3561459"/>
            <a:ext cx="164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⑨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KRB_TGS_REP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A1368A9-B7D5-28B8-3DE0-474E1817820F}"/>
              </a:ext>
            </a:extLst>
          </p:cNvPr>
          <p:cNvCxnSpPr>
            <a:cxnSpLocks/>
          </p:cNvCxnSpPr>
          <p:nvPr/>
        </p:nvCxnSpPr>
        <p:spPr>
          <a:xfrm>
            <a:off x="1234130" y="4243882"/>
            <a:ext cx="54863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48B76806-22F2-DA2C-3B5E-C0769AC06E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07" t="42140" r="19015" b="35002"/>
          <a:stretch/>
        </p:blipFill>
        <p:spPr bwMode="auto">
          <a:xfrm>
            <a:off x="7436421" y="607947"/>
            <a:ext cx="422077" cy="56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27F3ADD9-406C-131F-DAE7-4EBD2B352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" t="24087" r="87420" b="54111"/>
          <a:stretch/>
        </p:blipFill>
        <p:spPr bwMode="auto">
          <a:xfrm>
            <a:off x="4992301" y="629865"/>
            <a:ext cx="489750" cy="57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3C6D3F3-620D-50A8-8139-01B16BF38611}"/>
              </a:ext>
            </a:extLst>
          </p:cNvPr>
          <p:cNvSpPr txBox="1"/>
          <p:nvPr/>
        </p:nvSpPr>
        <p:spPr>
          <a:xfrm>
            <a:off x="3150735" y="3966883"/>
            <a:ext cx="164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⑩</a:t>
            </a:r>
            <a:r>
              <a:rPr kumimoji="1" lang="en-US" altLang="ja-JP" sz="1200" b="1" dirty="0"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KRB_AP_REQ</a:t>
            </a:r>
          </a:p>
        </p:txBody>
      </p:sp>
      <p:sp>
        <p:nvSpPr>
          <p:cNvPr id="44" name="四角形: メモ 43">
            <a:extLst>
              <a:ext uri="{FF2B5EF4-FFF2-40B4-BE49-F238E27FC236}">
                <a16:creationId xmlns:a16="http://schemas.microsoft.com/office/drawing/2014/main" id="{18D4B5C1-22BE-C18E-8217-3DF03D9C4932}"/>
              </a:ext>
            </a:extLst>
          </p:cNvPr>
          <p:cNvSpPr/>
          <p:nvPr/>
        </p:nvSpPr>
        <p:spPr>
          <a:xfrm>
            <a:off x="4885956" y="4093017"/>
            <a:ext cx="505805" cy="262458"/>
          </a:xfrm>
          <a:prstGeom prst="foldedCorner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349B8216-5944-698C-60B4-8214FE0519C3}"/>
              </a:ext>
            </a:extLst>
          </p:cNvPr>
          <p:cNvCxnSpPr>
            <a:cxnSpLocks/>
          </p:cNvCxnSpPr>
          <p:nvPr/>
        </p:nvCxnSpPr>
        <p:spPr>
          <a:xfrm>
            <a:off x="6707792" y="4252247"/>
            <a:ext cx="12700" cy="322537"/>
          </a:xfrm>
          <a:prstGeom prst="bentConnector3">
            <a:avLst>
              <a:gd name="adj1" fmla="val 3055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624215C-FAAA-3883-31E2-76018F19AB35}"/>
              </a:ext>
            </a:extLst>
          </p:cNvPr>
          <p:cNvSpPr txBox="1"/>
          <p:nvPr/>
        </p:nvSpPr>
        <p:spPr>
          <a:xfrm>
            <a:off x="7105849" y="4292346"/>
            <a:ext cx="2572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⑪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検証＋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メモリ保存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0F3E11CF-5F74-0F09-754B-C029F4D08A51}"/>
              </a:ext>
            </a:extLst>
          </p:cNvPr>
          <p:cNvCxnSpPr>
            <a:cxnSpLocks/>
          </p:cNvCxnSpPr>
          <p:nvPr/>
        </p:nvCxnSpPr>
        <p:spPr>
          <a:xfrm flipH="1">
            <a:off x="1234130" y="4592652"/>
            <a:ext cx="54800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14A14F1-9180-A93B-8611-2B0893177B68}"/>
              </a:ext>
            </a:extLst>
          </p:cNvPr>
          <p:cNvSpPr txBox="1"/>
          <p:nvPr/>
        </p:nvSpPr>
        <p:spPr>
          <a:xfrm>
            <a:off x="3150735" y="4338970"/>
            <a:ext cx="164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⑫</a:t>
            </a:r>
            <a:r>
              <a:rPr kumimoji="1" lang="en-US" altLang="ja-JP" sz="1200" b="1" dirty="0"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KRB_AP_REP</a:t>
            </a:r>
          </a:p>
        </p:txBody>
      </p:sp>
      <p:pic>
        <p:nvPicPr>
          <p:cNvPr id="57" name="図 56">
            <a:extLst>
              <a:ext uri="{FF2B5EF4-FFF2-40B4-BE49-F238E27FC236}">
                <a16:creationId xmlns:a16="http://schemas.microsoft.com/office/drawing/2014/main" id="{F7B3A391-F89A-B00F-315D-D4A60FFEC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563" y="739892"/>
            <a:ext cx="169528" cy="359606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7C46DA13-5007-2893-71FF-F1576210EA1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83959" y="783579"/>
            <a:ext cx="169528" cy="359606"/>
          </a:xfrm>
          <a:prstGeom prst="rect">
            <a:avLst/>
          </a:prstGeom>
        </p:spPr>
      </p:pic>
      <p:sp>
        <p:nvSpPr>
          <p:cNvPr id="2069" name="四角形: メモ 2068">
            <a:extLst>
              <a:ext uri="{FF2B5EF4-FFF2-40B4-BE49-F238E27FC236}">
                <a16:creationId xmlns:a16="http://schemas.microsoft.com/office/drawing/2014/main" id="{F04A8DF6-457F-7AC7-3450-9DB13416F7F2}"/>
              </a:ext>
            </a:extLst>
          </p:cNvPr>
          <p:cNvSpPr/>
          <p:nvPr/>
        </p:nvSpPr>
        <p:spPr>
          <a:xfrm>
            <a:off x="1488612" y="1628356"/>
            <a:ext cx="697519" cy="335241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forwardable</a:t>
            </a:r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73" name="正方形/長方形 2072">
            <a:extLst>
              <a:ext uri="{FF2B5EF4-FFF2-40B4-BE49-F238E27FC236}">
                <a16:creationId xmlns:a16="http://schemas.microsoft.com/office/drawing/2014/main" id="{0B90C269-BCDF-7368-924F-71B2D4BB0535}"/>
              </a:ext>
            </a:extLst>
          </p:cNvPr>
          <p:cNvSpPr/>
          <p:nvPr/>
        </p:nvSpPr>
        <p:spPr>
          <a:xfrm>
            <a:off x="8832445" y="536371"/>
            <a:ext cx="1274939" cy="5542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Server</a:t>
            </a:r>
          </a:p>
        </p:txBody>
      </p:sp>
      <p:cxnSp>
        <p:nvCxnSpPr>
          <p:cNvPr id="2074" name="直線コネクタ 2073">
            <a:extLst>
              <a:ext uri="{FF2B5EF4-FFF2-40B4-BE49-F238E27FC236}">
                <a16:creationId xmlns:a16="http://schemas.microsoft.com/office/drawing/2014/main" id="{9CB8DE35-EA62-AF4B-5788-AACE8D44C97C}"/>
              </a:ext>
            </a:extLst>
          </p:cNvPr>
          <p:cNvCxnSpPr>
            <a:cxnSpLocks/>
            <a:stCxn id="2073" idx="2"/>
          </p:cNvCxnSpPr>
          <p:nvPr/>
        </p:nvCxnSpPr>
        <p:spPr>
          <a:xfrm>
            <a:off x="9469915" y="1090590"/>
            <a:ext cx="0" cy="56038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5" name="Picture 6">
            <a:extLst>
              <a:ext uri="{FF2B5EF4-FFF2-40B4-BE49-F238E27FC236}">
                <a16:creationId xmlns:a16="http://schemas.microsoft.com/office/drawing/2014/main" id="{2309F380-FACB-50F1-AE0B-BEE81E400B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07" t="42140" r="19015" b="35002"/>
          <a:stretch/>
        </p:blipFill>
        <p:spPr bwMode="auto">
          <a:xfrm>
            <a:off x="10192193" y="607947"/>
            <a:ext cx="422077" cy="56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図 2075">
            <a:extLst>
              <a:ext uri="{FF2B5EF4-FFF2-40B4-BE49-F238E27FC236}">
                <a16:creationId xmlns:a16="http://schemas.microsoft.com/office/drawing/2014/main" id="{0F3708B9-E730-80E5-23A2-909CB84D73C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639731" y="783579"/>
            <a:ext cx="169528" cy="359606"/>
          </a:xfrm>
          <a:prstGeom prst="rect">
            <a:avLst/>
          </a:prstGeom>
        </p:spPr>
      </p:pic>
      <p:cxnSp>
        <p:nvCxnSpPr>
          <p:cNvPr id="1033" name="直線矢印コネクタ 1032">
            <a:extLst>
              <a:ext uri="{FF2B5EF4-FFF2-40B4-BE49-F238E27FC236}">
                <a16:creationId xmlns:a16="http://schemas.microsoft.com/office/drawing/2014/main" id="{6016DCD7-15CA-1497-93CF-E037F48712E5}"/>
              </a:ext>
            </a:extLst>
          </p:cNvPr>
          <p:cNvCxnSpPr>
            <a:cxnSpLocks/>
          </p:cNvCxnSpPr>
          <p:nvPr/>
        </p:nvCxnSpPr>
        <p:spPr>
          <a:xfrm flipH="1">
            <a:off x="3967750" y="5378003"/>
            <a:ext cx="27400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テキスト ボックス 1036">
            <a:extLst>
              <a:ext uri="{FF2B5EF4-FFF2-40B4-BE49-F238E27FC236}">
                <a16:creationId xmlns:a16="http://schemas.microsoft.com/office/drawing/2014/main" id="{239D5F1D-3B7F-8DD6-2BE1-84DC865A65B5}"/>
              </a:ext>
            </a:extLst>
          </p:cNvPr>
          <p:cNvSpPr txBox="1"/>
          <p:nvPr/>
        </p:nvSpPr>
        <p:spPr>
          <a:xfrm>
            <a:off x="5060916" y="5078192"/>
            <a:ext cx="164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⑬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KRB_TGS_REQ</a:t>
            </a:r>
          </a:p>
        </p:txBody>
      </p:sp>
      <p:cxnSp>
        <p:nvCxnSpPr>
          <p:cNvPr id="1040" name="直線矢印コネクタ 1039">
            <a:extLst>
              <a:ext uri="{FF2B5EF4-FFF2-40B4-BE49-F238E27FC236}">
                <a16:creationId xmlns:a16="http://schemas.microsoft.com/office/drawing/2014/main" id="{A051B1F2-3814-3D63-6A23-F1EDE0F7D712}"/>
              </a:ext>
            </a:extLst>
          </p:cNvPr>
          <p:cNvCxnSpPr>
            <a:cxnSpLocks/>
          </p:cNvCxnSpPr>
          <p:nvPr/>
        </p:nvCxnSpPr>
        <p:spPr>
          <a:xfrm>
            <a:off x="3990070" y="5847921"/>
            <a:ext cx="2724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テキスト ボックス 1040">
            <a:extLst>
              <a:ext uri="{FF2B5EF4-FFF2-40B4-BE49-F238E27FC236}">
                <a16:creationId xmlns:a16="http://schemas.microsoft.com/office/drawing/2014/main" id="{C8D6C7ED-9DCB-C128-5773-4813C15FCBFB}"/>
              </a:ext>
            </a:extLst>
          </p:cNvPr>
          <p:cNvSpPr txBox="1"/>
          <p:nvPr/>
        </p:nvSpPr>
        <p:spPr>
          <a:xfrm>
            <a:off x="3913258" y="5579403"/>
            <a:ext cx="16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⑮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KRB_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_REP</a:t>
            </a:r>
          </a:p>
        </p:txBody>
      </p:sp>
      <p:pic>
        <p:nvPicPr>
          <p:cNvPr id="1043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686CEC51-7E9E-98FD-CA8A-8692F7E793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5275680" y="3992040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5" name="直線矢印コネクタ 1044">
            <a:extLst>
              <a:ext uri="{FF2B5EF4-FFF2-40B4-BE49-F238E27FC236}">
                <a16:creationId xmlns:a16="http://schemas.microsoft.com/office/drawing/2014/main" id="{CAB3E5B2-5FE1-AC4A-0ED7-5079F2FB964E}"/>
              </a:ext>
            </a:extLst>
          </p:cNvPr>
          <p:cNvCxnSpPr>
            <a:cxnSpLocks/>
          </p:cNvCxnSpPr>
          <p:nvPr/>
        </p:nvCxnSpPr>
        <p:spPr>
          <a:xfrm>
            <a:off x="6723202" y="6214630"/>
            <a:ext cx="27400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テキスト ボックス 1045">
            <a:extLst>
              <a:ext uri="{FF2B5EF4-FFF2-40B4-BE49-F238E27FC236}">
                <a16:creationId xmlns:a16="http://schemas.microsoft.com/office/drawing/2014/main" id="{94FF7C98-A068-AB2F-1C81-7A61FCA695D6}"/>
              </a:ext>
            </a:extLst>
          </p:cNvPr>
          <p:cNvSpPr txBox="1"/>
          <p:nvPr/>
        </p:nvSpPr>
        <p:spPr>
          <a:xfrm>
            <a:off x="6730280" y="5946112"/>
            <a:ext cx="1497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⑯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KRB_AP_REQ</a:t>
            </a:r>
          </a:p>
        </p:txBody>
      </p:sp>
      <p:cxnSp>
        <p:nvCxnSpPr>
          <p:cNvPr id="1047" name="コネクタ: カギ線 1046">
            <a:extLst>
              <a:ext uri="{FF2B5EF4-FFF2-40B4-BE49-F238E27FC236}">
                <a16:creationId xmlns:a16="http://schemas.microsoft.com/office/drawing/2014/main" id="{205F576B-91D8-A2C2-0106-87064865CE13}"/>
              </a:ext>
            </a:extLst>
          </p:cNvPr>
          <p:cNvCxnSpPr>
            <a:cxnSpLocks/>
          </p:cNvCxnSpPr>
          <p:nvPr/>
        </p:nvCxnSpPr>
        <p:spPr>
          <a:xfrm>
            <a:off x="9486219" y="6255665"/>
            <a:ext cx="12700" cy="322537"/>
          </a:xfrm>
          <a:prstGeom prst="bentConnector3">
            <a:avLst>
              <a:gd name="adj1" fmla="val 3055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テキスト ボックス 1047">
            <a:extLst>
              <a:ext uri="{FF2B5EF4-FFF2-40B4-BE49-F238E27FC236}">
                <a16:creationId xmlns:a16="http://schemas.microsoft.com/office/drawing/2014/main" id="{11633B7A-CD88-04C8-5BA2-53A3053AB2CB}"/>
              </a:ext>
            </a:extLst>
          </p:cNvPr>
          <p:cNvSpPr txBox="1"/>
          <p:nvPr/>
        </p:nvSpPr>
        <p:spPr>
          <a:xfrm>
            <a:off x="9855796" y="6281929"/>
            <a:ext cx="117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⑰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検証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49" name="直線矢印コネクタ 1048">
            <a:extLst>
              <a:ext uri="{FF2B5EF4-FFF2-40B4-BE49-F238E27FC236}">
                <a16:creationId xmlns:a16="http://schemas.microsoft.com/office/drawing/2014/main" id="{AAFA7E3D-0795-1053-0275-71FCCFEE0D16}"/>
              </a:ext>
            </a:extLst>
          </p:cNvPr>
          <p:cNvCxnSpPr>
            <a:cxnSpLocks/>
          </p:cNvCxnSpPr>
          <p:nvPr/>
        </p:nvCxnSpPr>
        <p:spPr>
          <a:xfrm flipH="1">
            <a:off x="6723201" y="6639672"/>
            <a:ext cx="27400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テキスト ボックス 1049">
            <a:extLst>
              <a:ext uri="{FF2B5EF4-FFF2-40B4-BE49-F238E27FC236}">
                <a16:creationId xmlns:a16="http://schemas.microsoft.com/office/drawing/2014/main" id="{20CA657E-8504-EBCF-63CE-92817F2C5607}"/>
              </a:ext>
            </a:extLst>
          </p:cNvPr>
          <p:cNvSpPr txBox="1"/>
          <p:nvPr/>
        </p:nvSpPr>
        <p:spPr>
          <a:xfrm>
            <a:off x="8032080" y="6362255"/>
            <a:ext cx="1497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⑱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KRB_AP_REP</a:t>
            </a:r>
          </a:p>
        </p:txBody>
      </p:sp>
      <p:sp>
        <p:nvSpPr>
          <p:cNvPr id="1051" name="四角形: メモ 1050">
            <a:extLst>
              <a:ext uri="{FF2B5EF4-FFF2-40B4-BE49-F238E27FC236}">
                <a16:creationId xmlns:a16="http://schemas.microsoft.com/office/drawing/2014/main" id="{0EC478E0-BA19-EA31-9EB5-148DBC0FBB75}"/>
              </a:ext>
            </a:extLst>
          </p:cNvPr>
          <p:cNvSpPr/>
          <p:nvPr/>
        </p:nvSpPr>
        <p:spPr>
          <a:xfrm>
            <a:off x="8674631" y="6071746"/>
            <a:ext cx="505805" cy="262458"/>
          </a:xfrm>
          <a:prstGeom prst="foldedCorner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52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62310FA9-C1BD-8479-6A1B-E655F42D42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9067844" y="5925976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1" name="テキスト ボックス 2080">
            <a:extLst>
              <a:ext uri="{FF2B5EF4-FFF2-40B4-BE49-F238E27FC236}">
                <a16:creationId xmlns:a16="http://schemas.microsoft.com/office/drawing/2014/main" id="{AB9D71AB-C507-BA06-3016-16C8A42467BE}"/>
              </a:ext>
            </a:extLst>
          </p:cNvPr>
          <p:cNvSpPr txBox="1"/>
          <p:nvPr/>
        </p:nvSpPr>
        <p:spPr>
          <a:xfrm>
            <a:off x="9609366" y="1267507"/>
            <a:ext cx="2163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  <a:r>
              <a:rPr kumimoji="1" lang="ja-JP" altLang="en-US" sz="1200" b="1" dirty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→</a:t>
            </a:r>
            <a:r>
              <a:rPr kumimoji="1" lang="en-US" altLang="ja-JP" sz="1200" b="1" dirty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kumimoji="1" lang="ja-JP" altLang="en-US" sz="1200" b="1" dirty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サーバの認証</a:t>
            </a:r>
            <a:endParaRPr kumimoji="1" lang="en-US" altLang="ja-JP" sz="1200" b="1" dirty="0">
              <a:solidFill>
                <a:schemeClr val="accent4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82" name="テキスト ボックス 2081">
            <a:extLst>
              <a:ext uri="{FF2B5EF4-FFF2-40B4-BE49-F238E27FC236}">
                <a16:creationId xmlns:a16="http://schemas.microsoft.com/office/drawing/2014/main" id="{87940A81-AB55-9E6D-C995-AF1224A5A29E}"/>
              </a:ext>
            </a:extLst>
          </p:cNvPr>
          <p:cNvSpPr txBox="1"/>
          <p:nvPr/>
        </p:nvSpPr>
        <p:spPr>
          <a:xfrm>
            <a:off x="9610743" y="4796982"/>
            <a:ext cx="2207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 b="1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Web</a:t>
            </a:r>
            <a:r>
              <a:rPr lang="ja-JP" altLang="en-US"/>
              <a:t>サーバ→</a:t>
            </a:r>
            <a:r>
              <a:rPr lang="en-US" altLang="ja-JP" dirty="0"/>
              <a:t>DB</a:t>
            </a:r>
            <a:r>
              <a:rPr lang="ja-JP" altLang="en-US" dirty="0"/>
              <a:t>サーバ</a:t>
            </a:r>
            <a:r>
              <a:rPr lang="ja-JP" altLang="en-US"/>
              <a:t>の認証</a:t>
            </a:r>
            <a:endParaRPr lang="en-US" altLang="ja-JP" dirty="0"/>
          </a:p>
        </p:txBody>
      </p:sp>
      <p:sp>
        <p:nvSpPr>
          <p:cNvPr id="2084" name="テキスト ボックス 2083">
            <a:extLst>
              <a:ext uri="{FF2B5EF4-FFF2-40B4-BE49-F238E27FC236}">
                <a16:creationId xmlns:a16="http://schemas.microsoft.com/office/drawing/2014/main" id="{EDFD1360-A21B-4EB7-DC1F-D8C9ECD1D4AB}"/>
              </a:ext>
            </a:extLst>
          </p:cNvPr>
          <p:cNvSpPr txBox="1"/>
          <p:nvPr/>
        </p:nvSpPr>
        <p:spPr>
          <a:xfrm>
            <a:off x="5567931" y="35282"/>
            <a:ext cx="626893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https://learn.microsoft.com/en-us/openspecs/windows_protocols/ms-sfu/1fb9caca-449f-4183-8f7a-1a5fc7e7290a</a:t>
            </a:r>
            <a:endParaRPr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ED2F710F-F313-8D8A-0499-01F41732FA2E}"/>
              </a:ext>
            </a:extLst>
          </p:cNvPr>
          <p:cNvCxnSpPr>
            <a:cxnSpLocks/>
          </p:cNvCxnSpPr>
          <p:nvPr/>
        </p:nvCxnSpPr>
        <p:spPr>
          <a:xfrm>
            <a:off x="1246150" y="2315783"/>
            <a:ext cx="27400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DBC8655-0BED-1AD6-FEEA-F92895901B11}"/>
              </a:ext>
            </a:extLst>
          </p:cNvPr>
          <p:cNvSpPr txBox="1"/>
          <p:nvPr/>
        </p:nvSpPr>
        <p:spPr>
          <a:xfrm>
            <a:off x="1253227" y="2047265"/>
            <a:ext cx="155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④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KRB_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_REQ</a:t>
            </a:r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8F98A486-2E18-77FE-3C62-4090B4708884}"/>
              </a:ext>
            </a:extLst>
          </p:cNvPr>
          <p:cNvCxnSpPr>
            <a:cxnSpLocks/>
          </p:cNvCxnSpPr>
          <p:nvPr/>
        </p:nvCxnSpPr>
        <p:spPr>
          <a:xfrm>
            <a:off x="4009167" y="2340065"/>
            <a:ext cx="12700" cy="293215"/>
          </a:xfrm>
          <a:prstGeom prst="bentConnector3">
            <a:avLst>
              <a:gd name="adj1" fmla="val 3055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ECF2B3-858E-3F05-0823-88F8D77CEAC0}"/>
              </a:ext>
            </a:extLst>
          </p:cNvPr>
          <p:cNvSpPr txBox="1"/>
          <p:nvPr/>
        </p:nvSpPr>
        <p:spPr>
          <a:xfrm>
            <a:off x="4378744" y="2334147"/>
            <a:ext cx="117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⑤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認証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1408E92-1C79-6EA7-0490-2F353C79EF82}"/>
              </a:ext>
            </a:extLst>
          </p:cNvPr>
          <p:cNvCxnSpPr>
            <a:cxnSpLocks/>
          </p:cNvCxnSpPr>
          <p:nvPr/>
        </p:nvCxnSpPr>
        <p:spPr>
          <a:xfrm flipH="1">
            <a:off x="1246149" y="2648546"/>
            <a:ext cx="27400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1CDFAD6-B030-6D46-C5B2-7D7146A42458}"/>
              </a:ext>
            </a:extLst>
          </p:cNvPr>
          <p:cNvSpPr txBox="1"/>
          <p:nvPr/>
        </p:nvSpPr>
        <p:spPr>
          <a:xfrm>
            <a:off x="2418011" y="2386508"/>
            <a:ext cx="163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⑥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KRB_TGS_REP</a:t>
            </a:r>
          </a:p>
        </p:txBody>
      </p:sp>
      <p:sp>
        <p:nvSpPr>
          <p:cNvPr id="10" name="四角形: メモ 9">
            <a:extLst>
              <a:ext uri="{FF2B5EF4-FFF2-40B4-BE49-F238E27FC236}">
                <a16:creationId xmlns:a16="http://schemas.microsoft.com/office/drawing/2014/main" id="{1A932E8A-C2F4-1F67-09D2-C857A634F57B}"/>
              </a:ext>
            </a:extLst>
          </p:cNvPr>
          <p:cNvSpPr/>
          <p:nvPr/>
        </p:nvSpPr>
        <p:spPr>
          <a:xfrm>
            <a:off x="1382220" y="2417614"/>
            <a:ext cx="697519" cy="553033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forwarded</a:t>
            </a:r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四角形: メモ 10">
            <a:extLst>
              <a:ext uri="{FF2B5EF4-FFF2-40B4-BE49-F238E27FC236}">
                <a16:creationId xmlns:a16="http://schemas.microsoft.com/office/drawing/2014/main" id="{B6D9E0DC-2173-F542-1819-A0C215AD8291}"/>
              </a:ext>
            </a:extLst>
          </p:cNvPr>
          <p:cNvSpPr/>
          <p:nvPr/>
        </p:nvSpPr>
        <p:spPr>
          <a:xfrm>
            <a:off x="3094942" y="2050548"/>
            <a:ext cx="697519" cy="335241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forwardable</a:t>
            </a:r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四角形: メモ 11">
            <a:extLst>
              <a:ext uri="{FF2B5EF4-FFF2-40B4-BE49-F238E27FC236}">
                <a16:creationId xmlns:a16="http://schemas.microsoft.com/office/drawing/2014/main" id="{21623B40-799C-80BB-B858-4E677D1C4BE3}"/>
              </a:ext>
            </a:extLst>
          </p:cNvPr>
          <p:cNvSpPr/>
          <p:nvPr/>
        </p:nvSpPr>
        <p:spPr>
          <a:xfrm>
            <a:off x="3096130" y="3181767"/>
            <a:ext cx="697519" cy="335241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forwardable</a:t>
            </a:r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0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0FCA50CB-95B0-951F-7FEF-C68F79FF8C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1633628" y="2772825"/>
            <a:ext cx="191555" cy="20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3A5CD7B9-C215-B540-AF4C-A61AA8C1A5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2127239" y="2496600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ACA35E7D-65C6-D032-80CF-AF2D613CB1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2319328" y="2385789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四角形: メモ 52">
            <a:extLst>
              <a:ext uri="{FF2B5EF4-FFF2-40B4-BE49-F238E27FC236}">
                <a16:creationId xmlns:a16="http://schemas.microsoft.com/office/drawing/2014/main" id="{43499AE1-252E-6158-1C60-BFDF2E6E3FF3}"/>
              </a:ext>
            </a:extLst>
          </p:cNvPr>
          <p:cNvSpPr/>
          <p:nvPr/>
        </p:nvSpPr>
        <p:spPr>
          <a:xfrm>
            <a:off x="5547114" y="4088508"/>
            <a:ext cx="697519" cy="335241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forwarded</a:t>
            </a:r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四角形: メモ 62">
            <a:extLst>
              <a:ext uri="{FF2B5EF4-FFF2-40B4-BE49-F238E27FC236}">
                <a16:creationId xmlns:a16="http://schemas.microsoft.com/office/drawing/2014/main" id="{DF5F6E14-FFB0-B4C2-F666-45C7CAFBA406}"/>
              </a:ext>
            </a:extLst>
          </p:cNvPr>
          <p:cNvSpPr/>
          <p:nvPr/>
        </p:nvSpPr>
        <p:spPr>
          <a:xfrm>
            <a:off x="4180680" y="5194908"/>
            <a:ext cx="697519" cy="335241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forwarded</a:t>
            </a:r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49" name="四角形: 角を丸くする 2048">
            <a:extLst>
              <a:ext uri="{FF2B5EF4-FFF2-40B4-BE49-F238E27FC236}">
                <a16:creationId xmlns:a16="http://schemas.microsoft.com/office/drawing/2014/main" id="{745CF132-1C0A-29DC-1A6B-8AAEF03BCEF1}"/>
              </a:ext>
            </a:extLst>
          </p:cNvPr>
          <p:cNvSpPr/>
          <p:nvPr/>
        </p:nvSpPr>
        <p:spPr>
          <a:xfrm>
            <a:off x="1352586" y="3484605"/>
            <a:ext cx="1046137" cy="713659"/>
          </a:xfrm>
          <a:prstGeom prst="roundRect">
            <a:avLst/>
          </a:prstGeom>
          <a:pattFill prst="pct20">
            <a:fgClr>
              <a:srgbClr val="FF7D7D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50" name="四角形: メモ 2049">
            <a:extLst>
              <a:ext uri="{FF2B5EF4-FFF2-40B4-BE49-F238E27FC236}">
                <a16:creationId xmlns:a16="http://schemas.microsoft.com/office/drawing/2014/main" id="{86702C81-5681-D5CC-97A9-A8F7ACC87637}"/>
              </a:ext>
            </a:extLst>
          </p:cNvPr>
          <p:cNvSpPr/>
          <p:nvPr/>
        </p:nvSpPr>
        <p:spPr>
          <a:xfrm>
            <a:off x="1453996" y="3623375"/>
            <a:ext cx="505805" cy="507033"/>
          </a:xfrm>
          <a:prstGeom prst="foldedCorner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051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AF522E1D-FE19-C6AE-2221-4C0D2B8F87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1597470" y="3867632"/>
            <a:ext cx="191555" cy="20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79F4E300-3A6C-DBCD-0164-CA7900A7E7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2067759" y="3694874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95E76D75-69CA-8AAF-28B6-C6283364FB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2238429" y="3422518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968D8825-D241-204E-AFDB-6CDBB7FD29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1855457" y="3515763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89A5E8E2-6246-D6F5-AFAC-7D5450378A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107218" y="2554353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39513A9A-1619-AA30-CA9C-39721153BC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299307" y="2443542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92DD737D-5EE1-B025-CACD-9EBDCEC593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889325" y="2541207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矢印: 右 2058">
            <a:extLst>
              <a:ext uri="{FF2B5EF4-FFF2-40B4-BE49-F238E27FC236}">
                <a16:creationId xmlns:a16="http://schemas.microsoft.com/office/drawing/2014/main" id="{91762380-CEC6-6E02-CE76-A538D08C22CB}"/>
              </a:ext>
            </a:extLst>
          </p:cNvPr>
          <p:cNvSpPr/>
          <p:nvPr/>
        </p:nvSpPr>
        <p:spPr>
          <a:xfrm>
            <a:off x="531519" y="2582041"/>
            <a:ext cx="334533" cy="15534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60" name="図 2059">
            <a:extLst>
              <a:ext uri="{FF2B5EF4-FFF2-40B4-BE49-F238E27FC236}">
                <a16:creationId xmlns:a16="http://schemas.microsoft.com/office/drawing/2014/main" id="{FAA6BC8E-A9FC-946F-A0AD-21D44CFF1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61640" y="2621931"/>
            <a:ext cx="169528" cy="359606"/>
          </a:xfrm>
          <a:prstGeom prst="rect">
            <a:avLst/>
          </a:prstGeom>
        </p:spPr>
      </p:pic>
      <p:pic>
        <p:nvPicPr>
          <p:cNvPr id="2061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DF3086A6-E863-1DDF-95A0-91A386D278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104557" y="3740868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D867D19C-B90B-9407-9B76-B21E50FE8B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296646" y="3630057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F89860AD-91DE-3C48-8C4C-B613CB6648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886664" y="3727722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4" name="矢印: 右 2063">
            <a:extLst>
              <a:ext uri="{FF2B5EF4-FFF2-40B4-BE49-F238E27FC236}">
                <a16:creationId xmlns:a16="http://schemas.microsoft.com/office/drawing/2014/main" id="{66491743-B1FB-288C-C79C-DC1D742FAAA3}"/>
              </a:ext>
            </a:extLst>
          </p:cNvPr>
          <p:cNvSpPr/>
          <p:nvPr/>
        </p:nvSpPr>
        <p:spPr>
          <a:xfrm>
            <a:off x="528858" y="3768556"/>
            <a:ext cx="334533" cy="15534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65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39D8F7D7-5E19-8F4E-BBA2-2C7DCF2BEE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471858" y="3923902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4BBE7C06-13D6-FDAD-D812-748320FC83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6295753" y="4113248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1" name="四角形: メモ 2070">
            <a:extLst>
              <a:ext uri="{FF2B5EF4-FFF2-40B4-BE49-F238E27FC236}">
                <a16:creationId xmlns:a16="http://schemas.microsoft.com/office/drawing/2014/main" id="{C0DE7DEF-EFCF-4BA5-5347-81CF253EFE9D}"/>
              </a:ext>
            </a:extLst>
          </p:cNvPr>
          <p:cNvSpPr/>
          <p:nvPr/>
        </p:nvSpPr>
        <p:spPr>
          <a:xfrm>
            <a:off x="4535626" y="3357498"/>
            <a:ext cx="505805" cy="458565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072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B042E328-2006-9AD7-3B9F-B9270ADBE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4687274" y="3588949"/>
            <a:ext cx="191555" cy="20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8" name="矢印: 右 2077">
            <a:extLst>
              <a:ext uri="{FF2B5EF4-FFF2-40B4-BE49-F238E27FC236}">
                <a16:creationId xmlns:a16="http://schemas.microsoft.com/office/drawing/2014/main" id="{ECB522DE-6A48-8D7D-2EE1-BCE3E7835DC1}"/>
              </a:ext>
            </a:extLst>
          </p:cNvPr>
          <p:cNvSpPr/>
          <p:nvPr/>
        </p:nvSpPr>
        <p:spPr>
          <a:xfrm>
            <a:off x="5132833" y="3509521"/>
            <a:ext cx="334533" cy="15534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83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B55537A7-4F56-12A3-3CCB-71FAB330A4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5480215" y="3448280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5" name="四角形: 角を丸くする 2084">
            <a:extLst>
              <a:ext uri="{FF2B5EF4-FFF2-40B4-BE49-F238E27FC236}">
                <a16:creationId xmlns:a16="http://schemas.microsoft.com/office/drawing/2014/main" id="{121DE7C9-6DD9-4086-6E13-1A8EA26133B7}"/>
              </a:ext>
            </a:extLst>
          </p:cNvPr>
          <p:cNvSpPr/>
          <p:nvPr/>
        </p:nvSpPr>
        <p:spPr>
          <a:xfrm>
            <a:off x="6000147" y="3441663"/>
            <a:ext cx="829270" cy="369858"/>
          </a:xfrm>
          <a:prstGeom prst="roundRect">
            <a:avLst/>
          </a:prstGeom>
          <a:pattFill prst="pct20">
            <a:fgClr>
              <a:srgbClr val="FF7D7D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&lt;Authenticator&gt;</a:t>
            </a:r>
          </a:p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名</a:t>
            </a:r>
            <a:endParaRPr lang="en-US" altLang="ja-JP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Timestamp</a:t>
            </a:r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</a:p>
        </p:txBody>
      </p:sp>
      <p:pic>
        <p:nvPicPr>
          <p:cNvPr id="2086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F16C350C-7EA6-0B4F-C102-59D5FF7071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5882330" y="3390427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87" name="コネクタ: 曲線 2086">
            <a:extLst>
              <a:ext uri="{FF2B5EF4-FFF2-40B4-BE49-F238E27FC236}">
                <a16:creationId xmlns:a16="http://schemas.microsoft.com/office/drawing/2014/main" id="{77D7BFEF-4EF0-8799-E8B3-D27AE6E7A04D}"/>
              </a:ext>
            </a:extLst>
          </p:cNvPr>
          <p:cNvCxnSpPr>
            <a:cxnSpLocks/>
            <a:stCxn id="2083" idx="0"/>
            <a:endCxn id="2086" idx="0"/>
          </p:cNvCxnSpPr>
          <p:nvPr/>
        </p:nvCxnSpPr>
        <p:spPr>
          <a:xfrm rot="5400000" flipH="1" flipV="1">
            <a:off x="5771100" y="3229017"/>
            <a:ext cx="57853" cy="380675"/>
          </a:xfrm>
          <a:prstGeom prst="curvedConnector3">
            <a:avLst>
              <a:gd name="adj1" fmla="val 301298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8" name="四角形: 角を丸くする 2087">
            <a:extLst>
              <a:ext uri="{FF2B5EF4-FFF2-40B4-BE49-F238E27FC236}">
                <a16:creationId xmlns:a16="http://schemas.microsoft.com/office/drawing/2014/main" id="{C5D701F1-7498-B3C3-3576-E09DBCBF184C}"/>
              </a:ext>
            </a:extLst>
          </p:cNvPr>
          <p:cNvSpPr/>
          <p:nvPr/>
        </p:nvSpPr>
        <p:spPr>
          <a:xfrm>
            <a:off x="3004177" y="2781951"/>
            <a:ext cx="829270" cy="369858"/>
          </a:xfrm>
          <a:prstGeom prst="roundRect">
            <a:avLst/>
          </a:prstGeom>
          <a:pattFill prst="pct20">
            <a:fgClr>
              <a:srgbClr val="FF7D7D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&lt;Authenticator&gt;</a:t>
            </a:r>
          </a:p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名</a:t>
            </a:r>
            <a:endParaRPr lang="en-US" altLang="ja-JP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Timestamp</a:t>
            </a:r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</a:p>
        </p:txBody>
      </p:sp>
      <p:pic>
        <p:nvPicPr>
          <p:cNvPr id="2089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6E49437F-1821-8611-450A-9714503945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3722239" y="2831115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0" name="四角形: 角を丸くする 2089">
            <a:extLst>
              <a:ext uri="{FF2B5EF4-FFF2-40B4-BE49-F238E27FC236}">
                <a16:creationId xmlns:a16="http://schemas.microsoft.com/office/drawing/2014/main" id="{ED1F6B5B-2DCF-8507-0439-2C9F506F592F}"/>
              </a:ext>
            </a:extLst>
          </p:cNvPr>
          <p:cNvSpPr/>
          <p:nvPr/>
        </p:nvSpPr>
        <p:spPr>
          <a:xfrm>
            <a:off x="4114900" y="4779809"/>
            <a:ext cx="829270" cy="369858"/>
          </a:xfrm>
          <a:prstGeom prst="roundRect">
            <a:avLst/>
          </a:prstGeom>
          <a:pattFill prst="pct20">
            <a:fgClr>
              <a:srgbClr val="FF7D7D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&lt;Authenticator&gt;</a:t>
            </a:r>
          </a:p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名</a:t>
            </a:r>
            <a:endParaRPr lang="en-US" altLang="ja-JP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Timestamp</a:t>
            </a:r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</a:p>
        </p:txBody>
      </p:sp>
      <p:pic>
        <p:nvPicPr>
          <p:cNvPr id="2091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F81BC39D-78AE-CB44-C973-F2173243EF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4832962" y="4828973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92" name="コネクタ: カギ線 2091">
            <a:extLst>
              <a:ext uri="{FF2B5EF4-FFF2-40B4-BE49-F238E27FC236}">
                <a16:creationId xmlns:a16="http://schemas.microsoft.com/office/drawing/2014/main" id="{1AD621C1-2D78-5044-47EB-83239762003D}"/>
              </a:ext>
            </a:extLst>
          </p:cNvPr>
          <p:cNvCxnSpPr>
            <a:cxnSpLocks/>
          </p:cNvCxnSpPr>
          <p:nvPr/>
        </p:nvCxnSpPr>
        <p:spPr>
          <a:xfrm flipH="1">
            <a:off x="3948490" y="5428026"/>
            <a:ext cx="12700" cy="322537"/>
          </a:xfrm>
          <a:prstGeom prst="bentConnector3">
            <a:avLst>
              <a:gd name="adj1" fmla="val 3055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3" name="テキスト ボックス 2092">
            <a:extLst>
              <a:ext uri="{FF2B5EF4-FFF2-40B4-BE49-F238E27FC236}">
                <a16:creationId xmlns:a16="http://schemas.microsoft.com/office/drawing/2014/main" id="{8BB1179C-5051-C780-24BB-25AE8EB4BB75}"/>
              </a:ext>
            </a:extLst>
          </p:cNvPr>
          <p:cNvSpPr txBox="1"/>
          <p:nvPr/>
        </p:nvSpPr>
        <p:spPr>
          <a:xfrm>
            <a:off x="2678244" y="5037051"/>
            <a:ext cx="1111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⑭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検証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94" name="四角形: メモ 2093">
            <a:extLst>
              <a:ext uri="{FF2B5EF4-FFF2-40B4-BE49-F238E27FC236}">
                <a16:creationId xmlns:a16="http://schemas.microsoft.com/office/drawing/2014/main" id="{EBF9CB32-DF24-371D-4090-329454DE43C2}"/>
              </a:ext>
            </a:extLst>
          </p:cNvPr>
          <p:cNvSpPr/>
          <p:nvPr/>
        </p:nvSpPr>
        <p:spPr>
          <a:xfrm>
            <a:off x="2927123" y="5355191"/>
            <a:ext cx="505805" cy="458565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095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D695F671-13BE-95C6-17FB-490DEA5A2E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3078771" y="5586642"/>
            <a:ext cx="191555" cy="20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6" name="矢印: 右 2095">
            <a:extLst>
              <a:ext uri="{FF2B5EF4-FFF2-40B4-BE49-F238E27FC236}">
                <a16:creationId xmlns:a16="http://schemas.microsoft.com/office/drawing/2014/main" id="{B8F114B1-D49F-90F1-2700-818019B21D20}"/>
              </a:ext>
            </a:extLst>
          </p:cNvPr>
          <p:cNvSpPr/>
          <p:nvPr/>
        </p:nvSpPr>
        <p:spPr>
          <a:xfrm flipH="1">
            <a:off x="2533266" y="5523260"/>
            <a:ext cx="334533" cy="15534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97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DC3EE116-C7DF-0AC3-568B-D3371EF4BF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2275838" y="5428026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8" name="四角形: 角を丸くする 2097">
            <a:extLst>
              <a:ext uri="{FF2B5EF4-FFF2-40B4-BE49-F238E27FC236}">
                <a16:creationId xmlns:a16="http://schemas.microsoft.com/office/drawing/2014/main" id="{40E1BACE-5BA9-4292-43BA-A42B81F350F9}"/>
              </a:ext>
            </a:extLst>
          </p:cNvPr>
          <p:cNvSpPr/>
          <p:nvPr/>
        </p:nvSpPr>
        <p:spPr>
          <a:xfrm>
            <a:off x="1362139" y="5402719"/>
            <a:ext cx="829270" cy="369858"/>
          </a:xfrm>
          <a:prstGeom prst="roundRect">
            <a:avLst/>
          </a:prstGeom>
          <a:pattFill prst="pct20">
            <a:fgClr>
              <a:srgbClr val="FF7D7D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&lt;Authenticator&gt;</a:t>
            </a:r>
          </a:p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名</a:t>
            </a:r>
            <a:endParaRPr lang="en-US" altLang="ja-JP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Timestamp</a:t>
            </a:r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</a:p>
        </p:txBody>
      </p:sp>
      <p:pic>
        <p:nvPicPr>
          <p:cNvPr id="2099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585D09F4-DEF9-0282-B89F-751F9E1866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1244322" y="5351483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00" name="コネクタ: 曲線 2099">
            <a:extLst>
              <a:ext uri="{FF2B5EF4-FFF2-40B4-BE49-F238E27FC236}">
                <a16:creationId xmlns:a16="http://schemas.microsoft.com/office/drawing/2014/main" id="{A8E6B67D-1863-C741-42EE-EE4A3E5A999B}"/>
              </a:ext>
            </a:extLst>
          </p:cNvPr>
          <p:cNvCxnSpPr>
            <a:cxnSpLocks/>
          </p:cNvCxnSpPr>
          <p:nvPr/>
        </p:nvCxnSpPr>
        <p:spPr>
          <a:xfrm rot="16200000" flipV="1">
            <a:off x="2200596" y="5201117"/>
            <a:ext cx="57853" cy="380675"/>
          </a:xfrm>
          <a:prstGeom prst="curvedConnector3">
            <a:avLst>
              <a:gd name="adj1" fmla="val 301298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1" name="四角形: 角を丸くする 2100">
            <a:extLst>
              <a:ext uri="{FF2B5EF4-FFF2-40B4-BE49-F238E27FC236}">
                <a16:creationId xmlns:a16="http://schemas.microsoft.com/office/drawing/2014/main" id="{10A9F251-8F4C-C919-5614-F70F344AB097}"/>
              </a:ext>
            </a:extLst>
          </p:cNvPr>
          <p:cNvSpPr/>
          <p:nvPr/>
        </p:nvSpPr>
        <p:spPr>
          <a:xfrm>
            <a:off x="5549109" y="5570444"/>
            <a:ext cx="1046137" cy="713659"/>
          </a:xfrm>
          <a:prstGeom prst="roundRect">
            <a:avLst/>
          </a:prstGeom>
          <a:pattFill prst="pct20">
            <a:fgClr>
              <a:srgbClr val="FF7D7D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02" name="四角形: メモ 2101">
            <a:extLst>
              <a:ext uri="{FF2B5EF4-FFF2-40B4-BE49-F238E27FC236}">
                <a16:creationId xmlns:a16="http://schemas.microsoft.com/office/drawing/2014/main" id="{055B0A18-9054-E27F-D0DF-A191B7F19740}"/>
              </a:ext>
            </a:extLst>
          </p:cNvPr>
          <p:cNvSpPr/>
          <p:nvPr/>
        </p:nvSpPr>
        <p:spPr>
          <a:xfrm>
            <a:off x="5650519" y="5709214"/>
            <a:ext cx="505805" cy="507033"/>
          </a:xfrm>
          <a:prstGeom prst="foldedCorner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03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65105D1E-E8A7-A360-A052-6B014F3A2F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5793993" y="5953471"/>
            <a:ext cx="191555" cy="20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A589FB89-327C-B338-EEFC-90E0D317C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6264282" y="5780713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5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65A36C80-5BAE-4C9B-66FC-A766CEC736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6434952" y="5508357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6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13F52417-63D7-8019-6076-4B72603646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6051980" y="5601602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7" name="四角形: 角を丸くする 2106">
            <a:extLst>
              <a:ext uri="{FF2B5EF4-FFF2-40B4-BE49-F238E27FC236}">
                <a16:creationId xmlns:a16="http://schemas.microsoft.com/office/drawing/2014/main" id="{632EA869-F9D4-86CB-8051-4028EEFE806F}"/>
              </a:ext>
            </a:extLst>
          </p:cNvPr>
          <p:cNvSpPr/>
          <p:nvPr/>
        </p:nvSpPr>
        <p:spPr>
          <a:xfrm>
            <a:off x="8460693" y="5508366"/>
            <a:ext cx="829270" cy="369858"/>
          </a:xfrm>
          <a:prstGeom prst="roundRect">
            <a:avLst/>
          </a:prstGeom>
          <a:pattFill prst="pct2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&lt;Authenticator&gt;</a:t>
            </a:r>
          </a:p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  <a:r>
              <a:rPr kumimoji="1"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名</a:t>
            </a:r>
            <a:endParaRPr kumimoji="1" lang="en-US" altLang="ja-JP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Timestamp</a:t>
            </a:r>
            <a:r>
              <a:rPr kumimoji="1"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</a:p>
        </p:txBody>
      </p:sp>
      <p:pic>
        <p:nvPicPr>
          <p:cNvPr id="2108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37BAB2F1-6ED6-7628-FC97-8B9D1209FA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9171626" y="5413279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9" name="吹き出し: 四角形 2108">
            <a:extLst>
              <a:ext uri="{FF2B5EF4-FFF2-40B4-BE49-F238E27FC236}">
                <a16:creationId xmlns:a16="http://schemas.microsoft.com/office/drawing/2014/main" id="{2E70BAFA-8808-2DEE-661E-F7AA55B60667}"/>
              </a:ext>
            </a:extLst>
          </p:cNvPr>
          <p:cNvSpPr/>
          <p:nvPr/>
        </p:nvSpPr>
        <p:spPr>
          <a:xfrm>
            <a:off x="6974228" y="2708473"/>
            <a:ext cx="4426410" cy="1221421"/>
          </a:xfrm>
          <a:prstGeom prst="wedgeRectCallout">
            <a:avLst>
              <a:gd name="adj1" fmla="val -45975"/>
              <a:gd name="adj2" fmla="val 78614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＋クライアント名・レルム・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PAC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がユーザのものである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渡すことで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サーバが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の資格情報で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サーバにアクセス可能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ただし制約なし委任では、中間サービスによる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forwarded TGT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使用を制限しないため、中間サービスはユーザになりすまし、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任意のサービスのチケットを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KDC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に要求することができてしまう。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870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正方形/長方形 1054">
            <a:extLst>
              <a:ext uri="{FF2B5EF4-FFF2-40B4-BE49-F238E27FC236}">
                <a16:creationId xmlns:a16="http://schemas.microsoft.com/office/drawing/2014/main" id="{651FAE1F-5BEE-D9F6-F034-386170750BC7}"/>
              </a:ext>
            </a:extLst>
          </p:cNvPr>
          <p:cNvSpPr/>
          <p:nvPr/>
        </p:nvSpPr>
        <p:spPr>
          <a:xfrm>
            <a:off x="104557" y="4718030"/>
            <a:ext cx="11668123" cy="2065067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80" name="正方形/長方形 2079">
            <a:extLst>
              <a:ext uri="{FF2B5EF4-FFF2-40B4-BE49-F238E27FC236}">
                <a16:creationId xmlns:a16="http://schemas.microsoft.com/office/drawing/2014/main" id="{36748299-D7A7-9EAF-E93B-07E21A760CA6}"/>
              </a:ext>
            </a:extLst>
          </p:cNvPr>
          <p:cNvSpPr/>
          <p:nvPr/>
        </p:nvSpPr>
        <p:spPr>
          <a:xfrm>
            <a:off x="104557" y="1196167"/>
            <a:ext cx="11668122" cy="3506814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A7A00E-D61A-1078-E50A-70DFFAC86849}"/>
              </a:ext>
            </a:extLst>
          </p:cNvPr>
          <p:cNvSpPr txBox="1"/>
          <p:nvPr/>
        </p:nvSpPr>
        <p:spPr>
          <a:xfrm>
            <a:off x="251670" y="67004"/>
            <a:ext cx="456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【Kerberos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委任の流れ：制約なし委任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F75C576-3A33-1E0F-62E4-ACAB801CF1A5}"/>
              </a:ext>
            </a:extLst>
          </p:cNvPr>
          <p:cNvSpPr/>
          <p:nvPr/>
        </p:nvSpPr>
        <p:spPr>
          <a:xfrm>
            <a:off x="596662" y="536372"/>
            <a:ext cx="1274939" cy="5542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42218BE-E4F6-DE4F-137B-3FAB4366E6A3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234132" y="1090591"/>
            <a:ext cx="0" cy="55451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048C8F2-1949-7B93-A244-2E1E051ACC93}"/>
              </a:ext>
            </a:extLst>
          </p:cNvPr>
          <p:cNvSpPr/>
          <p:nvPr/>
        </p:nvSpPr>
        <p:spPr>
          <a:xfrm>
            <a:off x="3040854" y="536371"/>
            <a:ext cx="1866638" cy="5542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 Distribution Center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(KDC)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EE7C8BE-626B-F2E4-AFA7-D9C1C66CF641}"/>
              </a:ext>
            </a:extLst>
          </p:cNvPr>
          <p:cNvCxnSpPr>
            <a:cxnSpLocks/>
          </p:cNvCxnSpPr>
          <p:nvPr/>
        </p:nvCxnSpPr>
        <p:spPr>
          <a:xfrm>
            <a:off x="3974173" y="1090590"/>
            <a:ext cx="0" cy="55451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D475B14-1AF9-7F78-7B5A-DFED330702BE}"/>
              </a:ext>
            </a:extLst>
          </p:cNvPr>
          <p:cNvCxnSpPr>
            <a:cxnSpLocks/>
          </p:cNvCxnSpPr>
          <p:nvPr/>
        </p:nvCxnSpPr>
        <p:spPr>
          <a:xfrm>
            <a:off x="1234131" y="1509279"/>
            <a:ext cx="27400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EC63562-6550-3E1C-7CF0-3D80BF3B1066}"/>
              </a:ext>
            </a:extLst>
          </p:cNvPr>
          <p:cNvSpPr txBox="1"/>
          <p:nvPr/>
        </p:nvSpPr>
        <p:spPr>
          <a:xfrm>
            <a:off x="1241209" y="1240761"/>
            <a:ext cx="1497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KRB_AS_REQ</a:t>
            </a: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6F3A667A-7A5D-D267-AC0F-AC43921CDD24}"/>
              </a:ext>
            </a:extLst>
          </p:cNvPr>
          <p:cNvCxnSpPr>
            <a:cxnSpLocks/>
          </p:cNvCxnSpPr>
          <p:nvPr/>
        </p:nvCxnSpPr>
        <p:spPr>
          <a:xfrm>
            <a:off x="3997148" y="1533561"/>
            <a:ext cx="12700" cy="293215"/>
          </a:xfrm>
          <a:prstGeom prst="bentConnector3">
            <a:avLst>
              <a:gd name="adj1" fmla="val 3055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25F79F8-5E01-BBF2-265A-E1B856E7ECAB}"/>
              </a:ext>
            </a:extLst>
          </p:cNvPr>
          <p:cNvSpPr txBox="1"/>
          <p:nvPr/>
        </p:nvSpPr>
        <p:spPr>
          <a:xfrm>
            <a:off x="4366725" y="1527643"/>
            <a:ext cx="117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②ユーザ認証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A5A91CA-902B-54D7-05C1-58A056193EE1}"/>
              </a:ext>
            </a:extLst>
          </p:cNvPr>
          <p:cNvCxnSpPr>
            <a:cxnSpLocks/>
          </p:cNvCxnSpPr>
          <p:nvPr/>
        </p:nvCxnSpPr>
        <p:spPr>
          <a:xfrm flipH="1">
            <a:off x="1234130" y="1842042"/>
            <a:ext cx="27400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250B3A3-9715-C308-CF51-EDAACBEE0F34}"/>
              </a:ext>
            </a:extLst>
          </p:cNvPr>
          <p:cNvCxnSpPr>
            <a:cxnSpLocks/>
          </p:cNvCxnSpPr>
          <p:nvPr/>
        </p:nvCxnSpPr>
        <p:spPr>
          <a:xfrm>
            <a:off x="1234131" y="3406672"/>
            <a:ext cx="27400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989114EA-E97A-0100-B54A-B401F1298B7E}"/>
              </a:ext>
            </a:extLst>
          </p:cNvPr>
          <p:cNvCxnSpPr>
            <a:cxnSpLocks/>
          </p:cNvCxnSpPr>
          <p:nvPr/>
        </p:nvCxnSpPr>
        <p:spPr>
          <a:xfrm>
            <a:off x="3997148" y="3441101"/>
            <a:ext cx="12700" cy="322537"/>
          </a:xfrm>
          <a:prstGeom prst="bentConnector3">
            <a:avLst>
              <a:gd name="adj1" fmla="val 3055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2C1A359-571D-E5DD-4A86-6207A5AD5F4A}"/>
              </a:ext>
            </a:extLst>
          </p:cNvPr>
          <p:cNvCxnSpPr>
            <a:cxnSpLocks/>
          </p:cNvCxnSpPr>
          <p:nvPr/>
        </p:nvCxnSpPr>
        <p:spPr>
          <a:xfrm flipH="1">
            <a:off x="1234130" y="3815173"/>
            <a:ext cx="27400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FEFB11D-DA92-62DA-485A-46B8F2D024B3}"/>
              </a:ext>
            </a:extLst>
          </p:cNvPr>
          <p:cNvSpPr txBox="1"/>
          <p:nvPr/>
        </p:nvSpPr>
        <p:spPr>
          <a:xfrm>
            <a:off x="4386655" y="3438229"/>
            <a:ext cx="1111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⑧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検証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パソコンを打つビジネスマンのイラスト｜商用可・フリーイラスト素材｜ソコスト">
            <a:extLst>
              <a:ext uri="{FF2B5EF4-FFF2-40B4-BE49-F238E27FC236}">
                <a16:creationId xmlns:a16="http://schemas.microsoft.com/office/drawing/2014/main" id="{9FA2E2F9-9157-034C-64AC-37058F94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234" y="607947"/>
            <a:ext cx="398457" cy="53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6385334-F74F-A8A4-DC35-71183F672D4C}"/>
              </a:ext>
            </a:extLst>
          </p:cNvPr>
          <p:cNvSpPr/>
          <p:nvPr/>
        </p:nvSpPr>
        <p:spPr>
          <a:xfrm>
            <a:off x="6076673" y="536371"/>
            <a:ext cx="1274939" cy="5542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 Server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F6D197A-7D00-A4B6-645D-2CE71973A2F8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714143" y="1090590"/>
            <a:ext cx="0" cy="56038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BFD825E-2ADB-E94B-9611-7802D5D9F447}"/>
              </a:ext>
            </a:extLst>
          </p:cNvPr>
          <p:cNvSpPr txBox="1"/>
          <p:nvPr/>
        </p:nvSpPr>
        <p:spPr>
          <a:xfrm>
            <a:off x="2543008" y="1580004"/>
            <a:ext cx="1497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KRB_AS_REP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3A88A89-1CB2-03FF-4CBA-8A800614E30C}"/>
              </a:ext>
            </a:extLst>
          </p:cNvPr>
          <p:cNvSpPr txBox="1"/>
          <p:nvPr/>
        </p:nvSpPr>
        <p:spPr>
          <a:xfrm>
            <a:off x="1234133" y="3139119"/>
            <a:ext cx="164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⑦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KRB_TGS_REQ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D87328B-9E42-9AB2-F604-648C2D1CE42B}"/>
              </a:ext>
            </a:extLst>
          </p:cNvPr>
          <p:cNvSpPr txBox="1"/>
          <p:nvPr/>
        </p:nvSpPr>
        <p:spPr>
          <a:xfrm>
            <a:off x="2385700" y="3561459"/>
            <a:ext cx="164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⑨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KRB_TGS_REP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A1368A9-B7D5-28B8-3DE0-474E1817820F}"/>
              </a:ext>
            </a:extLst>
          </p:cNvPr>
          <p:cNvCxnSpPr>
            <a:cxnSpLocks/>
          </p:cNvCxnSpPr>
          <p:nvPr/>
        </p:nvCxnSpPr>
        <p:spPr>
          <a:xfrm>
            <a:off x="1234130" y="4243882"/>
            <a:ext cx="54863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48B76806-22F2-DA2C-3B5E-C0769AC06E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07" t="42140" r="19015" b="35002"/>
          <a:stretch/>
        </p:blipFill>
        <p:spPr bwMode="auto">
          <a:xfrm>
            <a:off x="7436421" y="607947"/>
            <a:ext cx="422077" cy="56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27F3ADD9-406C-131F-DAE7-4EBD2B352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" t="24087" r="87420" b="54111"/>
          <a:stretch/>
        </p:blipFill>
        <p:spPr bwMode="auto">
          <a:xfrm>
            <a:off x="4992301" y="629865"/>
            <a:ext cx="489750" cy="57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3C6D3F3-620D-50A8-8139-01B16BF38611}"/>
              </a:ext>
            </a:extLst>
          </p:cNvPr>
          <p:cNvSpPr txBox="1"/>
          <p:nvPr/>
        </p:nvSpPr>
        <p:spPr>
          <a:xfrm>
            <a:off x="3150735" y="3966883"/>
            <a:ext cx="164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⑩</a:t>
            </a:r>
            <a:r>
              <a:rPr kumimoji="1" lang="en-US" altLang="ja-JP" sz="1200" b="1" dirty="0"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KRB_AP_REQ</a:t>
            </a:r>
          </a:p>
        </p:txBody>
      </p:sp>
      <p:sp>
        <p:nvSpPr>
          <p:cNvPr id="44" name="四角形: メモ 43">
            <a:extLst>
              <a:ext uri="{FF2B5EF4-FFF2-40B4-BE49-F238E27FC236}">
                <a16:creationId xmlns:a16="http://schemas.microsoft.com/office/drawing/2014/main" id="{18D4B5C1-22BE-C18E-8217-3DF03D9C4932}"/>
              </a:ext>
            </a:extLst>
          </p:cNvPr>
          <p:cNvSpPr/>
          <p:nvPr/>
        </p:nvSpPr>
        <p:spPr>
          <a:xfrm>
            <a:off x="4885956" y="4093017"/>
            <a:ext cx="505805" cy="262458"/>
          </a:xfrm>
          <a:prstGeom prst="foldedCorner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349B8216-5944-698C-60B4-8214FE0519C3}"/>
              </a:ext>
            </a:extLst>
          </p:cNvPr>
          <p:cNvCxnSpPr>
            <a:cxnSpLocks/>
          </p:cNvCxnSpPr>
          <p:nvPr/>
        </p:nvCxnSpPr>
        <p:spPr>
          <a:xfrm>
            <a:off x="6707792" y="4252247"/>
            <a:ext cx="12700" cy="322537"/>
          </a:xfrm>
          <a:prstGeom prst="bentConnector3">
            <a:avLst>
              <a:gd name="adj1" fmla="val 3055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624215C-FAAA-3883-31E2-76018F19AB35}"/>
              </a:ext>
            </a:extLst>
          </p:cNvPr>
          <p:cNvSpPr txBox="1"/>
          <p:nvPr/>
        </p:nvSpPr>
        <p:spPr>
          <a:xfrm>
            <a:off x="7105849" y="4292346"/>
            <a:ext cx="2572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⑪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検証＋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メモリ保存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0F3E11CF-5F74-0F09-754B-C029F4D08A51}"/>
              </a:ext>
            </a:extLst>
          </p:cNvPr>
          <p:cNvCxnSpPr>
            <a:cxnSpLocks/>
          </p:cNvCxnSpPr>
          <p:nvPr/>
        </p:nvCxnSpPr>
        <p:spPr>
          <a:xfrm flipH="1">
            <a:off x="1234130" y="4592652"/>
            <a:ext cx="54800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14A14F1-9180-A93B-8611-2B0893177B68}"/>
              </a:ext>
            </a:extLst>
          </p:cNvPr>
          <p:cNvSpPr txBox="1"/>
          <p:nvPr/>
        </p:nvSpPr>
        <p:spPr>
          <a:xfrm>
            <a:off x="3150735" y="4338970"/>
            <a:ext cx="164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⑫</a:t>
            </a:r>
            <a:r>
              <a:rPr kumimoji="1" lang="en-US" altLang="ja-JP" sz="1200" b="1" dirty="0"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KRB_AP_REP</a:t>
            </a:r>
          </a:p>
        </p:txBody>
      </p:sp>
      <p:pic>
        <p:nvPicPr>
          <p:cNvPr id="57" name="図 56">
            <a:extLst>
              <a:ext uri="{FF2B5EF4-FFF2-40B4-BE49-F238E27FC236}">
                <a16:creationId xmlns:a16="http://schemas.microsoft.com/office/drawing/2014/main" id="{F7B3A391-F89A-B00F-315D-D4A60FFEC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563" y="739892"/>
            <a:ext cx="169528" cy="359606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7C46DA13-5007-2893-71FF-F1576210EA1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83959" y="783579"/>
            <a:ext cx="169528" cy="359606"/>
          </a:xfrm>
          <a:prstGeom prst="rect">
            <a:avLst/>
          </a:prstGeom>
        </p:spPr>
      </p:pic>
      <p:sp>
        <p:nvSpPr>
          <p:cNvPr id="2073" name="正方形/長方形 2072">
            <a:extLst>
              <a:ext uri="{FF2B5EF4-FFF2-40B4-BE49-F238E27FC236}">
                <a16:creationId xmlns:a16="http://schemas.microsoft.com/office/drawing/2014/main" id="{0B90C269-BCDF-7368-924F-71B2D4BB0535}"/>
              </a:ext>
            </a:extLst>
          </p:cNvPr>
          <p:cNvSpPr/>
          <p:nvPr/>
        </p:nvSpPr>
        <p:spPr>
          <a:xfrm>
            <a:off x="8832445" y="536371"/>
            <a:ext cx="1274939" cy="5542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Server</a:t>
            </a:r>
          </a:p>
        </p:txBody>
      </p:sp>
      <p:cxnSp>
        <p:nvCxnSpPr>
          <p:cNvPr id="2074" name="直線コネクタ 2073">
            <a:extLst>
              <a:ext uri="{FF2B5EF4-FFF2-40B4-BE49-F238E27FC236}">
                <a16:creationId xmlns:a16="http://schemas.microsoft.com/office/drawing/2014/main" id="{9CB8DE35-EA62-AF4B-5788-AACE8D44C97C}"/>
              </a:ext>
            </a:extLst>
          </p:cNvPr>
          <p:cNvCxnSpPr>
            <a:cxnSpLocks/>
            <a:stCxn id="2073" idx="2"/>
          </p:cNvCxnSpPr>
          <p:nvPr/>
        </p:nvCxnSpPr>
        <p:spPr>
          <a:xfrm>
            <a:off x="9469915" y="1090590"/>
            <a:ext cx="0" cy="56038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5" name="Picture 6">
            <a:extLst>
              <a:ext uri="{FF2B5EF4-FFF2-40B4-BE49-F238E27FC236}">
                <a16:creationId xmlns:a16="http://schemas.microsoft.com/office/drawing/2014/main" id="{2309F380-FACB-50F1-AE0B-BEE81E400B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07" t="42140" r="19015" b="35002"/>
          <a:stretch/>
        </p:blipFill>
        <p:spPr bwMode="auto">
          <a:xfrm>
            <a:off x="10192193" y="607947"/>
            <a:ext cx="422077" cy="56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図 2075">
            <a:extLst>
              <a:ext uri="{FF2B5EF4-FFF2-40B4-BE49-F238E27FC236}">
                <a16:creationId xmlns:a16="http://schemas.microsoft.com/office/drawing/2014/main" id="{0F3708B9-E730-80E5-23A2-909CB84D73C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639731" y="783579"/>
            <a:ext cx="169528" cy="359606"/>
          </a:xfrm>
          <a:prstGeom prst="rect">
            <a:avLst/>
          </a:prstGeom>
        </p:spPr>
      </p:pic>
      <p:cxnSp>
        <p:nvCxnSpPr>
          <p:cNvPr id="1033" name="直線矢印コネクタ 1032">
            <a:extLst>
              <a:ext uri="{FF2B5EF4-FFF2-40B4-BE49-F238E27FC236}">
                <a16:creationId xmlns:a16="http://schemas.microsoft.com/office/drawing/2014/main" id="{6016DCD7-15CA-1497-93CF-E037F48712E5}"/>
              </a:ext>
            </a:extLst>
          </p:cNvPr>
          <p:cNvCxnSpPr>
            <a:cxnSpLocks/>
          </p:cNvCxnSpPr>
          <p:nvPr/>
        </p:nvCxnSpPr>
        <p:spPr>
          <a:xfrm flipH="1">
            <a:off x="3967750" y="5378003"/>
            <a:ext cx="27400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テキスト ボックス 1036">
            <a:extLst>
              <a:ext uri="{FF2B5EF4-FFF2-40B4-BE49-F238E27FC236}">
                <a16:creationId xmlns:a16="http://schemas.microsoft.com/office/drawing/2014/main" id="{239D5F1D-3B7F-8DD6-2BE1-84DC865A65B5}"/>
              </a:ext>
            </a:extLst>
          </p:cNvPr>
          <p:cNvSpPr txBox="1"/>
          <p:nvPr/>
        </p:nvSpPr>
        <p:spPr>
          <a:xfrm>
            <a:off x="5060916" y="5078192"/>
            <a:ext cx="164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⑬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KRB_TGS_REQ</a:t>
            </a:r>
          </a:p>
        </p:txBody>
      </p:sp>
      <p:cxnSp>
        <p:nvCxnSpPr>
          <p:cNvPr id="1040" name="直線矢印コネクタ 1039">
            <a:extLst>
              <a:ext uri="{FF2B5EF4-FFF2-40B4-BE49-F238E27FC236}">
                <a16:creationId xmlns:a16="http://schemas.microsoft.com/office/drawing/2014/main" id="{A051B1F2-3814-3D63-6A23-F1EDE0F7D712}"/>
              </a:ext>
            </a:extLst>
          </p:cNvPr>
          <p:cNvCxnSpPr>
            <a:cxnSpLocks/>
          </p:cNvCxnSpPr>
          <p:nvPr/>
        </p:nvCxnSpPr>
        <p:spPr>
          <a:xfrm>
            <a:off x="3990070" y="5847921"/>
            <a:ext cx="2724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テキスト ボックス 1040">
            <a:extLst>
              <a:ext uri="{FF2B5EF4-FFF2-40B4-BE49-F238E27FC236}">
                <a16:creationId xmlns:a16="http://schemas.microsoft.com/office/drawing/2014/main" id="{C8D6C7ED-9DCB-C128-5773-4813C15FCBFB}"/>
              </a:ext>
            </a:extLst>
          </p:cNvPr>
          <p:cNvSpPr txBox="1"/>
          <p:nvPr/>
        </p:nvSpPr>
        <p:spPr>
          <a:xfrm>
            <a:off x="3913258" y="5579403"/>
            <a:ext cx="16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⑮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KRB_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_REP</a:t>
            </a:r>
          </a:p>
        </p:txBody>
      </p:sp>
      <p:pic>
        <p:nvPicPr>
          <p:cNvPr id="1043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686CEC51-7E9E-98FD-CA8A-8692F7E793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5275680" y="3992040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5" name="直線矢印コネクタ 1044">
            <a:extLst>
              <a:ext uri="{FF2B5EF4-FFF2-40B4-BE49-F238E27FC236}">
                <a16:creationId xmlns:a16="http://schemas.microsoft.com/office/drawing/2014/main" id="{CAB3E5B2-5FE1-AC4A-0ED7-5079F2FB964E}"/>
              </a:ext>
            </a:extLst>
          </p:cNvPr>
          <p:cNvCxnSpPr>
            <a:cxnSpLocks/>
          </p:cNvCxnSpPr>
          <p:nvPr/>
        </p:nvCxnSpPr>
        <p:spPr>
          <a:xfrm>
            <a:off x="6723202" y="6214630"/>
            <a:ext cx="27400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テキスト ボックス 1045">
            <a:extLst>
              <a:ext uri="{FF2B5EF4-FFF2-40B4-BE49-F238E27FC236}">
                <a16:creationId xmlns:a16="http://schemas.microsoft.com/office/drawing/2014/main" id="{94FF7C98-A068-AB2F-1C81-7A61FCA695D6}"/>
              </a:ext>
            </a:extLst>
          </p:cNvPr>
          <p:cNvSpPr txBox="1"/>
          <p:nvPr/>
        </p:nvSpPr>
        <p:spPr>
          <a:xfrm>
            <a:off x="6730280" y="5946112"/>
            <a:ext cx="1497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⑯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KRB_AP_REQ</a:t>
            </a:r>
          </a:p>
        </p:txBody>
      </p:sp>
      <p:cxnSp>
        <p:nvCxnSpPr>
          <p:cNvPr id="1047" name="コネクタ: カギ線 1046">
            <a:extLst>
              <a:ext uri="{FF2B5EF4-FFF2-40B4-BE49-F238E27FC236}">
                <a16:creationId xmlns:a16="http://schemas.microsoft.com/office/drawing/2014/main" id="{205F576B-91D8-A2C2-0106-87064865CE13}"/>
              </a:ext>
            </a:extLst>
          </p:cNvPr>
          <p:cNvCxnSpPr>
            <a:cxnSpLocks/>
          </p:cNvCxnSpPr>
          <p:nvPr/>
        </p:nvCxnSpPr>
        <p:spPr>
          <a:xfrm>
            <a:off x="9486219" y="6255665"/>
            <a:ext cx="12700" cy="322537"/>
          </a:xfrm>
          <a:prstGeom prst="bentConnector3">
            <a:avLst>
              <a:gd name="adj1" fmla="val 3055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テキスト ボックス 1047">
            <a:extLst>
              <a:ext uri="{FF2B5EF4-FFF2-40B4-BE49-F238E27FC236}">
                <a16:creationId xmlns:a16="http://schemas.microsoft.com/office/drawing/2014/main" id="{11633B7A-CD88-04C8-5BA2-53A3053AB2CB}"/>
              </a:ext>
            </a:extLst>
          </p:cNvPr>
          <p:cNvSpPr txBox="1"/>
          <p:nvPr/>
        </p:nvSpPr>
        <p:spPr>
          <a:xfrm>
            <a:off x="9855796" y="6281929"/>
            <a:ext cx="117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⑰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検証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49" name="直線矢印コネクタ 1048">
            <a:extLst>
              <a:ext uri="{FF2B5EF4-FFF2-40B4-BE49-F238E27FC236}">
                <a16:creationId xmlns:a16="http://schemas.microsoft.com/office/drawing/2014/main" id="{AAFA7E3D-0795-1053-0275-71FCCFEE0D16}"/>
              </a:ext>
            </a:extLst>
          </p:cNvPr>
          <p:cNvCxnSpPr>
            <a:cxnSpLocks/>
          </p:cNvCxnSpPr>
          <p:nvPr/>
        </p:nvCxnSpPr>
        <p:spPr>
          <a:xfrm flipH="1">
            <a:off x="6723201" y="6639672"/>
            <a:ext cx="27400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テキスト ボックス 1049">
            <a:extLst>
              <a:ext uri="{FF2B5EF4-FFF2-40B4-BE49-F238E27FC236}">
                <a16:creationId xmlns:a16="http://schemas.microsoft.com/office/drawing/2014/main" id="{20CA657E-8504-EBCF-63CE-92817F2C5607}"/>
              </a:ext>
            </a:extLst>
          </p:cNvPr>
          <p:cNvSpPr txBox="1"/>
          <p:nvPr/>
        </p:nvSpPr>
        <p:spPr>
          <a:xfrm>
            <a:off x="8032080" y="6362255"/>
            <a:ext cx="1497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⑱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KRB_AP_REP</a:t>
            </a:r>
          </a:p>
        </p:txBody>
      </p:sp>
      <p:sp>
        <p:nvSpPr>
          <p:cNvPr id="1051" name="四角形: メモ 1050">
            <a:extLst>
              <a:ext uri="{FF2B5EF4-FFF2-40B4-BE49-F238E27FC236}">
                <a16:creationId xmlns:a16="http://schemas.microsoft.com/office/drawing/2014/main" id="{0EC478E0-BA19-EA31-9EB5-148DBC0FBB75}"/>
              </a:ext>
            </a:extLst>
          </p:cNvPr>
          <p:cNvSpPr/>
          <p:nvPr/>
        </p:nvSpPr>
        <p:spPr>
          <a:xfrm>
            <a:off x="8674631" y="6071746"/>
            <a:ext cx="505805" cy="262458"/>
          </a:xfrm>
          <a:prstGeom prst="foldedCorner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52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62310FA9-C1BD-8479-6A1B-E655F42D42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9067844" y="5925976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1" name="テキスト ボックス 2080">
            <a:extLst>
              <a:ext uri="{FF2B5EF4-FFF2-40B4-BE49-F238E27FC236}">
                <a16:creationId xmlns:a16="http://schemas.microsoft.com/office/drawing/2014/main" id="{AB9D71AB-C507-BA06-3016-16C8A42467BE}"/>
              </a:ext>
            </a:extLst>
          </p:cNvPr>
          <p:cNvSpPr txBox="1"/>
          <p:nvPr/>
        </p:nvSpPr>
        <p:spPr>
          <a:xfrm>
            <a:off x="9609366" y="1267507"/>
            <a:ext cx="2163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  <a:r>
              <a:rPr kumimoji="1" lang="ja-JP" altLang="en-US" sz="1200" b="1" dirty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→</a:t>
            </a:r>
            <a:r>
              <a:rPr kumimoji="1" lang="en-US" altLang="ja-JP" sz="1200" b="1" dirty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kumimoji="1" lang="ja-JP" altLang="en-US" sz="1200" b="1" dirty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サーバの認証</a:t>
            </a:r>
            <a:endParaRPr kumimoji="1" lang="en-US" altLang="ja-JP" sz="1200" b="1" dirty="0">
              <a:solidFill>
                <a:schemeClr val="accent4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82" name="テキスト ボックス 2081">
            <a:extLst>
              <a:ext uri="{FF2B5EF4-FFF2-40B4-BE49-F238E27FC236}">
                <a16:creationId xmlns:a16="http://schemas.microsoft.com/office/drawing/2014/main" id="{87940A81-AB55-9E6D-C995-AF1224A5A29E}"/>
              </a:ext>
            </a:extLst>
          </p:cNvPr>
          <p:cNvSpPr txBox="1"/>
          <p:nvPr/>
        </p:nvSpPr>
        <p:spPr>
          <a:xfrm>
            <a:off x="9610743" y="4796982"/>
            <a:ext cx="2207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 b="1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Web</a:t>
            </a:r>
            <a:r>
              <a:rPr lang="ja-JP" altLang="en-US"/>
              <a:t>サーバ→</a:t>
            </a:r>
            <a:r>
              <a:rPr lang="en-US" altLang="ja-JP" dirty="0"/>
              <a:t>DB</a:t>
            </a:r>
            <a:r>
              <a:rPr lang="ja-JP" altLang="en-US" dirty="0"/>
              <a:t>サーバ</a:t>
            </a:r>
            <a:r>
              <a:rPr lang="ja-JP" altLang="en-US"/>
              <a:t>の認証</a:t>
            </a:r>
            <a:endParaRPr lang="en-US" altLang="ja-JP" dirty="0"/>
          </a:p>
        </p:txBody>
      </p:sp>
      <p:sp>
        <p:nvSpPr>
          <p:cNvPr id="2084" name="テキスト ボックス 2083">
            <a:extLst>
              <a:ext uri="{FF2B5EF4-FFF2-40B4-BE49-F238E27FC236}">
                <a16:creationId xmlns:a16="http://schemas.microsoft.com/office/drawing/2014/main" id="{EDFD1360-A21B-4EB7-DC1F-D8C9ECD1D4AB}"/>
              </a:ext>
            </a:extLst>
          </p:cNvPr>
          <p:cNvSpPr txBox="1"/>
          <p:nvPr/>
        </p:nvSpPr>
        <p:spPr>
          <a:xfrm>
            <a:off x="5567931" y="35282"/>
            <a:ext cx="626893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https://learn.microsoft.com/en-us/openspecs/windows_protocols/ms-sfu/1fb9caca-449f-4183-8f7a-1a5fc7e7290a</a:t>
            </a:r>
            <a:endParaRPr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ED2F710F-F313-8D8A-0499-01F41732FA2E}"/>
              </a:ext>
            </a:extLst>
          </p:cNvPr>
          <p:cNvCxnSpPr>
            <a:cxnSpLocks/>
          </p:cNvCxnSpPr>
          <p:nvPr/>
        </p:nvCxnSpPr>
        <p:spPr>
          <a:xfrm>
            <a:off x="1246150" y="2533897"/>
            <a:ext cx="27400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DBC8655-0BED-1AD6-FEEA-F92895901B11}"/>
              </a:ext>
            </a:extLst>
          </p:cNvPr>
          <p:cNvSpPr txBox="1"/>
          <p:nvPr/>
        </p:nvSpPr>
        <p:spPr>
          <a:xfrm>
            <a:off x="1253227" y="2265379"/>
            <a:ext cx="155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④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KRB_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_REQ</a:t>
            </a:r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8F98A486-2E18-77FE-3C62-4090B4708884}"/>
              </a:ext>
            </a:extLst>
          </p:cNvPr>
          <p:cNvCxnSpPr>
            <a:cxnSpLocks/>
          </p:cNvCxnSpPr>
          <p:nvPr/>
        </p:nvCxnSpPr>
        <p:spPr>
          <a:xfrm>
            <a:off x="4009167" y="2558179"/>
            <a:ext cx="12700" cy="293215"/>
          </a:xfrm>
          <a:prstGeom prst="bentConnector3">
            <a:avLst>
              <a:gd name="adj1" fmla="val 3055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ECF2B3-858E-3F05-0823-88F8D77CEAC0}"/>
              </a:ext>
            </a:extLst>
          </p:cNvPr>
          <p:cNvSpPr txBox="1"/>
          <p:nvPr/>
        </p:nvSpPr>
        <p:spPr>
          <a:xfrm>
            <a:off x="4397123" y="2225447"/>
            <a:ext cx="117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⑤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認証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1408E92-1C79-6EA7-0490-2F353C79EF82}"/>
              </a:ext>
            </a:extLst>
          </p:cNvPr>
          <p:cNvCxnSpPr>
            <a:cxnSpLocks/>
          </p:cNvCxnSpPr>
          <p:nvPr/>
        </p:nvCxnSpPr>
        <p:spPr>
          <a:xfrm flipH="1">
            <a:off x="1234130" y="2866660"/>
            <a:ext cx="27520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1CDFAD6-B030-6D46-C5B2-7D7146A42458}"/>
              </a:ext>
            </a:extLst>
          </p:cNvPr>
          <p:cNvSpPr txBox="1"/>
          <p:nvPr/>
        </p:nvSpPr>
        <p:spPr>
          <a:xfrm>
            <a:off x="2418011" y="2604622"/>
            <a:ext cx="163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⑥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KRB_TGS_REP</a:t>
            </a:r>
          </a:p>
        </p:txBody>
      </p:sp>
      <p:sp>
        <p:nvSpPr>
          <p:cNvPr id="10" name="四角形: メモ 9">
            <a:extLst>
              <a:ext uri="{FF2B5EF4-FFF2-40B4-BE49-F238E27FC236}">
                <a16:creationId xmlns:a16="http://schemas.microsoft.com/office/drawing/2014/main" id="{1A932E8A-C2F4-1F67-09D2-C857A634F57B}"/>
              </a:ext>
            </a:extLst>
          </p:cNvPr>
          <p:cNvSpPr/>
          <p:nvPr/>
        </p:nvSpPr>
        <p:spPr>
          <a:xfrm>
            <a:off x="1382220" y="1603881"/>
            <a:ext cx="697519" cy="553033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forwardable</a:t>
            </a:r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四角形: メモ 10">
            <a:extLst>
              <a:ext uri="{FF2B5EF4-FFF2-40B4-BE49-F238E27FC236}">
                <a16:creationId xmlns:a16="http://schemas.microsoft.com/office/drawing/2014/main" id="{B6D9E0DC-2173-F542-1819-A0C215AD8291}"/>
              </a:ext>
            </a:extLst>
          </p:cNvPr>
          <p:cNvSpPr/>
          <p:nvPr/>
        </p:nvSpPr>
        <p:spPr>
          <a:xfrm>
            <a:off x="3094942" y="2268662"/>
            <a:ext cx="697519" cy="335241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forwardable</a:t>
            </a:r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四角形: メモ 11">
            <a:extLst>
              <a:ext uri="{FF2B5EF4-FFF2-40B4-BE49-F238E27FC236}">
                <a16:creationId xmlns:a16="http://schemas.microsoft.com/office/drawing/2014/main" id="{21623B40-799C-80BB-B858-4E677D1C4BE3}"/>
              </a:ext>
            </a:extLst>
          </p:cNvPr>
          <p:cNvSpPr/>
          <p:nvPr/>
        </p:nvSpPr>
        <p:spPr>
          <a:xfrm>
            <a:off x="3096130" y="3181767"/>
            <a:ext cx="697519" cy="335241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forwardable</a:t>
            </a:r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0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0FCA50CB-95B0-951F-7FEF-C68F79FF8C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1633628" y="1959092"/>
            <a:ext cx="191555" cy="20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3A5CD7B9-C215-B540-AF4C-A61AA8C1A5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2203144" y="1708047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ACA35E7D-65C6-D032-80CF-AF2D613CB1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2395233" y="1597236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四角形: メモ 52">
            <a:extLst>
              <a:ext uri="{FF2B5EF4-FFF2-40B4-BE49-F238E27FC236}">
                <a16:creationId xmlns:a16="http://schemas.microsoft.com/office/drawing/2014/main" id="{43499AE1-252E-6158-1C60-BFDF2E6E3FF3}"/>
              </a:ext>
            </a:extLst>
          </p:cNvPr>
          <p:cNvSpPr/>
          <p:nvPr/>
        </p:nvSpPr>
        <p:spPr>
          <a:xfrm>
            <a:off x="5547114" y="4088508"/>
            <a:ext cx="697519" cy="335241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forwarded</a:t>
            </a:r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四角形: メモ 62">
            <a:extLst>
              <a:ext uri="{FF2B5EF4-FFF2-40B4-BE49-F238E27FC236}">
                <a16:creationId xmlns:a16="http://schemas.microsoft.com/office/drawing/2014/main" id="{DF5F6E14-FFB0-B4C2-F666-45C7CAFBA406}"/>
              </a:ext>
            </a:extLst>
          </p:cNvPr>
          <p:cNvSpPr/>
          <p:nvPr/>
        </p:nvSpPr>
        <p:spPr>
          <a:xfrm>
            <a:off x="4180680" y="5194908"/>
            <a:ext cx="697519" cy="335241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forwarded</a:t>
            </a:r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49" name="四角形: 角を丸くする 2048">
            <a:extLst>
              <a:ext uri="{FF2B5EF4-FFF2-40B4-BE49-F238E27FC236}">
                <a16:creationId xmlns:a16="http://schemas.microsoft.com/office/drawing/2014/main" id="{745CF132-1C0A-29DC-1A6B-8AAEF03BCEF1}"/>
              </a:ext>
            </a:extLst>
          </p:cNvPr>
          <p:cNvSpPr/>
          <p:nvPr/>
        </p:nvSpPr>
        <p:spPr>
          <a:xfrm>
            <a:off x="1352586" y="3484605"/>
            <a:ext cx="1046137" cy="713659"/>
          </a:xfrm>
          <a:prstGeom prst="roundRect">
            <a:avLst/>
          </a:prstGeom>
          <a:pattFill prst="pct20">
            <a:fgClr>
              <a:srgbClr val="FF7D7D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50" name="四角形: メモ 2049">
            <a:extLst>
              <a:ext uri="{FF2B5EF4-FFF2-40B4-BE49-F238E27FC236}">
                <a16:creationId xmlns:a16="http://schemas.microsoft.com/office/drawing/2014/main" id="{86702C81-5681-D5CC-97A9-A8F7ACC87637}"/>
              </a:ext>
            </a:extLst>
          </p:cNvPr>
          <p:cNvSpPr/>
          <p:nvPr/>
        </p:nvSpPr>
        <p:spPr>
          <a:xfrm>
            <a:off x="1453996" y="3623375"/>
            <a:ext cx="505805" cy="507033"/>
          </a:xfrm>
          <a:prstGeom prst="foldedCorner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051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AF522E1D-FE19-C6AE-2221-4C0D2B8F87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1597470" y="3867632"/>
            <a:ext cx="191555" cy="20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79F4E300-3A6C-DBCD-0164-CA7900A7E7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2067759" y="3694874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95E76D75-69CA-8AAF-28B6-C6283364FB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2238429" y="3422518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968D8825-D241-204E-AFDB-6CDBB7FD29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1855457" y="3515763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89A5E8E2-6246-D6F5-AFAC-7D5450378A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107218" y="1749009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39513A9A-1619-AA30-CA9C-39721153BC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299307" y="1638198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92DD737D-5EE1-B025-CACD-9EBDCEC593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889325" y="1735863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矢印: 右 2058">
            <a:extLst>
              <a:ext uri="{FF2B5EF4-FFF2-40B4-BE49-F238E27FC236}">
                <a16:creationId xmlns:a16="http://schemas.microsoft.com/office/drawing/2014/main" id="{91762380-CEC6-6E02-CE76-A538D08C22CB}"/>
              </a:ext>
            </a:extLst>
          </p:cNvPr>
          <p:cNvSpPr/>
          <p:nvPr/>
        </p:nvSpPr>
        <p:spPr>
          <a:xfrm>
            <a:off x="531519" y="1776697"/>
            <a:ext cx="334533" cy="15534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60" name="図 2059">
            <a:extLst>
              <a:ext uri="{FF2B5EF4-FFF2-40B4-BE49-F238E27FC236}">
                <a16:creationId xmlns:a16="http://schemas.microsoft.com/office/drawing/2014/main" id="{FAA6BC8E-A9FC-946F-A0AD-21D44CFF1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61640" y="1816587"/>
            <a:ext cx="169528" cy="359606"/>
          </a:xfrm>
          <a:prstGeom prst="rect">
            <a:avLst/>
          </a:prstGeom>
        </p:spPr>
      </p:pic>
      <p:pic>
        <p:nvPicPr>
          <p:cNvPr id="2061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DF3086A6-E863-1DDF-95A0-91A386D278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104557" y="2767744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D867D19C-B90B-9407-9B76-B21E50FE8B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296646" y="2656933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F89860AD-91DE-3C48-8C4C-B613CB6648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886664" y="2754598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4" name="矢印: 右 2063">
            <a:extLst>
              <a:ext uri="{FF2B5EF4-FFF2-40B4-BE49-F238E27FC236}">
                <a16:creationId xmlns:a16="http://schemas.microsoft.com/office/drawing/2014/main" id="{66491743-B1FB-288C-C79C-DC1D742FAAA3}"/>
              </a:ext>
            </a:extLst>
          </p:cNvPr>
          <p:cNvSpPr/>
          <p:nvPr/>
        </p:nvSpPr>
        <p:spPr>
          <a:xfrm>
            <a:off x="528858" y="2795432"/>
            <a:ext cx="334533" cy="15534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65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39D8F7D7-5E19-8F4E-BBA2-2C7DCF2BEE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471858" y="2950778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4BBE7C06-13D6-FDAD-D812-748320FC83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6295753" y="4113248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1" name="四角形: メモ 2070">
            <a:extLst>
              <a:ext uri="{FF2B5EF4-FFF2-40B4-BE49-F238E27FC236}">
                <a16:creationId xmlns:a16="http://schemas.microsoft.com/office/drawing/2014/main" id="{C0DE7DEF-EFCF-4BA5-5347-81CF253EFE9D}"/>
              </a:ext>
            </a:extLst>
          </p:cNvPr>
          <p:cNvSpPr/>
          <p:nvPr/>
        </p:nvSpPr>
        <p:spPr>
          <a:xfrm>
            <a:off x="4535626" y="2476653"/>
            <a:ext cx="505805" cy="458565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072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B042E328-2006-9AD7-3B9F-B9270ADBE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4687274" y="2708104"/>
            <a:ext cx="191555" cy="20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8" name="矢印: 右 2077">
            <a:extLst>
              <a:ext uri="{FF2B5EF4-FFF2-40B4-BE49-F238E27FC236}">
                <a16:creationId xmlns:a16="http://schemas.microsoft.com/office/drawing/2014/main" id="{ECB522DE-6A48-8D7D-2EE1-BCE3E7835DC1}"/>
              </a:ext>
            </a:extLst>
          </p:cNvPr>
          <p:cNvSpPr/>
          <p:nvPr/>
        </p:nvSpPr>
        <p:spPr>
          <a:xfrm>
            <a:off x="5132833" y="2628676"/>
            <a:ext cx="334533" cy="15534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83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B55537A7-4F56-12A3-3CCB-71FAB330A4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5480215" y="2567435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5" name="四角形: 角を丸くする 2084">
            <a:extLst>
              <a:ext uri="{FF2B5EF4-FFF2-40B4-BE49-F238E27FC236}">
                <a16:creationId xmlns:a16="http://schemas.microsoft.com/office/drawing/2014/main" id="{121DE7C9-6DD9-4086-6E13-1A8EA26133B7}"/>
              </a:ext>
            </a:extLst>
          </p:cNvPr>
          <p:cNvSpPr/>
          <p:nvPr/>
        </p:nvSpPr>
        <p:spPr>
          <a:xfrm>
            <a:off x="6000147" y="2560818"/>
            <a:ext cx="829270" cy="369858"/>
          </a:xfrm>
          <a:prstGeom prst="roundRect">
            <a:avLst/>
          </a:prstGeom>
          <a:pattFill prst="pct20">
            <a:fgClr>
              <a:srgbClr val="FF7D7D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&lt;Authenticator&gt;</a:t>
            </a:r>
          </a:p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名</a:t>
            </a:r>
            <a:endParaRPr lang="en-US" altLang="ja-JP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Timestamp</a:t>
            </a:r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</a:p>
        </p:txBody>
      </p:sp>
      <p:pic>
        <p:nvPicPr>
          <p:cNvPr id="2086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F16C350C-7EA6-0B4F-C102-59D5FF7071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5882330" y="2509582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87" name="コネクタ: 曲線 2086">
            <a:extLst>
              <a:ext uri="{FF2B5EF4-FFF2-40B4-BE49-F238E27FC236}">
                <a16:creationId xmlns:a16="http://schemas.microsoft.com/office/drawing/2014/main" id="{77D7BFEF-4EF0-8799-E8B3-D27AE6E7A04D}"/>
              </a:ext>
            </a:extLst>
          </p:cNvPr>
          <p:cNvCxnSpPr>
            <a:cxnSpLocks/>
            <a:stCxn id="2083" idx="0"/>
            <a:endCxn id="2086" idx="0"/>
          </p:cNvCxnSpPr>
          <p:nvPr/>
        </p:nvCxnSpPr>
        <p:spPr>
          <a:xfrm rot="5400000" flipH="1" flipV="1">
            <a:off x="5771100" y="2348172"/>
            <a:ext cx="57853" cy="380675"/>
          </a:xfrm>
          <a:prstGeom prst="curvedConnector3">
            <a:avLst>
              <a:gd name="adj1" fmla="val 301298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8" name="四角形: 角を丸くする 2087">
            <a:extLst>
              <a:ext uri="{FF2B5EF4-FFF2-40B4-BE49-F238E27FC236}">
                <a16:creationId xmlns:a16="http://schemas.microsoft.com/office/drawing/2014/main" id="{C5D701F1-7498-B3C3-3576-E09DBCBF184C}"/>
              </a:ext>
            </a:extLst>
          </p:cNvPr>
          <p:cNvSpPr/>
          <p:nvPr/>
        </p:nvSpPr>
        <p:spPr>
          <a:xfrm>
            <a:off x="3020442" y="2053108"/>
            <a:ext cx="829270" cy="177007"/>
          </a:xfrm>
          <a:prstGeom prst="roundRect">
            <a:avLst/>
          </a:prstGeom>
          <a:pattFill prst="pct20">
            <a:fgClr>
              <a:srgbClr val="FF7D7D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&lt;Authenticator&gt;</a:t>
            </a:r>
          </a:p>
        </p:txBody>
      </p:sp>
      <p:pic>
        <p:nvPicPr>
          <p:cNvPr id="2089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6E49437F-1821-8611-450A-9714503945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3746844" y="2009275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92" name="コネクタ: カギ線 2091">
            <a:extLst>
              <a:ext uri="{FF2B5EF4-FFF2-40B4-BE49-F238E27FC236}">
                <a16:creationId xmlns:a16="http://schemas.microsoft.com/office/drawing/2014/main" id="{1AD621C1-2D78-5044-47EB-83239762003D}"/>
              </a:ext>
            </a:extLst>
          </p:cNvPr>
          <p:cNvCxnSpPr>
            <a:cxnSpLocks/>
          </p:cNvCxnSpPr>
          <p:nvPr/>
        </p:nvCxnSpPr>
        <p:spPr>
          <a:xfrm flipH="1">
            <a:off x="3948490" y="5428026"/>
            <a:ext cx="12700" cy="322537"/>
          </a:xfrm>
          <a:prstGeom prst="bentConnector3">
            <a:avLst>
              <a:gd name="adj1" fmla="val 3055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3" name="テキスト ボックス 2092">
            <a:extLst>
              <a:ext uri="{FF2B5EF4-FFF2-40B4-BE49-F238E27FC236}">
                <a16:creationId xmlns:a16="http://schemas.microsoft.com/office/drawing/2014/main" id="{8BB1179C-5051-C780-24BB-25AE8EB4BB75}"/>
              </a:ext>
            </a:extLst>
          </p:cNvPr>
          <p:cNvSpPr txBox="1"/>
          <p:nvPr/>
        </p:nvSpPr>
        <p:spPr>
          <a:xfrm>
            <a:off x="2678244" y="5037051"/>
            <a:ext cx="1111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⑭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検証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94" name="四角形: メモ 2093">
            <a:extLst>
              <a:ext uri="{FF2B5EF4-FFF2-40B4-BE49-F238E27FC236}">
                <a16:creationId xmlns:a16="http://schemas.microsoft.com/office/drawing/2014/main" id="{EBF9CB32-DF24-371D-4090-329454DE43C2}"/>
              </a:ext>
            </a:extLst>
          </p:cNvPr>
          <p:cNvSpPr/>
          <p:nvPr/>
        </p:nvSpPr>
        <p:spPr>
          <a:xfrm>
            <a:off x="2927123" y="5355191"/>
            <a:ext cx="505805" cy="458565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095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D695F671-13BE-95C6-17FB-490DEA5A2E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3078771" y="5586642"/>
            <a:ext cx="191555" cy="20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6" name="矢印: 右 2095">
            <a:extLst>
              <a:ext uri="{FF2B5EF4-FFF2-40B4-BE49-F238E27FC236}">
                <a16:creationId xmlns:a16="http://schemas.microsoft.com/office/drawing/2014/main" id="{B8F114B1-D49F-90F1-2700-818019B21D20}"/>
              </a:ext>
            </a:extLst>
          </p:cNvPr>
          <p:cNvSpPr/>
          <p:nvPr/>
        </p:nvSpPr>
        <p:spPr>
          <a:xfrm flipH="1">
            <a:off x="2533266" y="5523260"/>
            <a:ext cx="334533" cy="15534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97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DC3EE116-C7DF-0AC3-568B-D3371EF4BF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2275838" y="5428026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8" name="四角形: 角を丸くする 2097">
            <a:extLst>
              <a:ext uri="{FF2B5EF4-FFF2-40B4-BE49-F238E27FC236}">
                <a16:creationId xmlns:a16="http://schemas.microsoft.com/office/drawing/2014/main" id="{40E1BACE-5BA9-4292-43BA-A42B81F350F9}"/>
              </a:ext>
            </a:extLst>
          </p:cNvPr>
          <p:cNvSpPr/>
          <p:nvPr/>
        </p:nvSpPr>
        <p:spPr>
          <a:xfrm>
            <a:off x="1362139" y="5402719"/>
            <a:ext cx="829270" cy="369858"/>
          </a:xfrm>
          <a:prstGeom prst="roundRect">
            <a:avLst/>
          </a:prstGeom>
          <a:pattFill prst="pct2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&lt;Authenticator&gt;</a:t>
            </a:r>
          </a:p>
          <a:p>
            <a:pPr algn="ctr"/>
            <a:r>
              <a:rPr lang="en-US" altLang="ja-JP" sz="80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  <a:r>
              <a:rPr lang="ja-JP" altLang="en-US" sz="80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名</a:t>
            </a:r>
            <a:endParaRPr lang="en-US" altLang="ja-JP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Timestamp</a:t>
            </a:r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</a:p>
        </p:txBody>
      </p:sp>
      <p:pic>
        <p:nvPicPr>
          <p:cNvPr id="2099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585D09F4-DEF9-0282-B89F-751F9E1866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1244322" y="5351483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00" name="コネクタ: 曲線 2099">
            <a:extLst>
              <a:ext uri="{FF2B5EF4-FFF2-40B4-BE49-F238E27FC236}">
                <a16:creationId xmlns:a16="http://schemas.microsoft.com/office/drawing/2014/main" id="{A8E6B67D-1863-C741-42EE-EE4A3E5A999B}"/>
              </a:ext>
            </a:extLst>
          </p:cNvPr>
          <p:cNvCxnSpPr>
            <a:cxnSpLocks/>
          </p:cNvCxnSpPr>
          <p:nvPr/>
        </p:nvCxnSpPr>
        <p:spPr>
          <a:xfrm rot="16200000" flipV="1">
            <a:off x="2200596" y="5201117"/>
            <a:ext cx="57853" cy="380675"/>
          </a:xfrm>
          <a:prstGeom prst="curvedConnector3">
            <a:avLst>
              <a:gd name="adj1" fmla="val 301298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1" name="四角形: 角を丸くする 2100">
            <a:extLst>
              <a:ext uri="{FF2B5EF4-FFF2-40B4-BE49-F238E27FC236}">
                <a16:creationId xmlns:a16="http://schemas.microsoft.com/office/drawing/2014/main" id="{10A9F251-8F4C-C919-5614-F70F344AB097}"/>
              </a:ext>
            </a:extLst>
          </p:cNvPr>
          <p:cNvSpPr/>
          <p:nvPr/>
        </p:nvSpPr>
        <p:spPr>
          <a:xfrm>
            <a:off x="5549109" y="5570444"/>
            <a:ext cx="1046137" cy="713659"/>
          </a:xfrm>
          <a:prstGeom prst="roundRect">
            <a:avLst/>
          </a:prstGeom>
          <a:pattFill prst="pct2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02" name="四角形: メモ 2101">
            <a:extLst>
              <a:ext uri="{FF2B5EF4-FFF2-40B4-BE49-F238E27FC236}">
                <a16:creationId xmlns:a16="http://schemas.microsoft.com/office/drawing/2014/main" id="{055B0A18-9054-E27F-D0DF-A191B7F19740}"/>
              </a:ext>
            </a:extLst>
          </p:cNvPr>
          <p:cNvSpPr/>
          <p:nvPr/>
        </p:nvSpPr>
        <p:spPr>
          <a:xfrm>
            <a:off x="5650519" y="5709214"/>
            <a:ext cx="505805" cy="507033"/>
          </a:xfrm>
          <a:prstGeom prst="foldedCorner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03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65105D1E-E8A7-A360-A052-6B014F3A2F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5793993" y="5953471"/>
            <a:ext cx="191555" cy="20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A589FB89-327C-B338-EEFC-90E0D317C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6264282" y="5780713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5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65A36C80-5BAE-4C9B-66FC-A766CEC736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6434952" y="5508357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6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13F52417-63D7-8019-6076-4B72603646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6051980" y="5601602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7" name="四角形: 角を丸くする 2106">
            <a:extLst>
              <a:ext uri="{FF2B5EF4-FFF2-40B4-BE49-F238E27FC236}">
                <a16:creationId xmlns:a16="http://schemas.microsoft.com/office/drawing/2014/main" id="{632EA869-F9D4-86CB-8051-4028EEFE806F}"/>
              </a:ext>
            </a:extLst>
          </p:cNvPr>
          <p:cNvSpPr/>
          <p:nvPr/>
        </p:nvSpPr>
        <p:spPr>
          <a:xfrm>
            <a:off x="8460693" y="5508366"/>
            <a:ext cx="829270" cy="369858"/>
          </a:xfrm>
          <a:prstGeom prst="roundRect">
            <a:avLst/>
          </a:prstGeom>
          <a:pattFill prst="pct20">
            <a:fgClr>
              <a:schemeClr val="accent4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&lt;Authenticator&gt;</a:t>
            </a:r>
          </a:p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  <a:r>
              <a:rPr kumimoji="1"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名</a:t>
            </a:r>
            <a:endParaRPr kumimoji="1" lang="en-US" altLang="ja-JP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Timestamp</a:t>
            </a:r>
            <a:r>
              <a:rPr kumimoji="1"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</a:p>
        </p:txBody>
      </p:sp>
      <p:pic>
        <p:nvPicPr>
          <p:cNvPr id="2108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37BAB2F1-6ED6-7628-FC97-8B9D1209FA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9171626" y="5413279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9" name="吹き出し: 四角形 2108">
            <a:extLst>
              <a:ext uri="{FF2B5EF4-FFF2-40B4-BE49-F238E27FC236}">
                <a16:creationId xmlns:a16="http://schemas.microsoft.com/office/drawing/2014/main" id="{2E70BAFA-8808-2DEE-661E-F7AA55B60667}"/>
              </a:ext>
            </a:extLst>
          </p:cNvPr>
          <p:cNvSpPr/>
          <p:nvPr/>
        </p:nvSpPr>
        <p:spPr>
          <a:xfrm>
            <a:off x="6974228" y="2708473"/>
            <a:ext cx="4426410" cy="1221421"/>
          </a:xfrm>
          <a:prstGeom prst="wedgeRectCallout">
            <a:avLst>
              <a:gd name="adj1" fmla="val -45975"/>
              <a:gd name="adj2" fmla="val 78614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＋クライアント名・レルム・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PAC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がユーザのものである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渡すことで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サーバが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の資格情報で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サーバにアクセス可能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ただし制約なし委任では、中間サービスによる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forwarded TGT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使用を制限しないため、中間サービスはユーザになりすまし、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任意のサービスのチケットを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KDC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に要求することができてしまう。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5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17CC488F-F5DA-B729-3DD9-F2B6CE7DF2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3573705" y="2261537"/>
            <a:ext cx="191555" cy="20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733EC5B4-CDBE-B93A-AF6C-DB85853A3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3593307" y="3177081"/>
            <a:ext cx="191555" cy="20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650B0C71-F5C8-9FDF-D62D-92AF13EC1687}"/>
              </a:ext>
            </a:extLst>
          </p:cNvPr>
          <p:cNvSpPr/>
          <p:nvPr/>
        </p:nvSpPr>
        <p:spPr>
          <a:xfrm>
            <a:off x="1349096" y="2606428"/>
            <a:ext cx="1046137" cy="495329"/>
          </a:xfrm>
          <a:prstGeom prst="roundRect">
            <a:avLst/>
          </a:prstGeom>
          <a:pattFill prst="pct20">
            <a:fgClr>
              <a:srgbClr val="FF7D7D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1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B2161AB8-619B-5666-EDA0-D6955BB15C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2088935" y="2782245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1DC48B06-7D32-095C-18EC-AAD337728C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2234939" y="2544341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四角形: メモ 35">
            <a:extLst>
              <a:ext uri="{FF2B5EF4-FFF2-40B4-BE49-F238E27FC236}">
                <a16:creationId xmlns:a16="http://schemas.microsoft.com/office/drawing/2014/main" id="{17CBC93E-F2A4-AE65-36B5-9C70412773B3}"/>
              </a:ext>
            </a:extLst>
          </p:cNvPr>
          <p:cNvSpPr/>
          <p:nvPr/>
        </p:nvSpPr>
        <p:spPr>
          <a:xfrm>
            <a:off x="1395903" y="2681734"/>
            <a:ext cx="697519" cy="335241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forwarded</a:t>
            </a:r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9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3DE363D0-275E-176C-D64E-D0686CF12F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1948186" y="1546830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D1A49BDB-5917-9E20-4D0A-5B5CA20A5D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3005705" y="2218706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0CEDE730-B02F-435D-58E9-8AF7B2130E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1934484" y="2615229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131C49F8-393C-0DF4-A79C-8D2A0A607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3003664" y="3137741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91AAFBD4-4DBD-C79A-8E11-BEFF690E2A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4420353" y="2525236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E243323B-58D9-49DB-13E9-D8F3A1ADE9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6097710" y="3976303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37C82AA7-C6C7-4315-1CE6-FB9C3E792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4752700" y="5149667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1EA58408-5BAC-A45A-5D5E-B3FFDFA837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3311926" y="5275785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2673268F-5371-86D7-C27E-8D507690040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5638854" y="843094"/>
            <a:ext cx="169528" cy="359606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DE09C943-7B36-F2B6-7967-61165460D01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5638854" y="675345"/>
            <a:ext cx="169528" cy="359606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15980C33-6242-F3FE-7252-79BACB6877C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5632634" y="519012"/>
            <a:ext cx="169528" cy="359606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5ED6E221-E99E-EF19-BB0D-136A08061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634372" y="345392"/>
            <a:ext cx="169528" cy="359606"/>
          </a:xfrm>
          <a:prstGeom prst="rect">
            <a:avLst/>
          </a:prstGeom>
        </p:spPr>
      </p:pic>
      <p:pic>
        <p:nvPicPr>
          <p:cNvPr id="2048" name="図 2047">
            <a:extLst>
              <a:ext uri="{FF2B5EF4-FFF2-40B4-BE49-F238E27FC236}">
                <a16:creationId xmlns:a16="http://schemas.microsoft.com/office/drawing/2014/main" id="{7DCECC50-1DE9-801D-AEE3-D7AEFD9DB73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5195127" y="2700741"/>
            <a:ext cx="169528" cy="359606"/>
          </a:xfrm>
          <a:prstGeom prst="rect">
            <a:avLst/>
          </a:prstGeom>
        </p:spPr>
      </p:pic>
      <p:pic>
        <p:nvPicPr>
          <p:cNvPr id="2055" name="図 2054">
            <a:extLst>
              <a:ext uri="{FF2B5EF4-FFF2-40B4-BE49-F238E27FC236}">
                <a16:creationId xmlns:a16="http://schemas.microsoft.com/office/drawing/2014/main" id="{67ACE075-C6AD-5FB3-F09F-B65A5EEE029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2621933" y="5596960"/>
            <a:ext cx="169528" cy="359606"/>
          </a:xfrm>
          <a:prstGeom prst="rect">
            <a:avLst/>
          </a:prstGeom>
        </p:spPr>
      </p:pic>
      <p:sp>
        <p:nvSpPr>
          <p:cNvPr id="2067" name="四角形: 角を丸くする 2066">
            <a:extLst>
              <a:ext uri="{FF2B5EF4-FFF2-40B4-BE49-F238E27FC236}">
                <a16:creationId xmlns:a16="http://schemas.microsoft.com/office/drawing/2014/main" id="{F7515BF0-AB85-FF5F-84A9-FF06151BF710}"/>
              </a:ext>
            </a:extLst>
          </p:cNvPr>
          <p:cNvSpPr/>
          <p:nvPr/>
        </p:nvSpPr>
        <p:spPr>
          <a:xfrm>
            <a:off x="3013521" y="2968576"/>
            <a:ext cx="829270" cy="177007"/>
          </a:xfrm>
          <a:prstGeom prst="roundRect">
            <a:avLst/>
          </a:prstGeom>
          <a:pattFill prst="pct20">
            <a:fgClr>
              <a:srgbClr val="FF7D7D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&lt;Authenticator&gt;</a:t>
            </a:r>
          </a:p>
        </p:txBody>
      </p:sp>
      <p:pic>
        <p:nvPicPr>
          <p:cNvPr id="2068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8F1D617A-A3E0-E534-1A84-B7F8DE1383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3739923" y="2924743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BADB8E02-5405-2797-E036-AB3942FA71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1393016" y="2664532"/>
            <a:ext cx="191555" cy="20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7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B1EBDA9F-BB70-5888-52CD-173D77C2F8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5530776" y="4076197"/>
            <a:ext cx="191555" cy="20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9" name="四角形: 角を丸くする 2078">
            <a:extLst>
              <a:ext uri="{FF2B5EF4-FFF2-40B4-BE49-F238E27FC236}">
                <a16:creationId xmlns:a16="http://schemas.microsoft.com/office/drawing/2014/main" id="{8622B4D0-C180-0F86-4A21-93907C18EFC1}"/>
              </a:ext>
            </a:extLst>
          </p:cNvPr>
          <p:cNvSpPr/>
          <p:nvPr/>
        </p:nvSpPr>
        <p:spPr>
          <a:xfrm>
            <a:off x="4119399" y="4965837"/>
            <a:ext cx="829270" cy="177007"/>
          </a:xfrm>
          <a:prstGeom prst="roundRect">
            <a:avLst/>
          </a:prstGeom>
          <a:pattFill prst="pct2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80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&lt;Authenticator&gt;</a:t>
            </a:r>
            <a:endParaRPr lang="en-US" altLang="ja-JP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10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415DDEAB-0479-1302-DAF8-566DFFB574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4845801" y="4922004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85F99194-10B9-05EE-1E53-37A605D751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4197130" y="5174760"/>
            <a:ext cx="191555" cy="20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012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129A8B-7249-88BA-1B4E-8FCE540774A4}"/>
              </a:ext>
            </a:extLst>
          </p:cNvPr>
          <p:cNvSpPr txBox="1"/>
          <p:nvPr/>
        </p:nvSpPr>
        <p:spPr>
          <a:xfrm>
            <a:off x="129397" y="94890"/>
            <a:ext cx="69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Impacket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の出力結果を再度確認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5BA719-452B-BC13-06AA-F8A7C6569535}"/>
              </a:ext>
            </a:extLst>
          </p:cNvPr>
          <p:cNvSpPr txBox="1"/>
          <p:nvPr/>
        </p:nvSpPr>
        <p:spPr>
          <a:xfrm>
            <a:off x="315353" y="482397"/>
            <a:ext cx="1907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Impacket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の実行結果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8DD7BA1-C568-0014-5ECA-E12AF097A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90" y="859634"/>
            <a:ext cx="11069595" cy="1514686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F67373B-99A0-821E-236B-4F5E4A64AA21}"/>
              </a:ext>
            </a:extLst>
          </p:cNvPr>
          <p:cNvSpPr/>
          <p:nvPr/>
        </p:nvSpPr>
        <p:spPr bwMode="auto">
          <a:xfrm>
            <a:off x="1342238" y="1551975"/>
            <a:ext cx="184557" cy="209713"/>
          </a:xfrm>
          <a:prstGeom prst="rect">
            <a:avLst/>
          </a:prstGeom>
          <a:solidFill>
            <a:srgbClr val="FFC000">
              <a:alpha val="30000"/>
            </a:srgb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0EEC9DDD-76AD-4B89-AAAF-9F359F559DB8}"/>
              </a:ext>
            </a:extLst>
          </p:cNvPr>
          <p:cNvSpPr/>
          <p:nvPr/>
        </p:nvSpPr>
        <p:spPr>
          <a:xfrm>
            <a:off x="520116" y="1117109"/>
            <a:ext cx="1006679" cy="365406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暗号プロトコルを示す数字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759DC9C-3D8B-5995-E7E7-5124926D9687}"/>
              </a:ext>
            </a:extLst>
          </p:cNvPr>
          <p:cNvSpPr/>
          <p:nvPr/>
        </p:nvSpPr>
        <p:spPr bwMode="auto">
          <a:xfrm>
            <a:off x="1603695" y="1551975"/>
            <a:ext cx="418052" cy="209713"/>
          </a:xfrm>
          <a:prstGeom prst="rect">
            <a:avLst/>
          </a:prstGeom>
          <a:solidFill>
            <a:srgbClr val="00B050">
              <a:alpha val="30000"/>
            </a:srgb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0643AB0E-353D-C0A9-B14D-AD3F95E06FF9}"/>
              </a:ext>
            </a:extLst>
          </p:cNvPr>
          <p:cNvSpPr/>
          <p:nvPr/>
        </p:nvSpPr>
        <p:spPr>
          <a:xfrm>
            <a:off x="1570452" y="1272801"/>
            <a:ext cx="503337" cy="20971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ユーザ名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B35BA59-6CE6-476C-3851-655CB7E68275}"/>
              </a:ext>
            </a:extLst>
          </p:cNvPr>
          <p:cNvSpPr/>
          <p:nvPr/>
        </p:nvSpPr>
        <p:spPr bwMode="auto">
          <a:xfrm>
            <a:off x="2136016" y="1551975"/>
            <a:ext cx="842075" cy="209713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3051A445-252D-FF4F-0A59-7E16E148069E}"/>
              </a:ext>
            </a:extLst>
          </p:cNvPr>
          <p:cNvSpPr/>
          <p:nvPr/>
        </p:nvSpPr>
        <p:spPr>
          <a:xfrm>
            <a:off x="2136016" y="1272801"/>
            <a:ext cx="842075" cy="209713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ドメイン名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1BC1E7C-A29C-9AEA-463F-EFA98323EA76}"/>
              </a:ext>
            </a:extLst>
          </p:cNvPr>
          <p:cNvSpPr/>
          <p:nvPr/>
        </p:nvSpPr>
        <p:spPr bwMode="auto">
          <a:xfrm>
            <a:off x="3036813" y="1551975"/>
            <a:ext cx="2441198" cy="209713"/>
          </a:xfrm>
          <a:prstGeom prst="rect">
            <a:avLst/>
          </a:prstGeom>
          <a:solidFill>
            <a:srgbClr val="7030A0">
              <a:alpha val="30000"/>
            </a:srgb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A8FA122B-9B4A-8FB7-2EAA-C29E4CAA6D58}"/>
              </a:ext>
            </a:extLst>
          </p:cNvPr>
          <p:cNvSpPr/>
          <p:nvPr/>
        </p:nvSpPr>
        <p:spPr>
          <a:xfrm>
            <a:off x="3836374" y="1272801"/>
            <a:ext cx="842075" cy="209713"/>
          </a:xfrm>
          <a:prstGeom prst="flowChartAlternateProcess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チェックサム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CE73A9A-1D84-59DF-8449-5AB5B42FD42D}"/>
              </a:ext>
            </a:extLst>
          </p:cNvPr>
          <p:cNvSpPr/>
          <p:nvPr/>
        </p:nvSpPr>
        <p:spPr bwMode="auto">
          <a:xfrm>
            <a:off x="5536732" y="1551974"/>
            <a:ext cx="6056853" cy="209713"/>
          </a:xfrm>
          <a:prstGeom prst="rect">
            <a:avLst/>
          </a:prstGeom>
          <a:solidFill>
            <a:srgbClr val="C00000">
              <a:alpha val="30000"/>
            </a:srgb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2796695-9769-B450-3964-C8E58E16A8CC}"/>
              </a:ext>
            </a:extLst>
          </p:cNvPr>
          <p:cNvSpPr/>
          <p:nvPr/>
        </p:nvSpPr>
        <p:spPr bwMode="auto">
          <a:xfrm>
            <a:off x="520116" y="1773069"/>
            <a:ext cx="11069595" cy="500348"/>
          </a:xfrm>
          <a:prstGeom prst="rect">
            <a:avLst/>
          </a:prstGeom>
          <a:solidFill>
            <a:srgbClr val="C00000">
              <a:alpha val="30000"/>
            </a:srgb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フローチャート: 代替処理 22">
            <a:extLst>
              <a:ext uri="{FF2B5EF4-FFF2-40B4-BE49-F238E27FC236}">
                <a16:creationId xmlns:a16="http://schemas.microsoft.com/office/drawing/2014/main" id="{409F01A2-A7FB-37BF-D9E5-0080316C473F}"/>
              </a:ext>
            </a:extLst>
          </p:cNvPr>
          <p:cNvSpPr/>
          <p:nvPr/>
        </p:nvSpPr>
        <p:spPr>
          <a:xfrm>
            <a:off x="7292741" y="1268960"/>
            <a:ext cx="1985569" cy="209713"/>
          </a:xfrm>
          <a:prstGeom prst="flowChartAlternateProces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User Hash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で暗号化されたデータ</a:t>
            </a:r>
          </a:p>
        </p:txBody>
      </p:sp>
      <p:sp>
        <p:nvSpPr>
          <p:cNvPr id="1026" name="吹き出し: 四角形 1025">
            <a:extLst>
              <a:ext uri="{FF2B5EF4-FFF2-40B4-BE49-F238E27FC236}">
                <a16:creationId xmlns:a16="http://schemas.microsoft.com/office/drawing/2014/main" id="{3A268143-2486-C2A8-4534-BE1DCA3A1F92}"/>
              </a:ext>
            </a:extLst>
          </p:cNvPr>
          <p:cNvSpPr/>
          <p:nvPr/>
        </p:nvSpPr>
        <p:spPr>
          <a:xfrm>
            <a:off x="8285525" y="110416"/>
            <a:ext cx="3238150" cy="904651"/>
          </a:xfrm>
          <a:prstGeom prst="wedgeRectCallout">
            <a:avLst>
              <a:gd name="adj1" fmla="val -34467"/>
              <a:gd name="adj2" fmla="val 75122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Impacket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の出力結果は以下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種類の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データになっていることがわかる。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⇒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John the ripper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ではこのデータとパスワードリストのみを用いてパスワード解析を行っている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755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129A8B-7249-88BA-1B4E-8FCE540774A4}"/>
              </a:ext>
            </a:extLst>
          </p:cNvPr>
          <p:cNvSpPr txBox="1"/>
          <p:nvPr/>
        </p:nvSpPr>
        <p:spPr>
          <a:xfrm>
            <a:off x="129397" y="94890"/>
            <a:ext cx="69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User Hash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で暗号化されたデータには何が入っているか確認</a:t>
            </a:r>
          </a:p>
        </p:txBody>
      </p:sp>
      <p:pic>
        <p:nvPicPr>
          <p:cNvPr id="1030" name="図 1029">
            <a:extLst>
              <a:ext uri="{FF2B5EF4-FFF2-40B4-BE49-F238E27FC236}">
                <a16:creationId xmlns:a16="http://schemas.microsoft.com/office/drawing/2014/main" id="{508FFD4C-3BC1-B6D8-FDB7-54B549222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8" y="765007"/>
            <a:ext cx="5517160" cy="59034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31" name="テキスト ボックス 1030">
            <a:extLst>
              <a:ext uri="{FF2B5EF4-FFF2-40B4-BE49-F238E27FC236}">
                <a16:creationId xmlns:a16="http://schemas.microsoft.com/office/drawing/2014/main" id="{3B930B38-A7E6-DCEE-DA3E-93A9DC4568DA}"/>
              </a:ext>
            </a:extLst>
          </p:cNvPr>
          <p:cNvSpPr txBox="1"/>
          <p:nvPr/>
        </p:nvSpPr>
        <p:spPr>
          <a:xfrm>
            <a:off x="315352" y="457230"/>
            <a:ext cx="364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Wireshark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による複合後の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AS-REP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メッセージ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2" name="正方形/長方形 1031">
            <a:extLst>
              <a:ext uri="{FF2B5EF4-FFF2-40B4-BE49-F238E27FC236}">
                <a16:creationId xmlns:a16="http://schemas.microsoft.com/office/drawing/2014/main" id="{F60A56A2-3F5D-C816-D4BA-D00EB3387A6F}"/>
              </a:ext>
            </a:extLst>
          </p:cNvPr>
          <p:cNvSpPr/>
          <p:nvPr/>
        </p:nvSpPr>
        <p:spPr>
          <a:xfrm>
            <a:off x="830509" y="3761069"/>
            <a:ext cx="4697836" cy="2916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3" name="フローチャート: 代替処理 1032">
            <a:extLst>
              <a:ext uri="{FF2B5EF4-FFF2-40B4-BE49-F238E27FC236}">
                <a16:creationId xmlns:a16="http://schemas.microsoft.com/office/drawing/2014/main" id="{DA0FD9CA-DC9B-BE0D-BA12-ACAF6AC4B4EC}"/>
              </a:ext>
            </a:extLst>
          </p:cNvPr>
          <p:cNvSpPr/>
          <p:nvPr/>
        </p:nvSpPr>
        <p:spPr>
          <a:xfrm>
            <a:off x="3280095" y="3553047"/>
            <a:ext cx="2248250" cy="176569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User Hash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で暗号化されていたデータ</a:t>
            </a:r>
          </a:p>
        </p:txBody>
      </p:sp>
      <p:sp>
        <p:nvSpPr>
          <p:cNvPr id="1034" name="正方形/長方形 1033">
            <a:extLst>
              <a:ext uri="{FF2B5EF4-FFF2-40B4-BE49-F238E27FC236}">
                <a16:creationId xmlns:a16="http://schemas.microsoft.com/office/drawing/2014/main" id="{987B9312-0AAA-A53C-6982-A61B687B6790}"/>
              </a:ext>
            </a:extLst>
          </p:cNvPr>
          <p:cNvSpPr/>
          <p:nvPr/>
        </p:nvSpPr>
        <p:spPr bwMode="auto">
          <a:xfrm>
            <a:off x="1152399" y="4051894"/>
            <a:ext cx="2807203" cy="426682"/>
          </a:xfrm>
          <a:prstGeom prst="rect">
            <a:avLst/>
          </a:prstGeom>
          <a:solidFill>
            <a:srgbClr val="00B050">
              <a:alpha val="30000"/>
            </a:srgb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5" name="フローチャート: 代替処理 1034">
            <a:extLst>
              <a:ext uri="{FF2B5EF4-FFF2-40B4-BE49-F238E27FC236}">
                <a16:creationId xmlns:a16="http://schemas.microsoft.com/office/drawing/2014/main" id="{CAE6F5B2-3E35-8EA6-6441-7CF4CF8D6537}"/>
              </a:ext>
            </a:extLst>
          </p:cNvPr>
          <p:cNvSpPr/>
          <p:nvPr/>
        </p:nvSpPr>
        <p:spPr>
          <a:xfrm>
            <a:off x="4029823" y="4160378"/>
            <a:ext cx="768680" cy="20971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セッションキー</a:t>
            </a:r>
          </a:p>
        </p:txBody>
      </p:sp>
      <p:sp>
        <p:nvSpPr>
          <p:cNvPr id="1036" name="正方形/長方形 1035">
            <a:extLst>
              <a:ext uri="{FF2B5EF4-FFF2-40B4-BE49-F238E27FC236}">
                <a16:creationId xmlns:a16="http://schemas.microsoft.com/office/drawing/2014/main" id="{7939DA7B-D894-CB99-D1A9-543B5F09DC14}"/>
              </a:ext>
            </a:extLst>
          </p:cNvPr>
          <p:cNvSpPr/>
          <p:nvPr/>
        </p:nvSpPr>
        <p:spPr bwMode="auto">
          <a:xfrm>
            <a:off x="1152398" y="4598313"/>
            <a:ext cx="2807203" cy="181048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7" name="フローチャート: 代替処理 1036">
            <a:extLst>
              <a:ext uri="{FF2B5EF4-FFF2-40B4-BE49-F238E27FC236}">
                <a16:creationId xmlns:a16="http://schemas.microsoft.com/office/drawing/2014/main" id="{55093BB1-DA85-9EB8-398F-BDEE5F424B3D}"/>
              </a:ext>
            </a:extLst>
          </p:cNvPr>
          <p:cNvSpPr/>
          <p:nvPr/>
        </p:nvSpPr>
        <p:spPr>
          <a:xfrm>
            <a:off x="4029823" y="4569648"/>
            <a:ext cx="768680" cy="209713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nonce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8" name="正方形/長方形 1037">
            <a:extLst>
              <a:ext uri="{FF2B5EF4-FFF2-40B4-BE49-F238E27FC236}">
                <a16:creationId xmlns:a16="http://schemas.microsoft.com/office/drawing/2014/main" id="{70C65696-0707-9A96-A7A4-C4DECC77FD4B}"/>
              </a:ext>
            </a:extLst>
          </p:cNvPr>
          <p:cNvSpPr/>
          <p:nvPr/>
        </p:nvSpPr>
        <p:spPr bwMode="auto">
          <a:xfrm>
            <a:off x="1152397" y="4779399"/>
            <a:ext cx="2807203" cy="181048"/>
          </a:xfrm>
          <a:prstGeom prst="rect">
            <a:avLst/>
          </a:prstGeom>
          <a:solidFill>
            <a:schemeClr val="accent2">
              <a:alpha val="30000"/>
            </a:scheme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9" name="フローチャート: 代替処理 1038">
            <a:extLst>
              <a:ext uri="{FF2B5EF4-FFF2-40B4-BE49-F238E27FC236}">
                <a16:creationId xmlns:a16="http://schemas.microsoft.com/office/drawing/2014/main" id="{DA3BE09A-C0EB-C613-3537-EB220C0620A9}"/>
              </a:ext>
            </a:extLst>
          </p:cNvPr>
          <p:cNvSpPr/>
          <p:nvPr/>
        </p:nvSpPr>
        <p:spPr>
          <a:xfrm>
            <a:off x="4029823" y="4779361"/>
            <a:ext cx="1313965" cy="209713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セッションキー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有効期限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0" name="正方形/長方形 1039">
            <a:extLst>
              <a:ext uri="{FF2B5EF4-FFF2-40B4-BE49-F238E27FC236}">
                <a16:creationId xmlns:a16="http://schemas.microsoft.com/office/drawing/2014/main" id="{20E9618A-4F33-EDBF-A3ED-85B6C47904C5}"/>
              </a:ext>
            </a:extLst>
          </p:cNvPr>
          <p:cNvSpPr/>
          <p:nvPr/>
        </p:nvSpPr>
        <p:spPr bwMode="auto">
          <a:xfrm>
            <a:off x="1152396" y="5911944"/>
            <a:ext cx="2807203" cy="756495"/>
          </a:xfrm>
          <a:prstGeom prst="rect">
            <a:avLst/>
          </a:prstGeom>
          <a:solidFill>
            <a:srgbClr val="7030A0">
              <a:alpha val="30000"/>
            </a:srgb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1" name="フローチャート: 代替処理 1040">
            <a:extLst>
              <a:ext uri="{FF2B5EF4-FFF2-40B4-BE49-F238E27FC236}">
                <a16:creationId xmlns:a16="http://schemas.microsoft.com/office/drawing/2014/main" id="{F99D1A56-441B-4B48-632A-01B748746D2F}"/>
              </a:ext>
            </a:extLst>
          </p:cNvPr>
          <p:cNvSpPr/>
          <p:nvPr/>
        </p:nvSpPr>
        <p:spPr>
          <a:xfrm>
            <a:off x="4029822" y="5911944"/>
            <a:ext cx="1313965" cy="371410"/>
          </a:xfrm>
          <a:prstGeom prst="flowChartAlternateProcess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サーバ名</a:t>
            </a:r>
            <a:endParaRPr kumimoji="1"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(krbtgt+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ドメイン名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3" name="右中かっこ 1042">
            <a:extLst>
              <a:ext uri="{FF2B5EF4-FFF2-40B4-BE49-F238E27FC236}">
                <a16:creationId xmlns:a16="http://schemas.microsoft.com/office/drawing/2014/main" id="{70C8FD3D-9209-D739-B898-1BCEB7370C9E}"/>
              </a:ext>
            </a:extLst>
          </p:cNvPr>
          <p:cNvSpPr/>
          <p:nvPr/>
        </p:nvSpPr>
        <p:spPr>
          <a:xfrm>
            <a:off x="5419288" y="4051894"/>
            <a:ext cx="335560" cy="93718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4" name="吹き出し: 四角形 1043">
            <a:extLst>
              <a:ext uri="{FF2B5EF4-FFF2-40B4-BE49-F238E27FC236}">
                <a16:creationId xmlns:a16="http://schemas.microsoft.com/office/drawing/2014/main" id="{A5F7D354-ACA5-4951-E702-AFD4F83C6628}"/>
              </a:ext>
            </a:extLst>
          </p:cNvPr>
          <p:cNvSpPr/>
          <p:nvPr/>
        </p:nvSpPr>
        <p:spPr>
          <a:xfrm>
            <a:off x="6032317" y="4179246"/>
            <a:ext cx="2485618" cy="656560"/>
          </a:xfrm>
          <a:prstGeom prst="wedgeRectCallout">
            <a:avLst>
              <a:gd name="adj1" fmla="val -44017"/>
              <a:gd name="adj2" fmla="val 14719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John the ripper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で把握できない値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5" name="右中かっこ 1044">
            <a:extLst>
              <a:ext uri="{FF2B5EF4-FFF2-40B4-BE49-F238E27FC236}">
                <a16:creationId xmlns:a16="http://schemas.microsoft.com/office/drawing/2014/main" id="{1EE645E3-9384-834D-D57F-32D90AD08967}"/>
              </a:ext>
            </a:extLst>
          </p:cNvPr>
          <p:cNvSpPr/>
          <p:nvPr/>
        </p:nvSpPr>
        <p:spPr>
          <a:xfrm>
            <a:off x="5430788" y="5911943"/>
            <a:ext cx="335560" cy="756495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6" name="吹き出し: 四角形 1045">
            <a:extLst>
              <a:ext uri="{FF2B5EF4-FFF2-40B4-BE49-F238E27FC236}">
                <a16:creationId xmlns:a16="http://schemas.microsoft.com/office/drawing/2014/main" id="{CF6044C4-7800-F149-6F5C-AA69D4387F6B}"/>
              </a:ext>
            </a:extLst>
          </p:cNvPr>
          <p:cNvSpPr/>
          <p:nvPr/>
        </p:nvSpPr>
        <p:spPr>
          <a:xfrm>
            <a:off x="6032317" y="5955074"/>
            <a:ext cx="2485618" cy="656560"/>
          </a:xfrm>
          <a:prstGeom prst="wedgeRectCallout">
            <a:avLst>
              <a:gd name="adj1" fmla="val -44017"/>
              <a:gd name="adj2" fmla="val 14719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John the ripper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で把握できる値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4988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5705</TotalTime>
  <Words>1114</Words>
  <Application>Microsoft Office PowerPoint</Application>
  <PresentationFormat>ワイド画面</PresentationFormat>
  <Paragraphs>270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石田 高広</dc:creator>
  <cp:lastModifiedBy>石田 高広</cp:lastModifiedBy>
  <cp:revision>134</cp:revision>
  <dcterms:created xsi:type="dcterms:W3CDTF">2023-06-17T07:18:49Z</dcterms:created>
  <dcterms:modified xsi:type="dcterms:W3CDTF">2023-09-01T07:23:44Z</dcterms:modified>
</cp:coreProperties>
</file>