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2" r:id="rId5"/>
    <p:sldId id="273" r:id="rId6"/>
    <p:sldId id="258" r:id="rId7"/>
    <p:sldId id="267" r:id="rId8"/>
    <p:sldId id="266" r:id="rId9"/>
    <p:sldId id="265" r:id="rId10"/>
    <p:sldId id="259" r:id="rId11"/>
    <p:sldId id="260" r:id="rId12"/>
    <p:sldId id="261" r:id="rId13"/>
    <p:sldId id="263" r:id="rId14"/>
    <p:sldId id="262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0000"/>
    <a:srgbClr val="FF7D7D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B2E6E-BEFE-EC58-6196-C2543AC5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B1AD0-E113-0E8B-D86C-8E74B5CF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F163B-69A2-F365-D7E0-BB8D064D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BB448-FDF5-FB84-E2E0-3ED2B8D8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80304-BA61-B209-9313-CAEE168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5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CDBE-C307-C727-D09D-78A9B3D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12637-BEC0-6354-FDD2-AE2EF497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267A1-9D6C-9186-5873-C4FB83E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C620F-166B-C937-BC17-23A03BDA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7E1B1F-48E5-7B2F-FAAE-9789233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818756-DDAE-BA4C-B0DE-64703CA5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A9A429-2E13-6646-E547-18938972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600F5-C755-B86B-8293-1F2AFBA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0E74-9C37-235B-16EA-AF7542CE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9A8094-427A-4CC8-EFB5-97E3F61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7FC7E-CAFC-C4E8-D352-AB8CA02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395A0-C666-9DE3-5DAA-F6145AF4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64E36-5270-D1AA-47A1-44EF785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E2FA5-4C23-4322-B695-6E0D066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D513F-C371-0FD7-5A13-45B1DC1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FBE-B392-08B6-3DBC-69E59D9F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AADAE-0894-D221-2A79-7638B457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CC590-5A6C-1F02-6385-F0CFF0B8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27B49-4AE8-2C8D-6EA4-1C9D00A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5DD68-9C39-3A67-9E57-E129E2A5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6342E-7FB0-B758-1DD1-2699E89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F71E3-2577-7A09-61A9-37DC7622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50E1E-1AE8-7A4D-7AD7-E18ADBB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E359E-18E3-CC26-36C1-737D94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0D946-0AA8-46C1-E723-40878193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A5081-7CD3-4314-5F5E-CCC5A67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239D-A054-4A31-2B9E-5457FD3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C1DE8-40E9-4E39-7F76-40C50FB3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942071-01D7-7A80-0538-2D1E8203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385228-BF76-FD03-B266-96845CB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82BC5-6312-EDEB-0E57-EA9D6B1C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B9669E-F9F1-4D0E-88D0-BF48DBE8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908AE8-39A6-76DC-EF91-96E0534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EBA1DA-3C07-3F3E-DEB2-2187071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0B0F2-72FA-766C-5666-59E12B1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09774-974E-B022-623C-EDED751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1F5B72-83C3-218F-AE31-53F1690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8C1F35-8F82-D9BD-B408-2735265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E32F54-D569-0C14-928A-9204779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CD1C2-60D2-7312-0E94-4E79FE9C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D0734-0101-E047-2ADE-6E5294B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66C-2812-40A7-106C-7186CBED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02B0C1-C290-DB33-F1E5-7DCACB7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27667-2BF0-4C2A-890D-B3EAFAFE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800C2-2DA4-8655-BB5B-4026D3BC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967E2-1504-1DA4-7A63-27EC54B9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46C7A-1FB8-970E-9A05-B7864C7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3D795-7AEA-E25B-A3DD-D9BEB86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52CDBC-E21F-9C50-0685-D912BFB4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FD7BCE-4915-DA62-A5FD-DE31FCDF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773AE-936A-8B06-E780-C71AFC6D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CE1A-76E6-3FFD-8FFF-186845F2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69D16-CCAC-F4A0-4F18-96E3A48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CC001F-A00E-E5E5-EC3E-028AE98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8E4D9-B346-6098-C98A-25435721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2409A-B202-D3DB-1353-03422C2A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05E2-3041-4EA4-9C26-F0675B340236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F82CD-A459-B607-D394-F79FA053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96C1A-17FE-A45F-D231-1DEBD41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684-240B-4BCE-9A00-E6ED6792D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458651" y="0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事案の概要</a:t>
            </a:r>
          </a:p>
        </p:txBody>
      </p:sp>
    </p:spTree>
    <p:extLst>
      <p:ext uri="{BB962C8B-B14F-4D97-AF65-F5344CB8AC3E}">
        <p14:creationId xmlns:p14="http://schemas.microsoft.com/office/powerpoint/2010/main" val="349518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KRB_AS_REQ/REP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メッセージの構成イメージ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C8AC38-3F77-3F49-6707-788AEE1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7" y="606699"/>
            <a:ext cx="6458164" cy="27614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DE478C7-0786-C685-DF1E-7C1A0097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6" y="3618447"/>
            <a:ext cx="7964655" cy="2632853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080473E-A5A8-B0C7-426C-13617F17409C}"/>
              </a:ext>
            </a:extLst>
          </p:cNvPr>
          <p:cNvSpPr/>
          <p:nvPr/>
        </p:nvSpPr>
        <p:spPr>
          <a:xfrm>
            <a:off x="7726260" y="2769769"/>
            <a:ext cx="3699546" cy="939567"/>
          </a:xfrm>
          <a:prstGeom prst="wedgeRectCallout">
            <a:avLst>
              <a:gd name="adj1" fmla="val -35553"/>
              <a:gd name="adj2" fmla="val 9017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メッセージ内には、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krbtgt hash</a:t>
            </a: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そのものが入っているわけではなく、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あくまでハッシュで暗号化されたデータのみ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が入っている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4E7778-0817-B73C-3C66-5BCAFE4AF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05" y="2682712"/>
            <a:ext cx="260809" cy="26080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E80BB7-70A8-BF1C-F671-BB7E84AD210E}"/>
              </a:ext>
            </a:extLst>
          </p:cNvPr>
          <p:cNvSpPr txBox="1"/>
          <p:nvPr/>
        </p:nvSpPr>
        <p:spPr>
          <a:xfrm>
            <a:off x="667256" y="6386210"/>
            <a:ext cx="361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https://www.tarlogic.com/blog/how-kerberos-works/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27DBC482-CF90-BA43-7997-2449B172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0A866DC-35BA-2C22-9886-580ADC3CB565}"/>
              </a:ext>
            </a:extLst>
          </p:cNvPr>
          <p:cNvSpPr/>
          <p:nvPr/>
        </p:nvSpPr>
        <p:spPr>
          <a:xfrm>
            <a:off x="9018165" y="4546833"/>
            <a:ext cx="2088859" cy="1191237"/>
          </a:xfrm>
          <a:prstGeom prst="wedgeEllipseCallout">
            <a:avLst>
              <a:gd name="adj1" fmla="val 42612"/>
              <a:gd name="adj2" fmla="val 557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このデータからどうやって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パスワードを解析する？？</a:t>
            </a:r>
          </a:p>
        </p:txBody>
      </p:sp>
    </p:spTree>
    <p:extLst>
      <p:ext uri="{BB962C8B-B14F-4D97-AF65-F5344CB8AC3E}">
        <p14:creationId xmlns:p14="http://schemas.microsoft.com/office/powerpoint/2010/main" val="337567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■攻撃ツールの挙動を確認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7D3737-87CF-FA66-A0A9-9098139A8F38}"/>
              </a:ext>
            </a:extLst>
          </p:cNvPr>
          <p:cNvSpPr txBox="1"/>
          <p:nvPr/>
        </p:nvSpPr>
        <p:spPr>
          <a:xfrm>
            <a:off x="315353" y="464222"/>
            <a:ext cx="1127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使用するツール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：ユーザリストに記載のユーザについて、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AS-REQ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メッセージを送信し、応答メッセージ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(AS-REP)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からパスワード解析に必要なデータを抽出する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で取得したデータを元に辞書ベースのパスワード解析を行う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1472299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8DD7BA1-C568-0014-5ECA-E12AF097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0" y="1849536"/>
            <a:ext cx="11069595" cy="1514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67373B-99A0-821E-236B-4F5E4A64AA21}"/>
              </a:ext>
            </a:extLst>
          </p:cNvPr>
          <p:cNvSpPr/>
          <p:nvPr/>
        </p:nvSpPr>
        <p:spPr bwMode="auto">
          <a:xfrm>
            <a:off x="523990" y="2541877"/>
            <a:ext cx="11069594" cy="738218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9DF6BB-7617-CE13-C030-1D715F01B838}"/>
              </a:ext>
            </a:extLst>
          </p:cNvPr>
          <p:cNvSpPr/>
          <p:nvPr/>
        </p:nvSpPr>
        <p:spPr>
          <a:xfrm>
            <a:off x="5595458" y="2009170"/>
            <a:ext cx="1107346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BD231C0-DCB8-2131-7DD6-DA023387E3D8}"/>
              </a:ext>
            </a:extLst>
          </p:cNvPr>
          <p:cNvSpPr/>
          <p:nvPr/>
        </p:nvSpPr>
        <p:spPr>
          <a:xfrm>
            <a:off x="5335398" y="1672638"/>
            <a:ext cx="723389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E87C511-3A2B-9B0A-8F0E-2523ACA7520A}"/>
              </a:ext>
            </a:extLst>
          </p:cNvPr>
          <p:cNvSpPr/>
          <p:nvPr/>
        </p:nvSpPr>
        <p:spPr>
          <a:xfrm>
            <a:off x="6740878" y="2015370"/>
            <a:ext cx="1190142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D6A4965-1EB1-29BB-1254-93C76304D96E}"/>
              </a:ext>
            </a:extLst>
          </p:cNvPr>
          <p:cNvSpPr/>
          <p:nvPr/>
        </p:nvSpPr>
        <p:spPr>
          <a:xfrm>
            <a:off x="6763725" y="1675096"/>
            <a:ext cx="831393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ユーザ名リスト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36B608C-DE30-2617-BA8F-EA96979321EE}"/>
              </a:ext>
            </a:extLst>
          </p:cNvPr>
          <p:cNvSpPr/>
          <p:nvPr/>
        </p:nvSpPr>
        <p:spPr>
          <a:xfrm>
            <a:off x="9167231" y="2009170"/>
            <a:ext cx="1190142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2033F8F-4130-BB61-DD2E-40567666A3D3}"/>
              </a:ext>
            </a:extLst>
          </p:cNvPr>
          <p:cNvSpPr/>
          <p:nvPr/>
        </p:nvSpPr>
        <p:spPr>
          <a:xfrm>
            <a:off x="9190078" y="1668896"/>
            <a:ext cx="968990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A3C1EF4C-E331-FF78-1878-466634E3B2F1}"/>
              </a:ext>
            </a:extLst>
          </p:cNvPr>
          <p:cNvSpPr/>
          <p:nvPr/>
        </p:nvSpPr>
        <p:spPr>
          <a:xfrm>
            <a:off x="8363824" y="3381969"/>
            <a:ext cx="3590488" cy="656560"/>
          </a:xfrm>
          <a:prstGeom prst="wedgeRectCallout">
            <a:avLst>
              <a:gd name="adj1" fmla="val -24104"/>
              <a:gd name="adj2" fmla="val -8749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 Roasting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の説明サイトなどで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と呼ばれているもの。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これは一体何のデータなのか？？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35466E4-B0CA-6AA9-6458-1CD1C31D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0" y="4533094"/>
            <a:ext cx="9164279" cy="151468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244DB1-061D-D56A-8A24-9ED19F26EB89}"/>
              </a:ext>
            </a:extLst>
          </p:cNvPr>
          <p:cNvSpPr txBox="1"/>
          <p:nvPr/>
        </p:nvSpPr>
        <p:spPr>
          <a:xfrm>
            <a:off x="315353" y="4209371"/>
            <a:ext cx="236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A925DC-DE66-52DB-B5D4-11A2430B1005}"/>
              </a:ext>
            </a:extLst>
          </p:cNvPr>
          <p:cNvSpPr/>
          <p:nvPr/>
        </p:nvSpPr>
        <p:spPr>
          <a:xfrm>
            <a:off x="5335397" y="4448967"/>
            <a:ext cx="3288485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99EB4F5-2234-2656-3680-D2DD998E2B89}"/>
              </a:ext>
            </a:extLst>
          </p:cNvPr>
          <p:cNvSpPr/>
          <p:nvPr/>
        </p:nvSpPr>
        <p:spPr>
          <a:xfrm>
            <a:off x="5134063" y="4149406"/>
            <a:ext cx="922790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パスワードリスト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6F4ECEF-5806-1B70-BEFD-51730E357BC5}"/>
              </a:ext>
            </a:extLst>
          </p:cNvPr>
          <p:cNvSpPr/>
          <p:nvPr/>
        </p:nvSpPr>
        <p:spPr>
          <a:xfrm>
            <a:off x="8684926" y="4448322"/>
            <a:ext cx="1190142" cy="255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991CBEF-A89B-515D-EB6A-A8583164AA37}"/>
              </a:ext>
            </a:extLst>
          </p:cNvPr>
          <p:cNvSpPr/>
          <p:nvPr/>
        </p:nvSpPr>
        <p:spPr>
          <a:xfrm>
            <a:off x="8554349" y="4158925"/>
            <a:ext cx="1451295" cy="25585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B5464C1-A6C1-4DDA-065A-73442AA75473}"/>
              </a:ext>
            </a:extLst>
          </p:cNvPr>
          <p:cNvSpPr/>
          <p:nvPr/>
        </p:nvSpPr>
        <p:spPr bwMode="auto">
          <a:xfrm>
            <a:off x="522056" y="5427875"/>
            <a:ext cx="853738" cy="150804"/>
          </a:xfrm>
          <a:prstGeom prst="rect">
            <a:avLst/>
          </a:prstGeom>
          <a:solidFill>
            <a:srgbClr val="92D050">
              <a:alpha val="5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B46729B-DCEE-6786-0C0D-878073FB83FC}"/>
              </a:ext>
            </a:extLst>
          </p:cNvPr>
          <p:cNvSpPr/>
          <p:nvPr/>
        </p:nvSpPr>
        <p:spPr>
          <a:xfrm>
            <a:off x="487529" y="5662806"/>
            <a:ext cx="1416771" cy="2558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解析結果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4" name="矢印: 下 1023">
            <a:extLst>
              <a:ext uri="{FF2B5EF4-FFF2-40B4-BE49-F238E27FC236}">
                <a16:creationId xmlns:a16="http://schemas.microsoft.com/office/drawing/2014/main" id="{9A5CCA15-6F81-EC22-3515-43FEFB027993}"/>
              </a:ext>
            </a:extLst>
          </p:cNvPr>
          <p:cNvSpPr/>
          <p:nvPr/>
        </p:nvSpPr>
        <p:spPr>
          <a:xfrm>
            <a:off x="948924" y="3481960"/>
            <a:ext cx="2473783" cy="5982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解析実行</a:t>
            </a:r>
          </a:p>
        </p:txBody>
      </p:sp>
      <p:pic>
        <p:nvPicPr>
          <p:cNvPr id="1025" name="Picture 2" descr="いろいろな話し合う人たちのイラスト | かわいいフリー素材集 いらすとや">
            <a:extLst>
              <a:ext uri="{FF2B5EF4-FFF2-40B4-BE49-F238E27FC236}">
                <a16:creationId xmlns:a16="http://schemas.microsoft.com/office/drawing/2014/main" id="{4AAC588B-3B9E-B2E3-77C3-6007F4FE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9" y="5368953"/>
            <a:ext cx="1154068" cy="14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吹き出し: 円形 1026">
            <a:extLst>
              <a:ext uri="{FF2B5EF4-FFF2-40B4-BE49-F238E27FC236}">
                <a16:creationId xmlns:a16="http://schemas.microsoft.com/office/drawing/2014/main" id="{A3E6C128-1842-D6D9-0E68-56AB8A5A4CF1}"/>
              </a:ext>
            </a:extLst>
          </p:cNvPr>
          <p:cNvSpPr/>
          <p:nvPr/>
        </p:nvSpPr>
        <p:spPr>
          <a:xfrm>
            <a:off x="8643839" y="5241194"/>
            <a:ext cx="2088859" cy="1191237"/>
          </a:xfrm>
          <a:prstGeom prst="wedgeEllipseCallout">
            <a:avLst>
              <a:gd name="adj1" fmla="val 61086"/>
              <a:gd name="adj2" fmla="val 2197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の出力結果から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パスワードを解析できるのはなぜ？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一体何のデータを出力している？</a:t>
            </a:r>
          </a:p>
        </p:txBody>
      </p:sp>
    </p:spTree>
    <p:extLst>
      <p:ext uri="{BB962C8B-B14F-4D97-AF65-F5344CB8AC3E}">
        <p14:creationId xmlns:p14="http://schemas.microsoft.com/office/powerpoint/2010/main" val="23733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の処理をソースコードとパケットからざっくり確認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305422-079B-6633-681C-E9CDD842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8" y="771999"/>
            <a:ext cx="9126224" cy="184810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274539-AEDD-EB91-CBC9-4A65598F8166}"/>
              </a:ext>
            </a:extLst>
          </p:cNvPr>
          <p:cNvSpPr txBox="1"/>
          <p:nvPr/>
        </p:nvSpPr>
        <p:spPr>
          <a:xfrm>
            <a:off x="281796" y="464222"/>
            <a:ext cx="439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(GetNPUsers.py)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のコード抜粋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BE0B51-B0F9-E740-3F09-D2E7A6F9591A}"/>
              </a:ext>
            </a:extLst>
          </p:cNvPr>
          <p:cNvSpPr/>
          <p:nvPr/>
        </p:nvSpPr>
        <p:spPr bwMode="auto">
          <a:xfrm>
            <a:off x="1590623" y="1988203"/>
            <a:ext cx="7838603" cy="528494"/>
          </a:xfrm>
          <a:prstGeom prst="rect">
            <a:avLst/>
          </a:prstGeom>
          <a:solidFill>
            <a:srgbClr val="0070C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29F4AEE-0CD5-63AF-790C-85290D234DBC}"/>
              </a:ext>
            </a:extLst>
          </p:cNvPr>
          <p:cNvGrpSpPr/>
          <p:nvPr/>
        </p:nvGrpSpPr>
        <p:grpSpPr>
          <a:xfrm>
            <a:off x="450708" y="2927884"/>
            <a:ext cx="8819127" cy="3835226"/>
            <a:chOff x="0" y="623515"/>
            <a:chExt cx="12192000" cy="594652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B77212F0-D5F4-7C2F-3AD6-E529FAEB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3515"/>
              <a:ext cx="12192000" cy="5946529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3006473-C8E2-48FD-AFD0-1867D87DA78D}"/>
                </a:ext>
              </a:extLst>
            </p:cNvPr>
            <p:cNvSpPr/>
            <p:nvPr/>
          </p:nvSpPr>
          <p:spPr>
            <a:xfrm>
              <a:off x="360727" y="4127384"/>
              <a:ext cx="6216242" cy="1719743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00" ker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159B743-9F33-88D6-6920-553553555747}"/>
                </a:ext>
              </a:extLst>
            </p:cNvPr>
            <p:cNvSpPr/>
            <p:nvPr/>
          </p:nvSpPr>
          <p:spPr>
            <a:xfrm>
              <a:off x="360727" y="5889103"/>
              <a:ext cx="6216242" cy="600443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 w="19050">
              <a:solidFill>
                <a:srgbClr val="00B050"/>
              </a:solidFill>
            </a:ln>
            <a:effectLst/>
          </p:spPr>
          <p:txBody>
  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00" ker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015DFA1-597F-139A-02A4-2518E0E83F83}"/>
              </a:ext>
            </a:extLst>
          </p:cNvPr>
          <p:cNvSpPr/>
          <p:nvPr/>
        </p:nvSpPr>
        <p:spPr>
          <a:xfrm>
            <a:off x="8665828" y="1165067"/>
            <a:ext cx="3238150" cy="656560"/>
          </a:xfrm>
          <a:prstGeom prst="wedgeRectCallout">
            <a:avLst>
              <a:gd name="adj1" fmla="val -35244"/>
              <a:gd name="adj2" fmla="val 7604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メッセージ内の「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enc-part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cipher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のデータを抽出して出力する処理になっている。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04DF2E-E4BB-E0AC-9006-7C1F4BF4351A}"/>
              </a:ext>
            </a:extLst>
          </p:cNvPr>
          <p:cNvSpPr txBox="1"/>
          <p:nvPr/>
        </p:nvSpPr>
        <p:spPr>
          <a:xfrm>
            <a:off x="281795" y="2621065"/>
            <a:ext cx="439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ツール実行時のパケット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(AS-REP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AEB86FB1-8450-8234-4B77-0B3DDF977A9D}"/>
              </a:ext>
            </a:extLst>
          </p:cNvPr>
          <p:cNvSpPr/>
          <p:nvPr/>
        </p:nvSpPr>
        <p:spPr>
          <a:xfrm>
            <a:off x="2922165" y="5213465"/>
            <a:ext cx="2272036" cy="205823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(krbtgt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のパスワードハッシュで暗号化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439C54D8-1D8F-69DF-14C4-A223A467B109}"/>
              </a:ext>
            </a:extLst>
          </p:cNvPr>
          <p:cNvSpPr/>
          <p:nvPr/>
        </p:nvSpPr>
        <p:spPr>
          <a:xfrm>
            <a:off x="3053592" y="6337691"/>
            <a:ext cx="2154589" cy="20582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4328C1D-E314-17BF-272E-30A5F446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228" y="4832621"/>
            <a:ext cx="5709746" cy="1887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8F353F21-88D8-A5F1-1629-CF92B49D0CA4}"/>
              </a:ext>
            </a:extLst>
          </p:cNvPr>
          <p:cNvSpPr/>
          <p:nvPr/>
        </p:nvSpPr>
        <p:spPr>
          <a:xfrm>
            <a:off x="5279612" y="6300865"/>
            <a:ext cx="2018243" cy="27947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FE84556-FF67-70E2-B75A-ED56E285C9A0}"/>
              </a:ext>
            </a:extLst>
          </p:cNvPr>
          <p:cNvSpPr/>
          <p:nvPr/>
        </p:nvSpPr>
        <p:spPr bwMode="auto">
          <a:xfrm>
            <a:off x="7382312" y="5467226"/>
            <a:ext cx="1486250" cy="1076287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E376F6BF-0FBA-0992-5C7E-39AF53A07EC5}"/>
              </a:ext>
            </a:extLst>
          </p:cNvPr>
          <p:cNvSpPr/>
          <p:nvPr/>
        </p:nvSpPr>
        <p:spPr>
          <a:xfrm>
            <a:off x="8125437" y="3999499"/>
            <a:ext cx="3238150" cy="656560"/>
          </a:xfrm>
          <a:prstGeom prst="wedgeRectCallout">
            <a:avLst>
              <a:gd name="adj1" fmla="val -33431"/>
              <a:gd name="adj2" fmla="val 8243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従って、</a:t>
            </a:r>
            <a:r>
              <a:rPr lang="en-US" altLang="ja-JP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</a:t>
            </a:r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であることが確認できる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156EA8-0444-CAF7-1A94-14002FBE487C}"/>
              </a:ext>
            </a:extLst>
          </p:cNvPr>
          <p:cNvSpPr/>
          <p:nvPr/>
        </p:nvSpPr>
        <p:spPr>
          <a:xfrm>
            <a:off x="729129" y="6326601"/>
            <a:ext cx="579553" cy="671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E6645C4-DAEA-19EC-B50D-61D9C327C06B}"/>
              </a:ext>
            </a:extLst>
          </p:cNvPr>
          <p:cNvSpPr/>
          <p:nvPr/>
        </p:nvSpPr>
        <p:spPr>
          <a:xfrm>
            <a:off x="923475" y="6603682"/>
            <a:ext cx="385208" cy="969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24F4B354-E8FF-34DA-0F25-6E91C0DAF0CA}"/>
              </a:ext>
            </a:extLst>
          </p:cNvPr>
          <p:cNvSpPr/>
          <p:nvPr/>
        </p:nvSpPr>
        <p:spPr>
          <a:xfrm>
            <a:off x="1987515" y="3305949"/>
            <a:ext cx="3709316" cy="1464786"/>
          </a:xfrm>
          <a:prstGeom prst="wedgeRectCallout">
            <a:avLst>
              <a:gd name="adj1" fmla="val -31399"/>
              <a:gd name="adj2" fmla="val 7662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メッセージ内には大きく以下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つのデータがある。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・クライアント名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cname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TGT(krbtgt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のパスワードハッシュで暗号化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セッションキーなど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enc-part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cipher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」は「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で暗号化されたデータ」になっている。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7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の出力結果を再度確認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15353" y="482397"/>
            <a:ext cx="190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の実行結果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8DD7BA1-C568-0014-5ECA-E12AF097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0" y="859634"/>
            <a:ext cx="11069595" cy="1514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F67373B-99A0-821E-236B-4F5E4A64AA21}"/>
              </a:ext>
            </a:extLst>
          </p:cNvPr>
          <p:cNvSpPr/>
          <p:nvPr/>
        </p:nvSpPr>
        <p:spPr bwMode="auto">
          <a:xfrm>
            <a:off x="1342238" y="1551975"/>
            <a:ext cx="184557" cy="209713"/>
          </a:xfrm>
          <a:prstGeom prst="rect">
            <a:avLst/>
          </a:prstGeom>
          <a:solidFill>
            <a:srgbClr val="FFC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0EEC9DDD-76AD-4B89-AAAF-9F359F559DB8}"/>
              </a:ext>
            </a:extLst>
          </p:cNvPr>
          <p:cNvSpPr/>
          <p:nvPr/>
        </p:nvSpPr>
        <p:spPr>
          <a:xfrm>
            <a:off x="520116" y="1117109"/>
            <a:ext cx="1006679" cy="365406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暗号プロトコルを示す数字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59DC9C-3D8B-5995-E7E7-5124926D9687}"/>
              </a:ext>
            </a:extLst>
          </p:cNvPr>
          <p:cNvSpPr/>
          <p:nvPr/>
        </p:nvSpPr>
        <p:spPr bwMode="auto">
          <a:xfrm>
            <a:off x="1603695" y="1551975"/>
            <a:ext cx="418052" cy="209713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643AB0E-353D-C0A9-B14D-AD3F95E06FF9}"/>
              </a:ext>
            </a:extLst>
          </p:cNvPr>
          <p:cNvSpPr/>
          <p:nvPr/>
        </p:nvSpPr>
        <p:spPr>
          <a:xfrm>
            <a:off x="1570452" y="1272801"/>
            <a:ext cx="503337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35BA59-6CE6-476C-3851-655CB7E68275}"/>
              </a:ext>
            </a:extLst>
          </p:cNvPr>
          <p:cNvSpPr/>
          <p:nvPr/>
        </p:nvSpPr>
        <p:spPr bwMode="auto">
          <a:xfrm>
            <a:off x="2136016" y="1551975"/>
            <a:ext cx="842075" cy="2097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3051A445-252D-FF4F-0A59-7E16E148069E}"/>
              </a:ext>
            </a:extLst>
          </p:cNvPr>
          <p:cNvSpPr/>
          <p:nvPr/>
        </p:nvSpPr>
        <p:spPr>
          <a:xfrm>
            <a:off x="2136016" y="1272801"/>
            <a:ext cx="842075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1BC1E7C-A29C-9AEA-463F-EFA98323EA76}"/>
              </a:ext>
            </a:extLst>
          </p:cNvPr>
          <p:cNvSpPr/>
          <p:nvPr/>
        </p:nvSpPr>
        <p:spPr bwMode="auto">
          <a:xfrm>
            <a:off x="3036813" y="1551975"/>
            <a:ext cx="2441198" cy="209713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A8FA122B-9B4A-8FB7-2EAA-C29E4CAA6D58}"/>
              </a:ext>
            </a:extLst>
          </p:cNvPr>
          <p:cNvSpPr/>
          <p:nvPr/>
        </p:nvSpPr>
        <p:spPr>
          <a:xfrm>
            <a:off x="3836374" y="1272801"/>
            <a:ext cx="842075" cy="209713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チェックサム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E73A9A-1D84-59DF-8449-5AB5B42FD42D}"/>
              </a:ext>
            </a:extLst>
          </p:cNvPr>
          <p:cNvSpPr/>
          <p:nvPr/>
        </p:nvSpPr>
        <p:spPr bwMode="auto">
          <a:xfrm>
            <a:off x="5536732" y="1551974"/>
            <a:ext cx="6056853" cy="209713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96695-9769-B450-3964-C8E58E16A8CC}"/>
              </a:ext>
            </a:extLst>
          </p:cNvPr>
          <p:cNvSpPr/>
          <p:nvPr/>
        </p:nvSpPr>
        <p:spPr bwMode="auto">
          <a:xfrm>
            <a:off x="520116" y="1773069"/>
            <a:ext cx="11069595" cy="500348"/>
          </a:xfrm>
          <a:prstGeom prst="rect">
            <a:avLst/>
          </a:prstGeom>
          <a:solidFill>
            <a:srgbClr val="C0000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409F01A2-A7FB-37BF-D9E5-0080316C473F}"/>
              </a:ext>
            </a:extLst>
          </p:cNvPr>
          <p:cNvSpPr/>
          <p:nvPr/>
        </p:nvSpPr>
        <p:spPr>
          <a:xfrm>
            <a:off x="7292741" y="1268960"/>
            <a:ext cx="1985569" cy="209713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</a:t>
            </a:r>
          </a:p>
        </p:txBody>
      </p:sp>
      <p:sp>
        <p:nvSpPr>
          <p:cNvPr id="1026" name="吹き出し: 四角形 1025">
            <a:extLst>
              <a:ext uri="{FF2B5EF4-FFF2-40B4-BE49-F238E27FC236}">
                <a16:creationId xmlns:a16="http://schemas.microsoft.com/office/drawing/2014/main" id="{3A268143-2486-C2A8-4534-BE1DCA3A1F92}"/>
              </a:ext>
            </a:extLst>
          </p:cNvPr>
          <p:cNvSpPr/>
          <p:nvPr/>
        </p:nvSpPr>
        <p:spPr>
          <a:xfrm>
            <a:off x="8285525" y="110416"/>
            <a:ext cx="3238150" cy="904651"/>
          </a:xfrm>
          <a:prstGeom prst="wedgeRectCallout">
            <a:avLst>
              <a:gd name="adj1" fmla="val -34467"/>
              <a:gd name="adj2" fmla="val 75122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の出力結果は以下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データになっていることがわかる。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ではこのデータとパスワードリストのみを用いてパスワード解析を行っている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55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で暗号化されたデータには何が入っているか確認</a:t>
            </a:r>
          </a:p>
        </p:txBody>
      </p:sp>
      <p:pic>
        <p:nvPicPr>
          <p:cNvPr id="1030" name="図 1029">
            <a:extLst>
              <a:ext uri="{FF2B5EF4-FFF2-40B4-BE49-F238E27FC236}">
                <a16:creationId xmlns:a16="http://schemas.microsoft.com/office/drawing/2014/main" id="{508FFD4C-3BC1-B6D8-FDB7-54B54922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765007"/>
            <a:ext cx="5517160" cy="590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3B930B38-A7E6-DCEE-DA3E-93A9DC4568DA}"/>
              </a:ext>
            </a:extLst>
          </p:cNvPr>
          <p:cNvSpPr txBox="1"/>
          <p:nvPr/>
        </p:nvSpPr>
        <p:spPr>
          <a:xfrm>
            <a:off x="315352" y="457230"/>
            <a:ext cx="364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Wireshark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による複合後の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AS-REP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F60A56A2-3F5D-C816-D4BA-D00EB3387A6F}"/>
              </a:ext>
            </a:extLst>
          </p:cNvPr>
          <p:cNvSpPr/>
          <p:nvPr/>
        </p:nvSpPr>
        <p:spPr>
          <a:xfrm>
            <a:off x="830509" y="3761069"/>
            <a:ext cx="4697836" cy="291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フローチャート: 代替処理 1032">
            <a:extLst>
              <a:ext uri="{FF2B5EF4-FFF2-40B4-BE49-F238E27FC236}">
                <a16:creationId xmlns:a16="http://schemas.microsoft.com/office/drawing/2014/main" id="{DA0FD9CA-DC9B-BE0D-BA12-ACAF6AC4B4EC}"/>
              </a:ext>
            </a:extLst>
          </p:cNvPr>
          <p:cNvSpPr/>
          <p:nvPr/>
        </p:nvSpPr>
        <p:spPr>
          <a:xfrm>
            <a:off x="3280095" y="3553047"/>
            <a:ext cx="2248250" cy="176569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User Hash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で暗号化されていたデータ</a:t>
            </a:r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987B9312-0AAA-A53C-6982-A61B687B6790}"/>
              </a:ext>
            </a:extLst>
          </p:cNvPr>
          <p:cNvSpPr/>
          <p:nvPr/>
        </p:nvSpPr>
        <p:spPr bwMode="auto">
          <a:xfrm>
            <a:off x="1152399" y="4051894"/>
            <a:ext cx="2807203" cy="426682"/>
          </a:xfrm>
          <a:prstGeom prst="rect">
            <a:avLst/>
          </a:prstGeom>
          <a:solidFill>
            <a:srgbClr val="00B05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5" name="フローチャート: 代替処理 1034">
            <a:extLst>
              <a:ext uri="{FF2B5EF4-FFF2-40B4-BE49-F238E27FC236}">
                <a16:creationId xmlns:a16="http://schemas.microsoft.com/office/drawing/2014/main" id="{CAE6F5B2-3E35-8EA6-6441-7CF4CF8D6537}"/>
              </a:ext>
            </a:extLst>
          </p:cNvPr>
          <p:cNvSpPr/>
          <p:nvPr/>
        </p:nvSpPr>
        <p:spPr>
          <a:xfrm>
            <a:off x="4029823" y="4160378"/>
            <a:ext cx="768680" cy="20971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</a:t>
            </a: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7939DA7B-D894-CB99-D1A9-543B5F09DC14}"/>
              </a:ext>
            </a:extLst>
          </p:cNvPr>
          <p:cNvSpPr/>
          <p:nvPr/>
        </p:nvSpPr>
        <p:spPr bwMode="auto">
          <a:xfrm>
            <a:off x="1152398" y="4598313"/>
            <a:ext cx="2807203" cy="18104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7" name="フローチャート: 代替処理 1036">
            <a:extLst>
              <a:ext uri="{FF2B5EF4-FFF2-40B4-BE49-F238E27FC236}">
                <a16:creationId xmlns:a16="http://schemas.microsoft.com/office/drawing/2014/main" id="{55093BB1-DA85-9EB8-398F-BDEE5F424B3D}"/>
              </a:ext>
            </a:extLst>
          </p:cNvPr>
          <p:cNvSpPr/>
          <p:nvPr/>
        </p:nvSpPr>
        <p:spPr>
          <a:xfrm>
            <a:off x="4029823" y="4569648"/>
            <a:ext cx="768680" cy="20971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nonce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70C65696-0707-9A96-A7A4-C4DECC77FD4B}"/>
              </a:ext>
            </a:extLst>
          </p:cNvPr>
          <p:cNvSpPr/>
          <p:nvPr/>
        </p:nvSpPr>
        <p:spPr bwMode="auto">
          <a:xfrm>
            <a:off x="1152397" y="4779399"/>
            <a:ext cx="2807203" cy="181048"/>
          </a:xfrm>
          <a:prstGeom prst="rect">
            <a:avLst/>
          </a:prstGeom>
          <a:solidFill>
            <a:schemeClr val="accent2">
              <a:alpha val="30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9" name="フローチャート: 代替処理 1038">
            <a:extLst>
              <a:ext uri="{FF2B5EF4-FFF2-40B4-BE49-F238E27FC236}">
                <a16:creationId xmlns:a16="http://schemas.microsoft.com/office/drawing/2014/main" id="{DA3BE09A-C0EB-C613-3537-EB220C0620A9}"/>
              </a:ext>
            </a:extLst>
          </p:cNvPr>
          <p:cNvSpPr/>
          <p:nvPr/>
        </p:nvSpPr>
        <p:spPr>
          <a:xfrm>
            <a:off x="4029823" y="4779361"/>
            <a:ext cx="1313965" cy="20971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セッションキー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0" name="正方形/長方形 1039">
            <a:extLst>
              <a:ext uri="{FF2B5EF4-FFF2-40B4-BE49-F238E27FC236}">
                <a16:creationId xmlns:a16="http://schemas.microsoft.com/office/drawing/2014/main" id="{20E9618A-4F33-EDBF-A3ED-85B6C47904C5}"/>
              </a:ext>
            </a:extLst>
          </p:cNvPr>
          <p:cNvSpPr/>
          <p:nvPr/>
        </p:nvSpPr>
        <p:spPr bwMode="auto">
          <a:xfrm>
            <a:off x="1152396" y="5911944"/>
            <a:ext cx="2807203" cy="756495"/>
          </a:xfrm>
          <a:prstGeom prst="rect">
            <a:avLst/>
          </a:prstGeom>
          <a:solidFill>
            <a:srgbClr val="7030A0">
              <a:alpha val="30000"/>
            </a:srgb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1" name="フローチャート: 代替処理 1040">
            <a:extLst>
              <a:ext uri="{FF2B5EF4-FFF2-40B4-BE49-F238E27FC236}">
                <a16:creationId xmlns:a16="http://schemas.microsoft.com/office/drawing/2014/main" id="{F99D1A56-441B-4B48-632A-01B748746D2F}"/>
              </a:ext>
            </a:extLst>
          </p:cNvPr>
          <p:cNvSpPr/>
          <p:nvPr/>
        </p:nvSpPr>
        <p:spPr>
          <a:xfrm>
            <a:off x="4029822" y="5911944"/>
            <a:ext cx="1313965" cy="371410"/>
          </a:xfrm>
          <a:prstGeom prst="flowChartAlternate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サーバ名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(krbtgt+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ドメイン名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3" name="右中かっこ 1042">
            <a:extLst>
              <a:ext uri="{FF2B5EF4-FFF2-40B4-BE49-F238E27FC236}">
                <a16:creationId xmlns:a16="http://schemas.microsoft.com/office/drawing/2014/main" id="{70C8FD3D-9209-D739-B898-1BCEB7370C9E}"/>
              </a:ext>
            </a:extLst>
          </p:cNvPr>
          <p:cNvSpPr/>
          <p:nvPr/>
        </p:nvSpPr>
        <p:spPr>
          <a:xfrm>
            <a:off x="5419288" y="4051894"/>
            <a:ext cx="335560" cy="9371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4" name="吹き出し: 四角形 1043">
            <a:extLst>
              <a:ext uri="{FF2B5EF4-FFF2-40B4-BE49-F238E27FC236}">
                <a16:creationId xmlns:a16="http://schemas.microsoft.com/office/drawing/2014/main" id="{A5F7D354-ACA5-4951-E702-AFD4F83C6628}"/>
              </a:ext>
            </a:extLst>
          </p:cNvPr>
          <p:cNvSpPr/>
          <p:nvPr/>
        </p:nvSpPr>
        <p:spPr>
          <a:xfrm>
            <a:off x="6032317" y="4179246"/>
            <a:ext cx="2485618" cy="656560"/>
          </a:xfrm>
          <a:prstGeom prst="wedgeRectCallout">
            <a:avLst>
              <a:gd name="adj1" fmla="val -44017"/>
              <a:gd name="adj2" fmla="val 1471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で把握できない値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5" name="右中かっこ 1044">
            <a:extLst>
              <a:ext uri="{FF2B5EF4-FFF2-40B4-BE49-F238E27FC236}">
                <a16:creationId xmlns:a16="http://schemas.microsoft.com/office/drawing/2014/main" id="{1EE645E3-9384-834D-D57F-32D90AD08967}"/>
              </a:ext>
            </a:extLst>
          </p:cNvPr>
          <p:cNvSpPr/>
          <p:nvPr/>
        </p:nvSpPr>
        <p:spPr>
          <a:xfrm>
            <a:off x="5430788" y="5911943"/>
            <a:ext cx="335560" cy="75649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吹き出し: 四角形 1045">
            <a:extLst>
              <a:ext uri="{FF2B5EF4-FFF2-40B4-BE49-F238E27FC236}">
                <a16:creationId xmlns:a16="http://schemas.microsoft.com/office/drawing/2014/main" id="{CF6044C4-7800-F149-6F5C-AA69D4387F6B}"/>
              </a:ext>
            </a:extLst>
          </p:cNvPr>
          <p:cNvSpPr/>
          <p:nvPr/>
        </p:nvSpPr>
        <p:spPr>
          <a:xfrm>
            <a:off x="6032317" y="5955074"/>
            <a:ext cx="2485618" cy="656560"/>
          </a:xfrm>
          <a:prstGeom prst="wedgeRectCallout">
            <a:avLst>
              <a:gd name="adj1" fmla="val -44017"/>
              <a:gd name="adj2" fmla="val 1471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で把握できる値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98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129397" y="94890"/>
            <a:ext cx="69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John the ripper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の解析の流れ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推測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BA719-452B-BC13-06AA-F8A7C6569535}"/>
              </a:ext>
            </a:extLst>
          </p:cNvPr>
          <p:cNvSpPr txBox="1"/>
          <p:nvPr/>
        </p:nvSpPr>
        <p:spPr>
          <a:xfrm>
            <a:off x="323742" y="683733"/>
            <a:ext cx="10749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John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のソースコードは中身追い切れていないので推測になりますが、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以下の流れでパスワードを解析しているものと推測。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■解析の流れ：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①パスワードリストに記載のパスワードからハッシュを計算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②①で計算したパスワードハッシュを元に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enc-part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を復号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③復号結果の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sname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を確認し、ユーザ名・ドメイン名が一致するか確認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④一致していれば①のパスワードが正しいものとわかる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Impacket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の出力結果の用途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・暗号プロトコルを示す数字：パスワードからパスワードハッシュを生成する際のプロトコルを確認するために使用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・ユーザ名：用途なし？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・ドメイン名：復号した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sname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のドメイン名が正しいものか確認するのに使用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・チェックサム：暗号データが破損していないか確認するのに使用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・暗号データ：解析対象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9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458651" y="0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事案のタイムライン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A878892-653D-87E6-5E82-30AA12B17A0D}"/>
              </a:ext>
            </a:extLst>
          </p:cNvPr>
          <p:cNvSpPr/>
          <p:nvPr/>
        </p:nvSpPr>
        <p:spPr>
          <a:xfrm>
            <a:off x="801189" y="949234"/>
            <a:ext cx="2569028" cy="10972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84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458651" y="0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事案の攻撃フロー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CF3EA2-9595-158C-6D8C-97861C2D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0" y="850952"/>
            <a:ext cx="7038941" cy="54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フリーフォーム 79">
            <a:extLst>
              <a:ext uri="{FF2B5EF4-FFF2-40B4-BE49-F238E27FC236}">
                <a16:creationId xmlns:a16="http://schemas.microsoft.com/office/drawing/2014/main" id="{F19843DA-4E78-8693-3F35-A65D2F2C34FB}"/>
              </a:ext>
            </a:extLst>
          </p:cNvPr>
          <p:cNvSpPr/>
          <p:nvPr/>
        </p:nvSpPr>
        <p:spPr>
          <a:xfrm rot="20747102">
            <a:off x="5572935" y="6142063"/>
            <a:ext cx="1220308" cy="696585"/>
          </a:xfrm>
          <a:custGeom>
            <a:avLst/>
            <a:gdLst>
              <a:gd name="connsiteX0" fmla="*/ 1190745 w 1741237"/>
              <a:gd name="connsiteY0" fmla="*/ 104092 h 1044860"/>
              <a:gd name="connsiteX1" fmla="*/ 1282265 w 1741237"/>
              <a:gd name="connsiteY1" fmla="*/ 150971 h 1044860"/>
              <a:gd name="connsiteX2" fmla="*/ 1357995 w 1741237"/>
              <a:gd name="connsiteY2" fmla="*/ 220530 h 1044860"/>
              <a:gd name="connsiteX3" fmla="*/ 1386477 w 1741237"/>
              <a:gd name="connsiteY3" fmla="*/ 268325 h 1044860"/>
              <a:gd name="connsiteX4" fmla="*/ 1406154 w 1741237"/>
              <a:gd name="connsiteY4" fmla="*/ 264940 h 1044860"/>
              <a:gd name="connsiteX5" fmla="*/ 1482367 w 1741237"/>
              <a:gd name="connsiteY5" fmla="*/ 278051 h 1044860"/>
              <a:gd name="connsiteX6" fmla="*/ 1601951 w 1741237"/>
              <a:gd name="connsiteY6" fmla="*/ 431782 h 1044860"/>
              <a:gd name="connsiteX7" fmla="*/ 1596408 w 1741237"/>
              <a:gd name="connsiteY7" fmla="*/ 455178 h 1044860"/>
              <a:gd name="connsiteX8" fmla="*/ 1614660 w 1741237"/>
              <a:gd name="connsiteY8" fmla="*/ 468727 h 1044860"/>
              <a:gd name="connsiteX9" fmla="*/ 1732518 w 1741237"/>
              <a:gd name="connsiteY9" fmla="*/ 749696 h 1044860"/>
              <a:gd name="connsiteX10" fmla="*/ 1545247 w 1741237"/>
              <a:gd name="connsiteY10" fmla="*/ 894747 h 1044860"/>
              <a:gd name="connsiteX11" fmla="*/ 1531085 w 1741237"/>
              <a:gd name="connsiteY11" fmla="*/ 896897 h 1044860"/>
              <a:gd name="connsiteX12" fmla="*/ 1527758 w 1741237"/>
              <a:gd name="connsiteY12" fmla="*/ 936047 h 1044860"/>
              <a:gd name="connsiteX13" fmla="*/ 1289668 w 1741237"/>
              <a:gd name="connsiteY13" fmla="*/ 1033442 h 1044860"/>
              <a:gd name="connsiteX14" fmla="*/ 1236693 w 1741237"/>
              <a:gd name="connsiteY14" fmla="*/ 1008142 h 1044860"/>
              <a:gd name="connsiteX15" fmla="*/ 1218729 w 1741237"/>
              <a:gd name="connsiteY15" fmla="*/ 992820 h 1044860"/>
              <a:gd name="connsiteX16" fmla="*/ 1189459 w 1741237"/>
              <a:gd name="connsiteY16" fmla="*/ 1010227 h 1044860"/>
              <a:gd name="connsiteX17" fmla="*/ 986238 w 1741237"/>
              <a:gd name="connsiteY17" fmla="*/ 1008738 h 1044860"/>
              <a:gd name="connsiteX18" fmla="*/ 890218 w 1741237"/>
              <a:gd name="connsiteY18" fmla="*/ 959678 h 1044860"/>
              <a:gd name="connsiteX19" fmla="*/ 837428 w 1741237"/>
              <a:gd name="connsiteY19" fmla="*/ 905522 h 1044860"/>
              <a:gd name="connsiteX20" fmla="*/ 812240 w 1741237"/>
              <a:gd name="connsiteY20" fmla="*/ 920501 h 1044860"/>
              <a:gd name="connsiteX21" fmla="*/ 609019 w 1741237"/>
              <a:gd name="connsiteY21" fmla="*/ 919012 h 1044860"/>
              <a:gd name="connsiteX22" fmla="*/ 432421 w 1741237"/>
              <a:gd name="connsiteY22" fmla="*/ 779891 h 1044860"/>
              <a:gd name="connsiteX23" fmla="*/ 420061 w 1741237"/>
              <a:gd name="connsiteY23" fmla="*/ 745784 h 1044860"/>
              <a:gd name="connsiteX24" fmla="*/ 371744 w 1741237"/>
              <a:gd name="connsiteY24" fmla="*/ 754521 h 1044860"/>
              <a:gd name="connsiteX25" fmla="*/ 286479 w 1741237"/>
              <a:gd name="connsiteY25" fmla="*/ 741052 h 1044860"/>
              <a:gd name="connsiteX26" fmla="*/ 133387 w 1741237"/>
              <a:gd name="connsiteY26" fmla="*/ 505683 h 1044860"/>
              <a:gd name="connsiteX27" fmla="*/ 135723 w 1741237"/>
              <a:gd name="connsiteY27" fmla="*/ 501986 h 1044860"/>
              <a:gd name="connsiteX28" fmla="*/ 88112 w 1741237"/>
              <a:gd name="connsiteY28" fmla="*/ 460521 h 1044860"/>
              <a:gd name="connsiteX29" fmla="*/ 5365 w 1741237"/>
              <a:gd name="connsiteY29" fmla="*/ 264593 h 1044860"/>
              <a:gd name="connsiteX30" fmla="*/ 209317 w 1741237"/>
              <a:gd name="connsiteY30" fmla="*/ 153229 h 1044860"/>
              <a:gd name="connsiteX31" fmla="*/ 222759 w 1741237"/>
              <a:gd name="connsiteY31" fmla="*/ 152892 h 1044860"/>
              <a:gd name="connsiteX32" fmla="*/ 225795 w 1741237"/>
              <a:gd name="connsiteY32" fmla="*/ 117171 h 1044860"/>
              <a:gd name="connsiteX33" fmla="*/ 463885 w 1741237"/>
              <a:gd name="connsiteY33" fmla="*/ 19776 h 1044860"/>
              <a:gd name="connsiteX34" fmla="*/ 515607 w 1741237"/>
              <a:gd name="connsiteY34" fmla="*/ 47217 h 1044860"/>
              <a:gd name="connsiteX35" fmla="*/ 580132 w 1741237"/>
              <a:gd name="connsiteY35" fmla="*/ 13996 h 1044860"/>
              <a:gd name="connsiteX36" fmla="*/ 831187 w 1741237"/>
              <a:gd name="connsiteY36" fmla="*/ 24341 h 1044860"/>
              <a:gd name="connsiteX37" fmla="*/ 924488 w 1741237"/>
              <a:gd name="connsiteY37" fmla="*/ 66066 h 1044860"/>
              <a:gd name="connsiteX38" fmla="*/ 998536 w 1741237"/>
              <a:gd name="connsiteY38" fmla="*/ 120657 h 1044860"/>
              <a:gd name="connsiteX39" fmla="*/ 1022951 w 1741237"/>
              <a:gd name="connsiteY39" fmla="*/ 101289 h 1044860"/>
              <a:gd name="connsiteX40" fmla="*/ 1190745 w 1741237"/>
              <a:gd name="connsiteY40" fmla="*/ 104092 h 10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41237" h="1044860">
                <a:moveTo>
                  <a:pt x="1190745" y="104092"/>
                </a:moveTo>
                <a:cubicBezTo>
                  <a:pt x="1221532" y="114684"/>
                  <a:pt x="1252602" y="130320"/>
                  <a:pt x="1282265" y="150971"/>
                </a:cubicBezTo>
                <a:cubicBezTo>
                  <a:pt x="1311928" y="171622"/>
                  <a:pt x="1337376" y="195334"/>
                  <a:pt x="1357995" y="220530"/>
                </a:cubicBezTo>
                <a:lnTo>
                  <a:pt x="1386477" y="268325"/>
                </a:lnTo>
                <a:lnTo>
                  <a:pt x="1406154" y="264940"/>
                </a:lnTo>
                <a:cubicBezTo>
                  <a:pt x="1433188" y="264940"/>
                  <a:pt x="1458942" y="269609"/>
                  <a:pt x="1482367" y="278051"/>
                </a:cubicBezTo>
                <a:cubicBezTo>
                  <a:pt x="1552642" y="303379"/>
                  <a:pt x="1601951" y="362674"/>
                  <a:pt x="1601951" y="431782"/>
                </a:cubicBezTo>
                <a:lnTo>
                  <a:pt x="1596408" y="455178"/>
                </a:lnTo>
                <a:lnTo>
                  <a:pt x="1614660" y="468727"/>
                </a:lnTo>
                <a:cubicBezTo>
                  <a:pt x="1713538" y="553712"/>
                  <a:pt x="1762420" y="658679"/>
                  <a:pt x="1732518" y="749696"/>
                </a:cubicBezTo>
                <a:cubicBezTo>
                  <a:pt x="1708596" y="822510"/>
                  <a:pt x="1638782" y="872609"/>
                  <a:pt x="1545247" y="894747"/>
                </a:cubicBezTo>
                <a:lnTo>
                  <a:pt x="1531085" y="896897"/>
                </a:lnTo>
                <a:lnTo>
                  <a:pt x="1527758" y="936047"/>
                </a:lnTo>
                <a:cubicBezTo>
                  <a:pt x="1498998" y="1023587"/>
                  <a:pt x="1392401" y="1067193"/>
                  <a:pt x="1289668" y="1033442"/>
                </a:cubicBezTo>
                <a:cubicBezTo>
                  <a:pt x="1270405" y="1027113"/>
                  <a:pt x="1252646" y="1018515"/>
                  <a:pt x="1236693" y="1008142"/>
                </a:cubicBezTo>
                <a:lnTo>
                  <a:pt x="1218729" y="992820"/>
                </a:lnTo>
                <a:lnTo>
                  <a:pt x="1189459" y="1010227"/>
                </a:lnTo>
                <a:cubicBezTo>
                  <a:pt x="1130444" y="1031169"/>
                  <a:pt x="1058041" y="1032328"/>
                  <a:pt x="986238" y="1008738"/>
                </a:cubicBezTo>
                <a:cubicBezTo>
                  <a:pt x="950336" y="996943"/>
                  <a:pt x="917982" y="980077"/>
                  <a:pt x="890218" y="959678"/>
                </a:cubicBezTo>
                <a:lnTo>
                  <a:pt x="837428" y="905522"/>
                </a:lnTo>
                <a:lnTo>
                  <a:pt x="812240" y="920501"/>
                </a:lnTo>
                <a:cubicBezTo>
                  <a:pt x="753226" y="941443"/>
                  <a:pt x="680823" y="942602"/>
                  <a:pt x="609019" y="919012"/>
                </a:cubicBezTo>
                <a:cubicBezTo>
                  <a:pt x="528240" y="892473"/>
                  <a:pt x="465426" y="840265"/>
                  <a:pt x="432421" y="779891"/>
                </a:cubicBezTo>
                <a:lnTo>
                  <a:pt x="420061" y="745784"/>
                </a:lnTo>
                <a:lnTo>
                  <a:pt x="371744" y="754521"/>
                </a:lnTo>
                <a:cubicBezTo>
                  <a:pt x="344086" y="754799"/>
                  <a:pt x="315195" y="750486"/>
                  <a:pt x="286479" y="741052"/>
                </a:cubicBezTo>
                <a:cubicBezTo>
                  <a:pt x="171619" y="703317"/>
                  <a:pt x="103078" y="597938"/>
                  <a:pt x="133387" y="505683"/>
                </a:cubicBezTo>
                <a:lnTo>
                  <a:pt x="135723" y="501986"/>
                </a:lnTo>
                <a:lnTo>
                  <a:pt x="88112" y="460521"/>
                </a:lnTo>
                <a:cubicBezTo>
                  <a:pt x="18757" y="391880"/>
                  <a:pt x="-13642" y="322447"/>
                  <a:pt x="5365" y="264593"/>
                </a:cubicBezTo>
                <a:cubicBezTo>
                  <a:pt x="25730" y="202607"/>
                  <a:pt x="101491" y="164915"/>
                  <a:pt x="209317" y="153229"/>
                </a:cubicBezTo>
                <a:lnTo>
                  <a:pt x="222759" y="152892"/>
                </a:lnTo>
                <a:lnTo>
                  <a:pt x="225795" y="117171"/>
                </a:lnTo>
                <a:cubicBezTo>
                  <a:pt x="254555" y="29630"/>
                  <a:pt x="361151" y="-13975"/>
                  <a:pt x="463885" y="19776"/>
                </a:cubicBezTo>
                <a:lnTo>
                  <a:pt x="515607" y="47217"/>
                </a:lnTo>
                <a:lnTo>
                  <a:pt x="580132" y="13996"/>
                </a:lnTo>
                <a:cubicBezTo>
                  <a:pt x="652124" y="-6920"/>
                  <a:pt x="741497" y="-5125"/>
                  <a:pt x="831187" y="24341"/>
                </a:cubicBezTo>
                <a:cubicBezTo>
                  <a:pt x="864820" y="35391"/>
                  <a:pt x="896110" y="49548"/>
                  <a:pt x="924488" y="66066"/>
                </a:cubicBezTo>
                <a:lnTo>
                  <a:pt x="998536" y="120657"/>
                </a:lnTo>
                <a:lnTo>
                  <a:pt x="1022951" y="101289"/>
                </a:lnTo>
                <a:cubicBezTo>
                  <a:pt x="1068732" y="81898"/>
                  <a:pt x="1129171" y="82908"/>
                  <a:pt x="1190745" y="10409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072" name="グループ化 2071">
            <a:extLst>
              <a:ext uri="{FF2B5EF4-FFF2-40B4-BE49-F238E27FC236}">
                <a16:creationId xmlns:a16="http://schemas.microsoft.com/office/drawing/2014/main" id="{1ABA4EF2-DFDD-87B7-7DC8-52DC19BBA091}"/>
              </a:ext>
            </a:extLst>
          </p:cNvPr>
          <p:cNvGrpSpPr/>
          <p:nvPr/>
        </p:nvGrpSpPr>
        <p:grpSpPr>
          <a:xfrm>
            <a:off x="5893473" y="6199298"/>
            <a:ext cx="713520" cy="551340"/>
            <a:chOff x="7721818" y="1162866"/>
            <a:chExt cx="944479" cy="948674"/>
          </a:xfrm>
        </p:grpSpPr>
        <p:pic>
          <p:nvPicPr>
            <p:cNvPr id="2073" name="Picture 12" descr="サーバのイラスト（1台） | かわいいフリー素材集 いらすとや">
              <a:extLst>
                <a:ext uri="{FF2B5EF4-FFF2-40B4-BE49-F238E27FC236}">
                  <a16:creationId xmlns:a16="http://schemas.microsoft.com/office/drawing/2014/main" id="{6CD069C4-9182-55E0-2483-F81BE4A1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818" y="1162866"/>
              <a:ext cx="803079" cy="94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" descr="ハッカーのイラスト | かわいいフリー素材集 いらすとや">
              <a:extLst>
                <a:ext uri="{FF2B5EF4-FFF2-40B4-BE49-F238E27FC236}">
                  <a16:creationId xmlns:a16="http://schemas.microsoft.com/office/drawing/2014/main" id="{EF53648D-445C-D477-E7FB-1C7DFE51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008" y="1704539"/>
              <a:ext cx="378289" cy="378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5" name="テキスト ボックス 2074">
            <a:extLst>
              <a:ext uri="{FF2B5EF4-FFF2-40B4-BE49-F238E27FC236}">
                <a16:creationId xmlns:a16="http://schemas.microsoft.com/office/drawing/2014/main" id="{9EE4F854-17D3-7446-2C15-B01ED3659A4C}"/>
              </a:ext>
            </a:extLst>
          </p:cNvPr>
          <p:cNvSpPr txBox="1"/>
          <p:nvPr/>
        </p:nvSpPr>
        <p:spPr>
          <a:xfrm>
            <a:off x="5804891" y="6303547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C2</a:t>
            </a:r>
            <a:r>
              <a:rPr kumimoji="1" lang="ja-JP" altLang="en-US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A2E4C4D-9187-C92C-75BF-3A37E68813C3}"/>
              </a:ext>
            </a:extLst>
          </p:cNvPr>
          <p:cNvSpPr/>
          <p:nvPr/>
        </p:nvSpPr>
        <p:spPr>
          <a:xfrm>
            <a:off x="3147107" y="3315191"/>
            <a:ext cx="6439345" cy="27162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76" name="直線矢印コネクタ 2075">
            <a:extLst>
              <a:ext uri="{FF2B5EF4-FFF2-40B4-BE49-F238E27FC236}">
                <a16:creationId xmlns:a16="http://schemas.microsoft.com/office/drawing/2014/main" id="{183D6E4C-F2D8-9162-ED4D-F0C046C51B3A}"/>
              </a:ext>
            </a:extLst>
          </p:cNvPr>
          <p:cNvCxnSpPr>
            <a:cxnSpLocks/>
            <a:endCxn id="2075" idx="0"/>
          </p:cNvCxnSpPr>
          <p:nvPr/>
        </p:nvCxnSpPr>
        <p:spPr>
          <a:xfrm>
            <a:off x="6180952" y="5372556"/>
            <a:ext cx="1607" cy="930991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triangl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折線 21">
            <a:extLst>
              <a:ext uri="{FF2B5EF4-FFF2-40B4-BE49-F238E27FC236}">
                <a16:creationId xmlns:a16="http://schemas.microsoft.com/office/drawing/2014/main" id="{EB3DF4C1-C419-173E-6DA1-F40CF7BE0411}"/>
              </a:ext>
            </a:extLst>
          </p:cNvPr>
          <p:cNvSpPr/>
          <p:nvPr/>
        </p:nvSpPr>
        <p:spPr>
          <a:xfrm flipV="1">
            <a:off x="1254256" y="2727587"/>
            <a:ext cx="2241423" cy="2865955"/>
          </a:xfrm>
          <a:prstGeom prst="bentArrow">
            <a:avLst>
              <a:gd name="adj1" fmla="val 12524"/>
              <a:gd name="adj2" fmla="val 16819"/>
              <a:gd name="adj3" fmla="val 22606"/>
              <a:gd name="adj4" fmla="val 43750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2ABEB0FA-3F43-0859-94E6-5CD2A9A05E30}"/>
              </a:ext>
            </a:extLst>
          </p:cNvPr>
          <p:cNvSpPr/>
          <p:nvPr/>
        </p:nvSpPr>
        <p:spPr>
          <a:xfrm>
            <a:off x="1043473" y="4958770"/>
            <a:ext cx="1062756" cy="1072467"/>
          </a:xfrm>
          <a:prstGeom prst="wedgeRoundRectCallout">
            <a:avLst>
              <a:gd name="adj1" fmla="val 141648"/>
              <a:gd name="adj2" fmla="val -23145"/>
              <a:gd name="adj3" fmla="val 16667"/>
            </a:avLst>
          </a:prstGeom>
          <a:solidFill>
            <a:srgbClr val="FF9999"/>
          </a:solidFill>
          <a:ln w="28575">
            <a:solidFill>
              <a:srgbClr val="C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11723D7-0F32-DD32-ACFD-A45CF0F88AC7}"/>
              </a:ext>
            </a:extLst>
          </p:cNvPr>
          <p:cNvSpPr/>
          <p:nvPr/>
        </p:nvSpPr>
        <p:spPr>
          <a:xfrm>
            <a:off x="1043473" y="3833634"/>
            <a:ext cx="1062756" cy="1000902"/>
          </a:xfrm>
          <a:prstGeom prst="wedgeRoundRectCallout">
            <a:avLst>
              <a:gd name="adj1" fmla="val 139014"/>
              <a:gd name="adj2" fmla="val 72573"/>
              <a:gd name="adj3" fmla="val 16667"/>
            </a:avLst>
          </a:prstGeom>
          <a:solidFill>
            <a:srgbClr val="FF9999"/>
          </a:solidFill>
          <a:ln w="28575">
            <a:solidFill>
              <a:srgbClr val="C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458651" y="0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事案の攻撃フロー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ハッカーのイラスト | かわいいフリー素材集 いらすとや">
            <a:extLst>
              <a:ext uri="{FF2B5EF4-FFF2-40B4-BE49-F238E27FC236}">
                <a16:creationId xmlns:a16="http://schemas.microsoft.com/office/drawing/2014/main" id="{026E1A79-E757-4046-B9F2-FA532965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473" y="1921738"/>
            <a:ext cx="682116" cy="68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ウイルスに感染したEメールのイラスト | かわいいフリー素材集 ...">
            <a:extLst>
              <a:ext uri="{FF2B5EF4-FFF2-40B4-BE49-F238E27FC236}">
                <a16:creationId xmlns:a16="http://schemas.microsoft.com/office/drawing/2014/main" id="{5D3C066C-5E6E-1032-F893-4104527B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95" y="3833634"/>
            <a:ext cx="802238" cy="8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1235F3-6DB1-DC9F-31C3-C7BB7BD05702}"/>
              </a:ext>
            </a:extLst>
          </p:cNvPr>
          <p:cNvGrpSpPr/>
          <p:nvPr/>
        </p:nvGrpSpPr>
        <p:grpSpPr>
          <a:xfrm>
            <a:off x="1228980" y="4970511"/>
            <a:ext cx="691742" cy="714979"/>
            <a:chOff x="688043" y="4144404"/>
            <a:chExt cx="691742" cy="714979"/>
          </a:xfrm>
        </p:grpSpPr>
        <p:pic>
          <p:nvPicPr>
            <p:cNvPr id="1032" name="Picture 8" descr="ウェブサイトのイラスト">
              <a:extLst>
                <a:ext uri="{FF2B5EF4-FFF2-40B4-BE49-F238E27FC236}">
                  <a16:creationId xmlns:a16="http://schemas.microsoft.com/office/drawing/2014/main" id="{B59AD7EA-5A22-0102-42E7-B80425D4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43" y="4144404"/>
              <a:ext cx="691742" cy="71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BF0D2A5-9899-68A2-6ABA-58CD5304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38" y="4421152"/>
              <a:ext cx="374092" cy="33922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C28407-82EC-7F07-D982-A23E6835C89A}"/>
              </a:ext>
            </a:extLst>
          </p:cNvPr>
          <p:cNvSpPr txBox="1"/>
          <p:nvPr/>
        </p:nvSpPr>
        <p:spPr>
          <a:xfrm>
            <a:off x="1110350" y="4579181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標的型メール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5515E8-1031-41F9-3D64-634B1245CE55}"/>
              </a:ext>
            </a:extLst>
          </p:cNvPr>
          <p:cNvSpPr txBox="1"/>
          <p:nvPr/>
        </p:nvSpPr>
        <p:spPr>
          <a:xfrm>
            <a:off x="1156035" y="5621083"/>
            <a:ext cx="873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悪意のある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 79">
            <a:extLst>
              <a:ext uri="{FF2B5EF4-FFF2-40B4-BE49-F238E27FC236}">
                <a16:creationId xmlns:a16="http://schemas.microsoft.com/office/drawing/2014/main" id="{E0A6CF60-6BA8-38D8-EFE3-6A858E7D508B}"/>
              </a:ext>
            </a:extLst>
          </p:cNvPr>
          <p:cNvSpPr/>
          <p:nvPr/>
        </p:nvSpPr>
        <p:spPr>
          <a:xfrm rot="21309589">
            <a:off x="3015104" y="724362"/>
            <a:ext cx="6813594" cy="1844564"/>
          </a:xfrm>
          <a:custGeom>
            <a:avLst/>
            <a:gdLst>
              <a:gd name="connsiteX0" fmla="*/ 1190745 w 1741237"/>
              <a:gd name="connsiteY0" fmla="*/ 104092 h 1044860"/>
              <a:gd name="connsiteX1" fmla="*/ 1282265 w 1741237"/>
              <a:gd name="connsiteY1" fmla="*/ 150971 h 1044860"/>
              <a:gd name="connsiteX2" fmla="*/ 1357995 w 1741237"/>
              <a:gd name="connsiteY2" fmla="*/ 220530 h 1044860"/>
              <a:gd name="connsiteX3" fmla="*/ 1386477 w 1741237"/>
              <a:gd name="connsiteY3" fmla="*/ 268325 h 1044860"/>
              <a:gd name="connsiteX4" fmla="*/ 1406154 w 1741237"/>
              <a:gd name="connsiteY4" fmla="*/ 264940 h 1044860"/>
              <a:gd name="connsiteX5" fmla="*/ 1482367 w 1741237"/>
              <a:gd name="connsiteY5" fmla="*/ 278051 h 1044860"/>
              <a:gd name="connsiteX6" fmla="*/ 1601951 w 1741237"/>
              <a:gd name="connsiteY6" fmla="*/ 431782 h 1044860"/>
              <a:gd name="connsiteX7" fmla="*/ 1596408 w 1741237"/>
              <a:gd name="connsiteY7" fmla="*/ 455178 h 1044860"/>
              <a:gd name="connsiteX8" fmla="*/ 1614660 w 1741237"/>
              <a:gd name="connsiteY8" fmla="*/ 468727 h 1044860"/>
              <a:gd name="connsiteX9" fmla="*/ 1732518 w 1741237"/>
              <a:gd name="connsiteY9" fmla="*/ 749696 h 1044860"/>
              <a:gd name="connsiteX10" fmla="*/ 1545247 w 1741237"/>
              <a:gd name="connsiteY10" fmla="*/ 894747 h 1044860"/>
              <a:gd name="connsiteX11" fmla="*/ 1531085 w 1741237"/>
              <a:gd name="connsiteY11" fmla="*/ 896897 h 1044860"/>
              <a:gd name="connsiteX12" fmla="*/ 1527758 w 1741237"/>
              <a:gd name="connsiteY12" fmla="*/ 936047 h 1044860"/>
              <a:gd name="connsiteX13" fmla="*/ 1289668 w 1741237"/>
              <a:gd name="connsiteY13" fmla="*/ 1033442 h 1044860"/>
              <a:gd name="connsiteX14" fmla="*/ 1236693 w 1741237"/>
              <a:gd name="connsiteY14" fmla="*/ 1008142 h 1044860"/>
              <a:gd name="connsiteX15" fmla="*/ 1218729 w 1741237"/>
              <a:gd name="connsiteY15" fmla="*/ 992820 h 1044860"/>
              <a:gd name="connsiteX16" fmla="*/ 1189459 w 1741237"/>
              <a:gd name="connsiteY16" fmla="*/ 1010227 h 1044860"/>
              <a:gd name="connsiteX17" fmla="*/ 986238 w 1741237"/>
              <a:gd name="connsiteY17" fmla="*/ 1008738 h 1044860"/>
              <a:gd name="connsiteX18" fmla="*/ 890218 w 1741237"/>
              <a:gd name="connsiteY18" fmla="*/ 959678 h 1044860"/>
              <a:gd name="connsiteX19" fmla="*/ 837428 w 1741237"/>
              <a:gd name="connsiteY19" fmla="*/ 905522 h 1044860"/>
              <a:gd name="connsiteX20" fmla="*/ 812240 w 1741237"/>
              <a:gd name="connsiteY20" fmla="*/ 920501 h 1044860"/>
              <a:gd name="connsiteX21" fmla="*/ 609019 w 1741237"/>
              <a:gd name="connsiteY21" fmla="*/ 919012 h 1044860"/>
              <a:gd name="connsiteX22" fmla="*/ 432421 w 1741237"/>
              <a:gd name="connsiteY22" fmla="*/ 779891 h 1044860"/>
              <a:gd name="connsiteX23" fmla="*/ 420061 w 1741237"/>
              <a:gd name="connsiteY23" fmla="*/ 745784 h 1044860"/>
              <a:gd name="connsiteX24" fmla="*/ 371744 w 1741237"/>
              <a:gd name="connsiteY24" fmla="*/ 754521 h 1044860"/>
              <a:gd name="connsiteX25" fmla="*/ 286479 w 1741237"/>
              <a:gd name="connsiteY25" fmla="*/ 741052 h 1044860"/>
              <a:gd name="connsiteX26" fmla="*/ 133387 w 1741237"/>
              <a:gd name="connsiteY26" fmla="*/ 505683 h 1044860"/>
              <a:gd name="connsiteX27" fmla="*/ 135723 w 1741237"/>
              <a:gd name="connsiteY27" fmla="*/ 501986 h 1044860"/>
              <a:gd name="connsiteX28" fmla="*/ 88112 w 1741237"/>
              <a:gd name="connsiteY28" fmla="*/ 460521 h 1044860"/>
              <a:gd name="connsiteX29" fmla="*/ 5365 w 1741237"/>
              <a:gd name="connsiteY29" fmla="*/ 264593 h 1044860"/>
              <a:gd name="connsiteX30" fmla="*/ 209317 w 1741237"/>
              <a:gd name="connsiteY30" fmla="*/ 153229 h 1044860"/>
              <a:gd name="connsiteX31" fmla="*/ 222759 w 1741237"/>
              <a:gd name="connsiteY31" fmla="*/ 152892 h 1044860"/>
              <a:gd name="connsiteX32" fmla="*/ 225795 w 1741237"/>
              <a:gd name="connsiteY32" fmla="*/ 117171 h 1044860"/>
              <a:gd name="connsiteX33" fmla="*/ 463885 w 1741237"/>
              <a:gd name="connsiteY33" fmla="*/ 19776 h 1044860"/>
              <a:gd name="connsiteX34" fmla="*/ 515607 w 1741237"/>
              <a:gd name="connsiteY34" fmla="*/ 47217 h 1044860"/>
              <a:gd name="connsiteX35" fmla="*/ 580132 w 1741237"/>
              <a:gd name="connsiteY35" fmla="*/ 13996 h 1044860"/>
              <a:gd name="connsiteX36" fmla="*/ 831187 w 1741237"/>
              <a:gd name="connsiteY36" fmla="*/ 24341 h 1044860"/>
              <a:gd name="connsiteX37" fmla="*/ 924488 w 1741237"/>
              <a:gd name="connsiteY37" fmla="*/ 66066 h 1044860"/>
              <a:gd name="connsiteX38" fmla="*/ 998536 w 1741237"/>
              <a:gd name="connsiteY38" fmla="*/ 120657 h 1044860"/>
              <a:gd name="connsiteX39" fmla="*/ 1022951 w 1741237"/>
              <a:gd name="connsiteY39" fmla="*/ 101289 h 1044860"/>
              <a:gd name="connsiteX40" fmla="*/ 1190745 w 1741237"/>
              <a:gd name="connsiteY40" fmla="*/ 104092 h 10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41237" h="1044860">
                <a:moveTo>
                  <a:pt x="1190745" y="104092"/>
                </a:moveTo>
                <a:cubicBezTo>
                  <a:pt x="1221532" y="114684"/>
                  <a:pt x="1252602" y="130320"/>
                  <a:pt x="1282265" y="150971"/>
                </a:cubicBezTo>
                <a:cubicBezTo>
                  <a:pt x="1311928" y="171622"/>
                  <a:pt x="1337376" y="195334"/>
                  <a:pt x="1357995" y="220530"/>
                </a:cubicBezTo>
                <a:lnTo>
                  <a:pt x="1386477" y="268325"/>
                </a:lnTo>
                <a:lnTo>
                  <a:pt x="1406154" y="264940"/>
                </a:lnTo>
                <a:cubicBezTo>
                  <a:pt x="1433188" y="264940"/>
                  <a:pt x="1458942" y="269609"/>
                  <a:pt x="1482367" y="278051"/>
                </a:cubicBezTo>
                <a:cubicBezTo>
                  <a:pt x="1552642" y="303379"/>
                  <a:pt x="1601951" y="362674"/>
                  <a:pt x="1601951" y="431782"/>
                </a:cubicBezTo>
                <a:lnTo>
                  <a:pt x="1596408" y="455178"/>
                </a:lnTo>
                <a:lnTo>
                  <a:pt x="1614660" y="468727"/>
                </a:lnTo>
                <a:cubicBezTo>
                  <a:pt x="1713538" y="553712"/>
                  <a:pt x="1762420" y="658679"/>
                  <a:pt x="1732518" y="749696"/>
                </a:cubicBezTo>
                <a:cubicBezTo>
                  <a:pt x="1708596" y="822510"/>
                  <a:pt x="1638782" y="872609"/>
                  <a:pt x="1545247" y="894747"/>
                </a:cubicBezTo>
                <a:lnTo>
                  <a:pt x="1531085" y="896897"/>
                </a:lnTo>
                <a:lnTo>
                  <a:pt x="1527758" y="936047"/>
                </a:lnTo>
                <a:cubicBezTo>
                  <a:pt x="1498998" y="1023587"/>
                  <a:pt x="1392401" y="1067193"/>
                  <a:pt x="1289668" y="1033442"/>
                </a:cubicBezTo>
                <a:cubicBezTo>
                  <a:pt x="1270405" y="1027113"/>
                  <a:pt x="1252646" y="1018515"/>
                  <a:pt x="1236693" y="1008142"/>
                </a:cubicBezTo>
                <a:lnTo>
                  <a:pt x="1218729" y="992820"/>
                </a:lnTo>
                <a:lnTo>
                  <a:pt x="1189459" y="1010227"/>
                </a:lnTo>
                <a:cubicBezTo>
                  <a:pt x="1130444" y="1031169"/>
                  <a:pt x="1058041" y="1032328"/>
                  <a:pt x="986238" y="1008738"/>
                </a:cubicBezTo>
                <a:cubicBezTo>
                  <a:pt x="950336" y="996943"/>
                  <a:pt x="917982" y="980077"/>
                  <a:pt x="890218" y="959678"/>
                </a:cubicBezTo>
                <a:lnTo>
                  <a:pt x="837428" y="905522"/>
                </a:lnTo>
                <a:lnTo>
                  <a:pt x="812240" y="920501"/>
                </a:lnTo>
                <a:cubicBezTo>
                  <a:pt x="753226" y="941443"/>
                  <a:pt x="680823" y="942602"/>
                  <a:pt x="609019" y="919012"/>
                </a:cubicBezTo>
                <a:cubicBezTo>
                  <a:pt x="528240" y="892473"/>
                  <a:pt x="465426" y="840265"/>
                  <a:pt x="432421" y="779891"/>
                </a:cubicBezTo>
                <a:lnTo>
                  <a:pt x="420061" y="745784"/>
                </a:lnTo>
                <a:lnTo>
                  <a:pt x="371744" y="754521"/>
                </a:lnTo>
                <a:cubicBezTo>
                  <a:pt x="344086" y="754799"/>
                  <a:pt x="315195" y="750486"/>
                  <a:pt x="286479" y="741052"/>
                </a:cubicBezTo>
                <a:cubicBezTo>
                  <a:pt x="171619" y="703317"/>
                  <a:pt x="103078" y="597938"/>
                  <a:pt x="133387" y="505683"/>
                </a:cubicBezTo>
                <a:lnTo>
                  <a:pt x="135723" y="501986"/>
                </a:lnTo>
                <a:lnTo>
                  <a:pt x="88112" y="460521"/>
                </a:lnTo>
                <a:cubicBezTo>
                  <a:pt x="18757" y="391880"/>
                  <a:pt x="-13642" y="322447"/>
                  <a:pt x="5365" y="264593"/>
                </a:cubicBezTo>
                <a:cubicBezTo>
                  <a:pt x="25730" y="202607"/>
                  <a:pt x="101491" y="164915"/>
                  <a:pt x="209317" y="153229"/>
                </a:cubicBezTo>
                <a:lnTo>
                  <a:pt x="222759" y="152892"/>
                </a:lnTo>
                <a:lnTo>
                  <a:pt x="225795" y="117171"/>
                </a:lnTo>
                <a:cubicBezTo>
                  <a:pt x="254555" y="29630"/>
                  <a:pt x="361151" y="-13975"/>
                  <a:pt x="463885" y="19776"/>
                </a:cubicBezTo>
                <a:lnTo>
                  <a:pt x="515607" y="47217"/>
                </a:lnTo>
                <a:lnTo>
                  <a:pt x="580132" y="13996"/>
                </a:lnTo>
                <a:cubicBezTo>
                  <a:pt x="652124" y="-6920"/>
                  <a:pt x="741497" y="-5125"/>
                  <a:pt x="831187" y="24341"/>
                </a:cubicBezTo>
                <a:cubicBezTo>
                  <a:pt x="864820" y="35391"/>
                  <a:pt x="896110" y="49548"/>
                  <a:pt x="924488" y="66066"/>
                </a:cubicBezTo>
                <a:lnTo>
                  <a:pt x="998536" y="120657"/>
                </a:lnTo>
                <a:lnTo>
                  <a:pt x="1022951" y="101289"/>
                </a:lnTo>
                <a:cubicBezTo>
                  <a:pt x="1068732" y="81898"/>
                  <a:pt x="1129171" y="82908"/>
                  <a:pt x="1190745" y="10409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3F71766-BEBD-EEC4-1D36-881BE78EC438}"/>
              </a:ext>
            </a:extLst>
          </p:cNvPr>
          <p:cNvGrpSpPr/>
          <p:nvPr/>
        </p:nvGrpSpPr>
        <p:grpSpPr>
          <a:xfrm>
            <a:off x="3481241" y="1157544"/>
            <a:ext cx="1561813" cy="948674"/>
            <a:chOff x="3317304" y="800986"/>
            <a:chExt cx="1561813" cy="948674"/>
          </a:xfrm>
        </p:grpSpPr>
        <p:pic>
          <p:nvPicPr>
            <p:cNvPr id="1034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79E28C0A-3BB6-476B-A732-D9C437237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17304" y="986825"/>
              <a:ext cx="518822" cy="41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サーバのイラスト（1台） | かわいいフリー素材集 いらすとや">
              <a:extLst>
                <a:ext uri="{FF2B5EF4-FFF2-40B4-BE49-F238E27FC236}">
                  <a16:creationId xmlns:a16="http://schemas.microsoft.com/office/drawing/2014/main" id="{C44C06D0-7E70-5B8E-B728-AE9299073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26" y="800986"/>
              <a:ext cx="803079" cy="94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70DBCE42-ED0C-E261-A5DC-D9B03EFD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60295" y="1212803"/>
              <a:ext cx="518822" cy="41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D0BC6B7-EB6E-B595-C5AE-5CE4994937D7}"/>
              </a:ext>
            </a:extLst>
          </p:cNvPr>
          <p:cNvGrpSpPr/>
          <p:nvPr/>
        </p:nvGrpSpPr>
        <p:grpSpPr>
          <a:xfrm>
            <a:off x="3882337" y="4102731"/>
            <a:ext cx="656675" cy="656675"/>
            <a:chOff x="4136865" y="5721412"/>
            <a:chExt cx="656675" cy="656675"/>
          </a:xfrm>
        </p:grpSpPr>
        <p:pic>
          <p:nvPicPr>
            <p:cNvPr id="1038" name="Picture 14" descr="Exe - Free files and folders icons">
              <a:extLst>
                <a:ext uri="{FF2B5EF4-FFF2-40B4-BE49-F238E27FC236}">
                  <a16:creationId xmlns:a16="http://schemas.microsoft.com/office/drawing/2014/main" id="{831C4D4C-096D-CB6A-0FCA-42BDA3997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865" y="5721412"/>
              <a:ext cx="656675" cy="65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12F35E19-4C49-1EEE-C4BD-DF07A31F9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3651" y="5816129"/>
              <a:ext cx="403101" cy="3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パソコンを使う男性会社員のイラスト | かわいいフリー素材集 ...">
            <a:extLst>
              <a:ext uri="{FF2B5EF4-FFF2-40B4-BE49-F238E27FC236}">
                <a16:creationId xmlns:a16="http://schemas.microsoft.com/office/drawing/2014/main" id="{89D4F443-7F8B-275F-7D3C-69FE80A5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89318" y="4790579"/>
            <a:ext cx="898785" cy="9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29F231A-72F4-1FD8-F437-E5F9D4D53F2B}"/>
              </a:ext>
            </a:extLst>
          </p:cNvPr>
          <p:cNvSpPr txBox="1"/>
          <p:nvPr/>
        </p:nvSpPr>
        <p:spPr>
          <a:xfrm>
            <a:off x="3458474" y="3695425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InetDownLoader</a:t>
            </a:r>
            <a:endParaRPr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(1</a:t>
            </a:r>
            <a:r>
              <a:rPr lang="en-US" altLang="ja-JP" sz="10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st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ステージダウンローダ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爆発 2 53">
            <a:extLst>
              <a:ext uri="{FF2B5EF4-FFF2-40B4-BE49-F238E27FC236}">
                <a16:creationId xmlns:a16="http://schemas.microsoft.com/office/drawing/2014/main" id="{1ECCC42B-F9A5-A00C-6938-8F8C659868B6}"/>
              </a:ext>
            </a:extLst>
          </p:cNvPr>
          <p:cNvSpPr/>
          <p:nvPr/>
        </p:nvSpPr>
        <p:spPr>
          <a:xfrm rot="1107597">
            <a:off x="3386431" y="5015187"/>
            <a:ext cx="334803" cy="431160"/>
          </a:xfrm>
          <a:prstGeom prst="irregularSeal2">
            <a:avLst/>
          </a:prstGeom>
          <a:solidFill>
            <a:srgbClr val="FFFF99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E4E8F08-F4BD-43BA-9D30-F7666A90A006}"/>
              </a:ext>
            </a:extLst>
          </p:cNvPr>
          <p:cNvSpPr/>
          <p:nvPr/>
        </p:nvSpPr>
        <p:spPr>
          <a:xfrm>
            <a:off x="919341" y="3441475"/>
            <a:ext cx="1310436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①初期侵入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1DAFA7F-31DB-B56B-D9B5-4E20E879CF9A}"/>
              </a:ext>
            </a:extLst>
          </p:cNvPr>
          <p:cNvSpPr txBox="1"/>
          <p:nvPr/>
        </p:nvSpPr>
        <p:spPr>
          <a:xfrm>
            <a:off x="3758826" y="735344"/>
            <a:ext cx="1083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改ざんされた</a:t>
            </a:r>
            <a:endParaRPr kumimoji="1"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国内正規サイト</a:t>
            </a:r>
            <a:endParaRPr kumimoji="1"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33FC28A-9026-80BC-8B89-C6090772AD59}"/>
              </a:ext>
            </a:extLst>
          </p:cNvPr>
          <p:cNvCxnSpPr>
            <a:cxnSpLocks/>
          </p:cNvCxnSpPr>
          <p:nvPr/>
        </p:nvCxnSpPr>
        <p:spPr>
          <a:xfrm flipV="1">
            <a:off x="3899263" y="2229920"/>
            <a:ext cx="0" cy="1387124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7BEE1CB2-A9C0-4D58-F86A-A0A19EA9D87E}"/>
              </a:ext>
            </a:extLst>
          </p:cNvPr>
          <p:cNvCxnSpPr>
            <a:cxnSpLocks/>
          </p:cNvCxnSpPr>
          <p:nvPr/>
        </p:nvCxnSpPr>
        <p:spPr>
          <a:xfrm>
            <a:off x="4395167" y="2237819"/>
            <a:ext cx="0" cy="1387124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吹き出し: 四角形 1024">
            <a:extLst>
              <a:ext uri="{FF2B5EF4-FFF2-40B4-BE49-F238E27FC236}">
                <a16:creationId xmlns:a16="http://schemas.microsoft.com/office/drawing/2014/main" id="{B931731C-3583-7854-8389-0F616934F8EE}"/>
              </a:ext>
            </a:extLst>
          </p:cNvPr>
          <p:cNvSpPr/>
          <p:nvPr/>
        </p:nvSpPr>
        <p:spPr>
          <a:xfrm>
            <a:off x="1026376" y="623337"/>
            <a:ext cx="2454866" cy="659231"/>
          </a:xfrm>
          <a:prstGeom prst="wedgeRectCallout">
            <a:avLst>
              <a:gd name="adj1" fmla="val 62564"/>
              <a:gd name="adj2" fmla="val 241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WordPress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readme.html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の中に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ペイロードが含まれるように改ざん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623273C-D75A-A38E-CEF8-7D2289E3192A}"/>
              </a:ext>
            </a:extLst>
          </p:cNvPr>
          <p:cNvSpPr/>
          <p:nvPr/>
        </p:nvSpPr>
        <p:spPr>
          <a:xfrm>
            <a:off x="3385569" y="2537534"/>
            <a:ext cx="1585628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サイトアクセス</a:t>
            </a:r>
          </a:p>
        </p:txBody>
      </p:sp>
      <p:sp>
        <p:nvSpPr>
          <p:cNvPr id="1027" name="四角形: 角を丸くする 1026">
            <a:extLst>
              <a:ext uri="{FF2B5EF4-FFF2-40B4-BE49-F238E27FC236}">
                <a16:creationId xmlns:a16="http://schemas.microsoft.com/office/drawing/2014/main" id="{70AA2C6A-492E-3DE9-AC60-765DFC60F714}"/>
              </a:ext>
            </a:extLst>
          </p:cNvPr>
          <p:cNvSpPr/>
          <p:nvPr/>
        </p:nvSpPr>
        <p:spPr>
          <a:xfrm>
            <a:off x="3385569" y="2897221"/>
            <a:ext cx="1585628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③ペイロード受信</a:t>
            </a:r>
          </a:p>
        </p:txBody>
      </p: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0A2D784A-5F09-D726-639F-9D603F7D2823}"/>
              </a:ext>
            </a:extLst>
          </p:cNvPr>
          <p:cNvCxnSpPr>
            <a:cxnSpLocks/>
          </p:cNvCxnSpPr>
          <p:nvPr/>
        </p:nvCxnSpPr>
        <p:spPr>
          <a:xfrm>
            <a:off x="4627521" y="4424388"/>
            <a:ext cx="1177842" cy="0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E9E258D2-0C46-D179-645C-8C3DE45137B3}"/>
              </a:ext>
            </a:extLst>
          </p:cNvPr>
          <p:cNvGrpSpPr/>
          <p:nvPr/>
        </p:nvGrpSpPr>
        <p:grpSpPr>
          <a:xfrm>
            <a:off x="5842123" y="4142794"/>
            <a:ext cx="656675" cy="656675"/>
            <a:chOff x="4136865" y="5721412"/>
            <a:chExt cx="656675" cy="656675"/>
          </a:xfrm>
        </p:grpSpPr>
        <p:pic>
          <p:nvPicPr>
            <p:cNvPr id="1037" name="Picture 14" descr="Exe - Free files and folders icons">
              <a:extLst>
                <a:ext uri="{FF2B5EF4-FFF2-40B4-BE49-F238E27FC236}">
                  <a16:creationId xmlns:a16="http://schemas.microsoft.com/office/drawing/2014/main" id="{3EBADFFF-0F93-D6D9-84E1-98860EBA1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865" y="5721412"/>
              <a:ext cx="656675" cy="65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CCB9BFE7-7B00-791B-D989-D4742C804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3651" y="5816129"/>
              <a:ext cx="403101" cy="3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0" name="テキスト ボックス 1039">
            <a:extLst>
              <a:ext uri="{FF2B5EF4-FFF2-40B4-BE49-F238E27FC236}">
                <a16:creationId xmlns:a16="http://schemas.microsoft.com/office/drawing/2014/main" id="{6F8DC22C-3924-E515-57CB-459701689F52}"/>
              </a:ext>
            </a:extLst>
          </p:cNvPr>
          <p:cNvSpPr txBox="1"/>
          <p:nvPr/>
        </p:nvSpPr>
        <p:spPr>
          <a:xfrm>
            <a:off x="5382991" y="3735488"/>
            <a:ext cx="15103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CMTDownLoader</a:t>
            </a:r>
            <a:endParaRPr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sz="1000" baseline="30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ステージダウンローダ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1" name="Picture 12" descr="サーバのイラスト（1台） | かわいいフリー素材集 いらすとや">
            <a:extLst>
              <a:ext uri="{FF2B5EF4-FFF2-40B4-BE49-F238E27FC236}">
                <a16:creationId xmlns:a16="http://schemas.microsoft.com/office/drawing/2014/main" id="{F291DB79-C9D2-C4C3-5897-16F62195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68" y="1161244"/>
            <a:ext cx="803079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41B57E-FA35-C65E-DE49-7E1B9D6DBE44}"/>
              </a:ext>
            </a:extLst>
          </p:cNvPr>
          <p:cNvSpPr txBox="1"/>
          <p:nvPr/>
        </p:nvSpPr>
        <p:spPr>
          <a:xfrm>
            <a:off x="5288056" y="870060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攻撃者</a:t>
            </a:r>
            <a:r>
              <a:rPr lang="en-US" altLang="ja-JP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Picture 2" descr="ハッカーのイラスト | かわいいフリー素材集 いらすとや">
            <a:extLst>
              <a:ext uri="{FF2B5EF4-FFF2-40B4-BE49-F238E27FC236}">
                <a16:creationId xmlns:a16="http://schemas.microsoft.com/office/drawing/2014/main" id="{937AB1C8-9508-11B0-80CA-5F15F799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58" y="1702917"/>
            <a:ext cx="378289" cy="3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1382504-B499-3F30-CBB8-83556C622DE6}"/>
              </a:ext>
            </a:extLst>
          </p:cNvPr>
          <p:cNvCxnSpPr>
            <a:cxnSpLocks/>
          </p:cNvCxnSpPr>
          <p:nvPr/>
        </p:nvCxnSpPr>
        <p:spPr>
          <a:xfrm flipV="1">
            <a:off x="5788154" y="2226966"/>
            <a:ext cx="0" cy="1387124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982D702-483E-BA0B-B00B-A09A66D75355}"/>
              </a:ext>
            </a:extLst>
          </p:cNvPr>
          <p:cNvCxnSpPr>
            <a:cxnSpLocks/>
          </p:cNvCxnSpPr>
          <p:nvPr/>
        </p:nvCxnSpPr>
        <p:spPr>
          <a:xfrm>
            <a:off x="6284058" y="2234865"/>
            <a:ext cx="0" cy="1387124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2D9AD84-6003-DFAD-AD88-386B983E0C8E}"/>
              </a:ext>
            </a:extLst>
          </p:cNvPr>
          <p:cNvSpPr/>
          <p:nvPr/>
        </p:nvSpPr>
        <p:spPr>
          <a:xfrm>
            <a:off x="5274460" y="2534580"/>
            <a:ext cx="1585628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サイトアクセス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5CBAFAA-BE9E-74B3-C556-9DBD890E41DB}"/>
              </a:ext>
            </a:extLst>
          </p:cNvPr>
          <p:cNvSpPr/>
          <p:nvPr/>
        </p:nvSpPr>
        <p:spPr>
          <a:xfrm>
            <a:off x="5274460" y="2894267"/>
            <a:ext cx="1585628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ペイロード受信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862C3D8-05F1-510F-4D7D-06820AC7DC57}"/>
              </a:ext>
            </a:extLst>
          </p:cNvPr>
          <p:cNvCxnSpPr>
            <a:cxnSpLocks/>
          </p:cNvCxnSpPr>
          <p:nvPr/>
        </p:nvCxnSpPr>
        <p:spPr>
          <a:xfrm>
            <a:off x="6600535" y="4430478"/>
            <a:ext cx="1177842" cy="0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B642AF6-DB28-597B-508C-27C373E3B32B}"/>
              </a:ext>
            </a:extLst>
          </p:cNvPr>
          <p:cNvGrpSpPr/>
          <p:nvPr/>
        </p:nvGrpSpPr>
        <p:grpSpPr>
          <a:xfrm>
            <a:off x="7815134" y="4000894"/>
            <a:ext cx="656675" cy="656675"/>
            <a:chOff x="4136865" y="5721412"/>
            <a:chExt cx="656675" cy="656675"/>
          </a:xfrm>
        </p:grpSpPr>
        <p:pic>
          <p:nvPicPr>
            <p:cNvPr id="1031" name="Picture 14" descr="Exe - Free files and folders icons">
              <a:extLst>
                <a:ext uri="{FF2B5EF4-FFF2-40B4-BE49-F238E27FC236}">
                  <a16:creationId xmlns:a16="http://schemas.microsoft.com/office/drawing/2014/main" id="{BA29826B-32BE-0748-E61D-ABCD96ED1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865" y="5721412"/>
              <a:ext cx="656675" cy="65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AD1207C4-F473-3214-E4F5-A9798E221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3651" y="5816129"/>
              <a:ext cx="403101" cy="3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5" name="グループ化 1044">
            <a:extLst>
              <a:ext uri="{FF2B5EF4-FFF2-40B4-BE49-F238E27FC236}">
                <a16:creationId xmlns:a16="http://schemas.microsoft.com/office/drawing/2014/main" id="{EDB4EFB0-DCB6-E60A-85B8-A4C98EE3359C}"/>
              </a:ext>
            </a:extLst>
          </p:cNvPr>
          <p:cNvGrpSpPr/>
          <p:nvPr/>
        </p:nvGrpSpPr>
        <p:grpSpPr>
          <a:xfrm>
            <a:off x="7771997" y="4868401"/>
            <a:ext cx="841256" cy="742949"/>
            <a:chOff x="7184161" y="4672458"/>
            <a:chExt cx="841256" cy="742949"/>
          </a:xfrm>
        </p:grpSpPr>
        <p:pic>
          <p:nvPicPr>
            <p:cNvPr id="2050" name="Picture 2" descr="バッチファイル | e-bizillust（イービズイラスト） - システム開発業務に使えるイラスト素材">
              <a:extLst>
                <a:ext uri="{FF2B5EF4-FFF2-40B4-BE49-F238E27FC236}">
                  <a16:creationId xmlns:a16="http://schemas.microsoft.com/office/drawing/2014/main" id="{69211DFA-4A04-1122-2809-1D000EC82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161" y="4672458"/>
              <a:ext cx="742949" cy="742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2589074C-645A-5A75-FCE1-EC65928B6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22316" y="5054495"/>
              <a:ext cx="403101" cy="3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7" name="コネクタ: カギ線 1046">
            <a:extLst>
              <a:ext uri="{FF2B5EF4-FFF2-40B4-BE49-F238E27FC236}">
                <a16:creationId xmlns:a16="http://schemas.microsoft.com/office/drawing/2014/main" id="{98770024-2E92-406F-CEB7-DB88BE657E44}"/>
              </a:ext>
            </a:extLst>
          </p:cNvPr>
          <p:cNvCxnSpPr>
            <a:cxnSpLocks/>
            <a:endCxn id="2050" idx="1"/>
          </p:cNvCxnSpPr>
          <p:nvPr/>
        </p:nvCxnSpPr>
        <p:spPr>
          <a:xfrm rot="16200000" flipH="1">
            <a:off x="7047796" y="4515674"/>
            <a:ext cx="791551" cy="656852"/>
          </a:xfrm>
          <a:prstGeom prst="bentConnector2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A687762-AA8B-EFAA-44A1-B02EB963387D}"/>
              </a:ext>
            </a:extLst>
          </p:cNvPr>
          <p:cNvSpPr/>
          <p:nvPr/>
        </p:nvSpPr>
        <p:spPr>
          <a:xfrm>
            <a:off x="6658124" y="4606545"/>
            <a:ext cx="981690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⑦ファイル作成</a:t>
            </a:r>
            <a:endParaRPr kumimoji="1" lang="ja-JP" altLang="en-US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9" name="四角形: 角を丸くする 1048">
            <a:extLst>
              <a:ext uri="{FF2B5EF4-FFF2-40B4-BE49-F238E27FC236}">
                <a16:creationId xmlns:a16="http://schemas.microsoft.com/office/drawing/2014/main" id="{FE7126D2-3093-8768-7E7C-E157A7245A09}"/>
              </a:ext>
            </a:extLst>
          </p:cNvPr>
          <p:cNvSpPr/>
          <p:nvPr/>
        </p:nvSpPr>
        <p:spPr>
          <a:xfrm>
            <a:off x="7498733" y="5596469"/>
            <a:ext cx="1289476" cy="3837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ネットワーク情報</a:t>
            </a:r>
            <a:endParaRPr lang="en-US" altLang="ja-JP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プロセス情報取得</a:t>
            </a:r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52BF33B9-3D38-A18F-0899-BB2FC61B6E08}"/>
              </a:ext>
            </a:extLst>
          </p:cNvPr>
          <p:cNvSpPr txBox="1"/>
          <p:nvPr/>
        </p:nvSpPr>
        <p:spPr>
          <a:xfrm>
            <a:off x="7685045" y="470413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バッチファイル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442508A4-2251-051B-AAA2-7D09DC9CFE08}"/>
              </a:ext>
            </a:extLst>
          </p:cNvPr>
          <p:cNvSpPr txBox="1"/>
          <p:nvPr/>
        </p:nvSpPr>
        <p:spPr>
          <a:xfrm>
            <a:off x="6606993" y="4872006"/>
            <a:ext cx="108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時期によってどちらを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作成するか異なる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4" name="テキスト ボックス 2053">
            <a:extLst>
              <a:ext uri="{FF2B5EF4-FFF2-40B4-BE49-F238E27FC236}">
                <a16:creationId xmlns:a16="http://schemas.microsoft.com/office/drawing/2014/main" id="{3E045EC8-509C-5FFB-862C-46CA74AAFBFF}"/>
              </a:ext>
            </a:extLst>
          </p:cNvPr>
          <p:cNvSpPr txBox="1"/>
          <p:nvPr/>
        </p:nvSpPr>
        <p:spPr>
          <a:xfrm>
            <a:off x="7721818" y="871682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C2</a:t>
            </a:r>
            <a:r>
              <a:rPr kumimoji="1" lang="ja-JP" altLang="en-US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71" name="グループ化 2070">
            <a:extLst>
              <a:ext uri="{FF2B5EF4-FFF2-40B4-BE49-F238E27FC236}">
                <a16:creationId xmlns:a16="http://schemas.microsoft.com/office/drawing/2014/main" id="{63889C54-0F6C-6816-5695-00D00DC7CA66}"/>
              </a:ext>
            </a:extLst>
          </p:cNvPr>
          <p:cNvGrpSpPr/>
          <p:nvPr/>
        </p:nvGrpSpPr>
        <p:grpSpPr>
          <a:xfrm>
            <a:off x="7721818" y="1162866"/>
            <a:ext cx="944479" cy="948674"/>
            <a:chOff x="7721818" y="1162866"/>
            <a:chExt cx="944479" cy="948674"/>
          </a:xfrm>
        </p:grpSpPr>
        <p:pic>
          <p:nvPicPr>
            <p:cNvPr id="2053" name="Picture 12" descr="サーバのイラスト（1台） | かわいいフリー素材集 いらすとや">
              <a:extLst>
                <a:ext uri="{FF2B5EF4-FFF2-40B4-BE49-F238E27FC236}">
                  <a16:creationId xmlns:a16="http://schemas.microsoft.com/office/drawing/2014/main" id="{908E0ED1-602C-257A-CD81-D091033DF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818" y="1162866"/>
              <a:ext cx="803079" cy="94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2" descr="ハッカーのイラスト | かわいいフリー素材集 いらすとや">
              <a:extLst>
                <a:ext uri="{FF2B5EF4-FFF2-40B4-BE49-F238E27FC236}">
                  <a16:creationId xmlns:a16="http://schemas.microsoft.com/office/drawing/2014/main" id="{B8478186-1C5D-3ED6-B8D9-8D7E6CFF6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008" y="1704539"/>
              <a:ext cx="378289" cy="378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56" name="直線矢印コネクタ 2055">
            <a:extLst>
              <a:ext uri="{FF2B5EF4-FFF2-40B4-BE49-F238E27FC236}">
                <a16:creationId xmlns:a16="http://schemas.microsoft.com/office/drawing/2014/main" id="{36690068-9D46-C34C-B512-D401FF1BC142}"/>
              </a:ext>
            </a:extLst>
          </p:cNvPr>
          <p:cNvCxnSpPr>
            <a:cxnSpLocks/>
          </p:cNvCxnSpPr>
          <p:nvPr/>
        </p:nvCxnSpPr>
        <p:spPr>
          <a:xfrm flipV="1">
            <a:off x="8043388" y="2174758"/>
            <a:ext cx="0" cy="1808088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矢印コネクタ 2056">
            <a:extLst>
              <a:ext uri="{FF2B5EF4-FFF2-40B4-BE49-F238E27FC236}">
                <a16:creationId xmlns:a16="http://schemas.microsoft.com/office/drawing/2014/main" id="{CCA67853-D062-59CF-E657-7E4292D8551B}"/>
              </a:ext>
            </a:extLst>
          </p:cNvPr>
          <p:cNvCxnSpPr>
            <a:cxnSpLocks/>
          </p:cNvCxnSpPr>
          <p:nvPr/>
        </p:nvCxnSpPr>
        <p:spPr>
          <a:xfrm>
            <a:off x="8250041" y="2200705"/>
            <a:ext cx="0" cy="1800189"/>
          </a:xfrm>
          <a:prstGeom prst="straightConnector1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0" name="グループ化 2059">
            <a:extLst>
              <a:ext uri="{FF2B5EF4-FFF2-40B4-BE49-F238E27FC236}">
                <a16:creationId xmlns:a16="http://schemas.microsoft.com/office/drawing/2014/main" id="{16A3B894-F120-AF93-A4AE-B6CE6E3DEA88}"/>
              </a:ext>
            </a:extLst>
          </p:cNvPr>
          <p:cNvGrpSpPr/>
          <p:nvPr/>
        </p:nvGrpSpPr>
        <p:grpSpPr>
          <a:xfrm>
            <a:off x="7628670" y="3104424"/>
            <a:ext cx="989374" cy="621334"/>
            <a:chOff x="7040834" y="2817387"/>
            <a:chExt cx="989374" cy="712428"/>
          </a:xfrm>
        </p:grpSpPr>
        <p:pic>
          <p:nvPicPr>
            <p:cNvPr id="1052" name="Picture 12" descr="サーバのイラスト（1台） | かわいいフリー素材集 いらすとや">
              <a:extLst>
                <a:ext uri="{FF2B5EF4-FFF2-40B4-BE49-F238E27FC236}">
                  <a16:creationId xmlns:a16="http://schemas.microsoft.com/office/drawing/2014/main" id="{13EBAE65-35FF-F031-8C48-C7C41C519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443" y="2817387"/>
              <a:ext cx="603090" cy="71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テキスト ボックス 2047">
              <a:extLst>
                <a:ext uri="{FF2B5EF4-FFF2-40B4-BE49-F238E27FC236}">
                  <a16:creationId xmlns:a16="http://schemas.microsoft.com/office/drawing/2014/main" id="{5B77A589-C49F-338A-DCF9-D1D624618909}"/>
                </a:ext>
              </a:extLst>
            </p:cNvPr>
            <p:cNvSpPr txBox="1"/>
            <p:nvPr/>
          </p:nvSpPr>
          <p:spPr>
            <a:xfrm>
              <a:off x="7040834" y="3011349"/>
              <a:ext cx="9893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b="1" dirty="0">
                  <a:effectLst>
                    <a:glow rad="635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proxy</a:t>
              </a:r>
              <a:r>
                <a:rPr kumimoji="1" lang="ja-JP" altLang="en-US" sz="1100" b="1" dirty="0">
                  <a:effectLst>
                    <a:glow rad="63500">
                      <a:schemeClr val="bg1"/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  <a:endParaRPr kumimoji="1" lang="en-US" altLang="ja-JP" sz="1100" b="1" dirty="0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EA86D3D0-F54E-2701-067C-6490CF5B3312}"/>
              </a:ext>
            </a:extLst>
          </p:cNvPr>
          <p:cNvSpPr txBox="1"/>
          <p:nvPr/>
        </p:nvSpPr>
        <p:spPr>
          <a:xfrm>
            <a:off x="7410740" y="3739284"/>
            <a:ext cx="1465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TinyCmdPipeRAT</a:t>
            </a:r>
            <a:endParaRPr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3" name="四角形: 角を丸くする 2062">
            <a:extLst>
              <a:ext uri="{FF2B5EF4-FFF2-40B4-BE49-F238E27FC236}">
                <a16:creationId xmlns:a16="http://schemas.microsoft.com/office/drawing/2014/main" id="{FC45C0C2-3A23-3DC9-EBC1-2663D05434A0}"/>
              </a:ext>
            </a:extLst>
          </p:cNvPr>
          <p:cNvSpPr/>
          <p:nvPr/>
        </p:nvSpPr>
        <p:spPr>
          <a:xfrm>
            <a:off x="7360298" y="2458288"/>
            <a:ext cx="1585628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TLS</a:t>
            </a:r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トンネリング</a:t>
            </a:r>
            <a:endParaRPr kumimoji="1" lang="ja-JP" altLang="en-US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4" name="四角形: 角を丸くする 2063">
            <a:extLst>
              <a:ext uri="{FF2B5EF4-FFF2-40B4-BE49-F238E27FC236}">
                <a16:creationId xmlns:a16="http://schemas.microsoft.com/office/drawing/2014/main" id="{63D6D622-AE5F-C0A5-564C-E465ABFE33E6}"/>
              </a:ext>
            </a:extLst>
          </p:cNvPr>
          <p:cNvSpPr/>
          <p:nvPr/>
        </p:nvSpPr>
        <p:spPr>
          <a:xfrm>
            <a:off x="7363020" y="2778868"/>
            <a:ext cx="1585628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C2</a:t>
            </a:r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r>
              <a:rPr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(RDP</a:t>
            </a:r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  <a:r>
              <a:rPr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65" name="コネクタ: カギ線 2064">
            <a:extLst>
              <a:ext uri="{FF2B5EF4-FFF2-40B4-BE49-F238E27FC236}">
                <a16:creationId xmlns:a16="http://schemas.microsoft.com/office/drawing/2014/main" id="{DFF3BB3A-766D-7638-F30A-3CF626FD92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33927" y="4508483"/>
            <a:ext cx="791551" cy="656852"/>
          </a:xfrm>
          <a:prstGeom prst="bentConnector2">
            <a:avLst/>
          </a:prstGeom>
          <a:ln w="76200">
            <a:solidFill>
              <a:srgbClr val="C00000">
                <a:alpha val="50000"/>
              </a:srgb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四角形: 角を丸くする 1032">
            <a:extLst>
              <a:ext uri="{FF2B5EF4-FFF2-40B4-BE49-F238E27FC236}">
                <a16:creationId xmlns:a16="http://schemas.microsoft.com/office/drawing/2014/main" id="{8F004947-9461-2146-6B2E-EF4D214578B5}"/>
              </a:ext>
            </a:extLst>
          </p:cNvPr>
          <p:cNvSpPr/>
          <p:nvPr/>
        </p:nvSpPr>
        <p:spPr>
          <a:xfrm>
            <a:off x="4685110" y="4600455"/>
            <a:ext cx="981690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④ファイル作成</a:t>
            </a:r>
            <a:endParaRPr kumimoji="1" lang="ja-JP" altLang="en-US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66" name="グループ化 2065">
            <a:extLst>
              <a:ext uri="{FF2B5EF4-FFF2-40B4-BE49-F238E27FC236}">
                <a16:creationId xmlns:a16="http://schemas.microsoft.com/office/drawing/2014/main" id="{302CF34B-D39A-D502-B3F2-C4370529641C}"/>
              </a:ext>
            </a:extLst>
          </p:cNvPr>
          <p:cNvGrpSpPr/>
          <p:nvPr/>
        </p:nvGrpSpPr>
        <p:grpSpPr>
          <a:xfrm>
            <a:off x="5852616" y="4863871"/>
            <a:ext cx="656675" cy="656675"/>
            <a:chOff x="4136865" y="5721412"/>
            <a:chExt cx="656675" cy="656675"/>
          </a:xfrm>
        </p:grpSpPr>
        <p:pic>
          <p:nvPicPr>
            <p:cNvPr id="2067" name="Picture 14" descr="Exe - Free files and folders icons">
              <a:extLst>
                <a:ext uri="{FF2B5EF4-FFF2-40B4-BE49-F238E27FC236}">
                  <a16:creationId xmlns:a16="http://schemas.microsoft.com/office/drawing/2014/main" id="{20ED2B82-8FEF-B1E7-77A8-E9D19C74F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865" y="5721412"/>
              <a:ext cx="656675" cy="65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10" descr="ウイルスのイラスト | かわいいフリー素材集 いらすとや">
              <a:extLst>
                <a:ext uri="{FF2B5EF4-FFF2-40B4-BE49-F238E27FC236}">
                  <a16:creationId xmlns:a16="http://schemas.microsoft.com/office/drawing/2014/main" id="{7384C153-6CCF-676E-BC5F-112B50238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3651" y="5816129"/>
              <a:ext cx="403101" cy="3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69" name="テキスト ボックス 2068">
            <a:extLst>
              <a:ext uri="{FF2B5EF4-FFF2-40B4-BE49-F238E27FC236}">
                <a16:creationId xmlns:a16="http://schemas.microsoft.com/office/drawing/2014/main" id="{12A8E04F-81B5-B16B-8B4A-6E4645458D8B}"/>
              </a:ext>
            </a:extLst>
          </p:cNvPr>
          <p:cNvSpPr txBox="1"/>
          <p:nvPr/>
        </p:nvSpPr>
        <p:spPr>
          <a:xfrm>
            <a:off x="4613330" y="4875253"/>
            <a:ext cx="108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時期によってどちらを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作成するか異なる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0" name="テキスト ボックス 2069">
            <a:extLst>
              <a:ext uri="{FF2B5EF4-FFF2-40B4-BE49-F238E27FC236}">
                <a16:creationId xmlns:a16="http://schemas.microsoft.com/office/drawing/2014/main" id="{90703564-A3FE-9196-4C38-40DADE9D4117}"/>
              </a:ext>
            </a:extLst>
          </p:cNvPr>
          <p:cNvSpPr txBox="1"/>
          <p:nvPr/>
        </p:nvSpPr>
        <p:spPr>
          <a:xfrm>
            <a:off x="5597225" y="5446197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err="1">
                <a:effectLst>
                  <a:glow rad="635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CmdPipeRAT</a:t>
            </a:r>
            <a:endParaRPr lang="en-US" altLang="ja-JP" sz="1100" b="1" dirty="0">
              <a:effectLst>
                <a:glow rad="635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78" name="四角形: 角を丸くする 2077">
            <a:extLst>
              <a:ext uri="{FF2B5EF4-FFF2-40B4-BE49-F238E27FC236}">
                <a16:creationId xmlns:a16="http://schemas.microsoft.com/office/drawing/2014/main" id="{945A73E3-CC6F-2BB6-A158-DFC424FBCC65}"/>
              </a:ext>
            </a:extLst>
          </p:cNvPr>
          <p:cNvSpPr/>
          <p:nvPr/>
        </p:nvSpPr>
        <p:spPr>
          <a:xfrm>
            <a:off x="5346488" y="5690516"/>
            <a:ext cx="1744191" cy="2747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’C2</a:t>
            </a:r>
            <a:r>
              <a:rPr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r>
              <a:rPr lang="en-US" altLang="ja-JP" sz="1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(HTTP POST)</a:t>
            </a:r>
            <a:endParaRPr kumimoji="1" lang="ja-JP" altLang="en-US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1" name="四角形: 角を丸くする 2090">
            <a:extLst>
              <a:ext uri="{FF2B5EF4-FFF2-40B4-BE49-F238E27FC236}">
                <a16:creationId xmlns:a16="http://schemas.microsoft.com/office/drawing/2014/main" id="{70E34373-CB83-0D68-8AC1-3A2234E98087}"/>
              </a:ext>
            </a:extLst>
          </p:cNvPr>
          <p:cNvSpPr/>
          <p:nvPr/>
        </p:nvSpPr>
        <p:spPr>
          <a:xfrm>
            <a:off x="8598595" y="4120121"/>
            <a:ext cx="1585628" cy="4443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⑩権限昇格</a:t>
            </a:r>
            <a:r>
              <a:rPr kumimoji="1"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横展開</a:t>
            </a:r>
            <a:r>
              <a:rPr kumimoji="1" lang="en-US" altLang="ja-JP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kumimoji="1" lang="ja-JP" altLang="en-US" sz="1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情報持ち出し </a:t>
            </a:r>
            <a:r>
              <a:rPr lang="en-US" altLang="ja-JP" sz="1200" b="1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z="12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15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458651" y="0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&amp;CK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Tactics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Technique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のマッピング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2F95A45-2266-5730-3272-41A71871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02452"/>
              </p:ext>
            </p:extLst>
          </p:nvPr>
        </p:nvGraphicFramePr>
        <p:xfrm>
          <a:off x="84602" y="624750"/>
          <a:ext cx="12022796" cy="4922403"/>
        </p:xfrm>
        <a:graphic>
          <a:graphicData uri="http://schemas.openxmlformats.org/drawingml/2006/table">
            <a:tbl>
              <a:tblPr/>
              <a:tblGrid>
                <a:gridCol w="1258796">
                  <a:extLst>
                    <a:ext uri="{9D8B030D-6E8A-4147-A177-3AD203B41FA5}">
                      <a16:colId xmlns:a16="http://schemas.microsoft.com/office/drawing/2014/main" val="165220095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5442022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169283227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val="4243373226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val="1044826228"/>
                    </a:ext>
                  </a:extLst>
                </a:gridCol>
              </a:tblGrid>
              <a:tr h="77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>
                          <a:effectLst/>
                        </a:rPr>
                        <a:t>Tactic</a:t>
                      </a:r>
                    </a:p>
                  </a:txBody>
                  <a:tcPr marL="20536" marR="20536" marT="17603" marB="17603" anchor="ctr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dirty="0">
                          <a:effectLst/>
                        </a:rPr>
                        <a:t>ID</a:t>
                      </a:r>
                    </a:p>
                  </a:txBody>
                  <a:tcPr marL="20536" marR="20536" marT="17603" marB="17603" anchor="ctr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>
                          <a:effectLst/>
                        </a:rPr>
                        <a:t>Name</a:t>
                      </a:r>
                    </a:p>
                  </a:txBody>
                  <a:tcPr marL="20536" marR="20536" marT="17603" marB="17603" anchor="ctr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dirty="0">
                          <a:effectLst/>
                        </a:rPr>
                        <a:t>概要</a:t>
                      </a:r>
                    </a:p>
                  </a:txBody>
                  <a:tcPr marL="20536" marR="20536" marT="17603" marB="17603" anchor="ctr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dirty="0">
                          <a:effectLst/>
                        </a:rPr>
                        <a:t>マッピング</a:t>
                      </a:r>
                    </a:p>
                  </a:txBody>
                  <a:tcPr marL="20536" marR="20536" marT="17603" marB="17603" anchor="ctr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3906"/>
                  </a:ext>
                </a:extLst>
              </a:tr>
              <a:tr h="204189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Execution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T1059.001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Command and Scripting Interpreter: PowerShell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マルウェアのダウンロード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InetDownLoader,CMTDownLoader</a:t>
                      </a:r>
                      <a:r>
                        <a:rPr lang="ja-JP" altLang="en-US" sz="800" dirty="0">
                          <a:effectLst/>
                        </a:rPr>
                        <a:t>で使用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05203"/>
                  </a:ext>
                </a:extLst>
              </a:tr>
              <a:tr h="2464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T1059.003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Command and scripting interpreter: Windows command shell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バッチファイルを利用してマルウェアや</a:t>
                      </a:r>
                      <a:r>
                        <a:rPr lang="en-US" altLang="ja-JP" sz="800">
                          <a:effectLst/>
                        </a:rPr>
                        <a:t>Windows</a:t>
                      </a:r>
                      <a:r>
                        <a:rPr lang="ja-JP" altLang="en-US" sz="800">
                          <a:effectLst/>
                        </a:rPr>
                        <a:t>コマンドを実行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CMTDownLoader</a:t>
                      </a:r>
                      <a:r>
                        <a:rPr lang="ja-JP" altLang="en-US" sz="800" dirty="0">
                          <a:effectLst/>
                        </a:rPr>
                        <a:t>のバッチファイル作成</a:t>
                      </a:r>
                      <a:r>
                        <a:rPr lang="en-US" altLang="ja-JP" sz="800" dirty="0">
                          <a:effectLst/>
                        </a:rPr>
                        <a:t>&amp;</a:t>
                      </a:r>
                      <a:r>
                        <a:rPr lang="ja-JP" altLang="en-US" sz="800" dirty="0">
                          <a:effectLst/>
                        </a:rPr>
                        <a:t>実行によるネットワーク情報・プロセス情報の収集。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23191"/>
                  </a:ext>
                </a:extLst>
              </a:tr>
              <a:tr h="246435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Persistence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T1547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Boot or Logon Autostart Execution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Run</a:t>
                      </a:r>
                      <a:r>
                        <a:rPr lang="ja-JP" altLang="en-US" sz="800" dirty="0">
                          <a:effectLst/>
                        </a:rPr>
                        <a:t>キー及びスタートアップフォルダを利用したマルウェアの実行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66764"/>
                  </a:ext>
                </a:extLst>
              </a:tr>
              <a:tr h="2041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T1133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External Remote Services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VPN</a:t>
                      </a:r>
                      <a:r>
                        <a:rPr lang="ja-JP" altLang="en-US" sz="800">
                          <a:effectLst/>
                        </a:rPr>
                        <a:t>を使用した侵害された正規アカウントによる不正アクセス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686274"/>
                  </a:ext>
                </a:extLst>
              </a:tr>
              <a:tr h="161943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Privilege Escalation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T1057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Process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プロセス終了のための特定のプロセスを発見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86902"/>
                  </a:ext>
                </a:extLst>
              </a:tr>
              <a:tr h="1619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T1082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System information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>
                          <a:effectLst/>
                        </a:rPr>
                        <a:t>システムに関する情報をログに記録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61295"/>
                  </a:ext>
                </a:extLst>
              </a:tr>
              <a:tr h="246435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Defense Evasion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T1070.004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Indicator Removal on Host: File Deletion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検出回避のためにマルウェア、バッチファイルや圧縮ファイルの削除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6733"/>
                  </a:ext>
                </a:extLst>
              </a:tr>
              <a:tr h="204189">
                <a:tc rowSpan="5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T1135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Network Share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net share, net view</a:t>
                      </a:r>
                      <a:r>
                        <a:rPr lang="ja-JP" altLang="en-US" sz="800">
                          <a:effectLst/>
                        </a:rPr>
                        <a:t>コマンドを利用したネットワークの探索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52227"/>
                  </a:ext>
                </a:extLst>
              </a:tr>
              <a:tr h="1619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T1082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System Information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dir</a:t>
                      </a:r>
                      <a:r>
                        <a:rPr lang="ja-JP" altLang="en-US" sz="800">
                          <a:effectLst/>
                        </a:rPr>
                        <a:t>コマンドによるファイル検索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69807"/>
                  </a:ext>
                </a:extLst>
              </a:tr>
              <a:tr h="2886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T1049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System Network Connection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netstat</a:t>
                      </a:r>
                      <a:r>
                        <a:rPr lang="ja-JP" altLang="en-US" sz="800" dirty="0">
                          <a:effectLst/>
                        </a:rPr>
                        <a:t>コマンドによる通信している</a:t>
                      </a:r>
                      <a:r>
                        <a:rPr lang="en-US" altLang="ja-JP" sz="800" dirty="0">
                          <a:effectLst/>
                        </a:rPr>
                        <a:t>IP</a:t>
                      </a:r>
                      <a:r>
                        <a:rPr lang="ja-JP" altLang="en-US" sz="800" dirty="0">
                          <a:effectLst/>
                        </a:rPr>
                        <a:t>アドレス・ポート番号や解放ポートを表示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CMTDownLoader</a:t>
                      </a:r>
                      <a:r>
                        <a:rPr lang="ja-JP" altLang="en-US" sz="800" dirty="0">
                          <a:effectLst/>
                        </a:rPr>
                        <a:t>作成のバッチファイルで使用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2776"/>
                  </a:ext>
                </a:extLst>
              </a:tr>
              <a:tr h="1619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T1057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Process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tasklist</a:t>
                      </a:r>
                      <a:r>
                        <a:rPr lang="ja-JP" altLang="en-US" sz="800" dirty="0">
                          <a:effectLst/>
                        </a:rPr>
                        <a:t>コマンドによるプロセス一覧情報を取得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CMTDownLoader</a:t>
                      </a:r>
                      <a:r>
                        <a:rPr lang="ja-JP" altLang="en-US" sz="800" dirty="0">
                          <a:effectLst/>
                        </a:rPr>
                        <a:t>作成のバッチファイルで使用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14194"/>
                  </a:ext>
                </a:extLst>
              </a:tr>
              <a:tr h="1619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T1087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Account Discovery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net user </a:t>
                      </a:r>
                      <a:r>
                        <a:rPr lang="ja-JP" altLang="en-US" sz="800">
                          <a:effectLst/>
                        </a:rPr>
                        <a:t>コマンドでユーザを探索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52334"/>
                  </a:ext>
                </a:extLst>
              </a:tr>
              <a:tr h="204189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Lateral Movement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T1021.001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Remote Services: Remote Desktop Protocol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frp</a:t>
                      </a:r>
                      <a:r>
                        <a:rPr lang="ja-JP" altLang="en-US" sz="800" dirty="0">
                          <a:effectLst/>
                        </a:rPr>
                        <a:t>を利用した外部からの</a:t>
                      </a:r>
                      <a:r>
                        <a:rPr lang="en-US" altLang="ja-JP" sz="800" dirty="0">
                          <a:effectLst/>
                        </a:rPr>
                        <a:t>RDP</a:t>
                      </a:r>
                      <a:r>
                        <a:rPr lang="ja-JP" altLang="en-US" sz="800" dirty="0">
                          <a:effectLst/>
                        </a:rPr>
                        <a:t>接続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による</a:t>
                      </a:r>
                      <a:r>
                        <a:rPr lang="en-US" altLang="ja-JP" sz="800" dirty="0">
                          <a:effectLst/>
                        </a:rPr>
                        <a:t>TLS</a:t>
                      </a:r>
                      <a:r>
                        <a:rPr lang="ja-JP" altLang="en-US" sz="800" dirty="0">
                          <a:effectLst/>
                        </a:rPr>
                        <a:t>トンネリング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59506"/>
                  </a:ext>
                </a:extLst>
              </a:tr>
              <a:tr h="2041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T1021.002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Remote Services: SMB/Windows Admin Shares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SMB</a:t>
                      </a:r>
                      <a:r>
                        <a:rPr lang="ja-JP" altLang="en-US" sz="800" dirty="0">
                          <a:effectLst/>
                        </a:rPr>
                        <a:t>接続を利用して組織上の端末にマルウェアを配布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16078"/>
                  </a:ext>
                </a:extLst>
              </a:tr>
              <a:tr h="161943">
                <a:tc rowSpan="2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Collection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T1005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Data from Local System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cmd</a:t>
                      </a:r>
                      <a:r>
                        <a:rPr lang="ja-JP" altLang="en-US" sz="800" dirty="0">
                          <a:effectLst/>
                        </a:rPr>
                        <a:t>を使い感染機器の情報を収集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2446"/>
                  </a:ext>
                </a:extLst>
              </a:tr>
              <a:tr h="11969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T1560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Archive Collected Data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7z, </a:t>
                      </a:r>
                      <a:r>
                        <a:rPr lang="en-US" altLang="ja-JP" sz="800" dirty="0" err="1">
                          <a:effectLst/>
                        </a:rPr>
                        <a:t>gzip</a:t>
                      </a:r>
                      <a:r>
                        <a:rPr lang="ja-JP" altLang="en-US" sz="800" dirty="0">
                          <a:effectLst/>
                        </a:rPr>
                        <a:t>でデータを圧縮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、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で使用？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714621"/>
                  </a:ext>
                </a:extLst>
              </a:tr>
              <a:tr h="119697">
                <a:tc rowSpan="6"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Command And Control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T1132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Data Encoding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Base64</a:t>
                      </a:r>
                      <a:r>
                        <a:rPr lang="ja-JP" altLang="en-US" sz="800" dirty="0">
                          <a:effectLst/>
                        </a:rPr>
                        <a:t>を使い通信をエンコード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InetDownLoader,CMTDownLoader,CmdPipeRAT</a:t>
                      </a:r>
                      <a:r>
                        <a:rPr lang="ja-JP" altLang="en-US" sz="800" dirty="0">
                          <a:effectLst/>
                        </a:rPr>
                        <a:t>と攻撃者インフラ間で使用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15228"/>
                  </a:ext>
                </a:extLst>
              </a:tr>
              <a:tr h="11969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T1071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Application Layer Protocol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HTTP, HTTPS</a:t>
                      </a:r>
                      <a:r>
                        <a:rPr lang="ja-JP" altLang="en-US" sz="800" dirty="0">
                          <a:effectLst/>
                        </a:rPr>
                        <a:t>で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サーバと通信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の</a:t>
                      </a:r>
                      <a:r>
                        <a:rPr lang="en-US" altLang="ja-JP" sz="800" dirty="0">
                          <a:effectLst/>
                        </a:rPr>
                        <a:t>HTTP POST</a:t>
                      </a:r>
                      <a:r>
                        <a:rPr lang="ja-JP" altLang="en-US" sz="800" dirty="0">
                          <a:effectLst/>
                        </a:rPr>
                        <a:t>メソッドによる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通信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517271"/>
                  </a:ext>
                </a:extLst>
              </a:tr>
              <a:tr h="1619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T1001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Data Obfuscation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>
                          <a:effectLst/>
                        </a:rPr>
                        <a:t>RC4, AES, XOR</a:t>
                      </a:r>
                      <a:r>
                        <a:rPr lang="ja-JP" altLang="en-US" sz="800">
                          <a:effectLst/>
                        </a:rPr>
                        <a:t>で送信データを暗号化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の</a:t>
                      </a:r>
                      <a:r>
                        <a:rPr lang="en-US" altLang="ja-JP" sz="800" dirty="0">
                          <a:effectLst/>
                        </a:rPr>
                        <a:t>RC4,Base64</a:t>
                      </a:r>
                      <a:r>
                        <a:rPr lang="ja-JP" altLang="en-US" sz="800" dirty="0">
                          <a:effectLst/>
                        </a:rPr>
                        <a:t>による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通信データ暗号化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52494"/>
                  </a:ext>
                </a:extLst>
              </a:tr>
              <a:tr h="2464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T1102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Web Service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正規サイトを改ざんし、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サーバまたは攻撃ツール置き場として使用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InetDownLoader</a:t>
                      </a:r>
                      <a:r>
                        <a:rPr lang="ja-JP" altLang="en-US" sz="800" dirty="0">
                          <a:effectLst/>
                        </a:rPr>
                        <a:t>の通信先</a:t>
                      </a:r>
                      <a:r>
                        <a:rPr lang="en-US" altLang="ja-JP" sz="800" dirty="0">
                          <a:effectLst/>
                        </a:rPr>
                        <a:t>(</a:t>
                      </a:r>
                      <a:r>
                        <a:rPr lang="ja-JP" altLang="en-US" sz="800" dirty="0">
                          <a:effectLst/>
                        </a:rPr>
                        <a:t>ペイロード配布元</a:t>
                      </a:r>
                      <a:r>
                        <a:rPr lang="en-US" altLang="ja-JP" sz="800" dirty="0">
                          <a:effectLst/>
                        </a:rPr>
                        <a:t>)</a:t>
                      </a:r>
                      <a:r>
                        <a:rPr lang="ja-JP" altLang="en-US" sz="800" dirty="0">
                          <a:effectLst/>
                        </a:rPr>
                        <a:t>として使用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80146"/>
                  </a:ext>
                </a:extLst>
              </a:tr>
              <a:tr h="2041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T1090.001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Proxy: Internal Proxy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被害者環境の</a:t>
                      </a:r>
                      <a:r>
                        <a:rPr lang="en-US" altLang="ja-JP" sz="800" dirty="0">
                          <a:effectLst/>
                        </a:rPr>
                        <a:t>Proxy</a:t>
                      </a:r>
                      <a:r>
                        <a:rPr lang="ja-JP" altLang="en-US" sz="800" dirty="0">
                          <a:effectLst/>
                        </a:rPr>
                        <a:t>設定情報を悪用して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サーバと通信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：感染端末のレジストリ情報から</a:t>
                      </a:r>
                      <a:r>
                        <a:rPr lang="en-US" altLang="ja-JP" sz="800" dirty="0">
                          <a:effectLst/>
                        </a:rPr>
                        <a:t>Proxy</a:t>
                      </a:r>
                      <a:r>
                        <a:rPr lang="ja-JP" altLang="en-US" sz="800" dirty="0">
                          <a:effectLst/>
                        </a:rPr>
                        <a:t>設定を窃取し使用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：ハードコーディングされた</a:t>
                      </a:r>
                      <a:r>
                        <a:rPr lang="en-US" altLang="ja-JP" sz="800" dirty="0">
                          <a:effectLst/>
                        </a:rPr>
                        <a:t>Proxy</a:t>
                      </a:r>
                      <a:r>
                        <a:rPr lang="ja-JP" altLang="en-US" sz="800" dirty="0">
                          <a:effectLst/>
                        </a:rPr>
                        <a:t>設定を使用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3742"/>
                  </a:ext>
                </a:extLst>
              </a:tr>
              <a:tr h="11969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T1572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Protocol Tunneling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 err="1">
                          <a:effectLst/>
                        </a:rPr>
                        <a:t>frp</a:t>
                      </a:r>
                      <a:r>
                        <a:rPr lang="ja-JP" altLang="en-US" sz="800" dirty="0">
                          <a:effectLst/>
                        </a:rPr>
                        <a:t>を利用したトンネリング接続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による</a:t>
                      </a:r>
                      <a:r>
                        <a:rPr lang="en-US" altLang="ja-JP" sz="800" dirty="0">
                          <a:effectLst/>
                        </a:rPr>
                        <a:t>TLS</a:t>
                      </a:r>
                      <a:r>
                        <a:rPr lang="ja-JP" altLang="en-US" sz="800" dirty="0">
                          <a:effectLst/>
                        </a:rPr>
                        <a:t>トンネリング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15088"/>
                  </a:ext>
                </a:extLst>
              </a:tr>
              <a:tr h="161943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Exfiltration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T1041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Exfiltration Over C2 Channel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サーバに窃取した機密情報を送信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CmdPipeRAT</a:t>
                      </a:r>
                      <a:r>
                        <a:rPr lang="ja-JP" altLang="en-US" sz="800" dirty="0">
                          <a:effectLst/>
                        </a:rPr>
                        <a:t>：</a:t>
                      </a:r>
                      <a:r>
                        <a:rPr lang="en-US" altLang="ja-JP" sz="800" dirty="0">
                          <a:effectLst/>
                        </a:rPr>
                        <a:t>RC4,Base64</a:t>
                      </a:r>
                      <a:r>
                        <a:rPr lang="ja-JP" altLang="en-US" sz="800" dirty="0">
                          <a:effectLst/>
                        </a:rPr>
                        <a:t>による暗号化をしてデータを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サーバに送信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fontAlgn="t"/>
                      <a:r>
                        <a:rPr lang="ja-JP" altLang="en-US" sz="800" dirty="0">
                          <a:effectLst/>
                        </a:rPr>
                        <a:t>・</a:t>
                      </a:r>
                      <a:r>
                        <a:rPr lang="en-US" altLang="ja-JP" sz="800" dirty="0" err="1">
                          <a:effectLst/>
                        </a:rPr>
                        <a:t>TinyCmdPipeRAT</a:t>
                      </a:r>
                      <a:r>
                        <a:rPr lang="ja-JP" altLang="en-US" sz="800" dirty="0">
                          <a:effectLst/>
                        </a:rPr>
                        <a:t>：</a:t>
                      </a:r>
                      <a:r>
                        <a:rPr lang="en-US" altLang="ja-JP" sz="800" dirty="0">
                          <a:effectLst/>
                        </a:rPr>
                        <a:t>TLS</a:t>
                      </a:r>
                      <a:r>
                        <a:rPr lang="ja-JP" altLang="en-US" sz="800" dirty="0">
                          <a:effectLst/>
                        </a:rPr>
                        <a:t>チャネルを使用してデータを</a:t>
                      </a:r>
                      <a:r>
                        <a:rPr lang="en-US" altLang="ja-JP" sz="800" dirty="0">
                          <a:effectLst/>
                        </a:rPr>
                        <a:t>C2</a:t>
                      </a:r>
                      <a:r>
                        <a:rPr lang="ja-JP" altLang="en-US" sz="800" dirty="0">
                          <a:effectLst/>
                        </a:rPr>
                        <a:t>サーバに送信</a:t>
                      </a:r>
                    </a:p>
                  </a:txBody>
                  <a:tcPr marL="20536" marR="20536" marT="17603" marB="17603">
                    <a:lnL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49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0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129A8B-7249-88BA-1B4E-8FCE540774A4}"/>
              </a:ext>
            </a:extLst>
          </p:cNvPr>
          <p:cNvSpPr txBox="1"/>
          <p:nvPr/>
        </p:nvSpPr>
        <p:spPr>
          <a:xfrm>
            <a:off x="2597988" y="2234241"/>
            <a:ext cx="69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Kerberos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</a:p>
        </p:txBody>
      </p:sp>
    </p:spTree>
    <p:extLst>
      <p:ext uri="{BB962C8B-B14F-4D97-AF65-F5344CB8AC3E}">
        <p14:creationId xmlns:p14="http://schemas.microsoft.com/office/powerpoint/2010/main" val="35583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正方形/長方形 2082">
            <a:extLst>
              <a:ext uri="{FF2B5EF4-FFF2-40B4-BE49-F238E27FC236}">
                <a16:creationId xmlns:a16="http://schemas.microsoft.com/office/drawing/2014/main" id="{322C88A9-9564-E257-281F-196E807AF52A}"/>
              </a:ext>
            </a:extLst>
          </p:cNvPr>
          <p:cNvSpPr/>
          <p:nvPr/>
        </p:nvSpPr>
        <p:spPr>
          <a:xfrm>
            <a:off x="129823" y="5348600"/>
            <a:ext cx="11831320" cy="140693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1" name="正方形/長方形 2080">
            <a:extLst>
              <a:ext uri="{FF2B5EF4-FFF2-40B4-BE49-F238E27FC236}">
                <a16:creationId xmlns:a16="http://schemas.microsoft.com/office/drawing/2014/main" id="{1210E7C9-66AE-E1BD-A0CD-A8C237E4ABDD}"/>
              </a:ext>
            </a:extLst>
          </p:cNvPr>
          <p:cNvSpPr/>
          <p:nvPr/>
        </p:nvSpPr>
        <p:spPr>
          <a:xfrm>
            <a:off x="129823" y="3243302"/>
            <a:ext cx="11831320" cy="207152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6" name="四角形: 角を丸くする 2075">
            <a:extLst>
              <a:ext uri="{FF2B5EF4-FFF2-40B4-BE49-F238E27FC236}">
                <a16:creationId xmlns:a16="http://schemas.microsoft.com/office/drawing/2014/main" id="{698AD719-708A-875D-7F1D-9826EC33ACB3}"/>
              </a:ext>
            </a:extLst>
          </p:cNvPr>
          <p:cNvSpPr/>
          <p:nvPr/>
        </p:nvSpPr>
        <p:spPr>
          <a:xfrm>
            <a:off x="1833641" y="4112107"/>
            <a:ext cx="1046137" cy="713659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5" name="正方形/長方形 1054">
            <a:extLst>
              <a:ext uri="{FF2B5EF4-FFF2-40B4-BE49-F238E27FC236}">
                <a16:creationId xmlns:a16="http://schemas.microsoft.com/office/drawing/2014/main" id="{AEED2957-5AEA-453D-EE72-40E99472F9E9}"/>
              </a:ext>
            </a:extLst>
          </p:cNvPr>
          <p:cNvSpPr/>
          <p:nvPr/>
        </p:nvSpPr>
        <p:spPr>
          <a:xfrm>
            <a:off x="103517" y="1336823"/>
            <a:ext cx="11831320" cy="185058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認証の流れ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1037860" y="658155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5330" y="1212374"/>
            <a:ext cx="0" cy="5309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4279007" y="658154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5212326" y="1212373"/>
            <a:ext cx="0" cy="53091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675329" y="1941455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695966" y="163932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5235301" y="198249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5655335" y="1632611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675328" y="2341330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938915" y="2184942"/>
            <a:ext cx="505805" cy="48559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675329" y="3939102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5235301" y="3973531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675328" y="4382107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4428628" y="3784316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5658305" y="3619377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935051" y="4250877"/>
            <a:ext cx="505805" cy="507033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32" y="729730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8170504" y="658154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7974" y="1212373"/>
            <a:ext cx="0" cy="54299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3731363" y="2054878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674589" y="3655016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3652002" y="413199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675328" y="5914361"/>
            <a:ext cx="7132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530252" y="729730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6230454" y="751648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4388888" y="5637361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7945291" y="5775860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8807974" y="591436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9190446" y="5510815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675328" y="6297634"/>
            <a:ext cx="711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4388888" y="604395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71C2DB-D7E7-AD34-348F-2375C3FC535C}"/>
              </a:ext>
            </a:extLst>
          </p:cNvPr>
          <p:cNvSpPr txBox="1"/>
          <p:nvPr/>
        </p:nvSpPr>
        <p:spPr>
          <a:xfrm>
            <a:off x="10759339" y="519654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284976B-BB39-D3CD-A411-67C7064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589811" y="458401"/>
            <a:ext cx="169528" cy="359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61" y="861675"/>
            <a:ext cx="169528" cy="35960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4EDD636-A42D-E149-CCF5-7E2918F4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62" y="905362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74DED6A-EBB2-F184-D870-C94F30A60A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96346" y="90536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77790" y="905362"/>
            <a:ext cx="169528" cy="359606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BBF2599-AA0D-8320-0173-416689B84108}"/>
              </a:ext>
            </a:extLst>
          </p:cNvPr>
          <p:cNvSpPr/>
          <p:nvPr/>
        </p:nvSpPr>
        <p:spPr>
          <a:xfrm>
            <a:off x="4241243" y="1434097"/>
            <a:ext cx="648754" cy="2111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AB76134D-1B4D-D051-0906-F503BBE48950}"/>
              </a:ext>
            </a:extLst>
          </p:cNvPr>
          <p:cNvSpPr/>
          <p:nvPr/>
        </p:nvSpPr>
        <p:spPr>
          <a:xfrm>
            <a:off x="4240066" y="1693120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23B2035A-F678-75D5-405F-CCE54365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161892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C7E4AF9-B3FD-ECFA-5DD1-4092F045E03A}"/>
              </a:ext>
            </a:extLst>
          </p:cNvPr>
          <p:cNvSpPr/>
          <p:nvPr/>
        </p:nvSpPr>
        <p:spPr>
          <a:xfrm>
            <a:off x="3525601" y="1693120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pic>
        <p:nvPicPr>
          <p:cNvPr id="1027" name="図 1026">
            <a:extLst>
              <a:ext uri="{FF2B5EF4-FFF2-40B4-BE49-F238E27FC236}">
                <a16:creationId xmlns:a16="http://schemas.microsoft.com/office/drawing/2014/main" id="{9F81329E-2848-E89D-C4FE-83639921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70146" y="1920502"/>
            <a:ext cx="169528" cy="359606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91C0766F-0A4A-B599-8B4E-9892AA8F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23030" y="905362"/>
            <a:ext cx="169528" cy="359606"/>
          </a:xfrm>
          <a:prstGeom prst="rect">
            <a:avLst/>
          </a:prstGeom>
        </p:spPr>
      </p:pic>
      <p:pic>
        <p:nvPicPr>
          <p:cNvPr id="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9D438E8-B17B-7146-EEFA-D02785A1F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47645" y="207523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30483D0-0BC1-DEDF-242A-F009B39A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503279" y="939599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6CB07C-0324-30C7-8DD3-28AD7F06E56B}"/>
              </a:ext>
            </a:extLst>
          </p:cNvPr>
          <p:cNvSpPr txBox="1"/>
          <p:nvPr/>
        </p:nvSpPr>
        <p:spPr>
          <a:xfrm>
            <a:off x="10762227" y="930515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セッション鍵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A43B635-07C1-0E5B-7511-C24924718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99512" y="266543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440BA5A-87B1-422C-EDF6-8AC861808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91601" y="255462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1C201464-F8B3-5F0B-E7D3-4C1C1824CC5B}"/>
              </a:ext>
            </a:extLst>
          </p:cNvPr>
          <p:cNvGraphicFramePr>
            <a:graphicFrameLocks noGrp="1"/>
          </p:cNvGraphicFramePr>
          <p:nvPr/>
        </p:nvGraphicFramePr>
        <p:xfrm>
          <a:off x="12228518" y="1837272"/>
          <a:ext cx="147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41623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555738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6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krbtgt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23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554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Server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953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550BC365-B3E0-4F53-CB92-83E3071A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58970" y="2184692"/>
            <a:ext cx="169528" cy="3596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FE62508-846B-5390-8E90-AEB598A6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2397127"/>
            <a:ext cx="169528" cy="3596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A15CCB-C761-139C-DE27-E323900F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1972257"/>
            <a:ext cx="169528" cy="3596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FC76D4-3E1F-335D-B522-DFC1C0BD1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821" y="1942343"/>
            <a:ext cx="905661" cy="53166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5B5EBBC-A85A-375B-5CCC-D2E72540EF9E}"/>
              </a:ext>
            </a:extLst>
          </p:cNvPr>
          <p:cNvSpPr/>
          <p:nvPr/>
        </p:nvSpPr>
        <p:spPr>
          <a:xfrm>
            <a:off x="5913274" y="2439664"/>
            <a:ext cx="648754" cy="214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C0DFCBE3-1CF3-30B6-26B1-AE4B58C29753}"/>
              </a:ext>
            </a:extLst>
          </p:cNvPr>
          <p:cNvCxnSpPr>
            <a:cxnSpLocks/>
          </p:cNvCxnSpPr>
          <p:nvPr/>
        </p:nvCxnSpPr>
        <p:spPr>
          <a:xfrm>
            <a:off x="6693290" y="2009155"/>
            <a:ext cx="248844" cy="240793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7AFDAE0-0573-B5B1-2653-4E18F0D22314}"/>
              </a:ext>
            </a:extLst>
          </p:cNvPr>
          <p:cNvSpPr/>
          <p:nvPr/>
        </p:nvSpPr>
        <p:spPr>
          <a:xfrm>
            <a:off x="6898653" y="2278033"/>
            <a:ext cx="648754" cy="214133"/>
          </a:xfrm>
          <a:prstGeom prst="round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DBF605A-17DE-4032-A408-189CF3B1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744979" y="220283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06D7B47-B904-7477-FC1E-5FE5780D28AC}"/>
              </a:ext>
            </a:extLst>
          </p:cNvPr>
          <p:cNvCxnSpPr>
            <a:cxnSpLocks/>
          </p:cNvCxnSpPr>
          <p:nvPr/>
        </p:nvCxnSpPr>
        <p:spPr>
          <a:xfrm flipH="1">
            <a:off x="1668239" y="234960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20D5454-3C3E-61DE-1366-CBEE5978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81619" y="265228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FCEEF95-92E0-85B0-3C08-D2F60E59DA7E}"/>
              </a:ext>
            </a:extLst>
          </p:cNvPr>
          <p:cNvSpPr txBox="1"/>
          <p:nvPr/>
        </p:nvSpPr>
        <p:spPr>
          <a:xfrm>
            <a:off x="-124156" y="2118769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④セッション鍵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E60061E-D79F-E602-DF5C-1A73DE2F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6" y="242862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矢印: 右 51">
            <a:extLst>
              <a:ext uri="{FF2B5EF4-FFF2-40B4-BE49-F238E27FC236}">
                <a16:creationId xmlns:a16="http://schemas.microsoft.com/office/drawing/2014/main" id="{9DEE7A6B-4BEE-86F2-385A-910EA779C74C}"/>
              </a:ext>
            </a:extLst>
          </p:cNvPr>
          <p:cNvSpPr/>
          <p:nvPr/>
        </p:nvSpPr>
        <p:spPr>
          <a:xfrm>
            <a:off x="623813" y="2693122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567064A-1154-A646-4444-310A116C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3934" y="2733012"/>
            <a:ext cx="169528" cy="359606"/>
          </a:xfrm>
          <a:prstGeom prst="rect">
            <a:avLst/>
          </a:prstGeom>
        </p:spPr>
      </p:pic>
      <p:pic>
        <p:nvPicPr>
          <p:cNvPr id="5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24DEF3D4-AA3D-8E4C-EC36-7692A03C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620831" y="218633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98C9C78-718A-CEC2-EDCA-C8C115BBF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812920" y="20755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C17EA4F-2DF4-0637-AEDA-B792F42B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845312" y="366623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A5349D6B-721C-4A0E-1490-D47174765CEC}"/>
              </a:ext>
            </a:extLst>
          </p:cNvPr>
          <p:cNvSpPr/>
          <p:nvPr/>
        </p:nvSpPr>
        <p:spPr>
          <a:xfrm>
            <a:off x="3495310" y="3537639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EBEBB8F-AF54-CA4B-41C0-983FDAE40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205886" y="344987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0509AF64-6E76-2542-3189-CB589AA5A087}"/>
              </a:ext>
            </a:extLst>
          </p:cNvPr>
          <p:cNvSpPr/>
          <p:nvPr/>
        </p:nvSpPr>
        <p:spPr>
          <a:xfrm>
            <a:off x="3482016" y="3285305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SPN:server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4" name="図 2053">
            <a:extLst>
              <a:ext uri="{FF2B5EF4-FFF2-40B4-BE49-F238E27FC236}">
                <a16:creationId xmlns:a16="http://schemas.microsoft.com/office/drawing/2014/main" id="{7B621487-5786-FC2A-323D-7ACDFB04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533532" y="4211140"/>
            <a:ext cx="169528" cy="359606"/>
          </a:xfrm>
          <a:prstGeom prst="rect">
            <a:avLst/>
          </a:prstGeom>
        </p:spPr>
      </p:pic>
      <p:sp>
        <p:nvSpPr>
          <p:cNvPr id="2059" name="四角形: メモ 2058">
            <a:extLst>
              <a:ext uri="{FF2B5EF4-FFF2-40B4-BE49-F238E27FC236}">
                <a16:creationId xmlns:a16="http://schemas.microsoft.com/office/drawing/2014/main" id="{5C0CC0A9-98CA-59EA-4B75-9201DC651BC0}"/>
              </a:ext>
            </a:extLst>
          </p:cNvPr>
          <p:cNvSpPr/>
          <p:nvPr/>
        </p:nvSpPr>
        <p:spPr>
          <a:xfrm>
            <a:off x="5874629" y="3961920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6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16129F7-1B8D-3CC1-B6AB-1D77C15B6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026277" y="4193371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E93C957D-2246-C2C7-D79D-89AB0EDE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5766171" y="387920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矢印: 右 2061">
            <a:extLst>
              <a:ext uri="{FF2B5EF4-FFF2-40B4-BE49-F238E27FC236}">
                <a16:creationId xmlns:a16="http://schemas.microsoft.com/office/drawing/2014/main" id="{1A09DA95-7A98-0FBF-EB3E-751DDED0BA86}"/>
              </a:ext>
            </a:extLst>
          </p:cNvPr>
          <p:cNvSpPr/>
          <p:nvPr/>
        </p:nvSpPr>
        <p:spPr>
          <a:xfrm>
            <a:off x="6471836" y="4113943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00B750F-C294-2311-0B96-CBEAA2F65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819218" y="405270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四角形: 角を丸くする 2063">
            <a:extLst>
              <a:ext uri="{FF2B5EF4-FFF2-40B4-BE49-F238E27FC236}">
                <a16:creationId xmlns:a16="http://schemas.microsoft.com/office/drawing/2014/main" id="{B65BCB92-7A2A-3DA0-180E-91572BB1CF50}"/>
              </a:ext>
            </a:extLst>
          </p:cNvPr>
          <p:cNvSpPr/>
          <p:nvPr/>
        </p:nvSpPr>
        <p:spPr>
          <a:xfrm>
            <a:off x="7339150" y="4046085"/>
            <a:ext cx="829270" cy="369858"/>
          </a:xfrm>
          <a:prstGeom prst="roundRect">
            <a:avLst/>
          </a:prstGeom>
          <a:pattFill prst="pct20">
            <a:fgClr>
              <a:srgbClr val="FF7D7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lang="en-US" altLang="ja-JP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8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6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BF40809-C034-C635-7C54-04403C199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221333" y="399484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コネクタ: 曲線 2066">
            <a:extLst>
              <a:ext uri="{FF2B5EF4-FFF2-40B4-BE49-F238E27FC236}">
                <a16:creationId xmlns:a16="http://schemas.microsoft.com/office/drawing/2014/main" id="{AE29AFD2-7CE9-E473-967F-085CE9855E1A}"/>
              </a:ext>
            </a:extLst>
          </p:cNvPr>
          <p:cNvCxnSpPr>
            <a:cxnSpLocks/>
            <a:stCxn id="2063" idx="0"/>
            <a:endCxn id="2065" idx="0"/>
          </p:cNvCxnSpPr>
          <p:nvPr/>
        </p:nvCxnSpPr>
        <p:spPr>
          <a:xfrm rot="5400000" flipH="1" flipV="1">
            <a:off x="7110103" y="3833439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6769B006-203F-69EA-1A6A-39A5192D1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078525" y="4495134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FDB2A93-BE04-9BAB-10F4-E7F7435A6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548814" y="432237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6343AD3-A02C-390C-11C7-ED5061979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787122" y="405085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83FD956-8181-7202-8C45-794E11444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336512" y="4143265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8AF55FC9-1399-4D7E-9711-6431F1B3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88775" y="4714112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3FFD55E-6B9A-A2CB-026F-12F486A61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380864" y="4603301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コネクタ: カギ線 1024">
            <a:extLst>
              <a:ext uri="{FF2B5EF4-FFF2-40B4-BE49-F238E27FC236}">
                <a16:creationId xmlns:a16="http://schemas.microsoft.com/office/drawing/2014/main" id="{06738732-D79E-166E-999D-86BA86A177F6}"/>
              </a:ext>
            </a:extLst>
          </p:cNvPr>
          <p:cNvCxnSpPr>
            <a:cxnSpLocks/>
          </p:cNvCxnSpPr>
          <p:nvPr/>
        </p:nvCxnSpPr>
        <p:spPr>
          <a:xfrm flipH="1">
            <a:off x="1657502" y="439828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BF65FBB-33A1-590C-D983-B95297CA7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70882" y="470096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E21301C4-20D7-BF91-545B-09AED8B624DA}"/>
              </a:ext>
            </a:extLst>
          </p:cNvPr>
          <p:cNvSpPr txBox="1"/>
          <p:nvPr/>
        </p:nvSpPr>
        <p:spPr>
          <a:xfrm>
            <a:off x="-134893" y="4167447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⑦セッション鍵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2" name="矢印: 右 1031">
            <a:extLst>
              <a:ext uri="{FF2B5EF4-FFF2-40B4-BE49-F238E27FC236}">
                <a16:creationId xmlns:a16="http://schemas.microsoft.com/office/drawing/2014/main" id="{9808BFF6-35F2-8D71-A242-CEC44B56C1B7}"/>
              </a:ext>
            </a:extLst>
          </p:cNvPr>
          <p:cNvSpPr/>
          <p:nvPr/>
        </p:nvSpPr>
        <p:spPr>
          <a:xfrm>
            <a:off x="613076" y="474180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99EAC772-FFF9-0579-736A-8A154BC62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556076" y="489714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8A84179D-4400-ADC7-F0D7-B857D9574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8349412" y="565777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四角形: 角を丸くする 1039">
            <a:extLst>
              <a:ext uri="{FF2B5EF4-FFF2-40B4-BE49-F238E27FC236}">
                <a16:creationId xmlns:a16="http://schemas.microsoft.com/office/drawing/2014/main" id="{027CF3BF-7A87-D8DA-71A9-189887CA57DF}"/>
              </a:ext>
            </a:extLst>
          </p:cNvPr>
          <p:cNvSpPr/>
          <p:nvPr/>
        </p:nvSpPr>
        <p:spPr>
          <a:xfrm>
            <a:off x="6958368" y="5510815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5AAC552-2BE1-4764-09B6-3B810C11F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7669301" y="541572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図 1041">
            <a:extLst>
              <a:ext uri="{FF2B5EF4-FFF2-40B4-BE49-F238E27FC236}">
                <a16:creationId xmlns:a16="http://schemas.microsoft.com/office/drawing/2014/main" id="{0FD94C11-AEC8-AAEC-9432-4F6DC9F7AA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0090125" y="6146174"/>
            <a:ext cx="169528" cy="359606"/>
          </a:xfrm>
          <a:prstGeom prst="rect">
            <a:avLst/>
          </a:prstGeom>
        </p:spPr>
      </p:pic>
      <p:sp>
        <p:nvSpPr>
          <p:cNvPr id="1043" name="四角形: メモ 1042">
            <a:extLst>
              <a:ext uri="{FF2B5EF4-FFF2-40B4-BE49-F238E27FC236}">
                <a16:creationId xmlns:a16="http://schemas.microsoft.com/office/drawing/2014/main" id="{95563AE0-EACB-1235-998A-13A51A095AFD}"/>
              </a:ext>
            </a:extLst>
          </p:cNvPr>
          <p:cNvSpPr/>
          <p:nvPr/>
        </p:nvSpPr>
        <p:spPr>
          <a:xfrm>
            <a:off x="9431222" y="5896954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1CA06B4-6FFA-0ECE-2127-44A4BA19A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9582870" y="612840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F30BA0AF-2C94-71EB-485D-C14DA6287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9322764" y="5814242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矢印: 右 1045">
            <a:extLst>
              <a:ext uri="{FF2B5EF4-FFF2-40B4-BE49-F238E27FC236}">
                <a16:creationId xmlns:a16="http://schemas.microsoft.com/office/drawing/2014/main" id="{CBA16E3F-828E-3EC1-E9B1-5A4B45EC73C4}"/>
              </a:ext>
            </a:extLst>
          </p:cNvPr>
          <p:cNvSpPr/>
          <p:nvPr/>
        </p:nvSpPr>
        <p:spPr>
          <a:xfrm>
            <a:off x="10028429" y="6048977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C49F38DF-A3A1-09BA-50A9-F145D01C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375811" y="5987736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四角形: 角を丸くする 1047">
            <a:extLst>
              <a:ext uri="{FF2B5EF4-FFF2-40B4-BE49-F238E27FC236}">
                <a16:creationId xmlns:a16="http://schemas.microsoft.com/office/drawing/2014/main" id="{4AC0401F-1499-20AC-B190-0C56A2710FB3}"/>
              </a:ext>
            </a:extLst>
          </p:cNvPr>
          <p:cNvSpPr/>
          <p:nvPr/>
        </p:nvSpPr>
        <p:spPr>
          <a:xfrm>
            <a:off x="10895743" y="5981119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1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B912C400-68C6-E2D7-40FC-CE34A7920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10777926" y="592988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コネクタ: 曲線 1049">
            <a:extLst>
              <a:ext uri="{FF2B5EF4-FFF2-40B4-BE49-F238E27FC236}">
                <a16:creationId xmlns:a16="http://schemas.microsoft.com/office/drawing/2014/main" id="{573C7652-EC0C-8F60-E4D7-FF2E30921ACC}"/>
              </a:ext>
            </a:extLst>
          </p:cNvPr>
          <p:cNvCxnSpPr>
            <a:cxnSpLocks/>
            <a:stCxn id="1047" idx="0"/>
            <a:endCxn id="1049" idx="0"/>
          </p:cNvCxnSpPr>
          <p:nvPr/>
        </p:nvCxnSpPr>
        <p:spPr>
          <a:xfrm rot="5400000" flipH="1" flipV="1">
            <a:off x="10666696" y="5768473"/>
            <a:ext cx="57853" cy="380675"/>
          </a:xfrm>
          <a:prstGeom prst="curvedConnector3">
            <a:avLst>
              <a:gd name="adj1" fmla="val 30129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四角形: 角を丸くする 1050">
            <a:extLst>
              <a:ext uri="{FF2B5EF4-FFF2-40B4-BE49-F238E27FC236}">
                <a16:creationId xmlns:a16="http://schemas.microsoft.com/office/drawing/2014/main" id="{0BA00C37-9FFE-A180-873B-193A24C2C155}"/>
              </a:ext>
            </a:extLst>
          </p:cNvPr>
          <p:cNvSpPr/>
          <p:nvPr/>
        </p:nvSpPr>
        <p:spPr>
          <a:xfrm>
            <a:off x="3522689" y="1435307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SPN: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krbtgt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2" name="四角形: 角を丸くする 1051">
            <a:extLst>
              <a:ext uri="{FF2B5EF4-FFF2-40B4-BE49-F238E27FC236}">
                <a16:creationId xmlns:a16="http://schemas.microsoft.com/office/drawing/2014/main" id="{AEC19EF6-3FB6-6704-A1F8-F90F8C9B543A}"/>
              </a:ext>
            </a:extLst>
          </p:cNvPr>
          <p:cNvSpPr/>
          <p:nvPr/>
        </p:nvSpPr>
        <p:spPr>
          <a:xfrm>
            <a:off x="1808246" y="2754248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4" name="四角形: 角を丸くする 1053">
            <a:extLst>
              <a:ext uri="{FF2B5EF4-FFF2-40B4-BE49-F238E27FC236}">
                <a16:creationId xmlns:a16="http://schemas.microsoft.com/office/drawing/2014/main" id="{683CB4FF-CDEC-560F-43FC-C14B51AE0791}"/>
              </a:ext>
            </a:extLst>
          </p:cNvPr>
          <p:cNvSpPr/>
          <p:nvPr/>
        </p:nvSpPr>
        <p:spPr>
          <a:xfrm>
            <a:off x="1824234" y="4855539"/>
            <a:ext cx="981939" cy="367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Client@domain</a:t>
            </a: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有効期限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0" name="テキスト ボックス 2079">
            <a:extLst>
              <a:ext uri="{FF2B5EF4-FFF2-40B4-BE49-F238E27FC236}">
                <a16:creationId xmlns:a16="http://schemas.microsoft.com/office/drawing/2014/main" id="{4BDA58B8-35C5-3671-E864-4BF1B0374A71}"/>
              </a:ext>
            </a:extLst>
          </p:cNvPr>
          <p:cNvSpPr txBox="1"/>
          <p:nvPr/>
        </p:nvSpPr>
        <p:spPr>
          <a:xfrm>
            <a:off x="129823" y="1377471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本人確認</a:t>
            </a:r>
            <a:endParaRPr kumimoji="1" lang="en-US" altLang="ja-JP" sz="1200" b="1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2" name="テキスト ボックス 2081">
            <a:extLst>
              <a:ext uri="{FF2B5EF4-FFF2-40B4-BE49-F238E27FC236}">
                <a16:creationId xmlns:a16="http://schemas.microsoft.com/office/drawing/2014/main" id="{5D60A9D0-C98E-66C8-6CE6-BF8678617EE9}"/>
              </a:ext>
            </a:extLst>
          </p:cNvPr>
          <p:cNvSpPr txBox="1"/>
          <p:nvPr/>
        </p:nvSpPr>
        <p:spPr>
          <a:xfrm>
            <a:off x="129823" y="3302596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利用券発行</a:t>
            </a:r>
            <a:endParaRPr kumimoji="1" lang="en-US" altLang="ja-JP" sz="1200" b="1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4" name="テキスト ボックス 2083">
            <a:extLst>
              <a:ext uri="{FF2B5EF4-FFF2-40B4-BE49-F238E27FC236}">
                <a16:creationId xmlns:a16="http://schemas.microsoft.com/office/drawing/2014/main" id="{36EA0679-64E8-FC9C-4696-1A24B8F6AA92}"/>
              </a:ext>
            </a:extLst>
          </p:cNvPr>
          <p:cNvSpPr txBox="1"/>
          <p:nvPr/>
        </p:nvSpPr>
        <p:spPr>
          <a:xfrm>
            <a:off x="105736" y="5385165"/>
            <a:ext cx="109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サービス利用</a:t>
            </a:r>
            <a:endParaRPr kumimoji="1" lang="en-US" altLang="ja-JP" sz="12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8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認証の流れ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917096" y="658155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554565" y="1212374"/>
            <a:ext cx="1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4158243" y="658154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5091562" y="1212373"/>
            <a:ext cx="0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554565" y="1941455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575202" y="163932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5114537" y="1982490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5534571" y="1632611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554564" y="2341330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818151" y="2184942"/>
            <a:ext cx="505805" cy="48559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554565" y="3343897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5114537" y="3378326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554564" y="3752398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4307864" y="3189111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5537541" y="3024172"/>
            <a:ext cx="111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814287" y="3621169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68" y="729730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8049740" y="658154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687209" y="1212373"/>
            <a:ext cx="1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3610599" y="2054878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1553825" y="3059811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3531238" y="3502283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554564" y="5422679"/>
            <a:ext cx="7132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409488" y="729730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6109690" y="751648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4268124" y="5145680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7824527" y="5284179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8687210" y="5422679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9069682" y="5445447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554564" y="5771449"/>
            <a:ext cx="711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4268124" y="5517767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71C2DB-D7E7-AD34-348F-2375C3FC535C}"/>
              </a:ext>
            </a:extLst>
          </p:cNvPr>
          <p:cNvSpPr txBox="1"/>
          <p:nvPr/>
        </p:nvSpPr>
        <p:spPr>
          <a:xfrm>
            <a:off x="10780057" y="734176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284976B-BB39-D3CD-A411-67C7064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610529" y="672923"/>
            <a:ext cx="169528" cy="359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97" y="861675"/>
            <a:ext cx="169528" cy="35960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4EDD636-A42D-E149-CCF5-7E2918F4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98" y="905362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74DED6A-EBB2-F184-D870-C94F30A60A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75582" y="90536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57026" y="905362"/>
            <a:ext cx="169528" cy="359606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BBF2599-AA0D-8320-0173-416689B84108}"/>
              </a:ext>
            </a:extLst>
          </p:cNvPr>
          <p:cNvSpPr/>
          <p:nvPr/>
        </p:nvSpPr>
        <p:spPr>
          <a:xfrm>
            <a:off x="3870313" y="1399593"/>
            <a:ext cx="648754" cy="2111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AB76134D-1B4D-D051-0906-F503BBE48950}"/>
              </a:ext>
            </a:extLst>
          </p:cNvPr>
          <p:cNvSpPr/>
          <p:nvPr/>
        </p:nvSpPr>
        <p:spPr>
          <a:xfrm>
            <a:off x="3869136" y="1658616"/>
            <a:ext cx="648754" cy="214133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23B2035A-F678-75D5-405F-CCE54365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455821" y="163621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C7E4AF9-B3FD-ECFA-5DD1-4092F045E03A}"/>
              </a:ext>
            </a:extLst>
          </p:cNvPr>
          <p:cNvSpPr/>
          <p:nvPr/>
        </p:nvSpPr>
        <p:spPr>
          <a:xfrm>
            <a:off x="3154671" y="1658616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pic>
        <p:nvPicPr>
          <p:cNvPr id="1027" name="図 1026">
            <a:extLst>
              <a:ext uri="{FF2B5EF4-FFF2-40B4-BE49-F238E27FC236}">
                <a16:creationId xmlns:a16="http://schemas.microsoft.com/office/drawing/2014/main" id="{9F81329E-2848-E89D-C4FE-83639921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49382" y="1920502"/>
            <a:ext cx="169528" cy="359606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91C0766F-0A4A-B599-8B4E-9892AA8F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02266" y="905362"/>
            <a:ext cx="169528" cy="359606"/>
          </a:xfrm>
          <a:prstGeom prst="rect">
            <a:avLst/>
          </a:prstGeom>
        </p:spPr>
      </p:pic>
      <p:pic>
        <p:nvPicPr>
          <p:cNvPr id="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9D438E8-B17B-7146-EEFA-D02785A1F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226881" y="2075238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730483D0-0BC1-DEDF-242A-F009B39A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0565819" y="1292621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6CB07C-0324-30C7-8DD3-28AD7F06E56B}"/>
              </a:ext>
            </a:extLst>
          </p:cNvPr>
          <p:cNvSpPr txBox="1"/>
          <p:nvPr/>
        </p:nvSpPr>
        <p:spPr>
          <a:xfrm>
            <a:off x="10824767" y="1283537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セッション鍵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A43B635-07C1-0E5B-7511-C24924718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78748" y="2665434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3440BA5A-87B1-422C-EDF6-8AC861808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70837" y="255462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1C201464-F8B3-5F0B-E7D3-4C1C1824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43371"/>
              </p:ext>
            </p:extLst>
          </p:nvPr>
        </p:nvGraphicFramePr>
        <p:xfrm>
          <a:off x="12228518" y="1837272"/>
          <a:ext cx="147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41623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555738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パスワードハッシュ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6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krbtgt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23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554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Server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95357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550BC365-B3E0-4F53-CB92-83E3071A3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58970" y="2184692"/>
            <a:ext cx="169528" cy="3596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FE62508-846B-5390-8E90-AEB598A6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2397127"/>
            <a:ext cx="169528" cy="3596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A15CCB-C761-139C-DE27-E323900F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3158970" y="1972257"/>
            <a:ext cx="169528" cy="3596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5FC76D4-3E1F-335D-B522-DFC1C0BD1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4057" y="1942343"/>
            <a:ext cx="905661" cy="531663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5B5EBBC-A85A-375B-5CCC-D2E72540EF9E}"/>
              </a:ext>
            </a:extLst>
          </p:cNvPr>
          <p:cNvSpPr/>
          <p:nvPr/>
        </p:nvSpPr>
        <p:spPr>
          <a:xfrm>
            <a:off x="5792510" y="2439664"/>
            <a:ext cx="648754" cy="214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C0DFCBE3-1CF3-30B6-26B1-AE4B58C29753}"/>
              </a:ext>
            </a:extLst>
          </p:cNvPr>
          <p:cNvCxnSpPr>
            <a:cxnSpLocks/>
          </p:cNvCxnSpPr>
          <p:nvPr/>
        </p:nvCxnSpPr>
        <p:spPr>
          <a:xfrm>
            <a:off x="6572526" y="2009155"/>
            <a:ext cx="248844" cy="240793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7AFDAE0-0573-B5B1-2653-4E18F0D22314}"/>
              </a:ext>
            </a:extLst>
          </p:cNvPr>
          <p:cNvSpPr/>
          <p:nvPr/>
        </p:nvSpPr>
        <p:spPr>
          <a:xfrm>
            <a:off x="6777889" y="2278033"/>
            <a:ext cx="648754" cy="214133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9DBF605A-17DE-4032-A408-189CF3B1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624215" y="220283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06D7B47-B904-7477-FC1E-5FE5780D28AC}"/>
              </a:ext>
            </a:extLst>
          </p:cNvPr>
          <p:cNvCxnSpPr>
            <a:cxnSpLocks/>
          </p:cNvCxnSpPr>
          <p:nvPr/>
        </p:nvCxnSpPr>
        <p:spPr>
          <a:xfrm flipH="1">
            <a:off x="1547475" y="234960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020D5454-3C3E-61DE-1366-CBEE5978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860855" y="265228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FCEEF95-92E0-85B0-3C08-D2F60E59DA7E}"/>
              </a:ext>
            </a:extLst>
          </p:cNvPr>
          <p:cNvSpPr txBox="1"/>
          <p:nvPr/>
        </p:nvSpPr>
        <p:spPr>
          <a:xfrm>
            <a:off x="-244920" y="2118769"/>
            <a:ext cx="16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④セッション鍵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復号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AE60061E-D79F-E602-DF5C-1A73DE2F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1957762" y="2428625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矢印: 右 51">
            <a:extLst>
              <a:ext uri="{FF2B5EF4-FFF2-40B4-BE49-F238E27FC236}">
                <a16:creationId xmlns:a16="http://schemas.microsoft.com/office/drawing/2014/main" id="{9DEE7A6B-4BEE-86F2-385A-910EA779C74C}"/>
              </a:ext>
            </a:extLst>
          </p:cNvPr>
          <p:cNvSpPr/>
          <p:nvPr/>
        </p:nvSpPr>
        <p:spPr>
          <a:xfrm>
            <a:off x="503049" y="2693122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567064A-1154-A646-4444-310A116C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3170" y="2733012"/>
            <a:ext cx="169528" cy="359606"/>
          </a:xfrm>
          <a:prstGeom prst="rect">
            <a:avLst/>
          </a:prstGeom>
        </p:spPr>
      </p:pic>
      <p:pic>
        <p:nvPicPr>
          <p:cNvPr id="54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24DEF3D4-AA3D-8E4C-EC36-7692A03C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2500067" y="2186338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598C9C78-718A-CEC2-EDCA-C8C115BBF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2692156" y="20755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6C17EA4F-2DF4-0637-AEDA-B792F42B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724548" y="307102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A5349D6B-721C-4A0E-1490-D47174765CEC}"/>
              </a:ext>
            </a:extLst>
          </p:cNvPr>
          <p:cNvSpPr/>
          <p:nvPr/>
        </p:nvSpPr>
        <p:spPr>
          <a:xfrm>
            <a:off x="3374546" y="2942434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52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DEBEBB8F-AF54-CA4B-41C0-983FDAE40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085479" y="2847347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0509AF64-6E76-2542-3189-CB589AA5A087}"/>
              </a:ext>
            </a:extLst>
          </p:cNvPr>
          <p:cNvSpPr/>
          <p:nvPr/>
        </p:nvSpPr>
        <p:spPr>
          <a:xfrm>
            <a:off x="3361252" y="2690100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4" name="図 2053">
            <a:extLst>
              <a:ext uri="{FF2B5EF4-FFF2-40B4-BE49-F238E27FC236}">
                <a16:creationId xmlns:a16="http://schemas.microsoft.com/office/drawing/2014/main" id="{7B621487-5786-FC2A-323D-7ACDFB04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948478" y="3314194"/>
            <a:ext cx="169528" cy="359606"/>
          </a:xfrm>
          <a:prstGeom prst="rect">
            <a:avLst/>
          </a:prstGeom>
        </p:spPr>
      </p:pic>
      <p:pic>
        <p:nvPicPr>
          <p:cNvPr id="2055" name="図 2054">
            <a:extLst>
              <a:ext uri="{FF2B5EF4-FFF2-40B4-BE49-F238E27FC236}">
                <a16:creationId xmlns:a16="http://schemas.microsoft.com/office/drawing/2014/main" id="{79B8CAAE-74D0-1F56-E472-D1B3790C8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153" y="3336035"/>
            <a:ext cx="905661" cy="531663"/>
          </a:xfrm>
          <a:prstGeom prst="rect">
            <a:avLst/>
          </a:prstGeom>
        </p:spPr>
      </p:pic>
      <p:sp>
        <p:nvSpPr>
          <p:cNvPr id="2056" name="四角形: 角を丸くする 2055">
            <a:extLst>
              <a:ext uri="{FF2B5EF4-FFF2-40B4-BE49-F238E27FC236}">
                <a16:creationId xmlns:a16="http://schemas.microsoft.com/office/drawing/2014/main" id="{021B9853-F2C3-9BF1-7E21-D55D7950CF31}"/>
              </a:ext>
            </a:extLst>
          </p:cNvPr>
          <p:cNvSpPr/>
          <p:nvPr/>
        </p:nvSpPr>
        <p:spPr>
          <a:xfrm>
            <a:off x="5791606" y="3833356"/>
            <a:ext cx="648754" cy="2141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NTDS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57" name="コネクタ: 曲線 2056">
            <a:extLst>
              <a:ext uri="{FF2B5EF4-FFF2-40B4-BE49-F238E27FC236}">
                <a16:creationId xmlns:a16="http://schemas.microsoft.com/office/drawing/2014/main" id="{6269DD58-FCA4-4BDB-B216-3674D0FC99C1}"/>
              </a:ext>
            </a:extLst>
          </p:cNvPr>
          <p:cNvCxnSpPr>
            <a:cxnSpLocks/>
          </p:cNvCxnSpPr>
          <p:nvPr/>
        </p:nvCxnSpPr>
        <p:spPr>
          <a:xfrm>
            <a:off x="6571622" y="3402847"/>
            <a:ext cx="248844" cy="240793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四角形: メモ 2058">
            <a:extLst>
              <a:ext uri="{FF2B5EF4-FFF2-40B4-BE49-F238E27FC236}">
                <a16:creationId xmlns:a16="http://schemas.microsoft.com/office/drawing/2014/main" id="{5C0CC0A9-98CA-59EA-4B75-9201DC651BC0}"/>
              </a:ext>
            </a:extLst>
          </p:cNvPr>
          <p:cNvSpPr/>
          <p:nvPr/>
        </p:nvSpPr>
        <p:spPr>
          <a:xfrm>
            <a:off x="6719206" y="3703881"/>
            <a:ext cx="505805" cy="458565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60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116129F7-1B8D-3CC1-B6AB-1D77C15B6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6870854" y="3935332"/>
            <a:ext cx="191555" cy="2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E93C957D-2246-C2C7-D79D-89AB0EDE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6610748" y="3621169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矢印: 右 2061">
            <a:extLst>
              <a:ext uri="{FF2B5EF4-FFF2-40B4-BE49-F238E27FC236}">
                <a16:creationId xmlns:a16="http://schemas.microsoft.com/office/drawing/2014/main" id="{1A09DA95-7A98-0FBF-EB3E-751DDED0BA86}"/>
              </a:ext>
            </a:extLst>
          </p:cNvPr>
          <p:cNvSpPr/>
          <p:nvPr/>
        </p:nvSpPr>
        <p:spPr>
          <a:xfrm>
            <a:off x="7308791" y="3855490"/>
            <a:ext cx="334533" cy="155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2" descr="鍵のアイコンの無料イラスト / イラストセンター">
            <a:extLst>
              <a:ext uri="{FF2B5EF4-FFF2-40B4-BE49-F238E27FC236}">
                <a16:creationId xmlns:a16="http://schemas.microsoft.com/office/drawing/2014/main" id="{400B750F-C294-2311-0B96-CBEAA2F65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7693" r="21184" b="6899"/>
          <a:stretch/>
        </p:blipFill>
        <p:spPr bwMode="auto">
          <a:xfrm>
            <a:off x="7630507" y="3818923"/>
            <a:ext cx="258948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四角形: 角を丸くする 2063">
            <a:extLst>
              <a:ext uri="{FF2B5EF4-FFF2-40B4-BE49-F238E27FC236}">
                <a16:creationId xmlns:a16="http://schemas.microsoft.com/office/drawing/2014/main" id="{B65BCB92-7A2A-3DA0-180E-91572BB1CF50}"/>
              </a:ext>
            </a:extLst>
          </p:cNvPr>
          <p:cNvSpPr/>
          <p:nvPr/>
        </p:nvSpPr>
        <p:spPr>
          <a:xfrm>
            <a:off x="8146373" y="3930829"/>
            <a:ext cx="829270" cy="369858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&lt;Authenticator&gt;</a:t>
            </a: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pic>
        <p:nvPicPr>
          <p:cNvPr id="206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7BF40809-C034-C635-7C54-04403C199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8022765" y="3818923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コネクタ: 曲線 2065">
            <a:extLst>
              <a:ext uri="{FF2B5EF4-FFF2-40B4-BE49-F238E27FC236}">
                <a16:creationId xmlns:a16="http://schemas.microsoft.com/office/drawing/2014/main" id="{9259C04F-9556-9819-E58B-14D9E08C1968}"/>
              </a:ext>
            </a:extLst>
          </p:cNvPr>
          <p:cNvCxnSpPr>
            <a:cxnSpLocks/>
            <a:stCxn id="2063" idx="0"/>
            <a:endCxn id="2065" idx="0"/>
          </p:cNvCxnSpPr>
          <p:nvPr/>
        </p:nvCxnSpPr>
        <p:spPr>
          <a:xfrm rot="5400000" flipH="1" flipV="1">
            <a:off x="7945390" y="3633514"/>
            <a:ext cx="12700" cy="370818"/>
          </a:xfrm>
          <a:prstGeom prst="curvedConnector3">
            <a:avLst>
              <a:gd name="adj1" fmla="val 132452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【Kerberos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認証の流れ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710067" y="658155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347536" y="1212374"/>
            <a:ext cx="1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3951214" y="658154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4884533" y="1212373"/>
            <a:ext cx="0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>
            <a:cxnSpLocks/>
          </p:cNvCxnSpPr>
          <p:nvPr/>
        </p:nvCxnSpPr>
        <p:spPr>
          <a:xfrm>
            <a:off x="1347536" y="1941455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368173" y="163932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KRB_AS_REQ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4906451" y="1941455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5327542" y="1810388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347535" y="2341330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611122" y="2184942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>
            <a:cxnSpLocks/>
          </p:cNvCxnSpPr>
          <p:nvPr/>
        </p:nvCxnSpPr>
        <p:spPr>
          <a:xfrm>
            <a:off x="1347536" y="3343897"/>
            <a:ext cx="353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4906451" y="3343897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347535" y="3743772"/>
            <a:ext cx="353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4100835" y="3189111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5330511" y="3274332"/>
            <a:ext cx="228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に紐づくアカウントの検索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607258" y="3612543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パソコンを打つビジネスマンのイラスト｜商用可・フリーイラスト素材｜ソコスト">
            <a:extLst>
              <a:ext uri="{FF2B5EF4-FFF2-40B4-BE49-F238E27FC236}">
                <a16:creationId xmlns:a16="http://schemas.microsoft.com/office/drawing/2014/main" id="{9FA2E2F9-9157-034C-64AC-37058F94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39" y="729730"/>
            <a:ext cx="398457" cy="5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385334-F74F-A8A4-DC35-71183F672D4C}"/>
              </a:ext>
            </a:extLst>
          </p:cNvPr>
          <p:cNvSpPr/>
          <p:nvPr/>
        </p:nvSpPr>
        <p:spPr>
          <a:xfrm>
            <a:off x="7842711" y="658154"/>
            <a:ext cx="1274939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F6D197A-7D00-A4B6-645D-2CE71973A2F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480180" y="1212373"/>
            <a:ext cx="1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FD825E-2ADB-E94B-9611-7802D5D9F447}"/>
              </a:ext>
            </a:extLst>
          </p:cNvPr>
          <p:cNvSpPr txBox="1"/>
          <p:nvPr/>
        </p:nvSpPr>
        <p:spPr>
          <a:xfrm>
            <a:off x="2367454" y="2046443"/>
            <a:ext cx="149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KRB_AS_REP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A88A89-1CB2-03FF-4CBA-8A800614E30C}"/>
              </a:ext>
            </a:extLst>
          </p:cNvPr>
          <p:cNvSpPr txBox="1"/>
          <p:nvPr/>
        </p:nvSpPr>
        <p:spPr>
          <a:xfrm>
            <a:off x="2297494" y="3050612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KRB_TGS_REQ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87328B-9E42-9AB2-F604-648C2D1CE42B}"/>
              </a:ext>
            </a:extLst>
          </p:cNvPr>
          <p:cNvSpPr txBox="1"/>
          <p:nvPr/>
        </p:nvSpPr>
        <p:spPr>
          <a:xfrm>
            <a:off x="2297494" y="3459434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KRB_TGS_REP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A1368A9-B7D5-28B8-3DE0-474E1817820F}"/>
              </a:ext>
            </a:extLst>
          </p:cNvPr>
          <p:cNvCxnSpPr>
            <a:cxnSpLocks/>
          </p:cNvCxnSpPr>
          <p:nvPr/>
        </p:nvCxnSpPr>
        <p:spPr>
          <a:xfrm>
            <a:off x="1347535" y="4620422"/>
            <a:ext cx="7132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76806-22F2-DA2C-3B5E-C0769AC0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7" t="42140" r="19015" b="35002"/>
          <a:stretch/>
        </p:blipFill>
        <p:spPr bwMode="auto">
          <a:xfrm>
            <a:off x="9202459" y="729730"/>
            <a:ext cx="422077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7F3ADD9-406C-131F-DAE7-4EBD2B35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4087" r="87420" b="54111"/>
          <a:stretch/>
        </p:blipFill>
        <p:spPr bwMode="auto">
          <a:xfrm>
            <a:off x="5902661" y="751648"/>
            <a:ext cx="489750" cy="57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6D3F3-620D-50A8-8139-01B16BF38611}"/>
              </a:ext>
            </a:extLst>
          </p:cNvPr>
          <p:cNvSpPr txBox="1"/>
          <p:nvPr/>
        </p:nvSpPr>
        <p:spPr>
          <a:xfrm>
            <a:off x="4061095" y="4343423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KRB_AP_REQ</a:t>
            </a: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8D4B5C1-22BE-C18E-8217-3DF03D9C4932}"/>
              </a:ext>
            </a:extLst>
          </p:cNvPr>
          <p:cNvSpPr/>
          <p:nvPr/>
        </p:nvSpPr>
        <p:spPr>
          <a:xfrm>
            <a:off x="7617498" y="4481922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49B8216-5944-698C-60B4-8214FE0519C3}"/>
              </a:ext>
            </a:extLst>
          </p:cNvPr>
          <p:cNvCxnSpPr>
            <a:cxnSpLocks/>
          </p:cNvCxnSpPr>
          <p:nvPr/>
        </p:nvCxnSpPr>
        <p:spPr>
          <a:xfrm>
            <a:off x="8480181" y="462042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24215C-FAAA-3883-31E2-76018F19AB35}"/>
              </a:ext>
            </a:extLst>
          </p:cNvPr>
          <p:cNvSpPr txBox="1"/>
          <p:nvPr/>
        </p:nvSpPr>
        <p:spPr>
          <a:xfrm>
            <a:off x="8862653" y="4643190"/>
            <a:ext cx="117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3E11CF-5F74-0F09-754B-C029F4D08A51}"/>
              </a:ext>
            </a:extLst>
          </p:cNvPr>
          <p:cNvCxnSpPr>
            <a:cxnSpLocks/>
          </p:cNvCxnSpPr>
          <p:nvPr/>
        </p:nvCxnSpPr>
        <p:spPr>
          <a:xfrm flipH="1">
            <a:off x="1347535" y="4969192"/>
            <a:ext cx="711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4A14F1-9180-A93B-8611-2B0893177B68}"/>
              </a:ext>
            </a:extLst>
          </p:cNvPr>
          <p:cNvSpPr txBox="1"/>
          <p:nvPr/>
        </p:nvSpPr>
        <p:spPr>
          <a:xfrm>
            <a:off x="4061095" y="4715510"/>
            <a:ext cx="164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kumimoji="1" lang="en-US" altLang="ja-JP" sz="12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KRB_AP_REP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71C2DB-D7E7-AD34-348F-2375C3FC535C}"/>
              </a:ext>
            </a:extLst>
          </p:cNvPr>
          <p:cNvSpPr txBox="1"/>
          <p:nvPr/>
        </p:nvSpPr>
        <p:spPr>
          <a:xfrm>
            <a:off x="10780057" y="734176"/>
            <a:ext cx="140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284976B-BB39-D3CD-A411-67C7064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610529" y="672923"/>
            <a:ext cx="169528" cy="359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7B3A391-F89A-B00F-315D-D4A60FFE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968" y="861675"/>
            <a:ext cx="169528" cy="35960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4EDD636-A42D-E149-CCF5-7E2918F4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69" y="905362"/>
            <a:ext cx="169528" cy="35960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74DED6A-EBB2-F184-D870-C94F30A60A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68553" y="905362"/>
            <a:ext cx="169528" cy="35960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C46DA13-5007-2893-71FF-F1576210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49997" y="905362"/>
            <a:ext cx="169528" cy="359606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BBF2599-AA0D-8320-0173-416689B84108}"/>
              </a:ext>
            </a:extLst>
          </p:cNvPr>
          <p:cNvSpPr/>
          <p:nvPr/>
        </p:nvSpPr>
        <p:spPr>
          <a:xfrm>
            <a:off x="3663284" y="1399593"/>
            <a:ext cx="648754" cy="2111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AB76134D-1B4D-D051-0906-F503BBE48950}"/>
              </a:ext>
            </a:extLst>
          </p:cNvPr>
          <p:cNvSpPr/>
          <p:nvPr/>
        </p:nvSpPr>
        <p:spPr>
          <a:xfrm>
            <a:off x="3662107" y="1658616"/>
            <a:ext cx="648754" cy="214133"/>
          </a:xfrm>
          <a:prstGeom prst="round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8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23B2035A-F678-75D5-405F-CCE54365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0" t="59757" r="20573" b="17172"/>
          <a:stretch/>
        </p:blipFill>
        <p:spPr bwMode="auto">
          <a:xfrm>
            <a:off x="4248792" y="1636210"/>
            <a:ext cx="216068" cy="2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C7E4AF9-B3FD-ECFA-5DD1-4092F045E03A}"/>
              </a:ext>
            </a:extLst>
          </p:cNvPr>
          <p:cNvSpPr/>
          <p:nvPr/>
        </p:nvSpPr>
        <p:spPr>
          <a:xfrm>
            <a:off x="2947642" y="1658616"/>
            <a:ext cx="648754" cy="21238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00F27BAA-6579-9AE3-B3FE-F8D4812B84A3}"/>
              </a:ext>
            </a:extLst>
          </p:cNvPr>
          <p:cNvSpPr/>
          <p:nvPr/>
        </p:nvSpPr>
        <p:spPr>
          <a:xfrm>
            <a:off x="5447246" y="2109309"/>
            <a:ext cx="648754" cy="21413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Timestamp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5" name="Picture 14" descr="南京錠のイラスト｜商用可・フリーイラスト素材｜ソコスト">
            <a:extLst>
              <a:ext uri="{FF2B5EF4-FFF2-40B4-BE49-F238E27FC236}">
                <a16:creationId xmlns:a16="http://schemas.microsoft.com/office/drawing/2014/main" id="{19A4C02B-EF8E-7FAF-2C80-1C9F64345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54706" r="57585" b="15412"/>
          <a:stretch/>
        </p:blipFill>
        <p:spPr bwMode="auto">
          <a:xfrm>
            <a:off x="6112196" y="2064052"/>
            <a:ext cx="217191" cy="30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図 1026">
            <a:extLst>
              <a:ext uri="{FF2B5EF4-FFF2-40B4-BE49-F238E27FC236}">
                <a16:creationId xmlns:a16="http://schemas.microsoft.com/office/drawing/2014/main" id="{9F81329E-2848-E89D-C4FE-83639921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55" y="2000537"/>
            <a:ext cx="169528" cy="359606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91C0766F-0A4A-B599-8B4E-9892AA8F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95237" y="905362"/>
            <a:ext cx="169528" cy="3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8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1692</Words>
  <Application>Microsoft Office PowerPoint</Application>
  <PresentationFormat>ワイド画面</PresentationFormat>
  <Paragraphs>354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128</cp:revision>
  <dcterms:created xsi:type="dcterms:W3CDTF">2023-06-17T07:18:49Z</dcterms:created>
  <dcterms:modified xsi:type="dcterms:W3CDTF">2023-07-31T10:16:42Z</dcterms:modified>
</cp:coreProperties>
</file>