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5" r:id="rId4"/>
    <p:sldId id="267" r:id="rId5"/>
    <p:sldId id="259" r:id="rId6"/>
    <p:sldId id="260" r:id="rId7"/>
    <p:sldId id="268" r:id="rId8"/>
    <p:sldId id="269" r:id="rId9"/>
    <p:sldId id="261" r:id="rId10"/>
    <p:sldId id="270" r:id="rId11"/>
    <p:sldId id="262" r:id="rId12"/>
    <p:sldId id="263"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4660"/>
  </p:normalViewPr>
  <p:slideViewPr>
    <p:cSldViewPr snapToGrid="0">
      <p:cViewPr varScale="1">
        <p:scale>
          <a:sx n="59" d="100"/>
          <a:sy n="59" d="100"/>
        </p:scale>
        <p:origin x="66" y="1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3DA3F-CE44-4E22-9124-8C8C64E748F6}" type="datetimeFigureOut">
              <a:rPr kumimoji="1" lang="ja-JP" altLang="en-US" smtClean="0"/>
              <a:t>2016/1/20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CD81C-17FC-415E-B498-02B88738009E}" type="slidenum">
              <a:rPr kumimoji="1" lang="ja-JP" altLang="en-US" smtClean="0"/>
              <a:t>‹#›</a:t>
            </a:fld>
            <a:endParaRPr kumimoji="1" lang="ja-JP" altLang="en-US"/>
          </a:p>
        </p:txBody>
      </p:sp>
    </p:spTree>
    <p:extLst>
      <p:ext uri="{BB962C8B-B14F-4D97-AF65-F5344CB8AC3E}">
        <p14:creationId xmlns:p14="http://schemas.microsoft.com/office/powerpoint/2010/main" val="1220018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B0CD81C-17FC-415E-B498-02B88738009E}" type="slidenum">
              <a:rPr kumimoji="1" lang="ja-JP" altLang="en-US" smtClean="0"/>
              <a:t>1</a:t>
            </a:fld>
            <a:endParaRPr kumimoji="1" lang="ja-JP" altLang="en-US"/>
          </a:p>
        </p:txBody>
      </p:sp>
    </p:spTree>
    <p:extLst>
      <p:ext uri="{BB962C8B-B14F-4D97-AF65-F5344CB8AC3E}">
        <p14:creationId xmlns:p14="http://schemas.microsoft.com/office/powerpoint/2010/main" val="167382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B96769B-B9C0-4B49-81F7-E4975E5AF6C7}" type="datetime1">
              <a:rPr kumimoji="1" lang="ja-JP" altLang="en-US" smtClean="0"/>
              <a:t>2016/1/20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12463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D791E9-018D-4864-9DE0-79351FDC3C88}" type="datetime1">
              <a:rPr kumimoji="1" lang="ja-JP" altLang="en-US" smtClean="0"/>
              <a:t>2016/1/20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195453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3EBF394-0FCB-4491-BB96-6FD1AD5ACA48}" type="datetime1">
              <a:rPr kumimoji="1" lang="ja-JP" altLang="en-US" smtClean="0"/>
              <a:t>2016/1/20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61376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F1532-6C79-4CF2-BB4B-316731A1E715}" type="datetime1">
              <a:rPr kumimoji="1" lang="ja-JP" altLang="en-US" smtClean="0"/>
              <a:t>2016/1/20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63239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33EFF04-AEC4-4523-A2A4-74BD901522E7}" type="datetime1">
              <a:rPr kumimoji="1" lang="ja-JP" altLang="en-US" smtClean="0"/>
              <a:t>2016/1/20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47342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9DAC28E-6C6F-4932-8288-FB6D982A5941}" type="datetime1">
              <a:rPr kumimoji="1" lang="ja-JP" altLang="en-US" smtClean="0"/>
              <a:t>2016/1/20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52742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2796696-9CCC-4ACE-9811-1746F3DC00C5}" type="datetime1">
              <a:rPr kumimoji="1" lang="ja-JP" altLang="en-US" smtClean="0"/>
              <a:t>2016/1/20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203630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9FCD385-FB67-456A-A533-AFC4CF27D27F}" type="datetime1">
              <a:rPr kumimoji="1" lang="ja-JP" altLang="en-US" smtClean="0"/>
              <a:t>2016/1/20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1394624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7CF5B-2E73-4FE8-90EB-966EB57BE942}" type="datetime1">
              <a:rPr kumimoji="1" lang="ja-JP" altLang="en-US" smtClean="0"/>
              <a:t>2016/1/20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121591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C724DA-BD4C-4502-B5BC-A499976C0E92}" type="datetime1">
              <a:rPr kumimoji="1" lang="ja-JP" altLang="en-US" smtClean="0"/>
              <a:t>2016/1/20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8281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A3D4487-E0E5-4B7D-9309-A4120D87A295}" type="datetime1">
              <a:rPr kumimoji="1" lang="ja-JP" altLang="en-US" smtClean="0"/>
              <a:t>2016/1/20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18566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F93D6-20FE-4C13-9106-9D89D48F39FE}" type="datetime1">
              <a:rPr kumimoji="1" lang="ja-JP" altLang="en-US" smtClean="0"/>
              <a:t>2016/1/20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905333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 y="914400"/>
            <a:ext cx="9143999" cy="1446550"/>
          </a:xfrm>
          <a:prstGeom prst="rect">
            <a:avLst/>
          </a:prstGeom>
          <a:noFill/>
        </p:spPr>
        <p:txBody>
          <a:bodyPr wrap="square" rtlCol="0">
            <a:spAutoFit/>
          </a:bodyPr>
          <a:lstStyle/>
          <a:p>
            <a:pPr algn="ctr"/>
            <a:r>
              <a:rPr kumimoji="1" lang="ja-JP" altLang="en-US" sz="4400" dirty="0" smtClean="0"/>
              <a:t>ビッグデータ処理技術を用いた</a:t>
            </a:r>
            <a:endParaRPr kumimoji="1" lang="en-US" altLang="ja-JP" sz="4400" dirty="0" smtClean="0"/>
          </a:p>
          <a:p>
            <a:pPr algn="ctr"/>
            <a:r>
              <a:rPr kumimoji="1" lang="en-US" altLang="ja-JP" sz="4400" dirty="0" smtClean="0"/>
              <a:t>Wikipedia</a:t>
            </a:r>
            <a:r>
              <a:rPr kumimoji="1" lang="ja-JP" altLang="en-US" sz="4400" dirty="0" smtClean="0"/>
              <a:t>マイニング</a:t>
            </a:r>
            <a:endParaRPr kumimoji="1" lang="ja-JP" altLang="en-US" sz="4400" dirty="0"/>
          </a:p>
        </p:txBody>
      </p:sp>
      <p:sp>
        <p:nvSpPr>
          <p:cNvPr id="5" name="テキスト ボックス 4"/>
          <p:cNvSpPr txBox="1"/>
          <p:nvPr/>
        </p:nvSpPr>
        <p:spPr>
          <a:xfrm>
            <a:off x="3389971" y="4036741"/>
            <a:ext cx="5620215" cy="2062103"/>
          </a:xfrm>
          <a:prstGeom prst="rect">
            <a:avLst/>
          </a:prstGeom>
          <a:noFill/>
        </p:spPr>
        <p:txBody>
          <a:bodyPr wrap="square" rtlCol="0">
            <a:spAutoFit/>
          </a:bodyPr>
          <a:lstStyle/>
          <a:p>
            <a:r>
              <a:rPr kumimoji="1" lang="ja-JP" altLang="en-US" sz="3200" dirty="0" smtClean="0"/>
              <a:t>プロジェクトマネジメントコース</a:t>
            </a:r>
            <a:endParaRPr kumimoji="1" lang="en-US" altLang="ja-JP" sz="3200" dirty="0" smtClean="0"/>
          </a:p>
          <a:p>
            <a:r>
              <a:rPr lang="ja-JP" altLang="en-US" sz="3200" dirty="0" smtClean="0"/>
              <a:t>ソフトウェア開発グループ</a:t>
            </a:r>
            <a:endParaRPr lang="en-US" altLang="ja-JP" sz="3200" dirty="0" smtClean="0"/>
          </a:p>
          <a:p>
            <a:r>
              <a:rPr kumimoji="1" lang="ja-JP" altLang="en-US" sz="3200" dirty="0" smtClean="0"/>
              <a:t>矢吹研究室</a:t>
            </a:r>
            <a:endParaRPr kumimoji="1" lang="en-US" altLang="ja-JP" sz="3200" dirty="0" smtClean="0"/>
          </a:p>
          <a:p>
            <a:r>
              <a:rPr lang="ja-JP" altLang="en-US" sz="3200" dirty="0" smtClean="0"/>
              <a:t>１２４２００５　石井康之</a:t>
            </a:r>
            <a:endParaRPr kumimoji="1" lang="ja-JP" altLang="en-US" sz="3200" dirty="0"/>
          </a:p>
        </p:txBody>
      </p:sp>
      <p:sp>
        <p:nvSpPr>
          <p:cNvPr id="6" name="スライド番号プレースホルダー 5"/>
          <p:cNvSpPr>
            <a:spLocks noGrp="1"/>
          </p:cNvSpPr>
          <p:nvPr>
            <p:ph type="sldNum" sz="quarter" idx="12"/>
          </p:nvPr>
        </p:nvSpPr>
        <p:spPr/>
        <p:txBody>
          <a:bodyPr/>
          <a:lstStyle/>
          <a:p>
            <a:fld id="{FF293082-CEC9-41F6-8937-D05229BF80C6}" type="slidenum">
              <a:rPr kumimoji="1" lang="ja-JP" altLang="en-US" sz="3200" smtClean="0"/>
              <a:t>1</a:t>
            </a:fld>
            <a:endParaRPr kumimoji="1" lang="ja-JP" altLang="en-US" sz="3200" dirty="0"/>
          </a:p>
        </p:txBody>
      </p:sp>
    </p:spTree>
    <p:extLst>
      <p:ext uri="{BB962C8B-B14F-4D97-AF65-F5344CB8AC3E}">
        <p14:creationId xmlns:p14="http://schemas.microsoft.com/office/powerpoint/2010/main" val="2177926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mtClean="0"/>
              <a:t>10</a:t>
            </a:fld>
            <a:endParaRPr kumimoji="1" lang="ja-JP" altLang="en-US"/>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884" y="958924"/>
            <a:ext cx="7356848" cy="5164290"/>
          </a:xfrm>
          <a:prstGeom prst="rect">
            <a:avLst/>
          </a:prstGeom>
          <a:ln>
            <a:solidFill>
              <a:schemeClr val="tx1"/>
            </a:solidFill>
          </a:ln>
        </p:spPr>
      </p:pic>
    </p:spTree>
    <p:extLst>
      <p:ext uri="{BB962C8B-B14F-4D97-AF65-F5344CB8AC3E}">
        <p14:creationId xmlns:p14="http://schemas.microsoft.com/office/powerpoint/2010/main" val="342743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mtClean="0"/>
              <a:t>11</a:t>
            </a:fld>
            <a:endParaRPr kumimoji="1" lang="ja-JP" altLang="en-US"/>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lang="ja-JP" altLang="en-US" sz="4000" dirty="0"/>
              <a:t>考察</a:t>
            </a:r>
            <a:endParaRPr kumimoji="1" lang="ja-JP" altLang="en-US" sz="4000" dirty="0"/>
          </a:p>
        </p:txBody>
      </p:sp>
    </p:spTree>
    <p:extLst>
      <p:ext uri="{BB962C8B-B14F-4D97-AF65-F5344CB8AC3E}">
        <p14:creationId xmlns:p14="http://schemas.microsoft.com/office/powerpoint/2010/main" val="1422705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mtClean="0"/>
              <a:t>12</a:t>
            </a:fld>
            <a:endParaRPr kumimoji="1" lang="ja-JP" altLang="en-US"/>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lang="ja-JP" altLang="en-US" sz="4000" dirty="0" smtClean="0"/>
              <a:t>まと</a:t>
            </a:r>
            <a:r>
              <a:rPr lang="ja-JP" altLang="en-US" sz="4000" dirty="0"/>
              <a:t>め</a:t>
            </a:r>
            <a:endParaRPr kumimoji="1" lang="ja-JP" altLang="en-US" sz="4000" dirty="0"/>
          </a:p>
        </p:txBody>
      </p:sp>
    </p:spTree>
    <p:extLst>
      <p:ext uri="{BB962C8B-B14F-4D97-AF65-F5344CB8AC3E}">
        <p14:creationId xmlns:p14="http://schemas.microsoft.com/office/powerpoint/2010/main" val="967320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07741" y="412595"/>
            <a:ext cx="3958683" cy="707886"/>
          </a:xfrm>
          <a:prstGeom prst="rect">
            <a:avLst/>
          </a:prstGeom>
          <a:noFill/>
        </p:spPr>
        <p:txBody>
          <a:bodyPr wrap="square" rtlCol="0">
            <a:spAutoFit/>
          </a:bodyPr>
          <a:lstStyle/>
          <a:p>
            <a:r>
              <a:rPr kumimoji="1" lang="ja-JP" altLang="en-US" sz="4000" dirty="0" smtClean="0"/>
              <a:t>目次</a:t>
            </a:r>
            <a:endParaRPr kumimoji="1" lang="ja-JP" altLang="en-US" sz="4000" dirty="0"/>
          </a:p>
        </p:txBody>
      </p:sp>
      <p:sp>
        <p:nvSpPr>
          <p:cNvPr id="5" name="テキスト ボックス 4"/>
          <p:cNvSpPr txBox="1"/>
          <p:nvPr/>
        </p:nvSpPr>
        <p:spPr>
          <a:xfrm>
            <a:off x="758283" y="1538868"/>
            <a:ext cx="7616283" cy="3046988"/>
          </a:xfrm>
          <a:prstGeom prst="rect">
            <a:avLst/>
          </a:prstGeom>
          <a:noFill/>
        </p:spPr>
        <p:txBody>
          <a:bodyPr wrap="square" rtlCol="0">
            <a:spAutoFit/>
          </a:bodyPr>
          <a:lstStyle/>
          <a:p>
            <a:r>
              <a:rPr kumimoji="1" lang="ja-JP" altLang="en-US" sz="3200" dirty="0" smtClean="0"/>
              <a:t>１</a:t>
            </a:r>
            <a:r>
              <a:rPr kumimoji="1" lang="ja-JP" altLang="en-US" sz="3200" dirty="0" smtClean="0"/>
              <a:t>．研究背景</a:t>
            </a:r>
            <a:endParaRPr kumimoji="1" lang="en-US" altLang="ja-JP" sz="3200" dirty="0" smtClean="0"/>
          </a:p>
          <a:p>
            <a:r>
              <a:rPr lang="ja-JP" altLang="en-US" sz="3200" dirty="0" smtClean="0"/>
              <a:t>２</a:t>
            </a:r>
            <a:r>
              <a:rPr lang="ja-JP" altLang="en-US" sz="3200" dirty="0" smtClean="0"/>
              <a:t>．研究目的</a:t>
            </a:r>
            <a:endParaRPr lang="en-US" altLang="ja-JP" sz="3200" dirty="0" smtClean="0"/>
          </a:p>
          <a:p>
            <a:r>
              <a:rPr lang="ja-JP" altLang="en-US" sz="3200" dirty="0" smtClean="0"/>
              <a:t>３．研究方法</a:t>
            </a:r>
            <a:endParaRPr lang="en-US" altLang="ja-JP" sz="3200" dirty="0" smtClean="0"/>
          </a:p>
          <a:p>
            <a:r>
              <a:rPr lang="ja-JP" altLang="en-US" sz="3200" dirty="0" smtClean="0"/>
              <a:t>４．結果</a:t>
            </a:r>
            <a:endParaRPr lang="en-US" altLang="ja-JP" sz="3200" dirty="0" smtClean="0"/>
          </a:p>
          <a:p>
            <a:r>
              <a:rPr lang="ja-JP" altLang="en-US" sz="3200" dirty="0" smtClean="0"/>
              <a:t>５．考察</a:t>
            </a:r>
            <a:endParaRPr lang="en-US" altLang="ja-JP" sz="3200" dirty="0" smtClean="0"/>
          </a:p>
          <a:p>
            <a:r>
              <a:rPr kumimoji="1" lang="ja-JP" altLang="en-US" sz="3200" dirty="0" smtClean="0"/>
              <a:t>６．まとめ</a:t>
            </a:r>
            <a:endParaRPr kumimoji="1" lang="ja-JP" altLang="en-US" sz="3200" dirty="0"/>
          </a:p>
        </p:txBody>
      </p:sp>
      <p:sp>
        <p:nvSpPr>
          <p:cNvPr id="6" name="スライド番号プレースホルダー 5"/>
          <p:cNvSpPr>
            <a:spLocks noGrp="1"/>
          </p:cNvSpPr>
          <p:nvPr>
            <p:ph type="sldNum" sz="quarter" idx="12"/>
          </p:nvPr>
        </p:nvSpPr>
        <p:spPr/>
        <p:txBody>
          <a:bodyPr/>
          <a:lstStyle/>
          <a:p>
            <a:fld id="{FF293082-CEC9-41F6-8937-D05229BF80C6}" type="slidenum">
              <a:rPr kumimoji="1" lang="ja-JP" altLang="en-US" sz="3200" smtClean="0"/>
              <a:t>2</a:t>
            </a:fld>
            <a:endParaRPr kumimoji="1" lang="ja-JP" altLang="en-US" sz="3200"/>
          </a:p>
        </p:txBody>
      </p:sp>
    </p:spTree>
    <p:extLst>
      <p:ext uri="{BB962C8B-B14F-4D97-AF65-F5344CB8AC3E}">
        <p14:creationId xmlns:p14="http://schemas.microsoft.com/office/powerpoint/2010/main" val="1181340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mtClean="0"/>
              <a:t>3</a:t>
            </a:fld>
            <a:endParaRPr kumimoji="1" lang="ja-JP" altLang="en-US"/>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kumimoji="1" lang="ja-JP" altLang="en-US" sz="4000" dirty="0" smtClean="0"/>
              <a:t>背景</a:t>
            </a:r>
            <a:endParaRPr kumimoji="1" lang="ja-JP" altLang="en-US" sz="4000" dirty="0"/>
          </a:p>
        </p:txBody>
      </p:sp>
      <p:sp>
        <p:nvSpPr>
          <p:cNvPr id="6" name="テキスト ボックス 5"/>
          <p:cNvSpPr txBox="1"/>
          <p:nvPr/>
        </p:nvSpPr>
        <p:spPr>
          <a:xfrm>
            <a:off x="535258" y="1248595"/>
            <a:ext cx="8062332" cy="4832092"/>
          </a:xfrm>
          <a:prstGeom prst="rect">
            <a:avLst/>
          </a:prstGeom>
          <a:noFill/>
        </p:spPr>
        <p:txBody>
          <a:bodyPr wrap="square" rtlCol="0">
            <a:spAutoFit/>
          </a:bodyPr>
          <a:lstStyle/>
          <a:p>
            <a:r>
              <a:rPr kumimoji="1" lang="ja-JP" altLang="en-US" sz="2800" dirty="0" smtClean="0"/>
              <a:t>・</a:t>
            </a:r>
            <a:r>
              <a:rPr lang="en-US" altLang="ja-JP" sz="2800" dirty="0" smtClean="0"/>
              <a:t>Wikipedia</a:t>
            </a:r>
            <a:r>
              <a:rPr lang="ja-JP" altLang="en-US" sz="2800" dirty="0" smtClean="0"/>
              <a:t>はボランティアによって成長した．</a:t>
            </a:r>
            <a:endParaRPr lang="en-US" altLang="ja-JP" sz="2800" dirty="0" smtClean="0"/>
          </a:p>
          <a:p>
            <a:endParaRPr kumimoji="1" lang="en-US" altLang="ja-JP" sz="2800" dirty="0"/>
          </a:p>
          <a:p>
            <a:r>
              <a:rPr lang="ja-JP" altLang="en-US" sz="2800" dirty="0" smtClean="0"/>
              <a:t>・不特定多数の人が自由に参加するオンライン百科事典プロジェクト．</a:t>
            </a:r>
            <a:endParaRPr lang="en-US" altLang="ja-JP" sz="2800" dirty="0" smtClean="0"/>
          </a:p>
          <a:p>
            <a:endParaRPr kumimoji="1" lang="en-US" altLang="ja-JP" sz="2800" dirty="0" smtClean="0"/>
          </a:p>
          <a:p>
            <a:r>
              <a:rPr lang="ja-JP" altLang="en-US" sz="2800" dirty="0" smtClean="0"/>
              <a:t>・不特定多数の人たちで動いてるプロジェクトだが，かなりの良質を保っている．</a:t>
            </a:r>
            <a:endParaRPr lang="en-US" altLang="ja-JP" sz="2800" dirty="0"/>
          </a:p>
          <a:p>
            <a:endParaRPr kumimoji="1" lang="en-US" altLang="ja-JP" sz="2800" dirty="0"/>
          </a:p>
          <a:p>
            <a:r>
              <a:rPr lang="ja-JP" altLang="en-US" sz="2800" dirty="0" smtClean="0"/>
              <a:t>・</a:t>
            </a:r>
            <a:r>
              <a:rPr lang="en-US" altLang="ja-JP" sz="2800" dirty="0" smtClean="0"/>
              <a:t>Wikipedia</a:t>
            </a:r>
            <a:r>
              <a:rPr lang="ja-JP" altLang="en-US" sz="2800" dirty="0" smtClean="0"/>
              <a:t>と似たようなプロジェクトをやってみようとした企業はいくつかあるが，どこも上手くいっていない．</a:t>
            </a:r>
            <a:endParaRPr lang="en-US" altLang="ja-JP" sz="2800" dirty="0" smtClean="0"/>
          </a:p>
        </p:txBody>
      </p:sp>
    </p:spTree>
    <p:extLst>
      <p:ext uri="{BB962C8B-B14F-4D97-AF65-F5344CB8AC3E}">
        <p14:creationId xmlns:p14="http://schemas.microsoft.com/office/powerpoint/2010/main" val="2566740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mtClean="0"/>
              <a:t>4</a:t>
            </a:fld>
            <a:endParaRPr kumimoji="1" lang="ja-JP" altLang="en-US"/>
          </a:p>
        </p:txBody>
      </p:sp>
      <p:sp>
        <p:nvSpPr>
          <p:cNvPr id="3" name="テキスト ボックス 2"/>
          <p:cNvSpPr txBox="1"/>
          <p:nvPr/>
        </p:nvSpPr>
        <p:spPr>
          <a:xfrm>
            <a:off x="535258" y="452915"/>
            <a:ext cx="7092175" cy="523220"/>
          </a:xfrm>
          <a:prstGeom prst="rect">
            <a:avLst/>
          </a:prstGeom>
          <a:noFill/>
        </p:spPr>
        <p:txBody>
          <a:bodyPr wrap="square" rtlCol="0">
            <a:spAutoFit/>
          </a:bodyPr>
          <a:lstStyle/>
          <a:p>
            <a:r>
              <a:rPr kumimoji="1" lang="en-US" altLang="ja-JP" sz="2800" dirty="0" smtClean="0"/>
              <a:t>Wikipedia</a:t>
            </a:r>
            <a:r>
              <a:rPr kumimoji="1" lang="ja-JP" altLang="en-US" sz="2800" dirty="0" smtClean="0"/>
              <a:t>の成功要因の１つとして，</a:t>
            </a:r>
            <a:endParaRPr kumimoji="1" lang="ja-JP" altLang="en-US" sz="2800" dirty="0"/>
          </a:p>
        </p:txBody>
      </p:sp>
      <p:sp>
        <p:nvSpPr>
          <p:cNvPr id="4" name="角丸四角形 3"/>
          <p:cNvSpPr/>
          <p:nvPr/>
        </p:nvSpPr>
        <p:spPr>
          <a:xfrm>
            <a:off x="942276" y="1097420"/>
            <a:ext cx="7014117" cy="1650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適切な時期に</a:t>
            </a:r>
            <a:endParaRPr kumimoji="1" lang="en-US" altLang="ja-JP" sz="2800" dirty="0" smtClean="0"/>
          </a:p>
          <a:p>
            <a:pPr algn="ctr"/>
            <a:r>
              <a:rPr kumimoji="1" lang="ja-JP" altLang="en-US" sz="2800" dirty="0" smtClean="0"/>
              <a:t>適切なトップダウンとボトムアップの</a:t>
            </a:r>
            <a:endParaRPr kumimoji="1" lang="en-US" altLang="ja-JP" sz="2800" dirty="0" smtClean="0"/>
          </a:p>
          <a:p>
            <a:pPr algn="ctr"/>
            <a:r>
              <a:rPr kumimoji="1" lang="ja-JP" altLang="en-US" sz="2800" dirty="0" smtClean="0"/>
              <a:t>混合率で動いていた</a:t>
            </a:r>
            <a:endParaRPr kumimoji="1" lang="ja-JP" altLang="en-US" sz="2800" dirty="0"/>
          </a:p>
        </p:txBody>
      </p:sp>
      <p:sp>
        <p:nvSpPr>
          <p:cNvPr id="5" name="テキスト ボックス 4"/>
          <p:cNvSpPr txBox="1"/>
          <p:nvPr/>
        </p:nvSpPr>
        <p:spPr>
          <a:xfrm>
            <a:off x="535255" y="4393581"/>
            <a:ext cx="7828157" cy="1384995"/>
          </a:xfrm>
          <a:prstGeom prst="rect">
            <a:avLst/>
          </a:prstGeom>
          <a:noFill/>
        </p:spPr>
        <p:txBody>
          <a:bodyPr wrap="square" rtlCol="0">
            <a:spAutoFit/>
          </a:bodyPr>
          <a:lstStyle/>
          <a:p>
            <a:pPr algn="ctr"/>
            <a:r>
              <a:rPr kumimoji="1" lang="ja-JP" altLang="en-US" sz="2800" dirty="0" smtClean="0"/>
              <a:t>トップダウンは「管理者」を，</a:t>
            </a:r>
            <a:endParaRPr kumimoji="1" lang="en-US" altLang="ja-JP" sz="2800" dirty="0" smtClean="0"/>
          </a:p>
          <a:p>
            <a:pPr algn="ctr"/>
            <a:r>
              <a:rPr kumimoji="1" lang="ja-JP" altLang="en-US" sz="2800" dirty="0" smtClean="0"/>
              <a:t>ボトムアップは「一般編集者」</a:t>
            </a:r>
            <a:endParaRPr kumimoji="1" lang="en-US" altLang="ja-JP" sz="2800" dirty="0" smtClean="0"/>
          </a:p>
          <a:p>
            <a:pPr algn="ctr"/>
            <a:r>
              <a:rPr kumimoji="1" lang="ja-JP" altLang="en-US" sz="2800" dirty="0" smtClean="0"/>
              <a:t>のことではないかと考えた．</a:t>
            </a:r>
            <a:endParaRPr kumimoji="1" lang="ja-JP" altLang="en-US" sz="2800" dirty="0"/>
          </a:p>
        </p:txBody>
      </p:sp>
      <p:sp>
        <p:nvSpPr>
          <p:cNvPr id="6" name="下矢印 5"/>
          <p:cNvSpPr/>
          <p:nvPr/>
        </p:nvSpPr>
        <p:spPr>
          <a:xfrm>
            <a:off x="3941952" y="3113490"/>
            <a:ext cx="1014761"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584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mtClean="0"/>
              <a:t>5</a:t>
            </a:fld>
            <a:endParaRPr kumimoji="1" lang="ja-JP" altLang="en-US"/>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lang="ja-JP" altLang="en-US" sz="4000" dirty="0"/>
              <a:t>目的</a:t>
            </a:r>
            <a:endParaRPr kumimoji="1" lang="ja-JP" altLang="en-US" sz="4000" dirty="0"/>
          </a:p>
        </p:txBody>
      </p:sp>
      <p:sp>
        <p:nvSpPr>
          <p:cNvPr id="5" name="テキスト ボックス 4"/>
          <p:cNvSpPr txBox="1"/>
          <p:nvPr/>
        </p:nvSpPr>
        <p:spPr>
          <a:xfrm>
            <a:off x="947853" y="1393902"/>
            <a:ext cx="7237142" cy="954107"/>
          </a:xfrm>
          <a:prstGeom prst="rect">
            <a:avLst/>
          </a:prstGeom>
          <a:noFill/>
        </p:spPr>
        <p:txBody>
          <a:bodyPr wrap="square" rtlCol="0">
            <a:spAutoFit/>
          </a:bodyPr>
          <a:lstStyle/>
          <a:p>
            <a:r>
              <a:rPr kumimoji="1" lang="ja-JP" altLang="en-US" sz="2800" dirty="0" smtClean="0"/>
              <a:t>・</a:t>
            </a:r>
            <a:r>
              <a:rPr kumimoji="1" lang="en-US" altLang="ja-JP" sz="2800" dirty="0" smtClean="0"/>
              <a:t>Wikipedia</a:t>
            </a:r>
            <a:r>
              <a:rPr kumimoji="1" lang="ja-JP" altLang="en-US" sz="2800" dirty="0" smtClean="0"/>
              <a:t>の管理者と一般編集者の割合はどのように変化していってるのか</a:t>
            </a:r>
            <a:endParaRPr kumimoji="1" lang="ja-JP" altLang="en-US" sz="2800" dirty="0"/>
          </a:p>
        </p:txBody>
      </p:sp>
      <p:sp>
        <p:nvSpPr>
          <p:cNvPr id="7" name="円/楕円 6"/>
          <p:cNvSpPr/>
          <p:nvPr/>
        </p:nvSpPr>
        <p:spPr>
          <a:xfrm>
            <a:off x="903248" y="3225460"/>
            <a:ext cx="7326351" cy="1025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プロジェクトマネジメントとの関連</a:t>
            </a:r>
            <a:endParaRPr kumimoji="1" lang="ja-JP" altLang="en-US" sz="2800" dirty="0"/>
          </a:p>
        </p:txBody>
      </p:sp>
      <p:sp>
        <p:nvSpPr>
          <p:cNvPr id="8" name="テキスト ボックス 7"/>
          <p:cNvSpPr txBox="1"/>
          <p:nvPr/>
        </p:nvSpPr>
        <p:spPr>
          <a:xfrm>
            <a:off x="685800" y="4452988"/>
            <a:ext cx="7543799" cy="1815882"/>
          </a:xfrm>
          <a:prstGeom prst="rect">
            <a:avLst/>
          </a:prstGeom>
          <a:noFill/>
        </p:spPr>
        <p:txBody>
          <a:bodyPr wrap="square" rtlCol="0">
            <a:spAutoFit/>
          </a:bodyPr>
          <a:lstStyle/>
          <a:p>
            <a:r>
              <a:rPr kumimoji="1" lang="ja-JP" altLang="en-US" sz="2800" dirty="0" smtClean="0"/>
              <a:t>・</a:t>
            </a:r>
            <a:r>
              <a:rPr kumimoji="1" lang="en-US" altLang="ja-JP" sz="2800" dirty="0" smtClean="0"/>
              <a:t>Wikipedia</a:t>
            </a:r>
            <a:r>
              <a:rPr kumimoji="1" lang="ja-JP" altLang="en-US" sz="2800" dirty="0" smtClean="0"/>
              <a:t>はプロジェクトである．</a:t>
            </a:r>
            <a:endParaRPr kumimoji="1" lang="en-US" altLang="ja-JP" sz="2800" dirty="0" smtClean="0"/>
          </a:p>
          <a:p>
            <a:endParaRPr lang="en-US" altLang="ja-JP" sz="2800" dirty="0"/>
          </a:p>
          <a:p>
            <a:r>
              <a:rPr kumimoji="1" lang="ja-JP" altLang="en-US" sz="2800" dirty="0" smtClean="0"/>
              <a:t>・管理者と一般編集者のバランスのマネジメントが必要であるのではないのか</a:t>
            </a:r>
            <a:endParaRPr kumimoji="1" lang="ja-JP" altLang="en-US" sz="2800" dirty="0"/>
          </a:p>
        </p:txBody>
      </p:sp>
    </p:spTree>
    <p:extLst>
      <p:ext uri="{BB962C8B-B14F-4D97-AF65-F5344CB8AC3E}">
        <p14:creationId xmlns:p14="http://schemas.microsoft.com/office/powerpoint/2010/main" val="1119236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mtClean="0"/>
              <a:t>6</a:t>
            </a:fld>
            <a:endParaRPr kumimoji="1" lang="ja-JP" altLang="en-US"/>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lang="ja-JP" altLang="en-US" sz="4000" dirty="0" smtClean="0"/>
              <a:t>研究</a:t>
            </a:r>
            <a:r>
              <a:rPr lang="ja-JP" altLang="en-US" sz="4000" dirty="0"/>
              <a:t>方法</a:t>
            </a:r>
            <a:endParaRPr kumimoji="1" lang="ja-JP" altLang="en-US" sz="4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78" y="1635388"/>
            <a:ext cx="4470407" cy="4520316"/>
          </a:xfrm>
          <a:prstGeom prst="rect">
            <a:avLst/>
          </a:prstGeom>
          <a:noFill/>
          <a:ln>
            <a:solidFill>
              <a:schemeClr val="tx1"/>
            </a:solidFill>
          </a:ln>
        </p:spPr>
      </p:pic>
      <p:sp>
        <p:nvSpPr>
          <p:cNvPr id="5" name="テキスト ボックス 4"/>
          <p:cNvSpPr txBox="1"/>
          <p:nvPr/>
        </p:nvSpPr>
        <p:spPr>
          <a:xfrm>
            <a:off x="5114226" y="2620536"/>
            <a:ext cx="3851353" cy="1815882"/>
          </a:xfrm>
          <a:prstGeom prst="rect">
            <a:avLst/>
          </a:prstGeom>
          <a:noFill/>
        </p:spPr>
        <p:txBody>
          <a:bodyPr wrap="square" rtlCol="0">
            <a:spAutoFit/>
          </a:bodyPr>
          <a:lstStyle/>
          <a:p>
            <a:r>
              <a:rPr kumimoji="1" lang="ja-JP" altLang="en-US" sz="2800" dirty="0" smtClean="0"/>
              <a:t>プロジェクトが開始してから今日までの全編集履歴データを提供している</a:t>
            </a:r>
            <a:endParaRPr kumimoji="1" lang="ja-JP" altLang="en-US" sz="2800" dirty="0"/>
          </a:p>
        </p:txBody>
      </p:sp>
    </p:spTree>
    <p:extLst>
      <p:ext uri="{BB962C8B-B14F-4D97-AF65-F5344CB8AC3E}">
        <p14:creationId xmlns:p14="http://schemas.microsoft.com/office/powerpoint/2010/main" val="2909781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mtClean="0"/>
              <a:t>7</a:t>
            </a:fld>
            <a:endParaRPr kumimoji="1" lang="ja-JP" altLang="en-US"/>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663" y="1405069"/>
            <a:ext cx="6463007" cy="4761816"/>
          </a:xfrm>
          <a:prstGeom prst="rect">
            <a:avLst/>
          </a:prstGeom>
        </p:spPr>
      </p:pic>
      <p:sp>
        <p:nvSpPr>
          <p:cNvPr id="4" name="テキスト ボックス 3"/>
          <p:cNvSpPr txBox="1"/>
          <p:nvPr/>
        </p:nvSpPr>
        <p:spPr>
          <a:xfrm>
            <a:off x="760331" y="525506"/>
            <a:ext cx="7627669" cy="523220"/>
          </a:xfrm>
          <a:prstGeom prst="rect">
            <a:avLst/>
          </a:prstGeom>
          <a:noFill/>
        </p:spPr>
        <p:txBody>
          <a:bodyPr wrap="square" rtlCol="0">
            <a:spAutoFit/>
          </a:bodyPr>
          <a:lstStyle/>
          <a:p>
            <a:r>
              <a:rPr lang="en-US" altLang="ja-JP" sz="2800" dirty="0" smtClean="0"/>
              <a:t>jawiki-20150901-stub-meta-history.xml.gz</a:t>
            </a:r>
            <a:r>
              <a:rPr lang="ja-JP" altLang="en-US" sz="2800" dirty="0" smtClean="0"/>
              <a:t>ファイル</a:t>
            </a:r>
            <a:endParaRPr kumimoji="1" lang="ja-JP" altLang="en-US" sz="2800" dirty="0"/>
          </a:p>
        </p:txBody>
      </p:sp>
    </p:spTree>
    <p:extLst>
      <p:ext uri="{BB962C8B-B14F-4D97-AF65-F5344CB8AC3E}">
        <p14:creationId xmlns:p14="http://schemas.microsoft.com/office/powerpoint/2010/main" val="382923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mtClean="0"/>
              <a:t>8</a:t>
            </a:fld>
            <a:endParaRPr kumimoji="1" lang="ja-JP" altLang="en-US"/>
          </a:p>
        </p:txBody>
      </p:sp>
      <p:sp>
        <p:nvSpPr>
          <p:cNvPr id="3" name="テキスト ボックス 2"/>
          <p:cNvSpPr txBox="1"/>
          <p:nvPr/>
        </p:nvSpPr>
        <p:spPr>
          <a:xfrm>
            <a:off x="501805" y="1505414"/>
            <a:ext cx="7437863" cy="2677656"/>
          </a:xfrm>
          <a:prstGeom prst="rect">
            <a:avLst/>
          </a:prstGeom>
          <a:noFill/>
        </p:spPr>
        <p:txBody>
          <a:bodyPr wrap="square" rtlCol="0">
            <a:spAutoFit/>
          </a:bodyPr>
          <a:lstStyle/>
          <a:p>
            <a:r>
              <a:rPr kumimoji="1" lang="ja-JP" altLang="en-US" sz="2800" dirty="0" smtClean="0"/>
              <a:t>・データマイニングを行い，</a:t>
            </a:r>
            <a:r>
              <a:rPr kumimoji="1" lang="en-US" altLang="ja-JP" sz="2800" dirty="0" smtClean="0"/>
              <a:t>Wikipedia</a:t>
            </a:r>
            <a:r>
              <a:rPr kumimoji="1" lang="ja-JP" altLang="en-US" sz="2800" dirty="0" err="1" smtClean="0"/>
              <a:t>での</a:t>
            </a:r>
            <a:r>
              <a:rPr kumimoji="1" lang="ja-JP" altLang="en-US" sz="2800" dirty="0" smtClean="0"/>
              <a:t>管理者の編集がどのように変化しているか調査する．</a:t>
            </a:r>
            <a:endParaRPr kumimoji="1" lang="en-US" altLang="ja-JP" sz="2800" dirty="0" smtClean="0"/>
          </a:p>
          <a:p>
            <a:endParaRPr lang="en-US" altLang="ja-JP" sz="2800" dirty="0"/>
          </a:p>
          <a:p>
            <a:r>
              <a:rPr kumimoji="1" lang="ja-JP" altLang="en-US" sz="2800" dirty="0" smtClean="0"/>
              <a:t>・オープンな共同作業プロジェクトにおける，</a:t>
            </a:r>
            <a:endParaRPr kumimoji="1" lang="en-US" altLang="ja-JP" sz="2800" dirty="0" smtClean="0"/>
          </a:p>
          <a:p>
            <a:r>
              <a:rPr lang="ja-JP" altLang="en-US" sz="2800" dirty="0"/>
              <a:t>ボトムアップ</a:t>
            </a:r>
            <a:r>
              <a:rPr lang="ja-JP" altLang="en-US" sz="2800" dirty="0" smtClean="0"/>
              <a:t>とトップダウンの適正な混合率を見つける</a:t>
            </a:r>
            <a:endParaRPr kumimoji="1" lang="ja-JP" altLang="en-US" sz="2800" dirty="0"/>
          </a:p>
        </p:txBody>
      </p:sp>
    </p:spTree>
    <p:extLst>
      <p:ext uri="{BB962C8B-B14F-4D97-AF65-F5344CB8AC3E}">
        <p14:creationId xmlns:p14="http://schemas.microsoft.com/office/powerpoint/2010/main" val="938603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mtClean="0"/>
              <a:t>9</a:t>
            </a:fld>
            <a:endParaRPr kumimoji="1" lang="ja-JP" altLang="en-US"/>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lang="ja-JP" altLang="en-US" sz="4000" dirty="0"/>
              <a:t>結果</a:t>
            </a:r>
            <a:endParaRPr kumimoji="1" lang="ja-JP" altLang="en-US" sz="4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77" y="1263209"/>
            <a:ext cx="8334072" cy="4830577"/>
          </a:xfrm>
          <a:prstGeom prst="rect">
            <a:avLst/>
          </a:prstGeom>
          <a:ln>
            <a:solidFill>
              <a:schemeClr val="tx1"/>
            </a:solidFill>
          </a:ln>
        </p:spPr>
      </p:pic>
    </p:spTree>
    <p:extLst>
      <p:ext uri="{BB962C8B-B14F-4D97-AF65-F5344CB8AC3E}">
        <p14:creationId xmlns:p14="http://schemas.microsoft.com/office/powerpoint/2010/main" val="2972747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TotalTime>
  <Words>273</Words>
  <Application>Microsoft Office PowerPoint</Application>
  <PresentationFormat>画面に合わせる (4:3)</PresentationFormat>
  <Paragraphs>57</Paragraphs>
  <Slides>12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ishii</dc:creator>
  <cp:lastModifiedBy>ishii</cp:lastModifiedBy>
  <cp:revision>21</cp:revision>
  <dcterms:created xsi:type="dcterms:W3CDTF">2016-01-18T07:07:48Z</dcterms:created>
  <dcterms:modified xsi:type="dcterms:W3CDTF">2016-01-20T12:16:04Z</dcterms:modified>
</cp:coreProperties>
</file>