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1DF5-62C7-1267-E229-82E0922ED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6A62D-C844-72E0-C0C6-1BC720FD7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81FD9-54A6-934C-4DDD-AE162A890A4D}"/>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5" name="Footer Placeholder 4">
            <a:extLst>
              <a:ext uri="{FF2B5EF4-FFF2-40B4-BE49-F238E27FC236}">
                <a16:creationId xmlns:a16="http://schemas.microsoft.com/office/drawing/2014/main" id="{A8AC8CE1-07EE-E835-07A9-1F22C8449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062B4-77D7-1047-CEB4-B008430CFC56}"/>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27861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79A9-4BF3-E4AA-BE3A-857824C42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1D2205-89CF-FA4E-BAC8-0EA102EE14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845CC-E1BE-3A97-98B7-50D42F88EEFA}"/>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5" name="Footer Placeholder 4">
            <a:extLst>
              <a:ext uri="{FF2B5EF4-FFF2-40B4-BE49-F238E27FC236}">
                <a16:creationId xmlns:a16="http://schemas.microsoft.com/office/drawing/2014/main" id="{70150232-D902-9121-2A5E-00F00B58F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EABD-6C2D-A271-11F4-6673F629727D}"/>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251008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C1378-8194-503C-9FC7-2C55BC5E2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8B72CB-7387-60D1-6804-3ABC9447D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E7E14-3517-1835-F015-8B5EAE793D5B}"/>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5" name="Footer Placeholder 4">
            <a:extLst>
              <a:ext uri="{FF2B5EF4-FFF2-40B4-BE49-F238E27FC236}">
                <a16:creationId xmlns:a16="http://schemas.microsoft.com/office/drawing/2014/main" id="{FD39F186-CC2F-887B-0CD5-A517BCA93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347A6-8B13-90EC-75AE-E6DB010B6D0B}"/>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417079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0C68-F670-DA04-D355-A67DEE9B2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1D8A0C-2F86-07B7-32C1-9A817125F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2BF-8BE1-F60E-F411-BB412E94402C}"/>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5" name="Footer Placeholder 4">
            <a:extLst>
              <a:ext uri="{FF2B5EF4-FFF2-40B4-BE49-F238E27FC236}">
                <a16:creationId xmlns:a16="http://schemas.microsoft.com/office/drawing/2014/main" id="{BF500F92-09A7-FB9A-0579-53F5132BD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C8C30-8D57-B819-38AD-EC3A09B19EEE}"/>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273638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9A99-B888-53A4-8D3B-AB55BFBEB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2C05C-9A26-E031-5EAA-C2C26579B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F45EE-7E66-51AE-CC05-B07406FDFFEA}"/>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5" name="Footer Placeholder 4">
            <a:extLst>
              <a:ext uri="{FF2B5EF4-FFF2-40B4-BE49-F238E27FC236}">
                <a16:creationId xmlns:a16="http://schemas.microsoft.com/office/drawing/2014/main" id="{20D50911-21D8-EC0C-EA43-78ECDE370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8DB34-DABA-855E-C26C-527C837A6EEF}"/>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414528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3711-20A3-7FD2-0706-89EA9F342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A39E5-757B-FD30-B93C-82E6567F1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553C55-4565-1C36-2123-F829D53C3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DFA016-D918-3F93-2580-08720B5BEA86}"/>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6" name="Footer Placeholder 5">
            <a:extLst>
              <a:ext uri="{FF2B5EF4-FFF2-40B4-BE49-F238E27FC236}">
                <a16:creationId xmlns:a16="http://schemas.microsoft.com/office/drawing/2014/main" id="{384FA249-D188-2A95-BC6F-4E567E424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46453-D007-9458-1586-2ED201CCBAA3}"/>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123423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5E57-0E04-B6DC-B40C-350727585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D489D-E3AE-7ED9-30B5-10577EC5E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13EF5-8377-D709-BC56-93E3AEB31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7F033-5F4F-389A-809B-0AA2B0BA5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90D95-60BE-FD80-EE16-853D22E29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686D1B-2DE9-FD83-7EAE-0F7A982A2011}"/>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8" name="Footer Placeholder 7">
            <a:extLst>
              <a:ext uri="{FF2B5EF4-FFF2-40B4-BE49-F238E27FC236}">
                <a16:creationId xmlns:a16="http://schemas.microsoft.com/office/drawing/2014/main" id="{D64861F2-9730-BC77-EA19-5D2EA342A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20AF28-893E-804E-3F4D-F10B9124EC81}"/>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230660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EF4C-5716-44CB-FE01-5D6CE846D9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116CD0-5293-6953-572B-94E550800916}"/>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4" name="Footer Placeholder 3">
            <a:extLst>
              <a:ext uri="{FF2B5EF4-FFF2-40B4-BE49-F238E27FC236}">
                <a16:creationId xmlns:a16="http://schemas.microsoft.com/office/drawing/2014/main" id="{3DEE3527-C054-14C7-3727-A6BD7594C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369589-196C-7548-CF49-8E1E65F3140C}"/>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316394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10783-63B3-C50D-E200-A4B4A2683BE3}"/>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3" name="Footer Placeholder 2">
            <a:extLst>
              <a:ext uri="{FF2B5EF4-FFF2-40B4-BE49-F238E27FC236}">
                <a16:creationId xmlns:a16="http://schemas.microsoft.com/office/drawing/2014/main" id="{68571367-6D5F-764C-7865-91C74695B2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B58D7B-CB09-A5CA-7271-7A4FCD187D3B}"/>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240919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D370-15CC-68A7-1D95-BFC987908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0F3A7-F6D9-329F-78BE-05BA7FE15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50800-096B-597C-D37F-5EB6E1E2F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B4547-A1A7-A7CB-51F5-473F89B4BF5A}"/>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6" name="Footer Placeholder 5">
            <a:extLst>
              <a:ext uri="{FF2B5EF4-FFF2-40B4-BE49-F238E27FC236}">
                <a16:creationId xmlns:a16="http://schemas.microsoft.com/office/drawing/2014/main" id="{5775E455-1D7F-D9AC-7D26-37B8C199D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C0D65-A06B-B820-4433-30164C412CEB}"/>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141605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5635-22BF-4D10-016F-D54C3CE91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2D6173-7168-E983-8602-EA1CC02DB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449E4F-2985-2187-8281-8BE9626ED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64123-7C37-8C82-0802-DA93F361DD87}"/>
              </a:ext>
            </a:extLst>
          </p:cNvPr>
          <p:cNvSpPr>
            <a:spLocks noGrp="1"/>
          </p:cNvSpPr>
          <p:nvPr>
            <p:ph type="dt" sz="half" idx="10"/>
          </p:nvPr>
        </p:nvSpPr>
        <p:spPr/>
        <p:txBody>
          <a:bodyPr/>
          <a:lstStyle/>
          <a:p>
            <a:fld id="{F2B22D97-B35C-4487-AF4E-9AB8480BF6A7}" type="datetimeFigureOut">
              <a:rPr lang="en-US" smtClean="0"/>
              <a:t>11/7/2023</a:t>
            </a:fld>
            <a:endParaRPr lang="en-US"/>
          </a:p>
        </p:txBody>
      </p:sp>
      <p:sp>
        <p:nvSpPr>
          <p:cNvPr id="6" name="Footer Placeholder 5">
            <a:extLst>
              <a:ext uri="{FF2B5EF4-FFF2-40B4-BE49-F238E27FC236}">
                <a16:creationId xmlns:a16="http://schemas.microsoft.com/office/drawing/2014/main" id="{36DAA287-7EBE-56D7-51DE-6201AFE42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E3678-A453-8339-0C6E-A84949FC49C0}"/>
              </a:ext>
            </a:extLst>
          </p:cNvPr>
          <p:cNvSpPr>
            <a:spLocks noGrp="1"/>
          </p:cNvSpPr>
          <p:nvPr>
            <p:ph type="sldNum" sz="quarter" idx="12"/>
          </p:nvPr>
        </p:nvSpPr>
        <p:spPr/>
        <p:txBody>
          <a:bodyPr/>
          <a:lstStyle/>
          <a:p>
            <a:fld id="{A5E6243C-31A6-437C-A2CC-F25905BCD913}" type="slidenum">
              <a:rPr lang="en-US" smtClean="0"/>
              <a:t>‹#›</a:t>
            </a:fld>
            <a:endParaRPr lang="en-US"/>
          </a:p>
        </p:txBody>
      </p:sp>
    </p:spTree>
    <p:extLst>
      <p:ext uri="{BB962C8B-B14F-4D97-AF65-F5344CB8AC3E}">
        <p14:creationId xmlns:p14="http://schemas.microsoft.com/office/powerpoint/2010/main" val="204051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A6BD1-48B6-283C-3910-DF3A1F2B0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47307-5120-362A-133A-EE3018693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BA167-07B7-68FA-81A7-4FF2AE607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22D97-B35C-4487-AF4E-9AB8480BF6A7}" type="datetimeFigureOut">
              <a:rPr lang="en-US" smtClean="0"/>
              <a:t>11/7/2023</a:t>
            </a:fld>
            <a:endParaRPr lang="en-US"/>
          </a:p>
        </p:txBody>
      </p:sp>
      <p:sp>
        <p:nvSpPr>
          <p:cNvPr id="5" name="Footer Placeholder 4">
            <a:extLst>
              <a:ext uri="{FF2B5EF4-FFF2-40B4-BE49-F238E27FC236}">
                <a16:creationId xmlns:a16="http://schemas.microsoft.com/office/drawing/2014/main" id="{6EDF888F-2B4D-9FBA-2DE2-F9044C8A2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5BF83-B686-CAB7-BF05-56BADD5B6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6243C-31A6-437C-A2CC-F25905BCD913}" type="slidenum">
              <a:rPr lang="en-US" smtClean="0"/>
              <a:t>‹#›</a:t>
            </a:fld>
            <a:endParaRPr lang="en-US"/>
          </a:p>
        </p:txBody>
      </p:sp>
    </p:spTree>
    <p:extLst>
      <p:ext uri="{BB962C8B-B14F-4D97-AF65-F5344CB8AC3E}">
        <p14:creationId xmlns:p14="http://schemas.microsoft.com/office/powerpoint/2010/main" val="399101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AB97-406B-E28E-C393-325A16F0BFFC}"/>
              </a:ext>
            </a:extLst>
          </p:cNvPr>
          <p:cNvSpPr>
            <a:spLocks noGrp="1"/>
          </p:cNvSpPr>
          <p:nvPr>
            <p:ph type="ctrTitle"/>
          </p:nvPr>
        </p:nvSpPr>
        <p:spPr/>
        <p:txBody>
          <a:bodyPr/>
          <a:lstStyle/>
          <a:p>
            <a:r>
              <a:rPr lang="en-US" dirty="0"/>
              <a:t>Business Process Analytics</a:t>
            </a:r>
          </a:p>
        </p:txBody>
      </p:sp>
      <p:sp>
        <p:nvSpPr>
          <p:cNvPr id="3" name="Subtitle 2">
            <a:extLst>
              <a:ext uri="{FF2B5EF4-FFF2-40B4-BE49-F238E27FC236}">
                <a16:creationId xmlns:a16="http://schemas.microsoft.com/office/drawing/2014/main" id="{3F582958-D55A-C443-863E-9ECD25C1B98B}"/>
              </a:ext>
            </a:extLst>
          </p:cNvPr>
          <p:cNvSpPr>
            <a:spLocks noGrp="1"/>
          </p:cNvSpPr>
          <p:nvPr>
            <p:ph type="subTitle" idx="1"/>
          </p:nvPr>
        </p:nvSpPr>
        <p:spPr/>
        <p:txBody>
          <a:bodyPr/>
          <a:lstStyle/>
          <a:p>
            <a:r>
              <a:rPr lang="en-US" dirty="0" err="1"/>
              <a:t>GenTech</a:t>
            </a:r>
            <a:r>
              <a:rPr lang="en-US" dirty="0"/>
              <a:t> Case study</a:t>
            </a:r>
          </a:p>
          <a:p>
            <a:r>
              <a:rPr lang="en-US" dirty="0"/>
              <a:t>Team Insight Knights</a:t>
            </a:r>
          </a:p>
        </p:txBody>
      </p:sp>
    </p:spTree>
    <p:extLst>
      <p:ext uri="{BB962C8B-B14F-4D97-AF65-F5344CB8AC3E}">
        <p14:creationId xmlns:p14="http://schemas.microsoft.com/office/powerpoint/2010/main" val="181785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C4C2-ED4B-89D8-D99F-6166C7608577}"/>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9AB21EC9-70BB-3312-85E0-83535BB847E5}"/>
              </a:ext>
            </a:extLst>
          </p:cNvPr>
          <p:cNvSpPr>
            <a:spLocks noGrp="1"/>
          </p:cNvSpPr>
          <p:nvPr>
            <p:ph idx="1"/>
          </p:nvPr>
        </p:nvSpPr>
        <p:spPr/>
        <p:txBody>
          <a:bodyPr/>
          <a:lstStyle/>
          <a:p>
            <a:r>
              <a:rPr lang="en-US" dirty="0"/>
              <a:t>Signs of inefficiencies in the proposal creation process at </a:t>
            </a:r>
            <a:r>
              <a:rPr lang="en-US" dirty="0" err="1"/>
              <a:t>Gentech</a:t>
            </a:r>
            <a:endParaRPr lang="en-US" dirty="0"/>
          </a:p>
          <a:p>
            <a:r>
              <a:rPr lang="en-US" dirty="0"/>
              <a:t>Globally, 28% of the proposals are defective</a:t>
            </a:r>
          </a:p>
          <a:p>
            <a:r>
              <a:rPr lang="en-US" dirty="0"/>
              <a:t>Cycle time has increased by 126%</a:t>
            </a:r>
          </a:p>
          <a:p>
            <a:r>
              <a:rPr lang="en-US" dirty="0"/>
              <a:t>The company has faced a loss of 32.4 Billion dollars.</a:t>
            </a:r>
          </a:p>
        </p:txBody>
      </p:sp>
    </p:spTree>
    <p:extLst>
      <p:ext uri="{BB962C8B-B14F-4D97-AF65-F5344CB8AC3E}">
        <p14:creationId xmlns:p14="http://schemas.microsoft.com/office/powerpoint/2010/main" val="403899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B0E7-3EB3-790C-7BA9-A687731C9F6C}"/>
              </a:ext>
            </a:extLst>
          </p:cNvPr>
          <p:cNvSpPr>
            <a:spLocks noGrp="1"/>
          </p:cNvSpPr>
          <p:nvPr>
            <p:ph type="title"/>
          </p:nvPr>
        </p:nvSpPr>
        <p:spPr/>
        <p:txBody>
          <a:bodyPr/>
          <a:lstStyle/>
          <a:p>
            <a:r>
              <a:rPr lang="en-US" dirty="0"/>
              <a:t>This is how we are performing right now</a:t>
            </a:r>
          </a:p>
        </p:txBody>
      </p:sp>
      <p:sp>
        <p:nvSpPr>
          <p:cNvPr id="3" name="Content Placeholder 2">
            <a:extLst>
              <a:ext uri="{FF2B5EF4-FFF2-40B4-BE49-F238E27FC236}">
                <a16:creationId xmlns:a16="http://schemas.microsoft.com/office/drawing/2014/main" id="{254374CA-446E-C1DB-370C-225041D02135}"/>
              </a:ext>
            </a:extLst>
          </p:cNvPr>
          <p:cNvSpPr>
            <a:spLocks noGrp="1"/>
          </p:cNvSpPr>
          <p:nvPr>
            <p:ph idx="1"/>
          </p:nvPr>
        </p:nvSpPr>
        <p:spPr/>
        <p:txBody>
          <a:bodyPr>
            <a:normAutofit lnSpcReduction="10000"/>
          </a:bodyPr>
          <a:lstStyle/>
          <a:p>
            <a:pPr marL="0" indent="0">
              <a:buNone/>
            </a:pPr>
            <a:endParaRPr lang="en-US" dirty="0"/>
          </a:p>
          <a:p>
            <a:r>
              <a:rPr lang="en-US" sz="1800" b="0" i="0" u="none" strike="noStrike" dirty="0">
                <a:solidFill>
                  <a:srgbClr val="000000"/>
                </a:solidFill>
                <a:effectLst/>
                <a:latin typeface="Arial" panose="020B0604020202020204" pitchFamily="34" charset="0"/>
              </a:rPr>
              <a:t>NA and EMEA process 25.19% and 24.95% of all proposals respectively – They are processing the most amount of proposals. </a:t>
            </a:r>
          </a:p>
          <a:p>
            <a:r>
              <a:rPr lang="en-US" sz="1800" b="0" i="0" u="none" strike="noStrike" dirty="0">
                <a:solidFill>
                  <a:srgbClr val="000000"/>
                </a:solidFill>
                <a:effectLst/>
                <a:latin typeface="Arial" panose="020B0604020202020204" pitchFamily="34" charset="0"/>
              </a:rPr>
              <a:t>Almost half of the proposals that NA processes are defective. almost 25% of the transactions that EMEA processes are defective.</a:t>
            </a:r>
          </a:p>
          <a:p>
            <a:r>
              <a:rPr lang="en-US" sz="1800" b="0" i="0" u="none" strike="noStrike" dirty="0">
                <a:solidFill>
                  <a:srgbClr val="000000"/>
                </a:solidFill>
                <a:effectLst/>
                <a:latin typeface="Arial" panose="020B0604020202020204" pitchFamily="34" charset="0"/>
              </a:rPr>
              <a:t>NA and EMEA are being overutilized. </a:t>
            </a:r>
          </a:p>
          <a:p>
            <a:r>
              <a:rPr lang="en-US" sz="1800" dirty="0">
                <a:solidFill>
                  <a:srgbClr val="000000"/>
                </a:solidFill>
                <a:latin typeface="Arial" panose="020B0604020202020204" pitchFamily="34" charset="0"/>
              </a:rPr>
              <a:t>Meanwhile, Japan and Asia Pacific are being underutilized. </a:t>
            </a:r>
            <a:endParaRPr lang="en-US" sz="1800" b="0" i="0" u="none" strike="noStrike" dirty="0">
              <a:solidFill>
                <a:srgbClr val="000000"/>
              </a:solidFill>
              <a:effectLst/>
              <a:latin typeface="Arial" panose="020B0604020202020204" pitchFamily="34" charset="0"/>
            </a:endParaRPr>
          </a:p>
          <a:p>
            <a:endParaRPr lang="en-US" dirty="0"/>
          </a:p>
          <a:p>
            <a:pPr marL="0" indent="0">
              <a:buNone/>
            </a:pPr>
            <a:r>
              <a:rPr lang="en-US" dirty="0"/>
              <a:t>The number of defective transactions per region</a:t>
            </a:r>
          </a:p>
          <a:p>
            <a:r>
              <a:rPr lang="en-US" dirty="0"/>
              <a:t>NA and EMEA process most transactions and have the most defective ones. </a:t>
            </a:r>
          </a:p>
        </p:txBody>
      </p:sp>
    </p:spTree>
    <p:extLst>
      <p:ext uri="{BB962C8B-B14F-4D97-AF65-F5344CB8AC3E}">
        <p14:creationId xmlns:p14="http://schemas.microsoft.com/office/powerpoint/2010/main" val="113976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2CFA-4259-7A43-A0F5-6CADE322719A}"/>
              </a:ext>
            </a:extLst>
          </p:cNvPr>
          <p:cNvSpPr>
            <a:spLocks noGrp="1"/>
          </p:cNvSpPr>
          <p:nvPr>
            <p:ph type="title"/>
          </p:nvPr>
        </p:nvSpPr>
        <p:spPr/>
        <p:txBody>
          <a:bodyPr/>
          <a:lstStyle/>
          <a:p>
            <a:r>
              <a:rPr lang="en-US" dirty="0"/>
              <a:t>This is how we are performing right now</a:t>
            </a:r>
          </a:p>
        </p:txBody>
      </p:sp>
      <p:sp>
        <p:nvSpPr>
          <p:cNvPr id="3" name="Content Placeholder 2">
            <a:extLst>
              <a:ext uri="{FF2B5EF4-FFF2-40B4-BE49-F238E27FC236}">
                <a16:creationId xmlns:a16="http://schemas.microsoft.com/office/drawing/2014/main" id="{50F4AE12-D337-1E09-8B93-22899545B647}"/>
              </a:ext>
            </a:extLst>
          </p:cNvPr>
          <p:cNvSpPr>
            <a:spLocks noGrp="1"/>
          </p:cNvSpPr>
          <p:nvPr>
            <p:ph idx="1"/>
          </p:nvPr>
        </p:nvSpPr>
        <p:spPr/>
        <p:txBody>
          <a:bodyPr/>
          <a:lstStyle/>
          <a:p>
            <a:r>
              <a:rPr lang="en-US" dirty="0"/>
              <a:t>Show pareto analysis about complaints</a:t>
            </a:r>
          </a:p>
          <a:p>
            <a:r>
              <a:rPr lang="en-US" dirty="0"/>
              <a:t>These are the most common complaints.</a:t>
            </a:r>
          </a:p>
          <a:p>
            <a:endParaRPr lang="en-US" dirty="0"/>
          </a:p>
          <a:p>
            <a:endParaRPr lang="en-US" dirty="0"/>
          </a:p>
        </p:txBody>
      </p:sp>
    </p:spTree>
    <p:extLst>
      <p:ext uri="{BB962C8B-B14F-4D97-AF65-F5344CB8AC3E}">
        <p14:creationId xmlns:p14="http://schemas.microsoft.com/office/powerpoint/2010/main" val="313922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68B8-3D4A-9BC5-762B-4AE6CC6D34F3}"/>
              </a:ext>
            </a:extLst>
          </p:cNvPr>
          <p:cNvSpPr>
            <a:spLocks noGrp="1"/>
          </p:cNvSpPr>
          <p:nvPr>
            <p:ph type="title"/>
          </p:nvPr>
        </p:nvSpPr>
        <p:spPr/>
        <p:txBody>
          <a:bodyPr>
            <a:normAutofit/>
          </a:bodyPr>
          <a:lstStyle/>
          <a:p>
            <a:r>
              <a:rPr lang="en-US" dirty="0"/>
              <a:t>Lets dive deep and understand why is </a:t>
            </a:r>
            <a:r>
              <a:rPr lang="en-US" dirty="0" err="1"/>
              <a:t>Gentech</a:t>
            </a:r>
            <a:r>
              <a:rPr lang="en-US" dirty="0"/>
              <a:t> performing like this?</a:t>
            </a:r>
          </a:p>
        </p:txBody>
      </p:sp>
      <p:sp>
        <p:nvSpPr>
          <p:cNvPr id="3" name="Content Placeholder 2">
            <a:extLst>
              <a:ext uri="{FF2B5EF4-FFF2-40B4-BE49-F238E27FC236}">
                <a16:creationId xmlns:a16="http://schemas.microsoft.com/office/drawing/2014/main" id="{FC319665-A3D1-1A2A-9F62-7D15B2F8E770}"/>
              </a:ext>
            </a:extLst>
          </p:cNvPr>
          <p:cNvSpPr>
            <a:spLocks noGrp="1"/>
          </p:cNvSpPr>
          <p:nvPr>
            <p:ph idx="1"/>
          </p:nvPr>
        </p:nvSpPr>
        <p:spPr/>
        <p:txBody>
          <a:bodyPr/>
          <a:lstStyle/>
          <a:p>
            <a:r>
              <a:rPr lang="en-US" dirty="0"/>
              <a:t>Lets see the process map.</a:t>
            </a:r>
          </a:p>
          <a:p>
            <a:r>
              <a:rPr lang="en-US" dirty="0"/>
              <a:t>These are the pain points – these steps are taking too much time.</a:t>
            </a:r>
          </a:p>
        </p:txBody>
      </p:sp>
    </p:spTree>
    <p:extLst>
      <p:ext uri="{BB962C8B-B14F-4D97-AF65-F5344CB8AC3E}">
        <p14:creationId xmlns:p14="http://schemas.microsoft.com/office/powerpoint/2010/main" val="47690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C8EB-9357-371E-20EE-A19C265D96F7}"/>
              </a:ext>
            </a:extLst>
          </p:cNvPr>
          <p:cNvSpPr>
            <a:spLocks noGrp="1"/>
          </p:cNvSpPr>
          <p:nvPr>
            <p:ph type="title"/>
          </p:nvPr>
        </p:nvSpPr>
        <p:spPr/>
        <p:txBody>
          <a:bodyPr/>
          <a:lstStyle/>
          <a:p>
            <a:r>
              <a:rPr lang="en-US" dirty="0" err="1"/>
              <a:t>Analyse</a:t>
            </a:r>
            <a:endParaRPr lang="en-US" dirty="0"/>
          </a:p>
        </p:txBody>
      </p:sp>
      <p:sp>
        <p:nvSpPr>
          <p:cNvPr id="3" name="Content Placeholder 2">
            <a:extLst>
              <a:ext uri="{FF2B5EF4-FFF2-40B4-BE49-F238E27FC236}">
                <a16:creationId xmlns:a16="http://schemas.microsoft.com/office/drawing/2014/main" id="{9354AC04-450F-2A34-5980-D64E8856624B}"/>
              </a:ext>
            </a:extLst>
          </p:cNvPr>
          <p:cNvSpPr>
            <a:spLocks noGrp="1"/>
          </p:cNvSpPr>
          <p:nvPr>
            <p:ph idx="1"/>
          </p:nvPr>
        </p:nvSpPr>
        <p:spPr/>
        <p:txBody>
          <a:bodyPr/>
          <a:lstStyle/>
          <a:p>
            <a:r>
              <a:rPr lang="en-US" dirty="0"/>
              <a:t>Lets </a:t>
            </a:r>
            <a:r>
              <a:rPr lang="en-US" dirty="0" err="1"/>
              <a:t>analyse</a:t>
            </a:r>
            <a:r>
              <a:rPr lang="en-US" dirty="0"/>
              <a:t> the pain points. </a:t>
            </a:r>
            <a:r>
              <a:rPr lang="en-US" dirty="0" err="1"/>
              <a:t>Whats</a:t>
            </a:r>
            <a:r>
              <a:rPr lang="en-US" dirty="0"/>
              <a:t> causing these steps so long to execute.</a:t>
            </a:r>
          </a:p>
          <a:p>
            <a:r>
              <a:rPr lang="en-US" dirty="0"/>
              <a:t>Map pain point timestamp to root cause.</a:t>
            </a:r>
          </a:p>
        </p:txBody>
      </p:sp>
    </p:spTree>
    <p:extLst>
      <p:ext uri="{BB962C8B-B14F-4D97-AF65-F5344CB8AC3E}">
        <p14:creationId xmlns:p14="http://schemas.microsoft.com/office/powerpoint/2010/main" val="255516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B60F-4AC1-10A3-796F-283DEA53CD82}"/>
              </a:ext>
            </a:extLst>
          </p:cNvPr>
          <p:cNvSpPr>
            <a:spLocks noGrp="1"/>
          </p:cNvSpPr>
          <p:nvPr>
            <p:ph type="title"/>
          </p:nvPr>
        </p:nvSpPr>
        <p:spPr/>
        <p:txBody>
          <a:bodyPr/>
          <a:lstStyle/>
          <a:p>
            <a:r>
              <a:rPr lang="en-US" dirty="0"/>
              <a:t>Lets address these problems</a:t>
            </a:r>
          </a:p>
        </p:txBody>
      </p:sp>
      <p:sp>
        <p:nvSpPr>
          <p:cNvPr id="3" name="Content Placeholder 2">
            <a:extLst>
              <a:ext uri="{FF2B5EF4-FFF2-40B4-BE49-F238E27FC236}">
                <a16:creationId xmlns:a16="http://schemas.microsoft.com/office/drawing/2014/main" id="{CE24CE15-A3F2-CF4A-572D-E3BD09AEBD98}"/>
              </a:ext>
            </a:extLst>
          </p:cNvPr>
          <p:cNvSpPr>
            <a:spLocks noGrp="1"/>
          </p:cNvSpPr>
          <p:nvPr>
            <p:ph idx="1"/>
          </p:nvPr>
        </p:nvSpPr>
        <p:spPr/>
        <p:txBody>
          <a:bodyPr/>
          <a:lstStyle/>
          <a:p>
            <a:r>
              <a:rPr lang="en-US" dirty="0"/>
              <a:t>Lets optimize the process. </a:t>
            </a:r>
          </a:p>
          <a:p>
            <a:r>
              <a:rPr lang="en-US" dirty="0"/>
              <a:t>New process map.</a:t>
            </a:r>
          </a:p>
          <a:p>
            <a:r>
              <a:rPr lang="en-US" dirty="0"/>
              <a:t>Our solution: Introduce RPA, Offshore to Japan</a:t>
            </a:r>
          </a:p>
        </p:txBody>
      </p:sp>
    </p:spTree>
    <p:extLst>
      <p:ext uri="{BB962C8B-B14F-4D97-AF65-F5344CB8AC3E}">
        <p14:creationId xmlns:p14="http://schemas.microsoft.com/office/powerpoint/2010/main" val="320452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1977-9270-4EE2-79E5-BA598BD7A929}"/>
              </a:ext>
            </a:extLst>
          </p:cNvPr>
          <p:cNvSpPr>
            <a:spLocks noGrp="1"/>
          </p:cNvSpPr>
          <p:nvPr>
            <p:ph type="title"/>
          </p:nvPr>
        </p:nvSpPr>
        <p:spPr/>
        <p:txBody>
          <a:bodyPr/>
          <a:lstStyle/>
          <a:p>
            <a:r>
              <a:rPr lang="en-US" dirty="0"/>
              <a:t>What will this new process map do?</a:t>
            </a:r>
          </a:p>
        </p:txBody>
      </p:sp>
      <p:sp>
        <p:nvSpPr>
          <p:cNvPr id="3" name="Content Placeholder 2">
            <a:extLst>
              <a:ext uri="{FF2B5EF4-FFF2-40B4-BE49-F238E27FC236}">
                <a16:creationId xmlns:a16="http://schemas.microsoft.com/office/drawing/2014/main" id="{64185A5E-9753-2666-3F7C-AA240A991A7D}"/>
              </a:ext>
            </a:extLst>
          </p:cNvPr>
          <p:cNvSpPr>
            <a:spLocks noGrp="1"/>
          </p:cNvSpPr>
          <p:nvPr>
            <p:ph idx="1"/>
          </p:nvPr>
        </p:nvSpPr>
        <p:spPr/>
        <p:txBody>
          <a:bodyPr>
            <a:normAutofit fontScale="62500" lnSpcReduction="20000"/>
          </a:bodyPr>
          <a:lstStyle/>
          <a:p>
            <a:pPr rtl="0" fontAlgn="base">
              <a:spcBef>
                <a:spcPts val="120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We implement RPA in the first step (STS1) through an ERP system  to ensure that the seller submits a request with all complete information. This eliminates the step of the BSS agent sending the request back to the seller, in case the information is incomplete, thereby reducing unnecessary looping and reducing cycle time. </a:t>
            </a:r>
          </a:p>
          <a:p>
            <a:pPr rtl="0" fontAlgn="base">
              <a:spcBef>
                <a:spcPts val="120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mj-lt"/>
              <a:buAutoNum type="arabicPeriod"/>
            </a:pPr>
            <a:r>
              <a:rPr lang="en-US" sz="1800" b="0" i="0" u="none" strike="noStrike" dirty="0">
                <a:solidFill>
                  <a:srgbClr val="000000"/>
                </a:solidFill>
                <a:effectLst/>
                <a:latin typeface="Arial" panose="020B0604020202020204" pitchFamily="34" charset="0"/>
              </a:rPr>
              <a:t>We make the RPA system ask the seller for a starting bid size so that it can use this metric to determine who is the most appropriate BSS agent this proposal is supposed to be sent to. We observed that because proposals were being routed to BSS agents randomly. A proposal involving a larger amount of money should be handled by more experienced BSS agents. A less experienced BSS agent can increase unnecessary looping which in turn increases cycle time. The RPA system can route the proposal to the appropriate agent by evaluating the BSS agent expertise and bid size. Routing the proposal to the appropriate BSS agent can significantly reduce the cycle time as they are more experienced or have more domain knowledge and thus make less mistakes and thus decrease unnecessary looping and thus decrease cycle time. </a:t>
            </a:r>
          </a:p>
          <a:p>
            <a:pPr indent="0" rtl="0">
              <a:spcBef>
                <a:spcPts val="1200"/>
              </a:spcBef>
              <a:spcAft>
                <a:spcPts val="1200"/>
              </a:spcAft>
              <a:buNone/>
            </a:pPr>
            <a:r>
              <a:rPr lang="en-US" sz="1800" b="0" i="0" u="none" strike="noStrike" dirty="0">
                <a:solidFill>
                  <a:srgbClr val="000000"/>
                </a:solidFill>
                <a:effectLst/>
                <a:latin typeface="Arial" panose="020B0604020202020204" pitchFamily="34" charset="0"/>
              </a:rPr>
              <a:t>Complaints related to BSS lack of knowledge and experience and incomplete info account for 65% of the complaints. </a:t>
            </a:r>
            <a:endParaRPr lang="en-US" b="0" dirty="0">
              <a:effectLst/>
            </a:endParaRPr>
          </a:p>
          <a:p>
            <a:pPr indent="0" rtl="0">
              <a:spcBef>
                <a:spcPts val="1200"/>
              </a:spcBef>
              <a:spcAft>
                <a:spcPts val="1200"/>
              </a:spcAft>
              <a:buNone/>
            </a:pPr>
            <a:r>
              <a:rPr lang="en-US" sz="1800" b="0" i="0" u="none" strike="noStrike" dirty="0">
                <a:solidFill>
                  <a:srgbClr val="000000"/>
                </a:solidFill>
                <a:effectLst/>
                <a:latin typeface="Arial" panose="020B0604020202020204" pitchFamily="34" charset="0"/>
              </a:rPr>
              <a:t>These 65% of the complaints increase the cycle time by 42%. This accounts for a loss of 1.69 Million dollars per proposal</a:t>
            </a:r>
            <a:endParaRPr lang="en-US" b="0" dirty="0">
              <a:effectLst/>
            </a:endParaRPr>
          </a:p>
          <a:p>
            <a:pPr indent="0" rtl="0">
              <a:spcBef>
                <a:spcPts val="1200"/>
              </a:spcBef>
              <a:spcAft>
                <a:spcPts val="1200"/>
              </a:spcAft>
              <a:buNone/>
            </a:pPr>
            <a:r>
              <a:rPr lang="en-US" sz="1800" b="0" i="0" u="none" strike="noStrike" dirty="0">
                <a:solidFill>
                  <a:srgbClr val="000000"/>
                </a:solidFill>
                <a:effectLst/>
                <a:latin typeface="Arial" panose="020B0604020202020204" pitchFamily="34" charset="0"/>
              </a:rPr>
              <a:t>Next year we will have 35000 proposals, based on the current trend over 3 years. If </a:t>
            </a:r>
            <a:r>
              <a:rPr lang="en-US" sz="1800" b="0" i="0" u="none" strike="noStrike" dirty="0" err="1">
                <a:solidFill>
                  <a:srgbClr val="000000"/>
                </a:solidFill>
                <a:effectLst/>
                <a:latin typeface="Arial" panose="020B0604020202020204" pitchFamily="34" charset="0"/>
              </a:rPr>
              <a:t>gentech</a:t>
            </a:r>
            <a:r>
              <a:rPr lang="en-US" sz="1800" b="0" i="0" u="none" strike="noStrike" dirty="0">
                <a:solidFill>
                  <a:srgbClr val="000000"/>
                </a:solidFill>
                <a:effectLst/>
                <a:latin typeface="Arial" panose="020B0604020202020204" pitchFamily="34" charset="0"/>
              </a:rPr>
              <a:t> continues the same process, 59 billion loss in the next year. </a:t>
            </a:r>
            <a:endParaRPr lang="en-US" b="0" dirty="0">
              <a:effectLst/>
            </a:endParaRPr>
          </a:p>
          <a:p>
            <a:pPr indent="0" rtl="0">
              <a:spcBef>
                <a:spcPts val="1200"/>
              </a:spcBef>
              <a:spcAft>
                <a:spcPts val="1200"/>
              </a:spcAft>
              <a:buNone/>
            </a:pPr>
            <a:r>
              <a:rPr lang="en-US" sz="1800" b="0" i="0" u="none" strike="noStrike" dirty="0">
                <a:solidFill>
                  <a:srgbClr val="000000"/>
                </a:solidFill>
                <a:effectLst/>
                <a:latin typeface="Arial" panose="020B0604020202020204" pitchFamily="34" charset="0"/>
              </a:rPr>
              <a:t>We get rid of these complaints, we reduce cycle time by 42%, and we avoid losing 59 billion dollars next year.</a:t>
            </a:r>
          </a:p>
          <a:p>
            <a:pPr indent="0" rtl="0">
              <a:spcBef>
                <a:spcPts val="1200"/>
              </a:spcBef>
              <a:spcAft>
                <a:spcPts val="1200"/>
              </a:spcAft>
              <a:buNone/>
            </a:pPr>
            <a:r>
              <a:rPr lang="en-US" sz="1800" b="0" i="0" u="none" strike="noStrike" dirty="0">
                <a:solidFill>
                  <a:srgbClr val="000000"/>
                </a:solidFill>
                <a:effectLst/>
                <a:latin typeface="Arial" panose="020B0604020202020204" pitchFamily="34" charset="0"/>
              </a:rPr>
              <a:t>NA and EMEA (the ones being overutilized) can offshore 1500 and 1300 of their proposals to Japan and Asia Pacific. This will reduce the no. of defective proposals in NA by 70% and by 50% in EMEA.  </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73362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595</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Business Process Analytics</vt:lpstr>
      <vt:lpstr>What’s the problem</vt:lpstr>
      <vt:lpstr>This is how we are performing right now</vt:lpstr>
      <vt:lpstr>This is how we are performing right now</vt:lpstr>
      <vt:lpstr>Lets dive deep and understand why is Gentech performing like this?</vt:lpstr>
      <vt:lpstr>Analyse</vt:lpstr>
      <vt:lpstr>Lets address these problems</vt:lpstr>
      <vt:lpstr>What will this new process map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Analytics</dc:title>
  <dc:creator>Ishika Gupta</dc:creator>
  <cp:lastModifiedBy>Ishika Gupta</cp:lastModifiedBy>
  <cp:revision>1</cp:revision>
  <dcterms:created xsi:type="dcterms:W3CDTF">2023-11-08T01:17:02Z</dcterms:created>
  <dcterms:modified xsi:type="dcterms:W3CDTF">2023-11-08T05:09:01Z</dcterms:modified>
</cp:coreProperties>
</file>