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18"/>
  </p:notesMasterIdLst>
  <p:sldIdLst>
    <p:sldId id="699" r:id="rId3"/>
    <p:sldId id="700" r:id="rId4"/>
    <p:sldId id="268" r:id="rId5"/>
    <p:sldId id="679" r:id="rId6"/>
    <p:sldId id="269" r:id="rId7"/>
    <p:sldId id="680" r:id="rId8"/>
    <p:sldId id="273" r:id="rId9"/>
    <p:sldId id="692" r:id="rId10"/>
    <p:sldId id="693" r:id="rId11"/>
    <p:sldId id="694" r:id="rId12"/>
    <p:sldId id="695" r:id="rId13"/>
    <p:sldId id="696" r:id="rId14"/>
    <p:sldId id="697" r:id="rId15"/>
    <p:sldId id="701" r:id="rId16"/>
    <p:sldId id="6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7" autoAdjust="0"/>
    <p:restoredTop sz="77558" autoAdjust="0"/>
  </p:normalViewPr>
  <p:slideViewPr>
    <p:cSldViewPr snapToGrid="0">
      <p:cViewPr varScale="1">
        <p:scale>
          <a:sx n="53" d="100"/>
          <a:sy n="53" d="100"/>
        </p:scale>
        <p:origin x="114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F8D355-C28A-48BA-A71B-EFEB093D31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04B5A-8FE1-4051-B097-F5EBC05E20E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710E0-DE9E-4449-BE1A-60EBA0037C34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F1C0351-8C9E-47CE-B90F-F782C46898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7BA107-0486-4570-8842-E83932B49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4704-C028-445C-8324-8C532B638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C23C-FAFA-4D63-A8A5-629664D42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426B4-FF2C-4403-8A9F-9DE4C174A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1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1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34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0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5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7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84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6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17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6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89C1-7733-489C-940B-B8C21786C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740A7-85C8-4AC3-A349-49ED9C6C6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F2E6-E4D7-4AF4-8B5B-03E63385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BF9E7-CAA8-40DE-80EA-D33285CE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3BCF-3251-4EBF-BD90-2D01D9CE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4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2B10-85D4-4CFF-AF07-D3C706D5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5FFF6-CCC7-4FF3-805D-5CD50CCC6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83E5-23F5-4CFD-97ED-93DADD69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DA21-57F9-4D16-ACE5-151CD798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5187-3162-40A2-973D-67BD6AD4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7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CEDBA-2703-4AD7-81E3-9B064E5BC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E5C1B-8B2E-4F64-A118-2B12347D4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B397-67C0-4A3C-A660-B0371FCB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5BEC-339B-472E-B252-62310CDA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E024-79A0-4501-BED9-55020B65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EE43-7763-4E5A-9155-EF31112F96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B48-D27F-4C35-A4D3-55F7E2FA2F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77755"/>
            <a:ext cx="11521280" cy="11430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600201"/>
            <a:ext cx="11521280" cy="4709119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>
            <a:lvl1pPr marL="335992" indent="-335992">
              <a:defRPr sz="3200"/>
            </a:lvl1pPr>
            <a:lvl2pPr marL="719982" indent="-335992">
              <a:defRPr sz="2700"/>
            </a:lvl2pPr>
            <a:lvl3pPr marL="1103972" indent="-335992">
              <a:buFont typeface="Arial" pitchFamily="34" charset="0"/>
              <a:buChar char="▫"/>
              <a:defRPr sz="2400"/>
            </a:lvl3pPr>
            <a:lvl4pPr marL="1439964" indent="-335992">
              <a:buFont typeface="Arial" pitchFamily="34" charset="0"/>
              <a:buChar char="·"/>
              <a:defRPr sz="2100"/>
            </a:lvl4pPr>
            <a:lvl5pPr marL="1823954" indent="-335992">
              <a:defRPr sz="2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85675"/>
            <a:ext cx="2844800" cy="365125"/>
          </a:xfrm>
        </p:spPr>
        <p:txBody>
          <a:bodyPr/>
          <a:lstStyle/>
          <a:p>
            <a:fld id="{644DFB48-D27F-4C35-A4D3-55F7E2FA2F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1246152"/>
            <a:ext cx="12192000" cy="26263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1026" name="Picture 2" descr="C:\Users\il13e_000\Desktop\image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2" y="6405331"/>
            <a:ext cx="2093141" cy="34546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EE43-7763-4E5A-9155-EF31112F96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B48-D27F-4C35-A4D3-55F7E2FA2F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EE43-7763-4E5A-9155-EF31112F96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B48-D27F-4C35-A4D3-55F7E2FA2F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EE43-7763-4E5A-9155-EF31112F96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B48-D27F-4C35-A4D3-55F7E2FA2F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EE43-7763-4E5A-9155-EF31112F96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B48-D27F-4C35-A4D3-55F7E2FA2F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EE43-7763-4E5A-9155-EF31112F96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B48-D27F-4C35-A4D3-55F7E2FA2F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EE43-7763-4E5A-9155-EF31112F96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B48-D27F-4C35-A4D3-55F7E2FA2F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F3B4-11C5-45D2-8E87-8357AA74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D8A2-9449-4B03-B75E-413982A6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4921F-0911-4B2F-A75A-0DD5260F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862CE-674D-49E6-986D-676C5E16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F323-D207-4C45-AD1D-C6F7E907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74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EE43-7763-4E5A-9155-EF31112F96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B48-D27F-4C35-A4D3-55F7E2FA2F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EE43-7763-4E5A-9155-EF31112F96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B48-D27F-4C35-A4D3-55F7E2FA2F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EE43-7763-4E5A-9155-EF31112F96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B48-D27F-4C35-A4D3-55F7E2FA2F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D9FA-7386-4474-8D7B-4117C86A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D6606-99C1-4F64-A2C9-3577DCF5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5693-61DC-4344-A9F1-F8D0895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E445-D2F2-47E7-8475-6E44A23D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470C-0E71-4549-88B2-4613DF11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7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5E78-CAFD-446D-9F5E-77367BD2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1297-4828-4EA3-B2FF-AD6C0667E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A6764-79E0-4530-BC5D-63D0BCB43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B5BCD-571D-4E9C-9D76-12BF4282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1A864-2671-4188-802A-123A30CE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C678E-3B05-4778-B19E-F2863623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DAC6-1FF1-4828-A9E6-F7FBB3C4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DA22F-B5D1-4C37-8109-94A31E49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C84B6-3FB4-422F-8B4A-FD5E543BB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8238E-7D30-4367-B2F2-5412EAB55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BDDDB-0752-4BA8-9ADC-F1D4BE08A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DD894-FBE3-4116-A995-233CF46D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729CE-5E07-44DC-B62D-14F059D9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C92E0-BB1A-4C0E-AAE6-6A0FC95F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8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8AC6-D205-44ED-AE87-080EC0E8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6360-A186-4379-8AF1-D11609B2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614D5-385C-468E-B9CF-2B6F81F1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7D675-CED8-4963-B45C-C1305CE8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5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DB00-9447-4F71-B43A-D3A51D7D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BBE7E-ED34-4C1D-81FA-AE6BA1F7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7A3EC-B43C-4C68-B202-E691EA3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3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BC74-C76B-426F-A9D6-6EF18D4A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A84B-400F-4D85-823C-435A22BF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11503-FD39-4C25-9E14-C7851E47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93C77-51E7-488F-A2C0-65C5CBA0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43D6-29E6-42D1-9215-33947F9E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98E78-B6D7-48CB-A4E0-695FF812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8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B622-50A3-4430-934E-43532676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ABF54-E2EF-43E1-A105-4D36F4350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95870-C2F1-49A9-ACC3-965EF14F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FB604-BEA2-4528-85F8-974CC7EA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8AB79-83D6-4EA1-8022-90D8798B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019ED-7A35-4237-9296-4ACD8DAD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6598F-DC49-4FD1-B025-9FE16A4B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B1DDC-C0DD-4085-9D78-4D05552B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64C1B-6A23-43D9-B5DF-D1D7E448C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CB05-B921-4513-BED9-0B5EA5A413F7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5A748-D4E0-463D-9CF0-F7EB40054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0AEC-CB85-455D-8E42-0CA615EF3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2DB2-5D68-4F1C-8B37-01491FCAD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8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latinLnBrk="1"/>
            <a:fld id="{2BDBEE43-7763-4E5A-9155-EF31112F96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 latinLnBrk="1"/>
              <a:t>2020-08-31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latinLnBrk="1"/>
            <a:fld id="{644DFB48-D27F-4C35-A4D3-55F7E2FA2F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328" y="1508787"/>
            <a:ext cx="12144672" cy="2880320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CSCI 2400</a:t>
            </a:r>
            <a:b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Systems</a:t>
            </a:r>
            <a:b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7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7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Lab Recitation 2</a:t>
            </a:r>
            <a:endParaRPr lang="ko-KR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44140" y="5157192"/>
            <a:ext cx="4512501" cy="1559024"/>
          </a:xfrm>
        </p:spPr>
        <p:txBody>
          <a:bodyPr>
            <a:noAutofit/>
          </a:bodyPr>
          <a:lstStyle/>
          <a:p>
            <a:pPr algn="r"/>
            <a:r>
              <a:rPr lang="en-US" altLang="ko-KR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August 31 2020</a:t>
            </a:r>
          </a:p>
          <a:p>
            <a:pPr algn="r"/>
            <a:r>
              <a:rPr lang="en-US" altLang="ko-KR" sz="3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Taeho Kim</a:t>
            </a:r>
            <a:endParaRPr lang="ko-KR" altLang="en-US" sz="3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AE80-2A1C-4D7F-A8C0-DC05724C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 8. </a:t>
            </a:r>
            <a:r>
              <a:rPr lang="en-US" dirty="0" err="1"/>
              <a:t>ezThreeFourths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6B634A-7AB3-48BE-8E66-1E6410727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733" y="1300162"/>
            <a:ext cx="7229475" cy="3343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D40F64-76AA-4CFC-AD94-3C10329DA63B}"/>
              </a:ext>
            </a:extLst>
          </p:cNvPr>
          <p:cNvSpPr txBox="1"/>
          <p:nvPr/>
        </p:nvSpPr>
        <p:spPr>
          <a:xfrm>
            <a:off x="1456819" y="4643437"/>
            <a:ext cx="9278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x+x+x</a:t>
            </a:r>
            <a:r>
              <a:rPr lang="en-US" dirty="0"/>
              <a:t>)&gt;&gt;2 is equal to (x*3/4).</a:t>
            </a:r>
          </a:p>
          <a:p>
            <a:endParaRPr lang="en-US" dirty="0"/>
          </a:p>
          <a:p>
            <a:r>
              <a:rPr lang="en-US" dirty="0"/>
              <a:t>All positive results are okay, but you need to think more for negative results.</a:t>
            </a:r>
          </a:p>
        </p:txBody>
      </p:sp>
    </p:spTree>
    <p:extLst>
      <p:ext uri="{BB962C8B-B14F-4D97-AF65-F5344CB8AC3E}">
        <p14:creationId xmlns:p14="http://schemas.microsoft.com/office/powerpoint/2010/main" val="373077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93B3-7672-4E26-A426-DB935EED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 9. satMul3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B5025-4A28-4486-BAEB-0B1D891C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300162"/>
            <a:ext cx="7572375" cy="3343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AA021E-3BFF-4CBB-9206-7F1E4D2DC2C7}"/>
              </a:ext>
            </a:extLst>
          </p:cNvPr>
          <p:cNvSpPr txBox="1"/>
          <p:nvPr/>
        </p:nvSpPr>
        <p:spPr>
          <a:xfrm>
            <a:off x="1456819" y="4643437"/>
            <a:ext cx="10316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Detect if the </a:t>
            </a:r>
            <a:r>
              <a:rPr lang="en-US" dirty="0" err="1"/>
              <a:t>signbit</a:t>
            </a:r>
            <a:r>
              <a:rPr lang="en-US" dirty="0"/>
              <a:t> changes (Compare x w/ (</a:t>
            </a:r>
            <a:r>
              <a:rPr lang="en-US" dirty="0" err="1"/>
              <a:t>x+x</a:t>
            </a:r>
            <a:r>
              <a:rPr lang="en-US" dirty="0"/>
              <a:t>), Compare x w/ (</a:t>
            </a:r>
            <a:r>
              <a:rPr lang="en-US" dirty="0" err="1"/>
              <a:t>x+x+x</a:t>
            </a:r>
            <a:r>
              <a:rPr lang="en-US" dirty="0"/>
              <a:t>))</a:t>
            </a:r>
          </a:p>
          <a:p>
            <a:pPr marL="342900" indent="-342900">
              <a:buAutoNum type="arabicPeriod"/>
            </a:pPr>
            <a:r>
              <a:rPr lang="en-US" dirty="0"/>
              <a:t>If the </a:t>
            </a:r>
            <a:r>
              <a:rPr lang="en-US" dirty="0" err="1"/>
              <a:t>signbit</a:t>
            </a:r>
            <a:r>
              <a:rPr lang="en-US" dirty="0"/>
              <a:t> changes, overflow happens. (Mask = 0xFFFFFFFF (overflow), 0x00000000 (otherwise))</a:t>
            </a:r>
          </a:p>
          <a:p>
            <a:pPr marL="342900" indent="-342900">
              <a:buAutoNum type="arabicPeriod"/>
            </a:pPr>
            <a:r>
              <a:rPr lang="en-US" dirty="0"/>
              <a:t>Separate three cases: 1) return </a:t>
            </a:r>
            <a:r>
              <a:rPr lang="en-US" dirty="0" err="1"/>
              <a:t>x+x+x</a:t>
            </a:r>
            <a:r>
              <a:rPr lang="en-US" dirty="0"/>
              <a:t>, 2) return </a:t>
            </a:r>
            <a:r>
              <a:rPr lang="en-US" dirty="0" err="1"/>
              <a:t>Tmax</a:t>
            </a:r>
            <a:r>
              <a:rPr lang="en-US" dirty="0"/>
              <a:t>, 3) return </a:t>
            </a:r>
            <a:r>
              <a:rPr lang="en-US" dirty="0" err="1"/>
              <a:t>Tmin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033A-D65B-4DF7-9891-7D2C612E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 10. </a:t>
            </a:r>
            <a:r>
              <a:rPr lang="en-US" dirty="0" err="1"/>
              <a:t>bitParity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5DDE5-8255-4348-A884-6047A2D3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1461407"/>
            <a:ext cx="6610350" cy="240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1072D-3238-48B8-AFF9-2AEFDF70D078}"/>
              </a:ext>
            </a:extLst>
          </p:cNvPr>
          <p:cNvSpPr txBox="1"/>
          <p:nvPr/>
        </p:nvSpPr>
        <p:spPr>
          <a:xfrm>
            <a:off x="1459867" y="4000310"/>
            <a:ext cx="10316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If we XOR all bits in x, we will get </a:t>
            </a:r>
            <a:r>
              <a:rPr lang="en-US" dirty="0" err="1"/>
              <a:t>bitparity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Compare the first half with the second half recursively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4D86F-9B5C-4DD4-B552-54480145010F}"/>
              </a:ext>
            </a:extLst>
          </p:cNvPr>
          <p:cNvSpPr txBox="1"/>
          <p:nvPr/>
        </p:nvSpPr>
        <p:spPr>
          <a:xfrm>
            <a:off x="1178501" y="5182424"/>
            <a:ext cx="39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aaaaaaaa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aaaaaaaa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aaaaaaaa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aaaaaaaa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D26E38-BB40-465E-AF82-2472C4B29F1C}"/>
              </a:ext>
            </a:extLst>
          </p:cNvPr>
          <p:cNvGrpSpPr/>
          <p:nvPr/>
        </p:nvGrpSpPr>
        <p:grpSpPr>
          <a:xfrm>
            <a:off x="2615415" y="5515331"/>
            <a:ext cx="2613959" cy="865743"/>
            <a:chOff x="5097358" y="4088675"/>
            <a:chExt cx="2613959" cy="8657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AB2402-FD73-4113-BC5E-771F85627778}"/>
                </a:ext>
              </a:extLst>
            </p:cNvPr>
            <p:cNvSpPr txBox="1"/>
            <p:nvPr/>
          </p:nvSpPr>
          <p:spPr>
            <a:xfrm>
              <a:off x="5524500" y="4088675"/>
              <a:ext cx="218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aaaaaaaa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aaaaaaaa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18448F-263C-4535-9F48-79F4EB0BB84A}"/>
                </a:ext>
              </a:extLst>
            </p:cNvPr>
            <p:cNvSpPr/>
            <p:nvPr/>
          </p:nvSpPr>
          <p:spPr>
            <a:xfrm>
              <a:off x="5524500" y="4315336"/>
              <a:ext cx="20072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</a:rPr>
                <a:t>aaaaaaaa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 err="1">
                  <a:solidFill>
                    <a:srgbClr val="0000FF"/>
                  </a:solidFill>
                </a:rPr>
                <a:t>aaaaaaaa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E59A4B-F62B-40EA-8E18-2011B696FC32}"/>
                </a:ext>
              </a:extLst>
            </p:cNvPr>
            <p:cNvSpPr/>
            <p:nvPr/>
          </p:nvSpPr>
          <p:spPr>
            <a:xfrm>
              <a:off x="5500454" y="4600475"/>
              <a:ext cx="2055371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dirty="0" err="1"/>
                <a:t>bbbbbbbb</a:t>
              </a:r>
              <a:r>
                <a:rPr lang="en-US" sz="1700" dirty="0"/>
                <a:t> </a:t>
              </a:r>
              <a:r>
                <a:rPr lang="en-US" sz="1700" dirty="0" err="1"/>
                <a:t>bbbbbbbb</a:t>
              </a:r>
              <a:endParaRPr lang="en-US" sz="17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3AA8C5-17B7-41EE-AA63-8C64C1FE37E5}"/>
                </a:ext>
              </a:extLst>
            </p:cNvPr>
            <p:cNvSpPr/>
            <p:nvPr/>
          </p:nvSpPr>
          <p:spPr>
            <a:xfrm>
              <a:off x="5344964" y="4352270"/>
              <a:ext cx="293670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dirty="0"/>
                <a:t>^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DE7BFE-B834-4B6F-959B-1B6214AE2F97}"/>
                </a:ext>
              </a:extLst>
            </p:cNvPr>
            <p:cNvCxnSpPr/>
            <p:nvPr/>
          </p:nvCxnSpPr>
          <p:spPr>
            <a:xfrm>
              <a:off x="5097358" y="4642572"/>
              <a:ext cx="24584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CAF5A38-39AC-4AD9-98EB-BAFB7626AF6A}"/>
              </a:ext>
            </a:extLst>
          </p:cNvPr>
          <p:cNvSpPr/>
          <p:nvPr/>
        </p:nvSpPr>
        <p:spPr>
          <a:xfrm>
            <a:off x="5702230" y="5199226"/>
            <a:ext cx="205537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 err="1">
                <a:solidFill>
                  <a:srgbClr val="FF0000"/>
                </a:solidFill>
              </a:rPr>
              <a:t>bbbbbbbb</a:t>
            </a:r>
            <a:r>
              <a:rPr lang="en-US" sz="1700" dirty="0"/>
              <a:t> </a:t>
            </a:r>
            <a:r>
              <a:rPr lang="en-US" sz="1700" dirty="0" err="1">
                <a:solidFill>
                  <a:srgbClr val="0000FF"/>
                </a:solidFill>
              </a:rPr>
              <a:t>bbbbbbbb</a:t>
            </a:r>
            <a:endParaRPr lang="en-US" sz="1700" dirty="0">
              <a:solidFill>
                <a:srgbClr val="0000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63BD9A-4057-43C3-BCA8-2329C50D0147}"/>
              </a:ext>
            </a:extLst>
          </p:cNvPr>
          <p:cNvSpPr/>
          <p:nvPr/>
        </p:nvSpPr>
        <p:spPr>
          <a:xfrm>
            <a:off x="6661449" y="5530720"/>
            <a:ext cx="109517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 err="1">
                <a:solidFill>
                  <a:srgbClr val="FF0000"/>
                </a:solidFill>
              </a:rPr>
              <a:t>bbbbbbbb</a:t>
            </a:r>
            <a:endParaRPr lang="en-US" sz="1700" dirty="0">
              <a:solidFill>
                <a:srgbClr val="0000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B39B8A-2F7A-4D17-BE71-AA5A43407FB7}"/>
              </a:ext>
            </a:extLst>
          </p:cNvPr>
          <p:cNvSpPr/>
          <p:nvPr/>
        </p:nvSpPr>
        <p:spPr>
          <a:xfrm>
            <a:off x="6661449" y="5753717"/>
            <a:ext cx="109517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 err="1">
                <a:solidFill>
                  <a:srgbClr val="0000FF"/>
                </a:solidFill>
              </a:rPr>
              <a:t>bbbbbbbb</a:t>
            </a:r>
            <a:endParaRPr lang="en-US" sz="1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18EA8-1973-436E-A1DB-B02F5B1B1D98}"/>
              </a:ext>
            </a:extLst>
          </p:cNvPr>
          <p:cNvSpPr/>
          <p:nvPr/>
        </p:nvSpPr>
        <p:spPr>
          <a:xfrm>
            <a:off x="6436199" y="5779258"/>
            <a:ext cx="29367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/>
              <a:t>^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1C2D2C-3D19-423B-80AC-B9A3E2D4A369}"/>
              </a:ext>
            </a:extLst>
          </p:cNvPr>
          <p:cNvCxnSpPr>
            <a:cxnSpLocks/>
          </p:cNvCxnSpPr>
          <p:nvPr/>
        </p:nvCxnSpPr>
        <p:spPr>
          <a:xfrm>
            <a:off x="6507908" y="6069560"/>
            <a:ext cx="12487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B0F0821-234C-423F-9E63-B9B0CC64C644}"/>
              </a:ext>
            </a:extLst>
          </p:cNvPr>
          <p:cNvSpPr/>
          <p:nvPr/>
        </p:nvSpPr>
        <p:spPr>
          <a:xfrm>
            <a:off x="6661449" y="5955260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cccccccc</a:t>
            </a:r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5D1FAF-9E9E-4E36-A91A-57A445EA6230}"/>
              </a:ext>
            </a:extLst>
          </p:cNvPr>
          <p:cNvSpPr/>
          <p:nvPr/>
        </p:nvSpPr>
        <p:spPr>
          <a:xfrm>
            <a:off x="5234006" y="5507636"/>
            <a:ext cx="39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-&gt;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B75CE4-8BBA-4C4B-930E-EC4E43293B2B}"/>
              </a:ext>
            </a:extLst>
          </p:cNvPr>
          <p:cNvSpPr/>
          <p:nvPr/>
        </p:nvSpPr>
        <p:spPr>
          <a:xfrm>
            <a:off x="7934922" y="5507636"/>
            <a:ext cx="39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-&gt;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4F4195-5093-4BA5-B069-377D1BCFF5E6}"/>
              </a:ext>
            </a:extLst>
          </p:cNvPr>
          <p:cNvSpPr/>
          <p:nvPr/>
        </p:nvSpPr>
        <p:spPr>
          <a:xfrm>
            <a:off x="8728464" y="5507636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679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A715-8250-4D77-9BE5-47FF51D3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 11. ilog2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5DF368-D62B-487B-8111-67F433965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1377950"/>
            <a:ext cx="5991225" cy="2400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E36CBE-4E82-4147-93C4-739C3A46F835}"/>
              </a:ext>
            </a:extLst>
          </p:cNvPr>
          <p:cNvSpPr txBox="1"/>
          <p:nvPr/>
        </p:nvSpPr>
        <p:spPr>
          <a:xfrm>
            <a:off x="838200" y="3900401"/>
            <a:ext cx="7066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</a:t>
            </a:r>
          </a:p>
          <a:p>
            <a:endParaRPr lang="en-US" dirty="0"/>
          </a:p>
          <a:p>
            <a:r>
              <a:rPr lang="en-US" dirty="0"/>
              <a:t>Find the leftmost 1. Use a method that is similar to binary 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591CF-750F-4F7A-B955-0C0843D39DB4}"/>
              </a:ext>
            </a:extLst>
          </p:cNvPr>
          <p:cNvSpPr txBox="1"/>
          <p:nvPr/>
        </p:nvSpPr>
        <p:spPr>
          <a:xfrm>
            <a:off x="9209315" y="1435659"/>
            <a:ext cx="99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4C1DE-AA22-4559-AFC1-77887B2F6AF6}"/>
              </a:ext>
            </a:extLst>
          </p:cNvPr>
          <p:cNvSpPr txBox="1"/>
          <p:nvPr/>
        </p:nvSpPr>
        <p:spPr>
          <a:xfrm>
            <a:off x="8629653" y="1902483"/>
            <a:ext cx="236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		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A9D80-1F9F-4CC0-ABB4-76F6B4C38BEE}"/>
              </a:ext>
            </a:extLst>
          </p:cNvPr>
          <p:cNvSpPr txBox="1"/>
          <p:nvPr/>
        </p:nvSpPr>
        <p:spPr>
          <a:xfrm>
            <a:off x="8183337" y="2328283"/>
            <a:ext cx="312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	16	8	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F2780-5C1B-42F5-A41B-E095215C1641}"/>
              </a:ext>
            </a:extLst>
          </p:cNvPr>
          <p:cNvSpPr txBox="1"/>
          <p:nvPr/>
        </p:nvSpPr>
        <p:spPr>
          <a:xfrm>
            <a:off x="7904895" y="2716378"/>
            <a:ext cx="413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28    24      20    16   12     8        4     0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48AA1-38AD-450E-AFB8-F6C30FA0FD01}"/>
              </a:ext>
            </a:extLst>
          </p:cNvPr>
          <p:cNvSpPr txBox="1"/>
          <p:nvPr/>
        </p:nvSpPr>
        <p:spPr>
          <a:xfrm>
            <a:off x="7682594" y="3175204"/>
            <a:ext cx="413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7942B7-95B6-4730-A5A6-2F3D236BA69D}"/>
              </a:ext>
            </a:extLst>
          </p:cNvPr>
          <p:cNvCxnSpPr/>
          <p:nvPr/>
        </p:nvCxnSpPr>
        <p:spPr>
          <a:xfrm>
            <a:off x="7904895" y="1435659"/>
            <a:ext cx="0" cy="17395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4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93B3-7672-4E26-A426-DB935EED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 12. </a:t>
            </a:r>
            <a:r>
              <a:rPr lang="en-US" dirty="0" err="1"/>
              <a:t>trueThreeFourths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A021E-3BFF-4CBB-9206-7F1E4D2DC2C7}"/>
              </a:ext>
            </a:extLst>
          </p:cNvPr>
          <p:cNvSpPr txBox="1"/>
          <p:nvPr/>
        </p:nvSpPr>
        <p:spPr>
          <a:xfrm>
            <a:off x="1456819" y="4643437"/>
            <a:ext cx="10316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To avoid overflow, we should proceed division first.</a:t>
            </a:r>
          </a:p>
          <a:p>
            <a:pPr marL="342900" indent="-342900">
              <a:buAutoNum type="arabicPeriod"/>
            </a:pPr>
            <a:r>
              <a:rPr lang="en-US" dirty="0"/>
              <a:t>Consider the case that the summation of fraction parts is more than or equal to 1.</a:t>
            </a:r>
          </a:p>
          <a:p>
            <a:pPr lvl="1"/>
            <a:r>
              <a:rPr lang="en-US" dirty="0"/>
              <a:t>(e.g., x=7, (x&gt;&gt;2) + (x&gt;&gt;1) = 4, but x*(3/4) = 5)</a:t>
            </a:r>
          </a:p>
          <a:p>
            <a:pPr marL="342900" indent="-342900">
              <a:buAutoNum type="arabicPeriod"/>
            </a:pPr>
            <a:r>
              <a:rPr lang="en-US" dirty="0"/>
              <a:t>Make variables to cover the positive case and the negative case.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EF5FC-6FC1-44A0-93B9-D9028A15F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19" y="1300162"/>
            <a:ext cx="76866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6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6880-E8A6-41F8-9046-DC600AA2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83AB-5569-4484-98A9-F7AFD7CA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solve by yourself</a:t>
            </a:r>
          </a:p>
          <a:p>
            <a:r>
              <a:rPr lang="en-US" dirty="0"/>
              <a:t>Contact TA during office hours.</a:t>
            </a:r>
          </a:p>
          <a:p>
            <a:r>
              <a:rPr lang="en-US" dirty="0"/>
              <a:t>Usually extra credits should be solved by students with self interest and taking help </a:t>
            </a:r>
          </a:p>
        </p:txBody>
      </p:sp>
    </p:spTree>
    <p:extLst>
      <p:ext uri="{BB962C8B-B14F-4D97-AF65-F5344CB8AC3E}">
        <p14:creationId xmlns:p14="http://schemas.microsoft.com/office/powerpoint/2010/main" val="370845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Q1: </a:t>
            </a:r>
            <a:r>
              <a:rPr lang="en-US" altLang="ko-KR" dirty="0" err="1"/>
              <a:t>bitNor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Q2: </a:t>
            </a:r>
            <a:r>
              <a:rPr lang="en-US" altLang="ko-KR" dirty="0" err="1"/>
              <a:t>fitsShort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Q3: </a:t>
            </a:r>
            <a:r>
              <a:rPr lang="en-US" altLang="ko-KR" dirty="0" err="1"/>
              <a:t>thirdBits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Q4: </a:t>
            </a:r>
            <a:r>
              <a:rPr lang="en-US" altLang="ko-KR" dirty="0" err="1"/>
              <a:t>anyEvenBit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Q5: </a:t>
            </a:r>
            <a:r>
              <a:rPr lang="en-US" altLang="ko-KR" dirty="0" err="1"/>
              <a:t>copyLSB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Q6: implication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0" y="1604799"/>
            <a:ext cx="5760640" cy="4709119"/>
          </a:xfrm>
          <a:prstGeom prst="rect">
            <a:avLst/>
          </a:prstGeom>
          <a:ln>
            <a:noFill/>
          </a:ln>
        </p:spPr>
        <p:txBody>
          <a:bodyPr vert="horz" lIns="121914" tIns="60957" rIns="121914" bIns="60957" rtlCol="0">
            <a:normAutofit lnSpcReduction="10000"/>
          </a:bodyPr>
          <a:lstStyle/>
          <a:p>
            <a:pPr marL="335984" indent="-335984" defTabSz="1219140" latinLnBrk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3200" dirty="0">
                <a:solidFill>
                  <a:prstClr val="black"/>
                </a:solidFill>
              </a:rPr>
              <a:t>Q7: </a:t>
            </a:r>
            <a:r>
              <a:rPr lang="en-US" altLang="ko-KR" sz="3200" dirty="0" err="1">
                <a:solidFill>
                  <a:prstClr val="black"/>
                </a:solidFill>
              </a:rPr>
              <a:t>bitMask</a:t>
            </a:r>
            <a:endParaRPr lang="en-US" altLang="ko-KR" sz="3200" dirty="0">
              <a:solidFill>
                <a:prstClr val="black"/>
              </a:solidFill>
            </a:endParaRPr>
          </a:p>
          <a:p>
            <a:pPr marL="335984" indent="-335984" defTabSz="1219140" latinLnBrk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3200" dirty="0">
                <a:solidFill>
                  <a:prstClr val="black"/>
                </a:solidFill>
              </a:rPr>
              <a:t>Q8: </a:t>
            </a:r>
            <a:r>
              <a:rPr lang="en-US" altLang="ko-KR" sz="3200" dirty="0" err="1">
                <a:solidFill>
                  <a:prstClr val="black"/>
                </a:solidFill>
              </a:rPr>
              <a:t>ezThreeFourths</a:t>
            </a:r>
            <a:endParaRPr lang="en-US" altLang="ko-KR" sz="3200" dirty="0">
              <a:solidFill>
                <a:prstClr val="black"/>
              </a:solidFill>
            </a:endParaRPr>
          </a:p>
          <a:p>
            <a:pPr marL="335984" indent="-335984" defTabSz="1219140" latinLnBrk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3200" dirty="0">
                <a:solidFill>
                  <a:prstClr val="black"/>
                </a:solidFill>
              </a:rPr>
              <a:t>Q9: satMul3</a:t>
            </a:r>
          </a:p>
          <a:p>
            <a:pPr marL="335984" indent="-335984" defTabSz="1219140" latinLnBrk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3200" dirty="0">
                <a:solidFill>
                  <a:prstClr val="black"/>
                </a:solidFill>
              </a:rPr>
              <a:t>Q10: </a:t>
            </a:r>
            <a:r>
              <a:rPr lang="en-US" altLang="ko-KR" sz="3200" dirty="0" err="1">
                <a:solidFill>
                  <a:prstClr val="black"/>
                </a:solidFill>
              </a:rPr>
              <a:t>bitParity</a:t>
            </a:r>
            <a:endParaRPr lang="en-US" altLang="ko-KR" sz="3200" dirty="0">
              <a:solidFill>
                <a:prstClr val="black"/>
              </a:solidFill>
            </a:endParaRPr>
          </a:p>
          <a:p>
            <a:pPr marL="335984" indent="-335984" defTabSz="1219140" latinLnBrk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3200" dirty="0">
                <a:solidFill>
                  <a:prstClr val="black"/>
                </a:solidFill>
              </a:rPr>
              <a:t>Q11: ilog2</a:t>
            </a:r>
          </a:p>
          <a:p>
            <a:pPr marL="335984" indent="-335984" defTabSz="1219140" latinLnBrk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3200" dirty="0">
                <a:solidFill>
                  <a:prstClr val="black"/>
                </a:solidFill>
              </a:rPr>
              <a:t>Q12: </a:t>
            </a:r>
            <a:r>
              <a:rPr lang="en-US" altLang="ko-KR" sz="3200" dirty="0" err="1">
                <a:solidFill>
                  <a:prstClr val="black"/>
                </a:solidFill>
              </a:rPr>
              <a:t>trueThreeFourths</a:t>
            </a:r>
            <a:endParaRPr lang="ko-KR" altLang="en-US" sz="3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E01D-6FDC-4132-AC24-BA087163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 1. </a:t>
            </a:r>
            <a:r>
              <a:rPr lang="en-US" dirty="0" err="1"/>
              <a:t>bitNor</a:t>
            </a:r>
            <a:r>
              <a:rPr lang="en-US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CFCA2-3C28-4C5A-9AC8-8AD5A24E8A6B}"/>
              </a:ext>
            </a:extLst>
          </p:cNvPr>
          <p:cNvSpPr txBox="1"/>
          <p:nvPr/>
        </p:nvSpPr>
        <p:spPr>
          <a:xfrm>
            <a:off x="1097280" y="4681014"/>
            <a:ext cx="8550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DeMorgan’s</a:t>
            </a:r>
            <a:r>
              <a:rPr lang="en-US" sz="2400" dirty="0"/>
              <a:t> Law</a:t>
            </a:r>
          </a:p>
          <a:p>
            <a:r>
              <a:rPr lang="en-US" sz="2400" dirty="0"/>
              <a:t>neg (a or b) -&gt; (neg a) and (neg b)</a:t>
            </a:r>
          </a:p>
          <a:p>
            <a:r>
              <a:rPr lang="en-US" sz="2400" dirty="0"/>
              <a:t>~(</a:t>
            </a:r>
            <a:r>
              <a:rPr lang="en-US" sz="2400" dirty="0" err="1"/>
              <a:t>x|y</a:t>
            </a:r>
            <a:r>
              <a:rPr lang="en-US" sz="2400" dirty="0"/>
              <a:t>) = (~x &amp; ~y)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8202766" y="1276261"/>
            <a:ext cx="2016224" cy="1384995"/>
            <a:chOff x="6012160" y="1391746"/>
            <a:chExt cx="2016224" cy="1384995"/>
          </a:xfrm>
        </p:grpSpPr>
        <p:sp>
          <p:nvSpPr>
            <p:cNvPr id="26" name="TextBox 25"/>
            <p:cNvSpPr txBox="1"/>
            <p:nvPr/>
          </p:nvSpPr>
          <p:spPr>
            <a:xfrm>
              <a:off x="6444208" y="1391746"/>
              <a:ext cx="15841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0x6 = 110</a:t>
              </a:r>
              <a:r>
                <a:rPr lang="en-US" altLang="ko-KR" sz="2400" baseline="-250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altLang="ko-KR" sz="2400" dirty="0">
                  <a:solidFill>
                    <a:srgbClr val="FF0000"/>
                  </a:solidFill>
                </a:rPr>
                <a:t>0x5 = 101</a:t>
              </a:r>
              <a:r>
                <a:rPr lang="en-US" altLang="ko-KR" sz="2400" baseline="-25000" dirty="0">
                  <a:solidFill>
                    <a:srgbClr val="FF0000"/>
                  </a:solidFill>
                </a:rPr>
                <a:t>2</a:t>
              </a:r>
            </a:p>
            <a:p>
              <a:endParaRPr lang="en-US" altLang="ko-KR" sz="1600" baseline="-25000" dirty="0">
                <a:solidFill>
                  <a:srgbClr val="FF0000"/>
                </a:solidFill>
              </a:endParaRPr>
            </a:p>
            <a:p>
              <a:r>
                <a:rPr lang="en-US" altLang="ko-KR" sz="2400" dirty="0">
                  <a:solidFill>
                    <a:srgbClr val="FF0000"/>
                  </a:solidFill>
                </a:rPr>
                <a:t>0x7 = 111</a:t>
              </a:r>
              <a:r>
                <a:rPr lang="en-US" altLang="ko-KR" sz="2400" baseline="-25000" dirty="0">
                  <a:solidFill>
                    <a:srgbClr val="FF0000"/>
                  </a:solidFill>
                </a:rPr>
                <a:t>2</a:t>
              </a:r>
              <a:endParaRPr lang="ko-KR" altLang="en-US" sz="2400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27" name="그룹 10"/>
            <p:cNvGrpSpPr/>
            <p:nvPr/>
          </p:nvGrpSpPr>
          <p:grpSpPr>
            <a:xfrm>
              <a:off x="6012160" y="1891969"/>
              <a:ext cx="1693192" cy="461665"/>
              <a:chOff x="6012160" y="1870094"/>
              <a:chExt cx="1693192" cy="461665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6012160" y="187009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F0000"/>
                    </a:solidFill>
                  </a:rPr>
                  <a:t>|)</a:t>
                </a:r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 flipV="1">
                <a:off x="6121176" y="2238510"/>
                <a:ext cx="1584176" cy="929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A92344-FB26-4BE4-A1E1-45C9247B1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412907"/>
            <a:ext cx="4972050" cy="2428875"/>
          </a:xfrm>
          <a:prstGeom prst="rect">
            <a:avLst/>
          </a:prstGeom>
        </p:spPr>
      </p:pic>
      <p:grpSp>
        <p:nvGrpSpPr>
          <p:cNvPr id="14" name="그룹 24">
            <a:extLst>
              <a:ext uri="{FF2B5EF4-FFF2-40B4-BE49-F238E27FC236}">
                <a16:creationId xmlns:a16="http://schemas.microsoft.com/office/drawing/2014/main" id="{25213ACE-3CEE-4D64-8978-E542C4503032}"/>
              </a:ext>
            </a:extLst>
          </p:cNvPr>
          <p:cNvGrpSpPr/>
          <p:nvPr/>
        </p:nvGrpSpPr>
        <p:grpSpPr>
          <a:xfrm>
            <a:off x="1518557" y="3858041"/>
            <a:ext cx="9699172" cy="995144"/>
            <a:chOff x="6012160" y="1779769"/>
            <a:chExt cx="5843354" cy="9951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4DC087-F0BA-412F-BCED-8D0A30898080}"/>
                </a:ext>
              </a:extLst>
            </p:cNvPr>
            <p:cNvSpPr txBox="1"/>
            <p:nvPr/>
          </p:nvSpPr>
          <p:spPr>
            <a:xfrm>
              <a:off x="6551216" y="1779769"/>
              <a:ext cx="5304298" cy="995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              0x7 = 00000000 00000000 00000000 00000111</a:t>
              </a:r>
              <a:r>
                <a:rPr lang="en-US" altLang="ko-KR" sz="2400" baseline="-25000" dirty="0">
                  <a:solidFill>
                    <a:srgbClr val="FF0000"/>
                  </a:solidFill>
                </a:rPr>
                <a:t>2</a:t>
              </a:r>
            </a:p>
            <a:p>
              <a:endParaRPr lang="en-US" altLang="ko-KR" sz="1600" baseline="-25000" dirty="0">
                <a:solidFill>
                  <a:srgbClr val="FF0000"/>
                </a:solidFill>
              </a:endParaRPr>
            </a:p>
            <a:p>
              <a:r>
                <a:rPr lang="en-US" altLang="ko-KR" sz="2400" dirty="0">
                  <a:solidFill>
                    <a:srgbClr val="FF0000"/>
                  </a:solidFill>
                </a:rPr>
                <a:t>0xFFFFFFF8 = 11111111 11111111 11111111 11111000</a:t>
              </a:r>
              <a:r>
                <a:rPr lang="en-US" altLang="ko-KR" sz="2400" baseline="-25000" dirty="0">
                  <a:solidFill>
                    <a:srgbClr val="FF0000"/>
                  </a:solidFill>
                </a:rPr>
                <a:t>2</a:t>
              </a:r>
              <a:endParaRPr lang="ko-KR" altLang="en-US" sz="2400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16" name="그룹 10">
              <a:extLst>
                <a:ext uri="{FF2B5EF4-FFF2-40B4-BE49-F238E27FC236}">
                  <a16:creationId xmlns:a16="http://schemas.microsoft.com/office/drawing/2014/main" id="{2F590D3A-479C-4A4D-B154-235EEDE89FCC}"/>
                </a:ext>
              </a:extLst>
            </p:cNvPr>
            <p:cNvGrpSpPr/>
            <p:nvPr/>
          </p:nvGrpSpPr>
          <p:grpSpPr>
            <a:xfrm>
              <a:off x="6012160" y="1891969"/>
              <a:ext cx="4976388" cy="461665"/>
              <a:chOff x="6012160" y="1870094"/>
              <a:chExt cx="4976388" cy="46166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195BD7-65B7-4EBD-A837-70C407629610}"/>
                  </a:ext>
                </a:extLst>
              </p:cNvPr>
              <p:cNvSpPr txBox="1"/>
              <p:nvPr/>
            </p:nvSpPr>
            <p:spPr>
              <a:xfrm>
                <a:off x="6012160" y="187009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F0000"/>
                    </a:solidFill>
                  </a:rPr>
                  <a:t>~)</a:t>
                </a:r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" name="직선 연결선 28">
                <a:extLst>
                  <a:ext uri="{FF2B5EF4-FFF2-40B4-BE49-F238E27FC236}">
                    <a16:creationId xmlns:a16="http://schemas.microsoft.com/office/drawing/2014/main" id="{6B0BE595-2BB9-423E-9BA9-424C6E449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76" y="2247802"/>
                <a:ext cx="4867372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그룹 24">
            <a:extLst>
              <a:ext uri="{FF2B5EF4-FFF2-40B4-BE49-F238E27FC236}">
                <a16:creationId xmlns:a16="http://schemas.microsoft.com/office/drawing/2014/main" id="{801BDCA8-B592-409B-AF8B-88F23E8693F0}"/>
              </a:ext>
            </a:extLst>
          </p:cNvPr>
          <p:cNvGrpSpPr/>
          <p:nvPr/>
        </p:nvGrpSpPr>
        <p:grpSpPr>
          <a:xfrm>
            <a:off x="3985091" y="5394078"/>
            <a:ext cx="8096967" cy="1200329"/>
            <a:chOff x="6429718" y="1779769"/>
            <a:chExt cx="4680329" cy="7052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7C3C76B-FA20-4923-B780-3E1684F1E62E}"/>
                    </a:ext>
                  </a:extLst>
                </p:cNvPr>
                <p:cNvSpPr txBox="1"/>
                <p:nvPr/>
              </p:nvSpPr>
              <p:spPr>
                <a:xfrm>
                  <a:off x="6551216" y="1779769"/>
                  <a:ext cx="4558831" cy="705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rgbClr val="FF0000"/>
                      </a:solidFill>
                    </a:rPr>
                    <a:t>              ~0x6 = </a:t>
                  </a:r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11111111 11111111 11111111 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11111001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ko-KR" sz="1600" baseline="-25000" dirty="0">
                    <a:solidFill>
                      <a:srgbClr val="FF0000"/>
                    </a:solidFill>
                  </a:endParaRPr>
                </a:p>
                <a:p>
                  <a:r>
                    <a:rPr lang="en-US" altLang="ko-KR" sz="2400" dirty="0">
                      <a:solidFill>
                        <a:srgbClr val="FF0000"/>
                      </a:solidFill>
                    </a:rPr>
                    <a:t>	 ~0x5 = </a:t>
                  </a:r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11111111 11111111 11111111 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11111010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2400" dirty="0">
                      <a:solidFill>
                        <a:srgbClr val="FF0000"/>
                      </a:solidFill>
                    </a:rPr>
                    <a:t> </a:t>
                  </a:r>
                </a:p>
                <a:p>
                  <a:r>
                    <a:rPr lang="en-US" altLang="ko-KR" sz="2400" dirty="0">
                      <a:solidFill>
                        <a:srgbClr val="FF0000"/>
                      </a:solidFill>
                    </a:rPr>
                    <a:t>  0xFFFFFFF8 = </a:t>
                  </a:r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11111111 11111111 11111111 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11111000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ko-KR" altLang="en-US" sz="24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7C3C76B-FA20-4923-B780-3E1684F1E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216" y="1779769"/>
                  <a:ext cx="4558831" cy="705270"/>
                </a:xfrm>
                <a:prstGeom prst="rect">
                  <a:avLst/>
                </a:prstGeom>
                <a:blipFill>
                  <a:blip r:embed="rId4"/>
                  <a:stretch>
                    <a:fillRect t="-4061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그룹 10">
              <a:extLst>
                <a:ext uri="{FF2B5EF4-FFF2-40B4-BE49-F238E27FC236}">
                  <a16:creationId xmlns:a16="http://schemas.microsoft.com/office/drawing/2014/main" id="{9F553099-8991-42AC-8E6B-495F8957D4BD}"/>
                </a:ext>
              </a:extLst>
            </p:cNvPr>
            <p:cNvGrpSpPr/>
            <p:nvPr/>
          </p:nvGrpSpPr>
          <p:grpSpPr>
            <a:xfrm>
              <a:off x="6429718" y="1990033"/>
              <a:ext cx="4571266" cy="298055"/>
              <a:chOff x="6429718" y="1968158"/>
              <a:chExt cx="4571266" cy="29805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B1F5D1-A5EF-4A3A-A233-9177A834745E}"/>
                  </a:ext>
                </a:extLst>
              </p:cNvPr>
              <p:cNvSpPr txBox="1"/>
              <p:nvPr/>
            </p:nvSpPr>
            <p:spPr>
              <a:xfrm>
                <a:off x="6429718" y="1968158"/>
                <a:ext cx="432048" cy="29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F0000"/>
                    </a:solidFill>
                  </a:rPr>
                  <a:t>&amp;)</a:t>
                </a:r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직선 연결선 28">
                <a:extLst>
                  <a:ext uri="{FF2B5EF4-FFF2-40B4-BE49-F238E27FC236}">
                    <a16:creationId xmlns:a16="http://schemas.microsoft.com/office/drawing/2014/main" id="{3BB85CF0-E637-4948-8190-FC0D57B14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2154" y="2235160"/>
                <a:ext cx="455883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733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E01D-6FDC-4132-AC24-BA087163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 2. </a:t>
            </a:r>
            <a:r>
              <a:rPr lang="en-US" dirty="0" err="1"/>
              <a:t>fitsShort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542A-00AC-4BB3-8E66-C9D3FD9E7A8B}"/>
                  </a:ext>
                </a:extLst>
              </p:cNvPr>
              <p:cNvSpPr txBox="1"/>
              <p:nvPr/>
            </p:nvSpPr>
            <p:spPr>
              <a:xfrm>
                <a:off x="1097280" y="4236720"/>
                <a:ext cx="927836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Hint:</a:t>
                </a:r>
              </a:p>
              <a:p>
                <a:endParaRPr lang="en-US" dirty="0"/>
              </a:p>
              <a:p>
                <a:r>
                  <a:rPr lang="en-US" dirty="0"/>
                  <a:t>Positive number: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00000000 00000000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𝑎𝑎𝑎𝑎𝑎𝑎𝑎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𝑎𝑎𝑎𝑎𝑎𝑎𝑎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Negative number: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11111111 11111111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𝑎𝑎𝑎𝑎𝑎𝑎𝑎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𝑎𝑎𝑎𝑎𝑎𝑎𝑎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17 highest bits in x must be either all 0 or all 1 to fits in short</a:t>
                </a:r>
              </a:p>
              <a:p>
                <a:r>
                  <a:rPr lang="en-US" dirty="0"/>
                  <a:t>You can check values of highest bits using &gt;&gt; operator.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542A-00AC-4BB3-8E66-C9D3FD9E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36720"/>
                <a:ext cx="9278361" cy="2031325"/>
              </a:xfrm>
              <a:prstGeom prst="rect">
                <a:avLst/>
              </a:prstGeom>
              <a:blipFill>
                <a:blip r:embed="rId3"/>
                <a:stretch>
                  <a:fillRect l="-526" t="-15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6D19458-AE65-46C0-BAFC-8838EDC9D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22" y="1456644"/>
            <a:ext cx="6457950" cy="26384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A256E5E-D42D-42DA-AA1D-A660092911E7}"/>
              </a:ext>
            </a:extLst>
          </p:cNvPr>
          <p:cNvGrpSpPr/>
          <p:nvPr/>
        </p:nvGrpSpPr>
        <p:grpSpPr>
          <a:xfrm>
            <a:off x="6715125" y="162600"/>
            <a:ext cx="5476875" cy="2352675"/>
            <a:chOff x="6715125" y="848404"/>
            <a:chExt cx="5476875" cy="23526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1CFC05-F034-40BC-9D49-4AF5600F5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5125" y="848404"/>
              <a:ext cx="5476875" cy="235267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DAA250-7800-4B9E-8C7E-BD8677C2BA03}"/>
                </a:ext>
              </a:extLst>
            </p:cNvPr>
            <p:cNvSpPr/>
            <p:nvPr/>
          </p:nvSpPr>
          <p:spPr>
            <a:xfrm>
              <a:off x="6715125" y="2775856"/>
              <a:ext cx="5326653" cy="42522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Signed 2's Complement">
            <a:extLst>
              <a:ext uri="{FF2B5EF4-FFF2-40B4-BE49-F238E27FC236}">
                <a16:creationId xmlns:a16="http://schemas.microsoft.com/office/drawing/2014/main" id="{89D46191-2AD7-405B-B493-4A255FF7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22" y="2717800"/>
            <a:ext cx="32575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74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FA41-8001-48AF-9423-8A176BA9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 3. </a:t>
            </a:r>
            <a:r>
              <a:rPr lang="en-US" dirty="0" err="1"/>
              <a:t>thirdBits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8A17A5-CBCA-4DAB-9409-B4E950867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26" y="1400854"/>
            <a:ext cx="8867775" cy="2162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8F9BF1-704A-4409-9D28-F8D1192ED451}"/>
                  </a:ext>
                </a:extLst>
              </p:cNvPr>
              <p:cNvSpPr txBox="1"/>
              <p:nvPr/>
            </p:nvSpPr>
            <p:spPr>
              <a:xfrm>
                <a:off x="1270226" y="3563029"/>
                <a:ext cx="927836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Hint:</a:t>
                </a:r>
              </a:p>
              <a:p>
                <a:endParaRPr lang="en-US" dirty="0"/>
              </a:p>
              <a:p>
                <a:r>
                  <a:rPr lang="en-US" dirty="0"/>
                  <a:t>Declare a local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initialize it as 0x1</a:t>
                </a:r>
              </a:p>
              <a:p>
                <a:r>
                  <a:rPr lang="en-US" dirty="0"/>
                  <a:t>Shift 3 and add it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Shift 6 and add it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Shift 12 and add it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8F9BF1-704A-4409-9D28-F8D1192ED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26" y="3563029"/>
                <a:ext cx="9278361" cy="2031325"/>
              </a:xfrm>
              <a:prstGeom prst="rect">
                <a:avLst/>
              </a:prstGeom>
              <a:blipFill>
                <a:blip r:embed="rId4"/>
                <a:stretch>
                  <a:fillRect l="-526" t="-14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38594C-1D26-4178-BE21-DFEDA60C6228}"/>
                  </a:ext>
                </a:extLst>
              </p:cNvPr>
              <p:cNvSpPr txBox="1"/>
              <p:nvPr/>
            </p:nvSpPr>
            <p:spPr>
              <a:xfrm>
                <a:off x="7250216" y="4124371"/>
                <a:ext cx="329837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1001001001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1001001001001001001001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38594C-1D26-4178-BE21-DFEDA60C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216" y="4124371"/>
                <a:ext cx="3298371" cy="1754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FA41-8001-48AF-9423-8A176BA9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 4.</a:t>
            </a:r>
            <a:r>
              <a:rPr lang="en-US" i="1" dirty="0"/>
              <a:t> </a:t>
            </a:r>
            <a:r>
              <a:rPr lang="en-US" dirty="0" err="1"/>
              <a:t>anyEvenBit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D7A1A-D3FC-4077-B8E1-49D615C61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37" y="1363436"/>
            <a:ext cx="7353300" cy="240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D95F03-CCB3-4065-8F7C-D68B7042314D}"/>
                  </a:ext>
                </a:extLst>
              </p:cNvPr>
              <p:cNvSpPr txBox="1"/>
              <p:nvPr/>
            </p:nvSpPr>
            <p:spPr>
              <a:xfrm>
                <a:off x="1325336" y="3763736"/>
                <a:ext cx="927836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Hint:</a:t>
                </a:r>
              </a:p>
              <a:p>
                <a:endParaRPr lang="en-US" dirty="0"/>
              </a:p>
              <a:p>
                <a:r>
                  <a:rPr lang="en-US" dirty="0"/>
                  <a:t>0x55 is a 8-bit number w/ all even-numbered bit set to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01010101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You can split x into four parts and check each if part has any even-bit 1.</a:t>
                </a:r>
              </a:p>
              <a:p>
                <a:endParaRPr lang="en-US" dirty="0"/>
              </a:p>
              <a:p>
                <a:r>
                  <a:rPr lang="en-US" dirty="0"/>
                  <a:t>Double negation !(!(Value)) maps all non-zero values into 1, while mapping 0 as 0.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D95F03-CCB3-4065-8F7C-D68B7042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336" y="3763736"/>
                <a:ext cx="9278361" cy="2031325"/>
              </a:xfrm>
              <a:prstGeom prst="rect">
                <a:avLst/>
              </a:prstGeom>
              <a:blipFill>
                <a:blip r:embed="rId4"/>
                <a:stretch>
                  <a:fillRect l="-526" t="-14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9DFED5-3FB8-4477-BBC1-F37A8E292282}"/>
                  </a:ext>
                </a:extLst>
              </p:cNvPr>
              <p:cNvSpPr txBox="1"/>
              <p:nvPr/>
            </p:nvSpPr>
            <p:spPr>
              <a:xfrm>
                <a:off x="4797880" y="2561826"/>
                <a:ext cx="37610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0xA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1010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0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0xE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1110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1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9DFED5-3FB8-4477-BBC1-F37A8E292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880" y="2561826"/>
                <a:ext cx="3761014" cy="830997"/>
              </a:xfrm>
              <a:prstGeom prst="rect">
                <a:avLst/>
              </a:prstGeom>
              <a:blipFill>
                <a:blip r:embed="rId5"/>
                <a:stretch>
                  <a:fillRect l="-2431" t="-656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F2A265-6E0E-4BBD-8131-480E9BCB4BA9}"/>
                  </a:ext>
                </a:extLst>
              </p:cNvPr>
              <p:cNvSpPr txBox="1"/>
              <p:nvPr/>
            </p:nvSpPr>
            <p:spPr>
              <a:xfrm>
                <a:off x="7886700" y="1348426"/>
                <a:ext cx="4065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Even-numbered bits are those representing </a:t>
                </a:r>
                <a:r>
                  <a:rPr lang="en-US" sz="2400" b="1" dirty="0"/>
                  <a:t>even </a:t>
                </a:r>
                <a:r>
                  <a:rPr lang="en-US" sz="2400" dirty="0"/>
                  <a:t>powers of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, …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F2A265-6E0E-4BBD-8131-480E9BCB4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0" y="1348426"/>
                <a:ext cx="4065816" cy="1200329"/>
              </a:xfrm>
              <a:prstGeom prst="rect">
                <a:avLst/>
              </a:prstGeom>
              <a:blipFill>
                <a:blip r:embed="rId6"/>
                <a:stretch>
                  <a:fillRect l="-2399" t="-4061" r="-3148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E9555149-D9A0-47A0-870B-69EF2D0C72EA}"/>
              </a:ext>
            </a:extLst>
          </p:cNvPr>
          <p:cNvSpPr/>
          <p:nvPr/>
        </p:nvSpPr>
        <p:spPr>
          <a:xfrm>
            <a:off x="5747656" y="2890840"/>
            <a:ext cx="228601" cy="501984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2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B65B-DC4A-4E92-98A6-018C99F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 5. </a:t>
            </a:r>
            <a:r>
              <a:rPr lang="en-US" dirty="0" err="1"/>
              <a:t>copyLSB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858E48-6727-4C80-ABB9-7C6BA358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8750"/>
            <a:ext cx="7267575" cy="240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83E0B5-0BF9-48CE-B374-103F2E18466D}"/>
                  </a:ext>
                </a:extLst>
              </p:cNvPr>
              <p:cNvSpPr txBox="1"/>
              <p:nvPr/>
            </p:nvSpPr>
            <p:spPr>
              <a:xfrm>
                <a:off x="1325336" y="3951922"/>
                <a:ext cx="927836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Hint:</a:t>
                </a:r>
              </a:p>
              <a:p>
                <a:endParaRPr lang="en-US" dirty="0"/>
              </a:p>
              <a:p>
                <a:r>
                  <a:rPr lang="en-US" dirty="0"/>
                  <a:t>Get the least significant bit by &amp; with 0x01</a:t>
                </a:r>
              </a:p>
              <a:p>
                <a:endParaRPr lang="en-US" dirty="0"/>
              </a:p>
              <a:p>
                <a:r>
                  <a:rPr lang="en-US" dirty="0"/>
                  <a:t>Use the following characteristics: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xFFFFFFFF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+1=0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00000000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xFFFFFFFE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+1=0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xFFFFFFFF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83E0B5-0BF9-48CE-B374-103F2E184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336" y="3951922"/>
                <a:ext cx="9278361" cy="2308324"/>
              </a:xfrm>
              <a:prstGeom prst="rect">
                <a:avLst/>
              </a:prstGeom>
              <a:blipFill>
                <a:blip r:embed="rId4"/>
                <a:stretch>
                  <a:fillRect l="-526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95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295A-BCA4-496A-94EF-95F278C2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 6. implication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F26277-61D3-4408-8172-66FB44A24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76" y="1370239"/>
            <a:ext cx="7781925" cy="2876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34E82E-A40E-408A-9648-926191237FC3}"/>
              </a:ext>
            </a:extLst>
          </p:cNvPr>
          <p:cNvSpPr txBox="1"/>
          <p:nvPr/>
        </p:nvSpPr>
        <p:spPr>
          <a:xfrm>
            <a:off x="8403772" y="2095637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 -&gt; True : returns True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True -&gt; False : returns False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False -&gt; False: returns True</a:t>
            </a:r>
          </a:p>
        </p:txBody>
      </p:sp>
    </p:spTree>
    <p:extLst>
      <p:ext uri="{BB962C8B-B14F-4D97-AF65-F5344CB8AC3E}">
        <p14:creationId xmlns:p14="http://schemas.microsoft.com/office/powerpoint/2010/main" val="125807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3F85-CD83-483B-A661-1B56E9C2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 7. </a:t>
            </a:r>
            <a:r>
              <a:rPr lang="en-US" dirty="0" err="1"/>
              <a:t>bitMask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C3BFA-E994-461C-ABA8-5B74E373F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1337583"/>
            <a:ext cx="5953125" cy="3105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E0AE0A-CDAA-4F0B-9666-75099862C044}"/>
                  </a:ext>
                </a:extLst>
              </p:cNvPr>
              <p:cNvSpPr txBox="1"/>
              <p:nvPr/>
            </p:nvSpPr>
            <p:spPr>
              <a:xfrm>
                <a:off x="8403772" y="2095637"/>
                <a:ext cx="3581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0x38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00111000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E0AE0A-CDAA-4F0B-9666-75099862C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772" y="2095637"/>
                <a:ext cx="3581400" cy="461665"/>
              </a:xfrm>
              <a:prstGeom prst="rect">
                <a:avLst/>
              </a:prstGeom>
              <a:blipFill>
                <a:blip r:embed="rId4"/>
                <a:stretch>
                  <a:fillRect l="-272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52E0F82-722B-4627-BA51-336EDF1339A1}"/>
              </a:ext>
            </a:extLst>
          </p:cNvPr>
          <p:cNvSpPr txBox="1"/>
          <p:nvPr/>
        </p:nvSpPr>
        <p:spPr>
          <a:xfrm>
            <a:off x="8491539" y="1707017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highbit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0000FF"/>
                </a:solidFill>
              </a:rPr>
              <a:t>5   3</a:t>
            </a:r>
            <a:r>
              <a:rPr lang="en-US" sz="2400" dirty="0"/>
              <a:t> (</a:t>
            </a:r>
            <a:r>
              <a:rPr lang="en-US" sz="2400" dirty="0" err="1"/>
              <a:t>lowbit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49F1C4-60B3-46ED-B4EA-7A5B80515986}"/>
                  </a:ext>
                </a:extLst>
              </p:cNvPr>
              <p:cNvSpPr txBox="1"/>
              <p:nvPr/>
            </p:nvSpPr>
            <p:spPr>
              <a:xfrm>
                <a:off x="1456819" y="4504754"/>
                <a:ext cx="927836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Hint:</a:t>
                </a:r>
              </a:p>
              <a:p>
                <a:endParaRPr lang="en-US" dirty="0"/>
              </a:p>
              <a:p>
                <a:r>
                  <a:rPr lang="en-US" dirty="0"/>
                  <a:t>1. Construct a number that the </a:t>
                </a:r>
                <a:r>
                  <a:rPr lang="en-US" dirty="0" err="1"/>
                  <a:t>lowbits</a:t>
                </a:r>
                <a:r>
                  <a:rPr lang="en-US" dirty="0"/>
                  <a:t> are all 0 (If the </a:t>
                </a:r>
                <a:r>
                  <a:rPr lang="en-US" dirty="0" err="1"/>
                  <a:t>lowbit</a:t>
                </a:r>
                <a:r>
                  <a:rPr lang="en-US" dirty="0"/>
                  <a:t> is 3,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1111…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11111000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2. Construct a number that the (highbit+1) are all 0 (If the </a:t>
                </a:r>
                <a:r>
                  <a:rPr lang="en-US" dirty="0" err="1"/>
                  <a:t>highbit</a:t>
                </a:r>
                <a:r>
                  <a:rPr lang="en-US" dirty="0"/>
                  <a:t> is 5,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0000…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00111111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3. &amp; operator</a:t>
                </a:r>
              </a:p>
              <a:p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*Notice: The result of x &lt;&lt; (highbit+1) should be executed that x &lt;&lt; </a:t>
                </a:r>
                <a:r>
                  <a:rPr lang="en-US" dirty="0" err="1">
                    <a:highlight>
                      <a:srgbClr val="FFFF00"/>
                    </a:highlight>
                  </a:rPr>
                  <a:t>highbit</a:t>
                </a:r>
                <a:r>
                  <a:rPr lang="en-US" dirty="0">
                    <a:highlight>
                      <a:srgbClr val="FFFF00"/>
                    </a:highlight>
                  </a:rPr>
                  <a:t> then x &lt;&lt; 1.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49F1C4-60B3-46ED-B4EA-7A5B80515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819" y="4504754"/>
                <a:ext cx="9278361" cy="2031325"/>
              </a:xfrm>
              <a:prstGeom prst="rect">
                <a:avLst/>
              </a:prstGeom>
              <a:blipFill>
                <a:blip r:embed="rId5"/>
                <a:stretch>
                  <a:fillRect l="-591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27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Microsoft Office PowerPoint</Application>
  <PresentationFormat>Widescreen</PresentationFormat>
  <Paragraphs>151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Cambria Math</vt:lpstr>
      <vt:lpstr>Office Theme</vt:lpstr>
      <vt:lpstr>Office 테마</vt:lpstr>
      <vt:lpstr>CSCI 2400 Computer Systems   Data Lab Recitation 2</vt:lpstr>
      <vt:lpstr>Contents</vt:lpstr>
      <vt:lpstr>Data Lab 1. bitNor  </vt:lpstr>
      <vt:lpstr>Data Lab 2. fitsShort</vt:lpstr>
      <vt:lpstr>Data Lab 3. thirdBits</vt:lpstr>
      <vt:lpstr>Data Lab 4. anyEvenBit</vt:lpstr>
      <vt:lpstr>Data Lab 5. copyLSB </vt:lpstr>
      <vt:lpstr>Data Lab 6. implication</vt:lpstr>
      <vt:lpstr>Data Lab 7. bitMask </vt:lpstr>
      <vt:lpstr>Data Lab 8. ezThreeFourths</vt:lpstr>
      <vt:lpstr>Data Lab 9. satMul3</vt:lpstr>
      <vt:lpstr>Data Lab 10. bitParity</vt:lpstr>
      <vt:lpstr>Data Lab 11. ilog2 </vt:lpstr>
      <vt:lpstr>Data Lab 12. trueThreeFourths</vt:lpstr>
      <vt:lpstr>Extra credit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2020-08-25T19:44:14Z</dcterms:created>
  <dcterms:modified xsi:type="dcterms:W3CDTF">2020-08-31T21:34:34Z</dcterms:modified>
</cp:coreProperties>
</file>