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72" r:id="rId3"/>
    <p:sldId id="257" r:id="rId4"/>
    <p:sldId id="258" r:id="rId5"/>
    <p:sldId id="281" r:id="rId6"/>
    <p:sldId id="282" r:id="rId7"/>
    <p:sldId id="283" r:id="rId8"/>
    <p:sldId id="269" r:id="rId9"/>
    <p:sldId id="284" r:id="rId10"/>
    <p:sldId id="260" r:id="rId11"/>
    <p:sldId id="277" r:id="rId12"/>
    <p:sldId id="278" r:id="rId13"/>
    <p:sldId id="280" r:id="rId14"/>
    <p:sldId id="261" r:id="rId15"/>
    <p:sldId id="273" r:id="rId16"/>
    <p:sldId id="285" r:id="rId17"/>
    <p:sldId id="286" r:id="rId18"/>
    <p:sldId id="287" r:id="rId19"/>
    <p:sldId id="288" r:id="rId20"/>
    <p:sldId id="289" r:id="rId21"/>
    <p:sldId id="290" r:id="rId22"/>
    <p:sldId id="291" r:id="rId23"/>
    <p:sldId id="275" r:id="rId24"/>
    <p:sldId id="271" r:id="rId25"/>
  </p:sldIdLst>
  <p:sldSz cx="9144000" cy="6858000" type="screen4x3"/>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17" autoAdjust="0"/>
    <p:restoredTop sz="86380" autoAdjust="0"/>
  </p:normalViewPr>
  <p:slideViewPr>
    <p:cSldViewPr>
      <p:cViewPr>
        <p:scale>
          <a:sx n="66" d="100"/>
          <a:sy n="66" d="100"/>
        </p:scale>
        <p:origin x="-1786" y="-288"/>
      </p:cViewPr>
      <p:guideLst>
        <p:guide orient="horz" pos="2160"/>
        <p:guide pos="2880"/>
      </p:guideLst>
    </p:cSldViewPr>
  </p:slideViewPr>
  <p:outlineViewPr>
    <p:cViewPr>
      <p:scale>
        <a:sx n="33" d="100"/>
        <a:sy n="33" d="100"/>
      </p:scale>
      <p:origin x="0" y="754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895E5551-6E83-4424-B591-9D904BFB2190}" type="datetimeFigureOut">
              <a:rPr lang="en-US" smtClean="0"/>
              <a:pPr/>
              <a:t>12/5/2022</a:t>
            </a:fld>
            <a:endParaRPr lang="en-US"/>
          </a:p>
        </p:txBody>
      </p:sp>
      <p:sp>
        <p:nvSpPr>
          <p:cNvPr id="4" name="Footer Placeholder 3"/>
          <p:cNvSpPr>
            <a:spLocks noGrp="1"/>
          </p:cNvSpPr>
          <p:nvPr>
            <p:ph type="ftr" sz="quarter" idx="2"/>
          </p:nvPr>
        </p:nvSpPr>
        <p:spPr>
          <a:xfrm>
            <a:off x="0" y="9517063"/>
            <a:ext cx="2984500"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1440" tIns="45720" rIns="91440" bIns="45720" rtlCol="0" anchor="b"/>
          <a:lstStyle>
            <a:lvl1pPr algn="r">
              <a:defRPr sz="1200"/>
            </a:lvl1pPr>
          </a:lstStyle>
          <a:p>
            <a:fld id="{E23EA2A1-541A-42D2-9DEA-E6F9B1204E5E}"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1015"/>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01699" y="0"/>
            <a:ext cx="2984870" cy="501015"/>
          </a:xfrm>
          <a:prstGeom prst="rect">
            <a:avLst/>
          </a:prstGeom>
        </p:spPr>
        <p:txBody>
          <a:bodyPr vert="horz" lIns="92446" tIns="46223" rIns="92446" bIns="46223" rtlCol="0"/>
          <a:lstStyle>
            <a:lvl1pPr algn="r">
              <a:defRPr sz="1200"/>
            </a:lvl1pPr>
          </a:lstStyle>
          <a:p>
            <a:fld id="{14C687EE-5995-46CE-8A28-91BF804E5002}" type="datetimeFigureOut">
              <a:rPr lang="en-US" smtClean="0"/>
              <a:pPr/>
              <a:t>12/5/2022</a:t>
            </a:fld>
            <a:endParaRPr lang="en-US"/>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2446" tIns="46223" rIns="92446" bIns="462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517546"/>
            <a:ext cx="2984870" cy="501015"/>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01699" y="9517546"/>
            <a:ext cx="2984870" cy="501015"/>
          </a:xfrm>
          <a:prstGeom prst="rect">
            <a:avLst/>
          </a:prstGeom>
        </p:spPr>
        <p:txBody>
          <a:bodyPr vert="horz" lIns="92446" tIns="46223" rIns="92446" bIns="46223" rtlCol="0" anchor="b"/>
          <a:lstStyle>
            <a:lvl1pPr algn="r">
              <a:defRPr sz="1200"/>
            </a:lvl1pPr>
          </a:lstStyle>
          <a:p>
            <a:fld id="{352D814D-F39D-4FFD-8EF5-EBE33D20C8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2D814D-F39D-4FFD-8EF5-EBE33D20C82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3BFAA04-0E2B-4F0C-A99E-D52C1A9D6E0B}" type="datetimeFigureOut">
              <a:rPr lang="en-US" smtClean="0"/>
              <a:pPr/>
              <a:t>12/5/2022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4A46154-DA13-4385-A3CA-7AC80254A22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BFAA04-0E2B-4F0C-A99E-D52C1A9D6E0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BFAA04-0E2B-4F0C-A99E-D52C1A9D6E0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BFAA04-0E2B-4F0C-A99E-D52C1A9D6E0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3BFAA04-0E2B-4F0C-A99E-D52C1A9D6E0B}"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46154-DA13-4385-A3CA-7AC80254A229}"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BFAA04-0E2B-4F0C-A99E-D52C1A9D6E0B}"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3BFAA04-0E2B-4F0C-A99E-D52C1A9D6E0B}"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3BFAA04-0E2B-4F0C-A99E-D52C1A9D6E0B}"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BFAA04-0E2B-4F0C-A99E-D52C1A9D6E0B}"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A46154-DA13-4385-A3CA-7AC80254A229}"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BFAA04-0E2B-4F0C-A99E-D52C1A9D6E0B}"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3BFAA04-0E2B-4F0C-A99E-D52C1A9D6E0B}"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46154-DA13-4385-A3CA-7AC80254A229}"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0"/>
          <a:tileRect/>
        </a:grad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3BFAA04-0E2B-4F0C-A99E-D52C1A9D6E0B}" type="datetimeFigureOut">
              <a:rPr lang="en-US" smtClean="0"/>
              <a:pPr/>
              <a:t>12/5/2022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4A46154-DA13-4385-A3CA-7AC80254A229}"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304800"/>
            <a:ext cx="7482840" cy="2895600"/>
          </a:xfrm>
          <a:solidFill>
            <a:schemeClr val="accent2"/>
          </a:solidFill>
          <a:effectLst>
            <a:glow rad="139700">
              <a:schemeClr val="accent2">
                <a:satMod val="175000"/>
                <a:alpha val="40000"/>
              </a:schemeClr>
            </a:glow>
            <a:outerShdw blurRad="50800" dist="38100" dir="5400000" algn="t" rotWithShape="0">
              <a:prstClr val="black">
                <a:alpha val="40000"/>
              </a:prstClr>
            </a:outerShdw>
          </a:effectLst>
        </p:spPr>
        <p:txBody>
          <a:bodyPr>
            <a:normAutofit fontScale="90000"/>
          </a:bodyPr>
          <a:lstStyle/>
          <a:p>
            <a:r>
              <a:rPr lang="en-US" b="1" dirty="0">
                <a:solidFill>
                  <a:schemeClr val="tx1"/>
                </a:solidFill>
              </a:rPr>
              <a:t/>
            </a:r>
            <a:br>
              <a:rPr lang="en-US" b="1" dirty="0">
                <a:solidFill>
                  <a:schemeClr val="tx1"/>
                </a:solidFill>
              </a:rPr>
            </a:br>
            <a:r>
              <a:rPr lang="en-US" sz="4000" b="1" u="sng" dirty="0">
                <a:solidFill>
                  <a:schemeClr val="tx1"/>
                </a:solidFill>
                <a:latin typeface="Arial Black" pitchFamily="34" charset="0"/>
              </a:rPr>
              <a:t>Project title: </a:t>
            </a:r>
            <a:r>
              <a:rPr lang="en-US" sz="4000" u="sng" dirty="0">
                <a:solidFill>
                  <a:schemeClr val="tx1"/>
                </a:solidFill>
                <a:latin typeface="Arial Black" pitchFamily="34" charset="0"/>
              </a:rPr>
              <a:t/>
            </a:r>
            <a:br>
              <a:rPr lang="en-US" sz="4000" u="sng" dirty="0">
                <a:solidFill>
                  <a:schemeClr val="tx1"/>
                </a:solidFill>
                <a:latin typeface="Arial Black" pitchFamily="34" charset="0"/>
              </a:rPr>
            </a:br>
            <a:r>
              <a:rPr lang="en-US" sz="4000" u="sng" dirty="0">
                <a:solidFill>
                  <a:schemeClr val="tx1"/>
                </a:solidFill>
                <a:latin typeface="Arial Black" pitchFamily="34" charset="0"/>
              </a:rPr>
              <a:t>Flight Ticket Booking </a:t>
            </a:r>
            <a:r>
              <a:rPr lang="en-US" sz="4000" b="1" u="sng" dirty="0">
                <a:solidFill>
                  <a:schemeClr val="tx1"/>
                </a:solidFill>
                <a:latin typeface="Arial Black" pitchFamily="34" charset="0"/>
                <a:cs typeface="Calibri" pitchFamily="34" charset="0"/>
              </a:rPr>
              <a:t>System</a:t>
            </a:r>
            <a:r>
              <a:rPr lang="en-US" sz="4000" b="1" u="sng" dirty="0">
                <a:latin typeface="Arial Black" pitchFamily="34" charset="0"/>
              </a:rPr>
              <a:t/>
            </a:r>
            <a:br>
              <a:rPr lang="en-US" sz="4000" b="1" u="sng" dirty="0">
                <a:latin typeface="Arial Black" pitchFamily="34" charset="0"/>
              </a:rPr>
            </a:br>
            <a:endParaRPr lang="en-US" sz="4000" u="sng" dirty="0">
              <a:latin typeface="Arial Black" pitchFamily="34" charset="0"/>
            </a:endParaRPr>
          </a:p>
        </p:txBody>
      </p:sp>
      <p:sp>
        <p:nvSpPr>
          <p:cNvPr id="3" name="Subtitle 2"/>
          <p:cNvSpPr>
            <a:spLocks noGrp="1"/>
          </p:cNvSpPr>
          <p:nvPr>
            <p:ph type="subTitle" idx="1"/>
          </p:nvPr>
        </p:nvSpPr>
        <p:spPr>
          <a:xfrm>
            <a:off x="1600200" y="3810000"/>
            <a:ext cx="6934200" cy="2895600"/>
          </a:xfrm>
        </p:spPr>
        <p:txBody>
          <a:bodyPr>
            <a:normAutofit fontScale="85000" lnSpcReduction="20000"/>
          </a:bodyPr>
          <a:lstStyle/>
          <a:p>
            <a:r>
              <a:rPr lang="en-US" sz="4200" b="1" u="sng" dirty="0">
                <a:solidFill>
                  <a:schemeClr val="tx1"/>
                </a:solidFill>
                <a:effectLst>
                  <a:outerShdw blurRad="38100" dist="38100" dir="2700000" algn="tl">
                    <a:srgbClr val="000000">
                      <a:alpha val="43137"/>
                    </a:srgbClr>
                  </a:outerShdw>
                </a:effectLst>
              </a:rPr>
              <a:t>Submitted By:</a:t>
            </a:r>
          </a:p>
          <a:p>
            <a:r>
              <a:rPr lang="en-US" dirty="0">
                <a:solidFill>
                  <a:schemeClr val="tx1"/>
                </a:solidFill>
              </a:rPr>
              <a:t>                   </a:t>
            </a:r>
            <a:endParaRPr lang="en-US" b="1" dirty="0">
              <a:solidFill>
                <a:schemeClr val="tx1"/>
              </a:solidFill>
            </a:endParaRPr>
          </a:p>
          <a:p>
            <a:r>
              <a:rPr lang="en-US" b="1" dirty="0">
                <a:solidFill>
                  <a:schemeClr val="tx1"/>
                </a:solidFill>
              </a:rPr>
              <a:t>ISHIKA  JAGGI                    </a:t>
            </a:r>
          </a:p>
          <a:p>
            <a:endParaRPr lang="en-US" b="1" dirty="0">
              <a:solidFill>
                <a:schemeClr val="tx1"/>
              </a:solidFill>
            </a:endParaRPr>
          </a:p>
          <a:p>
            <a:r>
              <a:rPr lang="en-US" b="1" dirty="0">
                <a:solidFill>
                  <a:schemeClr val="tx1"/>
                </a:solidFill>
              </a:rPr>
              <a:t>Roll No-                            </a:t>
            </a:r>
          </a:p>
          <a:p>
            <a:r>
              <a:rPr lang="en-US" b="1" dirty="0">
                <a:solidFill>
                  <a:schemeClr val="tx1"/>
                </a:solidFill>
              </a:rPr>
              <a:t>2100290100073                  </a:t>
            </a:r>
          </a:p>
          <a:p>
            <a:endParaRPr lang="en-US" dirty="0">
              <a:solidFill>
                <a:schemeClr val="tx1"/>
              </a:solidFill>
            </a:endParaRPr>
          </a:p>
          <a:p>
            <a:r>
              <a:rPr lang="en-US" dirty="0">
                <a:solidFill>
                  <a:schemeClr val="tx1"/>
                </a:solidFill>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848600" cy="2133600"/>
          </a:xfrm>
        </p:spPr>
        <p:txBody>
          <a:bodyPr>
            <a:noAutofit/>
          </a:bodyPr>
          <a:lstStyle/>
          <a:p>
            <a:r>
              <a:rPr lang="en-US" sz="3200" u="sng" dirty="0">
                <a:solidFill>
                  <a:schemeClr val="tx1"/>
                </a:solidFill>
                <a:latin typeface="Arial Black" pitchFamily="34" charset="0"/>
              </a:rPr>
              <a:t>Details of the technical </a:t>
            </a:r>
            <a:r>
              <a:rPr lang="en-US" sz="3200" u="sng" dirty="0" err="1">
                <a:solidFill>
                  <a:schemeClr val="tx1"/>
                </a:solidFill>
                <a:latin typeface="Arial Black" pitchFamily="34" charset="0"/>
              </a:rPr>
              <a:t>learnings</a:t>
            </a:r>
            <a:r>
              <a:rPr lang="en-US" sz="3200" u="sng" dirty="0">
                <a:solidFill>
                  <a:schemeClr val="tx1"/>
                </a:solidFill>
                <a:latin typeface="Arial Black" pitchFamily="34" charset="0"/>
              </a:rPr>
              <a:t> during the delivery of task :</a:t>
            </a:r>
            <a:r>
              <a:rPr lang="en-US" sz="3200" dirty="0">
                <a:solidFill>
                  <a:schemeClr val="tx1"/>
                </a:solidFill>
                <a:latin typeface="Arial Black" pitchFamily="34" charset="0"/>
              </a:rPr>
              <a:t/>
            </a:r>
            <a:br>
              <a:rPr lang="en-US" sz="3200" dirty="0">
                <a:solidFill>
                  <a:schemeClr val="tx1"/>
                </a:solidFill>
                <a:latin typeface="Arial Black" pitchFamily="34" charset="0"/>
              </a:rPr>
            </a:br>
            <a:endParaRPr lang="en-US" sz="3200" dirty="0">
              <a:solidFill>
                <a:schemeClr val="tx1"/>
              </a:solidFill>
              <a:latin typeface="Arial Black" pitchFamily="34" charset="0"/>
            </a:endParaRPr>
          </a:p>
        </p:txBody>
      </p:sp>
      <p:sp>
        <p:nvSpPr>
          <p:cNvPr id="3" name="Subtitle 2"/>
          <p:cNvSpPr>
            <a:spLocks noGrp="1"/>
          </p:cNvSpPr>
          <p:nvPr>
            <p:ph sz="half" idx="1"/>
          </p:nvPr>
        </p:nvSpPr>
        <p:spPr/>
        <p:txBody>
          <a:bodyPr>
            <a:normAutofit/>
          </a:bodyPr>
          <a:lstStyle/>
          <a:p>
            <a:pPr>
              <a:buFont typeface="Wingdings" pitchFamily="2" charset="2"/>
              <a:buChar char="v"/>
            </a:pPr>
            <a:endParaRPr lang="en-US" sz="2000" dirty="0">
              <a:solidFill>
                <a:schemeClr val="tx1"/>
              </a:solidFill>
            </a:endParaRPr>
          </a:p>
          <a:p>
            <a:pPr>
              <a:buFont typeface="Wingdings" pitchFamily="2" charset="2"/>
              <a:buChar char="v"/>
            </a:pPr>
            <a:endParaRPr lang="en-US" sz="2000" dirty="0">
              <a:solidFill>
                <a:schemeClr val="tx1"/>
              </a:solidFill>
            </a:endParaRPr>
          </a:p>
          <a:p>
            <a:pPr>
              <a:buFont typeface="Wingdings" pitchFamily="2" charset="2"/>
              <a:buChar char="v"/>
            </a:pPr>
            <a:endParaRPr lang="en-US" sz="2000" dirty="0">
              <a:solidFill>
                <a:schemeClr val="tx1"/>
              </a:solidFill>
            </a:endParaRPr>
          </a:p>
          <a:p>
            <a:pPr>
              <a:buFont typeface="Wingdings" pitchFamily="2" charset="2"/>
              <a:buChar char="v"/>
            </a:pPr>
            <a:endParaRPr lang="en-US" sz="2000" dirty="0">
              <a:solidFill>
                <a:schemeClr val="tx1"/>
              </a:solidFill>
            </a:endParaRPr>
          </a:p>
          <a:p>
            <a:pPr>
              <a:buFont typeface="Wingdings" pitchFamily="2" charset="2"/>
              <a:buChar char="v"/>
            </a:pPr>
            <a:endParaRPr lang="en-US" sz="3200" dirty="0">
              <a:solidFill>
                <a:schemeClr val="tx1"/>
              </a:solidFill>
            </a:endParaRPr>
          </a:p>
          <a:p>
            <a:endParaRPr lang="en-US" sz="3200" dirty="0">
              <a:solidFill>
                <a:schemeClr val="tx1"/>
              </a:solidFill>
            </a:endParaRPr>
          </a:p>
        </p:txBody>
      </p:sp>
      <p:sp>
        <p:nvSpPr>
          <p:cNvPr id="4" name="Content Placeholder 3"/>
          <p:cNvSpPr>
            <a:spLocks noGrp="1"/>
          </p:cNvSpPr>
          <p:nvPr>
            <p:ph sz="half" idx="2"/>
          </p:nvPr>
        </p:nvSpPr>
        <p:spPr>
          <a:xfrm>
            <a:off x="1371600" y="1752600"/>
            <a:ext cx="7562088" cy="4876800"/>
          </a:xfrm>
        </p:spPr>
        <p:txBody>
          <a:bodyPr>
            <a:normAutofit/>
          </a:bodyPr>
          <a:lstStyle/>
          <a:p>
            <a:pPr>
              <a:buNone/>
            </a:pPr>
            <a:r>
              <a:rPr lang="en-US" dirty="0"/>
              <a:t>   We were able to learn a great deals of topics and skills while the completion and the delivery of this task and the list of the skills learned are as follows :</a:t>
            </a:r>
          </a:p>
          <a:p>
            <a:r>
              <a:rPr lang="en-US" b="1" dirty="0"/>
              <a:t>Getting started with Java Development.</a:t>
            </a:r>
          </a:p>
          <a:p>
            <a:r>
              <a:rPr lang="en-US" b="1" dirty="0"/>
              <a:t>Java Programs and Classes.</a:t>
            </a:r>
          </a:p>
          <a:p>
            <a:r>
              <a:rPr lang="en-US" b="1" dirty="0"/>
              <a:t>Objects, Data and Methods.</a:t>
            </a:r>
          </a:p>
          <a:p>
            <a:r>
              <a:rPr lang="en-US" b="1" dirty="0"/>
              <a:t>Conditional and Loops.</a:t>
            </a:r>
          </a:p>
          <a:p>
            <a:r>
              <a:rPr lang="en-US" b="1" dirty="0"/>
              <a:t>Concepts of Object-Oriented Programming</a:t>
            </a:r>
            <a:r>
              <a:rPr lang="en-US"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2971800"/>
          </a:xfrm>
        </p:spPr>
        <p:txBody>
          <a:bodyPr>
            <a:normAutofit/>
          </a:bodyPr>
          <a:lstStyle/>
          <a:p>
            <a:r>
              <a:rPr lang="en-US" sz="3200" dirty="0"/>
              <a:t>OBJECT-ORIENTED PROGRAMMING is a programming paradigm based on the concept of “objects”, which can contain data and code: data in the form of fields, and </a:t>
            </a:r>
            <a:r>
              <a:rPr lang="en-US" sz="3200" dirty="0" err="1"/>
              <a:t>code,in</a:t>
            </a:r>
            <a:r>
              <a:rPr lang="en-US" sz="3200" dirty="0"/>
              <a:t> the form of procedures.</a:t>
            </a:r>
          </a:p>
        </p:txBody>
      </p:sp>
      <p:sp>
        <p:nvSpPr>
          <p:cNvPr id="3" name="Subtitle 2"/>
          <p:cNvSpPr>
            <a:spLocks noGrp="1"/>
          </p:cNvSpPr>
          <p:nvPr>
            <p:ph type="subTitle" idx="1"/>
          </p:nvPr>
        </p:nvSpPr>
        <p:spPr>
          <a:xfrm>
            <a:off x="1432560" y="3200400"/>
            <a:ext cx="7406640" cy="3352800"/>
          </a:xfrm>
        </p:spPr>
        <p:txBody>
          <a:bodyPr>
            <a:normAutofit/>
          </a:bodyPr>
          <a:lstStyle/>
          <a:p>
            <a:r>
              <a:rPr lang="en-US" dirty="0"/>
              <a:t>The four pillars of object-oriented programming are :</a:t>
            </a:r>
          </a:p>
          <a:p>
            <a:pPr marL="541782" indent="-514350">
              <a:buAutoNum type="arabicPeriod"/>
            </a:pPr>
            <a:r>
              <a:rPr lang="en-US" b="1" dirty="0"/>
              <a:t>ABSTRACTION</a:t>
            </a:r>
          </a:p>
          <a:p>
            <a:pPr marL="541782" indent="-514350">
              <a:buAutoNum type="arabicPeriod"/>
            </a:pPr>
            <a:r>
              <a:rPr lang="en-US" b="1" dirty="0"/>
              <a:t>ENCAPSULATION</a:t>
            </a:r>
          </a:p>
          <a:p>
            <a:pPr marL="541782" indent="-514350">
              <a:buAutoNum type="arabicPeriod"/>
            </a:pPr>
            <a:r>
              <a:rPr lang="en-US" b="1" dirty="0"/>
              <a:t>INHERITANCE</a:t>
            </a:r>
          </a:p>
          <a:p>
            <a:pPr marL="541782" indent="-514350">
              <a:buAutoNum type="arabicPeriod"/>
            </a:pPr>
            <a:r>
              <a:rPr lang="en-US" b="1" dirty="0"/>
              <a:t>POLYMORPHISM</a:t>
            </a:r>
          </a:p>
          <a:p>
            <a:pPr marL="541782" indent="-514350"/>
            <a:r>
              <a:rPr lang="en-US" dirty="0"/>
              <a:t>And various other topics and skills to complete the entire project.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848600" cy="3429000"/>
          </a:xfrm>
        </p:spPr>
        <p:txBody>
          <a:bodyPr>
            <a:normAutofit/>
          </a:bodyPr>
          <a:lstStyle/>
          <a:p>
            <a:r>
              <a:rPr lang="en-US" sz="2400" b="1" dirty="0">
                <a:effectLst>
                  <a:outerShdw blurRad="38100" dist="38100" dir="2700000" algn="tl">
                    <a:srgbClr val="000000">
                      <a:alpha val="43137"/>
                    </a:srgbClr>
                  </a:outerShdw>
                </a:effectLst>
                <a:latin typeface="Arial" pitchFamily="34" charset="0"/>
                <a:cs typeface="Arial" pitchFamily="34" charset="0"/>
              </a:rPr>
              <a:t>1.   </a:t>
            </a:r>
            <a:r>
              <a:rPr lang="en-US" sz="2400" b="1" u="sng" dirty="0">
                <a:effectLst>
                  <a:outerShdw blurRad="38100" dist="38100" dir="2700000" algn="tl">
                    <a:srgbClr val="000000">
                      <a:alpha val="43137"/>
                    </a:srgbClr>
                  </a:outerShdw>
                </a:effectLst>
                <a:latin typeface="Arial" pitchFamily="34" charset="0"/>
                <a:cs typeface="Arial" pitchFamily="34" charset="0"/>
              </a:rPr>
              <a:t>ABSTRACTION:</a:t>
            </a:r>
            <a:r>
              <a:rPr lang="en-US" sz="2400" b="1" dirty="0">
                <a:effectLst>
                  <a:outerShdw blurRad="38100" dist="38100" dir="2700000" algn="tl">
                    <a:srgbClr val="000000">
                      <a:alpha val="43137"/>
                    </a:srgbClr>
                  </a:outerShdw>
                </a:effectLst>
                <a:latin typeface="Arial" pitchFamily="34" charset="0"/>
                <a:cs typeface="Arial" pitchFamily="34" charset="0"/>
              </a:rPr>
              <a:t>  </a:t>
            </a:r>
            <a:r>
              <a:rPr lang="en-US" sz="2400" dirty="0">
                <a:effectLst>
                  <a:outerShdw blurRad="38100" dist="38100" dir="2700000" algn="tl">
                    <a:srgbClr val="000000">
                      <a:alpha val="43137"/>
                    </a:srgbClr>
                  </a:outerShdw>
                </a:effectLst>
                <a:latin typeface="Arial" pitchFamily="34" charset="0"/>
                <a:cs typeface="Arial" pitchFamily="34" charset="0"/>
              </a:rPr>
              <a:t>It is the process of taking away or removing characteristics from something in order to reduce it to a set of essential characteristics. In OOP, in the process of abstraction a programmer hides all but the relevant data about an object in order to reduce complexity and increase efficiency</a:t>
            </a:r>
            <a:r>
              <a:rPr lang="en-US" sz="2400" dirty="0">
                <a:effectLst>
                  <a:outerShdw blurRad="38100" dist="38100" dir="2700000" algn="tl">
                    <a:srgbClr val="000000">
                      <a:alpha val="43137"/>
                    </a:srgbClr>
                  </a:outerShdw>
                </a:effectLst>
              </a:rPr>
              <a:t>.</a:t>
            </a:r>
          </a:p>
        </p:txBody>
      </p:sp>
      <p:sp>
        <p:nvSpPr>
          <p:cNvPr id="3" name="Content Placeholder 2"/>
          <p:cNvSpPr>
            <a:spLocks noGrp="1"/>
          </p:cNvSpPr>
          <p:nvPr>
            <p:ph idx="1"/>
          </p:nvPr>
        </p:nvSpPr>
        <p:spPr>
          <a:xfrm>
            <a:off x="1435608" y="3581400"/>
            <a:ext cx="7498080" cy="2667000"/>
          </a:xfrm>
        </p:spPr>
        <p:txBody>
          <a:bodyPr>
            <a:noAutofit/>
          </a:bodyPr>
          <a:lstStyle/>
          <a:p>
            <a:pPr>
              <a:buNone/>
            </a:pPr>
            <a:r>
              <a:rPr lang="en-US" sz="2400" b="1" dirty="0">
                <a:effectLst>
                  <a:outerShdw blurRad="38100" dist="38100" dir="2700000" algn="tl">
                    <a:srgbClr val="000000">
                      <a:alpha val="43137"/>
                    </a:srgbClr>
                  </a:outerShdw>
                </a:effectLst>
                <a:latin typeface="Arial" pitchFamily="34" charset="0"/>
                <a:cs typeface="Arial" pitchFamily="34" charset="0"/>
              </a:rPr>
              <a:t>2.  </a:t>
            </a:r>
            <a:r>
              <a:rPr lang="en-US" sz="2400" b="1" u="sng" dirty="0">
                <a:effectLst>
                  <a:outerShdw blurRad="38100" dist="38100" dir="2700000" algn="tl">
                    <a:srgbClr val="000000">
                      <a:alpha val="43137"/>
                    </a:srgbClr>
                  </a:outerShdw>
                </a:effectLst>
                <a:latin typeface="Arial" pitchFamily="34" charset="0"/>
                <a:cs typeface="Arial" pitchFamily="34" charset="0"/>
              </a:rPr>
              <a:t>ENCAPSULATION:</a:t>
            </a:r>
            <a:r>
              <a:rPr lang="en-US" sz="2400" b="1" dirty="0">
                <a:effectLst>
                  <a:outerShdw blurRad="38100" dist="38100" dir="2700000" algn="tl">
                    <a:srgbClr val="000000">
                      <a:alpha val="43137"/>
                    </a:srgbClr>
                  </a:outerShdw>
                </a:effectLst>
                <a:latin typeface="Arial" pitchFamily="34" charset="0"/>
                <a:cs typeface="Arial" pitchFamily="34" charset="0"/>
              </a:rPr>
              <a:t> </a:t>
            </a:r>
            <a:r>
              <a:rPr lang="en-US" sz="2400" dirty="0">
                <a:effectLst>
                  <a:outerShdw blurRad="38100" dist="38100" dir="2700000" algn="tl">
                    <a:srgbClr val="000000">
                      <a:alpha val="43137"/>
                    </a:srgbClr>
                  </a:outerShdw>
                </a:effectLst>
                <a:latin typeface="Arial" pitchFamily="34" charset="0"/>
                <a:cs typeface="Arial" pitchFamily="34" charset="0"/>
              </a:rPr>
              <a:t>It is a way to restrict the direct access to some components of an object, so users cannot access state values for all of the variables of a particular object. It can be used to hide both data members and data functions or methods associated with an instantiated class or object</a:t>
            </a:r>
            <a:r>
              <a:rPr lang="en-US" sz="2400" dirty="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04800"/>
            <a:ext cx="7315200" cy="5693866"/>
          </a:xfrm>
          <a:prstGeom prst="rect">
            <a:avLst/>
          </a:prstGeom>
        </p:spPr>
        <p:txBody>
          <a:bodyPr wrap="square">
            <a:spAutoFit/>
          </a:bodyPr>
          <a:lstStyle/>
          <a:p>
            <a:r>
              <a:rPr lang="en-US" sz="2800" b="1" dirty="0">
                <a:effectLst>
                  <a:outerShdw blurRad="38100" dist="38100" dir="2700000" algn="tl">
                    <a:srgbClr val="000000">
                      <a:alpha val="43137"/>
                    </a:srgbClr>
                  </a:outerShdw>
                </a:effectLst>
                <a:latin typeface="Arial" pitchFamily="34" charset="0"/>
                <a:cs typeface="Arial" pitchFamily="34" charset="0"/>
              </a:rPr>
              <a:t>3. </a:t>
            </a:r>
            <a:r>
              <a:rPr lang="en-US" sz="2800" b="1" u="sng" dirty="0">
                <a:effectLst>
                  <a:outerShdw blurRad="38100" dist="38100" dir="2700000" algn="tl">
                    <a:srgbClr val="000000">
                      <a:alpha val="43137"/>
                    </a:srgbClr>
                  </a:outerShdw>
                </a:effectLst>
                <a:latin typeface="Arial" pitchFamily="34" charset="0"/>
                <a:cs typeface="Arial" pitchFamily="34" charset="0"/>
              </a:rPr>
              <a:t>INHERITANCE:</a:t>
            </a:r>
            <a:r>
              <a:rPr lang="en-US" sz="2800" b="1" dirty="0">
                <a:effectLst>
                  <a:outerShdw blurRad="38100" dist="38100" dir="2700000" algn="tl">
                    <a:srgbClr val="000000">
                      <a:alpha val="43137"/>
                    </a:srgbClr>
                  </a:outerShdw>
                </a:effectLst>
                <a:latin typeface="Arial" pitchFamily="34" charset="0"/>
                <a:cs typeface="Arial" pitchFamily="34" charset="0"/>
              </a:rPr>
              <a:t>  </a:t>
            </a:r>
            <a:r>
              <a:rPr lang="en-US" sz="2800" dirty="0">
                <a:effectLst>
                  <a:outerShdw blurRad="38100" dist="38100" dir="2700000" algn="tl">
                    <a:srgbClr val="000000">
                      <a:alpha val="43137"/>
                    </a:srgbClr>
                  </a:outerShdw>
                </a:effectLst>
                <a:latin typeface="Arial" pitchFamily="34" charset="0"/>
                <a:cs typeface="Arial" pitchFamily="34" charset="0"/>
              </a:rPr>
              <a:t>It is a mechanism where you can derive a class from another class for a hierarchy of classes that share a set of attributes and methods.</a:t>
            </a:r>
          </a:p>
          <a:p>
            <a:endParaRPr lang="en-US" sz="2800" dirty="0">
              <a:latin typeface="Arial" pitchFamily="34" charset="0"/>
              <a:cs typeface="Arial" pitchFamily="34" charset="0"/>
            </a:endParaRPr>
          </a:p>
          <a:p>
            <a:endParaRPr lang="en-US" sz="2800" dirty="0">
              <a:latin typeface="Arial" pitchFamily="34" charset="0"/>
              <a:cs typeface="Arial" pitchFamily="34" charset="0"/>
            </a:endParaRPr>
          </a:p>
          <a:p>
            <a:endParaRPr lang="en-US" sz="2800" dirty="0">
              <a:effectLst>
                <a:outerShdw blurRad="38100" dist="38100" dir="2700000" algn="tl">
                  <a:srgbClr val="000000">
                    <a:alpha val="43137"/>
                  </a:srgbClr>
                </a:outerShdw>
              </a:effectLst>
              <a:latin typeface="Arial" pitchFamily="34" charset="0"/>
              <a:cs typeface="Arial" pitchFamily="34" charset="0"/>
            </a:endParaRPr>
          </a:p>
          <a:p>
            <a:r>
              <a:rPr lang="en-US" sz="2800" b="1" dirty="0">
                <a:effectLst>
                  <a:outerShdw blurRad="38100" dist="38100" dir="2700000" algn="tl">
                    <a:srgbClr val="000000">
                      <a:alpha val="43137"/>
                    </a:srgbClr>
                  </a:outerShdw>
                </a:effectLst>
                <a:latin typeface="Arial" pitchFamily="34" charset="0"/>
                <a:cs typeface="Arial" pitchFamily="34" charset="0"/>
              </a:rPr>
              <a:t>4. </a:t>
            </a:r>
            <a:r>
              <a:rPr lang="en-US" sz="2800" b="1" u="sng" dirty="0">
                <a:effectLst>
                  <a:outerShdw blurRad="38100" dist="38100" dir="2700000" algn="tl">
                    <a:srgbClr val="000000">
                      <a:alpha val="43137"/>
                    </a:srgbClr>
                  </a:outerShdw>
                </a:effectLst>
                <a:latin typeface="Arial" pitchFamily="34" charset="0"/>
                <a:cs typeface="Arial" pitchFamily="34" charset="0"/>
              </a:rPr>
              <a:t>POLYMORPHISM:</a:t>
            </a:r>
            <a:r>
              <a:rPr lang="en-US" sz="2800" dirty="0">
                <a:effectLst>
                  <a:outerShdw blurRad="38100" dist="38100" dir="2700000" algn="tl">
                    <a:srgbClr val="000000">
                      <a:alpha val="43137"/>
                    </a:srgbClr>
                  </a:outerShdw>
                </a:effectLst>
                <a:latin typeface="Arial" pitchFamily="34" charset="0"/>
                <a:cs typeface="Arial" pitchFamily="34" charset="0"/>
              </a:rPr>
              <a:t> It is one of the </a:t>
            </a:r>
            <a:r>
              <a:rPr lang="en-US" sz="2800" dirty="0" err="1">
                <a:effectLst>
                  <a:outerShdw blurRad="38100" dist="38100" dir="2700000" algn="tl">
                    <a:srgbClr val="000000">
                      <a:alpha val="43137"/>
                    </a:srgbClr>
                  </a:outerShdw>
                </a:effectLst>
                <a:latin typeface="Arial" pitchFamily="34" charset="0"/>
                <a:cs typeface="Arial" pitchFamily="34" charset="0"/>
              </a:rPr>
              <a:t>situtation</a:t>
            </a:r>
            <a:r>
              <a:rPr lang="en-US" sz="2800" dirty="0">
                <a:effectLst>
                  <a:outerShdw blurRad="38100" dist="38100" dir="2700000" algn="tl">
                    <a:srgbClr val="000000">
                      <a:alpha val="43137"/>
                    </a:srgbClr>
                  </a:outerShdw>
                </a:effectLst>
                <a:latin typeface="Arial" pitchFamily="34" charset="0"/>
                <a:cs typeface="Arial" pitchFamily="34" charset="0"/>
              </a:rPr>
              <a:t> in which something occur in several different forms. In computer science, it describes the concept that you can access objects of different types through same interface.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1000"/>
            <a:ext cx="6934200" cy="990600"/>
          </a:xfrm>
          <a:solidFill>
            <a:schemeClr val="accent2"/>
          </a:solidFill>
          <a:effectLst>
            <a:glow rad="139700">
              <a:schemeClr val="accent2">
                <a:satMod val="175000"/>
                <a:alpha val="40000"/>
              </a:schemeClr>
            </a:glow>
            <a:outerShdw blurRad="50800" dist="38100" dir="5400000" algn="t" rotWithShape="0">
              <a:prstClr val="black">
                <a:alpha val="40000"/>
              </a:prstClr>
            </a:outerShdw>
          </a:effectLst>
        </p:spPr>
        <p:txBody>
          <a:bodyPr>
            <a:noAutofit/>
          </a:bodyPr>
          <a:lstStyle/>
          <a:p>
            <a:r>
              <a:rPr lang="en-US" sz="4000" u="sng" dirty="0">
                <a:solidFill>
                  <a:schemeClr val="tx1"/>
                </a:solidFill>
                <a:effectLst>
                  <a:outerShdw blurRad="38100" dist="38100" dir="2700000" algn="tl">
                    <a:srgbClr val="000000">
                      <a:alpha val="43137"/>
                    </a:srgbClr>
                  </a:outerShdw>
                </a:effectLst>
                <a:latin typeface="Arial Black" pitchFamily="34" charset="0"/>
              </a:rPr>
              <a:t>Technical</a:t>
            </a:r>
            <a:r>
              <a:rPr lang="en-US" sz="4000" dirty="0">
                <a:solidFill>
                  <a:schemeClr val="tx1"/>
                </a:solidFill>
                <a:effectLst>
                  <a:outerShdw blurRad="38100" dist="38100" dir="2700000" algn="tl">
                    <a:srgbClr val="000000">
                      <a:alpha val="43137"/>
                    </a:srgbClr>
                  </a:outerShdw>
                </a:effectLst>
                <a:latin typeface="Arial Black" pitchFamily="34" charset="0"/>
              </a:rPr>
              <a:t> </a:t>
            </a:r>
            <a:r>
              <a:rPr lang="en-US" sz="4000" u="sng" dirty="0">
                <a:solidFill>
                  <a:schemeClr val="tx1"/>
                </a:solidFill>
                <a:effectLst>
                  <a:outerShdw blurRad="38100" dist="38100" dir="2700000" algn="tl">
                    <a:srgbClr val="000000">
                      <a:alpha val="43137"/>
                    </a:srgbClr>
                  </a:outerShdw>
                </a:effectLst>
                <a:latin typeface="Arial Black" pitchFamily="34" charset="0"/>
              </a:rPr>
              <a:t>Requirements</a:t>
            </a:r>
            <a:r>
              <a:rPr lang="en-US" sz="4000" dirty="0">
                <a:solidFill>
                  <a:schemeClr val="tx1"/>
                </a:solidFill>
                <a:effectLst>
                  <a:outerShdw blurRad="38100" dist="38100" dir="2700000" algn="tl">
                    <a:srgbClr val="000000">
                      <a:alpha val="43137"/>
                    </a:srgbClr>
                  </a:outerShdw>
                </a:effectLst>
                <a:latin typeface="Arial Black" pitchFamily="34" charset="0"/>
              </a:rPr>
              <a:t> </a:t>
            </a:r>
          </a:p>
        </p:txBody>
      </p:sp>
      <p:sp>
        <p:nvSpPr>
          <p:cNvPr id="3" name="Subtitle 2"/>
          <p:cNvSpPr>
            <a:spLocks noGrp="1"/>
          </p:cNvSpPr>
          <p:nvPr>
            <p:ph type="subTitle" idx="1"/>
          </p:nvPr>
        </p:nvSpPr>
        <p:spPr>
          <a:xfrm>
            <a:off x="1447800" y="2362200"/>
            <a:ext cx="7406640" cy="2743200"/>
          </a:xfrm>
        </p:spPr>
        <p:txBody>
          <a:bodyPr>
            <a:normAutofit fontScale="25000" lnSpcReduction="20000"/>
          </a:bodyPr>
          <a:lstStyle/>
          <a:p>
            <a:pPr>
              <a:buFont typeface="Wingdings" pitchFamily="2" charset="2"/>
              <a:buChar char="v"/>
            </a:pPr>
            <a:r>
              <a:rPr lang="en-US" sz="16000" dirty="0">
                <a:solidFill>
                  <a:schemeClr val="tx1"/>
                </a:solidFill>
              </a:rPr>
              <a:t>  </a:t>
            </a:r>
            <a:r>
              <a:rPr lang="en-US" sz="14400" dirty="0">
                <a:solidFill>
                  <a:schemeClr val="tx1"/>
                </a:solidFill>
                <a:latin typeface="Arial" pitchFamily="34" charset="0"/>
                <a:cs typeface="Arial" pitchFamily="34" charset="0"/>
              </a:rPr>
              <a:t>Registration</a:t>
            </a:r>
          </a:p>
          <a:p>
            <a:pPr>
              <a:buFont typeface="Wingdings" pitchFamily="2" charset="2"/>
              <a:buChar char="v"/>
            </a:pPr>
            <a:r>
              <a:rPr lang="en-US" sz="14400" dirty="0">
                <a:solidFill>
                  <a:schemeClr val="tx1"/>
                </a:solidFill>
                <a:latin typeface="Arial" pitchFamily="34" charset="0"/>
                <a:cs typeface="Arial" pitchFamily="34" charset="0"/>
              </a:rPr>
              <a:t>  Login</a:t>
            </a:r>
          </a:p>
          <a:p>
            <a:pPr>
              <a:buFont typeface="Wingdings" pitchFamily="2" charset="2"/>
              <a:buChar char="v"/>
            </a:pPr>
            <a:r>
              <a:rPr lang="en-US" sz="14400" dirty="0">
                <a:solidFill>
                  <a:schemeClr val="tx1"/>
                </a:solidFill>
                <a:latin typeface="Arial" pitchFamily="34" charset="0"/>
                <a:cs typeface="Arial" pitchFamily="34" charset="0"/>
              </a:rPr>
              <a:t>  View schedule /Reserve ticket</a:t>
            </a:r>
          </a:p>
          <a:p>
            <a:pPr>
              <a:buFont typeface="Wingdings" pitchFamily="2" charset="2"/>
              <a:buChar char="v"/>
            </a:pPr>
            <a:r>
              <a:rPr lang="en-US" sz="14400" dirty="0">
                <a:solidFill>
                  <a:schemeClr val="tx1"/>
                </a:solidFill>
                <a:latin typeface="Arial" pitchFamily="34" charset="0"/>
                <a:cs typeface="Arial" pitchFamily="34" charset="0"/>
              </a:rPr>
              <a:t>  Searching  flight schedule</a:t>
            </a:r>
          </a:p>
          <a:p>
            <a:pPr>
              <a:buFont typeface="Wingdings" pitchFamily="2" charset="2"/>
              <a:buChar char="v"/>
            </a:pPr>
            <a:r>
              <a:rPr lang="en-US" sz="14400" dirty="0">
                <a:solidFill>
                  <a:schemeClr val="tx1"/>
                </a:solidFill>
                <a:latin typeface="Arial" pitchFamily="34" charset="0"/>
                <a:cs typeface="Arial" pitchFamily="34" charset="0"/>
              </a:rPr>
              <a:t>  Uploading Information into the system</a:t>
            </a:r>
          </a:p>
          <a:p>
            <a:pPr>
              <a:buFont typeface="Wingdings" pitchFamily="2" charset="2"/>
              <a:buChar char="v"/>
            </a:pPr>
            <a:endParaRPr lang="en-US" sz="16000" dirty="0"/>
          </a:p>
          <a:p>
            <a:pPr>
              <a:buFont typeface="Wingdings" pitchFamily="2" charset="2"/>
              <a:buChar char="v"/>
            </a:pPr>
            <a:endParaRPr lang="en-US" sz="2000" dirty="0"/>
          </a:p>
          <a:p>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5181600" cy="1477962"/>
          </a:xfrm>
          <a:solidFill>
            <a:schemeClr val="accent2"/>
          </a:solidFill>
          <a:effectLst>
            <a:outerShdw blurRad="50800" dist="38100" dir="5400000" algn="t" rotWithShape="0">
              <a:prstClr val="black">
                <a:alpha val="40000"/>
              </a:prstClr>
            </a:outerShdw>
          </a:effectLst>
        </p:spPr>
        <p:txBody>
          <a:bodyPr>
            <a:noAutofit/>
          </a:bodyPr>
          <a:lstStyle/>
          <a:p>
            <a:r>
              <a:rPr lang="en-US" sz="6000" u="sng" dirty="0">
                <a:solidFill>
                  <a:schemeClr val="tx1"/>
                </a:solidFill>
                <a:latin typeface="Arial Black" pitchFamily="34" charset="0"/>
              </a:rPr>
              <a:t>Advantages </a:t>
            </a:r>
          </a:p>
        </p:txBody>
      </p:sp>
      <p:sp>
        <p:nvSpPr>
          <p:cNvPr id="3" name="Content Placeholder 2"/>
          <p:cNvSpPr>
            <a:spLocks noGrp="1"/>
          </p:cNvSpPr>
          <p:nvPr>
            <p:ph idx="1"/>
          </p:nvPr>
        </p:nvSpPr>
        <p:spPr>
          <a:xfrm>
            <a:off x="1219200" y="2209800"/>
            <a:ext cx="7714488" cy="4495800"/>
          </a:xfrm>
        </p:spPr>
        <p:txBody>
          <a:bodyPr>
            <a:normAutofit lnSpcReduction="10000"/>
          </a:bodyPr>
          <a:lstStyle/>
          <a:p>
            <a:pPr>
              <a:buFont typeface="Wingdings" pitchFamily="2" charset="2"/>
              <a:buChar char="v"/>
            </a:pPr>
            <a:r>
              <a:rPr lang="en-US" sz="2400" b="1" u="sng" dirty="0"/>
              <a:t>PRICES: </a:t>
            </a:r>
            <a:r>
              <a:rPr lang="en-US" sz="2400" dirty="0"/>
              <a:t>Going to the nearest travel agent will cost you their booking </a:t>
            </a:r>
            <a:r>
              <a:rPr lang="en-US" sz="2400" dirty="0" err="1"/>
              <a:t>charges,but</a:t>
            </a:r>
            <a:r>
              <a:rPr lang="en-US" sz="2400" dirty="0"/>
              <a:t> by flight ticket booking online you can gain access to cheap fare prices without the need to pay an additional booking to your agent.</a:t>
            </a:r>
          </a:p>
          <a:p>
            <a:pPr>
              <a:buFont typeface="Wingdings" pitchFamily="2" charset="2"/>
              <a:buChar char="v"/>
            </a:pPr>
            <a:r>
              <a:rPr lang="en-US" sz="2400" b="1" u="sng" dirty="0"/>
              <a:t>Rescheduling and Cancellation: </a:t>
            </a:r>
            <a:r>
              <a:rPr lang="en-US" sz="2400" dirty="0"/>
              <a:t>You have freedom to make changes to your flight and reservation.</a:t>
            </a:r>
          </a:p>
          <a:p>
            <a:pPr>
              <a:buFont typeface="Wingdings" pitchFamily="2" charset="2"/>
              <a:buChar char="v"/>
            </a:pPr>
            <a:r>
              <a:rPr lang="en-US" sz="2400" b="1" u="sng" dirty="0"/>
              <a:t>Convenience: </a:t>
            </a:r>
            <a:r>
              <a:rPr lang="en-US" sz="2400" dirty="0"/>
              <a:t>One of the best perks you can enjoy while booking your flight tickets online is the ability to book it wherever you are. You can book it from the comfort of your own room or office through your phone or laptop without the need to go out and do so from nearby agent.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5).png"/>
          <p:cNvPicPr>
            <a:picLocks noChangeAspect="1"/>
          </p:cNvPicPr>
          <p:nvPr/>
        </p:nvPicPr>
        <p:blipFill>
          <a:blip r:embed="rId2"/>
          <a:stretch>
            <a:fillRect/>
          </a:stretch>
        </p:blipFill>
        <p:spPr>
          <a:xfrm>
            <a:off x="990600" y="533400"/>
            <a:ext cx="8153400" cy="6324600"/>
          </a:xfrm>
          <a:prstGeom prst="rect">
            <a:avLst/>
          </a:prstGeom>
        </p:spPr>
      </p:pic>
      <p:sp>
        <p:nvSpPr>
          <p:cNvPr id="3" name="Title 2"/>
          <p:cNvSpPr>
            <a:spLocks noGrp="1"/>
          </p:cNvSpPr>
          <p:nvPr>
            <p:ph type="title"/>
          </p:nvPr>
        </p:nvSpPr>
        <p:spPr>
          <a:xfrm>
            <a:off x="2590800" y="0"/>
            <a:ext cx="5181600" cy="457200"/>
          </a:xfrm>
        </p:spPr>
        <p:txBody>
          <a:bodyPr>
            <a:normAutofit fontScale="90000"/>
          </a:bodyPr>
          <a:lstStyle/>
          <a:p>
            <a:r>
              <a:rPr lang="en-US" dirty="0"/>
              <a:t>Screenshot of the code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png"/>
          <p:cNvPicPr>
            <a:picLocks noChangeAspect="1"/>
          </p:cNvPicPr>
          <p:nvPr/>
        </p:nvPicPr>
        <p:blipFill>
          <a:blip r:embed="rId2"/>
          <a:stretch>
            <a:fillRect/>
          </a:stretch>
        </p:blipFill>
        <p:spPr>
          <a:xfrm>
            <a:off x="990600" y="0"/>
            <a:ext cx="8153400" cy="6858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png"/>
          <p:cNvPicPr>
            <a:picLocks noChangeAspect="1"/>
          </p:cNvPicPr>
          <p:nvPr/>
        </p:nvPicPr>
        <p:blipFill>
          <a:blip r:embed="rId2"/>
          <a:stretch>
            <a:fillRect/>
          </a:stretch>
        </p:blipFill>
        <p:spPr>
          <a:xfrm>
            <a:off x="990600" y="0"/>
            <a:ext cx="8153400" cy="6858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8).png"/>
          <p:cNvPicPr>
            <a:picLocks noChangeAspect="1"/>
          </p:cNvPicPr>
          <p:nvPr/>
        </p:nvPicPr>
        <p:blipFill>
          <a:blip r:embed="rId2"/>
          <a:stretch>
            <a:fillRect/>
          </a:stretch>
        </p:blipFill>
        <p:spPr>
          <a:xfrm>
            <a:off x="990600" y="0"/>
            <a:ext cx="81534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0"/>
            <a:ext cx="2971800" cy="990600"/>
          </a:xfrm>
          <a:solidFill>
            <a:schemeClr val="accent2"/>
          </a:solidFill>
        </p:spPr>
        <p:txBody>
          <a:bodyPr>
            <a:normAutofit/>
          </a:bodyPr>
          <a:lstStyle/>
          <a:p>
            <a:r>
              <a:rPr lang="en-US" sz="4400" u="sng" dirty="0">
                <a:solidFill>
                  <a:schemeClr val="tx1"/>
                </a:solidFill>
                <a:latin typeface="Arial Black" pitchFamily="34" charset="0"/>
              </a:rPr>
              <a:t>Abstract</a:t>
            </a:r>
          </a:p>
        </p:txBody>
      </p:sp>
      <p:sp>
        <p:nvSpPr>
          <p:cNvPr id="3" name="Content Placeholder 2"/>
          <p:cNvSpPr>
            <a:spLocks noGrp="1"/>
          </p:cNvSpPr>
          <p:nvPr>
            <p:ph idx="1"/>
          </p:nvPr>
        </p:nvSpPr>
        <p:spPr>
          <a:xfrm>
            <a:off x="914400" y="1219200"/>
            <a:ext cx="8019288" cy="5105400"/>
          </a:xfrm>
        </p:spPr>
        <p:txBody>
          <a:bodyPr>
            <a:noAutofit/>
          </a:bodyPr>
          <a:lstStyle/>
          <a:p>
            <a:pPr algn="just">
              <a:buNone/>
            </a:pPr>
            <a:r>
              <a:rPr lang="en-US" sz="2400" dirty="0"/>
              <a:t>    The project aims to design Flight Ticket Booking  system which will provide customers a facility to reserve there tickets without any hassle.  The air ticket reservation system designed in this project was developed using java as the programming language. This system allows real time communication between admin and </a:t>
            </a:r>
            <a:r>
              <a:rPr lang="en-US" sz="2400" dirty="0" err="1"/>
              <a:t>user.This</a:t>
            </a:r>
            <a:r>
              <a:rPr lang="en-US" sz="2400" dirty="0"/>
              <a:t> system allows the airline passengers to search for flights that are available between the two travel cities, namely the “Departure city” and “Destination city” for a particular departure and arrival dates. The system displays all the flight’s details such as flight number, name, price and duration of journey etc. After search the system display list of available flights and allows customer to choose a particular flight. Then the system checks for the availability of seats on the flight. Then it book the flight.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9).png"/>
          <p:cNvPicPr>
            <a:picLocks noChangeAspect="1"/>
          </p:cNvPicPr>
          <p:nvPr/>
        </p:nvPicPr>
        <p:blipFill>
          <a:blip r:embed="rId2"/>
          <a:stretch>
            <a:fillRect/>
          </a:stretch>
        </p:blipFill>
        <p:spPr>
          <a:xfrm>
            <a:off x="990600" y="0"/>
            <a:ext cx="8153400"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png"/>
          <p:cNvPicPr>
            <a:picLocks noChangeAspect="1"/>
          </p:cNvPicPr>
          <p:nvPr/>
        </p:nvPicPr>
        <p:blipFill>
          <a:blip r:embed="rId2"/>
          <a:stretch>
            <a:fillRect/>
          </a:stretch>
        </p:blipFill>
        <p:spPr>
          <a:xfrm>
            <a:off x="990600" y="0"/>
            <a:ext cx="8153400"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6190488" cy="533400"/>
          </a:xfrm>
        </p:spPr>
        <p:txBody>
          <a:bodyPr>
            <a:normAutofit fontScale="90000"/>
          </a:bodyPr>
          <a:lstStyle/>
          <a:p>
            <a:r>
              <a:rPr lang="en-US" sz="3600" u="sng" dirty="0">
                <a:latin typeface="Arial Black" pitchFamily="34" charset="0"/>
              </a:rPr>
              <a:t>MOOC CERTIFICATE</a:t>
            </a:r>
          </a:p>
        </p:txBody>
      </p:sp>
      <p:pic>
        <p:nvPicPr>
          <p:cNvPr id="3" name="Picture 2" descr="Screenshot (21).png"/>
          <p:cNvPicPr>
            <a:picLocks noChangeAspect="1"/>
          </p:cNvPicPr>
          <p:nvPr/>
        </p:nvPicPr>
        <p:blipFill>
          <a:blip r:embed="rId2"/>
          <a:stretch>
            <a:fillRect/>
          </a:stretch>
        </p:blipFill>
        <p:spPr>
          <a:xfrm>
            <a:off x="990600" y="533400"/>
            <a:ext cx="8153400" cy="63246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638"/>
            <a:ext cx="4953000" cy="1143000"/>
          </a:xfrm>
          <a:solidFill>
            <a:schemeClr val="accent2"/>
          </a:solidFill>
          <a:effectLst>
            <a:glow rad="139700">
              <a:schemeClr val="accent2">
                <a:satMod val="175000"/>
                <a:alpha val="40000"/>
              </a:schemeClr>
            </a:glow>
            <a:outerShdw blurRad="50800" dist="38100" dir="5400000" algn="t" rotWithShape="0">
              <a:prstClr val="black">
                <a:alpha val="40000"/>
              </a:prstClr>
            </a:outerShdw>
          </a:effectLst>
        </p:spPr>
        <p:txBody>
          <a:bodyPr>
            <a:normAutofit fontScale="90000"/>
          </a:bodyPr>
          <a:lstStyle/>
          <a:p>
            <a:r>
              <a:rPr lang="en-US" sz="6600" u="sng" dirty="0">
                <a:solidFill>
                  <a:schemeClr val="tx1"/>
                </a:solidFill>
                <a:latin typeface="Arial Black" pitchFamily="34" charset="0"/>
              </a:rPr>
              <a:t>Conclusion</a:t>
            </a:r>
          </a:p>
        </p:txBody>
      </p:sp>
      <p:sp>
        <p:nvSpPr>
          <p:cNvPr id="3" name="Content Placeholder 2"/>
          <p:cNvSpPr>
            <a:spLocks noGrp="1"/>
          </p:cNvSpPr>
          <p:nvPr>
            <p:ph idx="1"/>
          </p:nvPr>
        </p:nvSpPr>
        <p:spPr>
          <a:xfrm>
            <a:off x="1066800" y="2362200"/>
            <a:ext cx="7772400" cy="4495800"/>
          </a:xfrm>
        </p:spPr>
        <p:txBody>
          <a:bodyPr>
            <a:normAutofit/>
          </a:bodyPr>
          <a:lstStyle/>
          <a:p>
            <a:pPr algn="just">
              <a:buNone/>
            </a:pPr>
            <a:r>
              <a:rPr lang="en-US" dirty="0">
                <a:effectLst>
                  <a:outerShdw blurRad="38100" dist="38100" dir="2700000" algn="tl">
                    <a:srgbClr val="000000">
                      <a:alpha val="43137"/>
                    </a:srgbClr>
                  </a:outerShdw>
                </a:effectLst>
              </a:rPr>
              <a:t>  </a:t>
            </a:r>
            <a:r>
              <a:rPr lang="en-US" sz="2800" dirty="0">
                <a:effectLst>
                  <a:outerShdw blurRad="38100" dist="38100" dir="2700000" algn="tl">
                    <a:srgbClr val="000000">
                      <a:alpha val="43137"/>
                    </a:srgbClr>
                  </a:outerShdw>
                </a:effectLst>
                <a:latin typeface="Arial" pitchFamily="34" charset="0"/>
                <a:cs typeface="Arial" pitchFamily="34" charset="0"/>
              </a:rPr>
              <a:t>The online flight ticket reservation automates the process of booking airline tickets, thus reducing the time wasted as well as the errors that are involved in the manual </a:t>
            </a:r>
            <a:r>
              <a:rPr lang="en-US" sz="2800" dirty="0" err="1">
                <a:effectLst>
                  <a:outerShdw blurRad="38100" dist="38100" dir="2700000" algn="tl">
                    <a:srgbClr val="000000">
                      <a:alpha val="43137"/>
                    </a:srgbClr>
                  </a:outerShdw>
                </a:effectLst>
                <a:latin typeface="Arial" pitchFamily="34" charset="0"/>
                <a:cs typeface="Arial" pitchFamily="34" charset="0"/>
              </a:rPr>
              <a:t>process.In</a:t>
            </a:r>
            <a:r>
              <a:rPr lang="en-US" sz="2800" dirty="0">
                <a:effectLst>
                  <a:outerShdw blurRad="38100" dist="38100" dir="2700000" algn="tl">
                    <a:srgbClr val="000000">
                      <a:alpha val="43137"/>
                    </a:srgbClr>
                  </a:outerShdw>
                </a:effectLst>
                <a:latin typeface="Arial" pitchFamily="34" charset="0"/>
                <a:cs typeface="Arial" pitchFamily="34" charset="0"/>
              </a:rPr>
              <a:t> this project we had to think about the various options which we can provide to user. We have tried to make this project user friendly and also interactive by providing many features.</a:t>
            </a:r>
          </a:p>
          <a:p>
            <a:pPr algn="just">
              <a:buNone/>
            </a:pPr>
            <a:r>
              <a:rPr lang="en-US" sz="2600" dirty="0">
                <a:effectLst>
                  <a:outerShdw blurRad="38100" dist="38100" dir="2700000" algn="tl">
                    <a:srgbClr val="000000">
                      <a:alpha val="43137"/>
                    </a:srgbClr>
                  </a:outerShdw>
                </a:effectLst>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54762"/>
          </a:xfrm>
        </p:spPr>
        <p:txBody>
          <a:bodyPr>
            <a:normAutofit/>
          </a:bodyPr>
          <a:lstStyle/>
          <a:p>
            <a:pPr algn="ctr"/>
            <a:r>
              <a:rPr lang="en-US" sz="6600" dirty="0">
                <a:solidFill>
                  <a:schemeClr val="tx1"/>
                </a:solidFill>
                <a:latin typeface="Arial Black" pitchFamily="34" charset="0"/>
              </a:rPr>
              <a:t>THANK YOUU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62000"/>
            <a:ext cx="5181600" cy="1371600"/>
          </a:xfrm>
          <a:solidFill>
            <a:schemeClr val="accent2"/>
          </a:solidFill>
          <a:effectLst>
            <a:glow rad="228600">
              <a:schemeClr val="accent2">
                <a:satMod val="175000"/>
                <a:alpha val="40000"/>
              </a:schemeClr>
            </a:glow>
            <a:innerShdw blurRad="114300">
              <a:prstClr val="black"/>
            </a:innerShdw>
          </a:effectLst>
        </p:spPr>
        <p:txBody>
          <a:bodyPr>
            <a:noAutofit/>
          </a:bodyPr>
          <a:lstStyle/>
          <a:p>
            <a:r>
              <a:rPr lang="en-US" sz="6600" u="sng" dirty="0">
                <a:solidFill>
                  <a:schemeClr val="tx1"/>
                </a:solidFill>
                <a:latin typeface="Arial Black" pitchFamily="34" charset="0"/>
              </a:rPr>
              <a:t>Objectives</a:t>
            </a:r>
          </a:p>
        </p:txBody>
      </p:sp>
      <p:sp>
        <p:nvSpPr>
          <p:cNvPr id="3" name="Subtitle 2"/>
          <p:cNvSpPr>
            <a:spLocks noGrp="1"/>
          </p:cNvSpPr>
          <p:nvPr>
            <p:ph type="subTitle" idx="1"/>
          </p:nvPr>
        </p:nvSpPr>
        <p:spPr>
          <a:xfrm>
            <a:off x="1295400" y="2819400"/>
            <a:ext cx="7620000" cy="3352800"/>
          </a:xfrm>
        </p:spPr>
        <p:txBody>
          <a:bodyPr>
            <a:normAutofit fontScale="92500"/>
          </a:bodyPr>
          <a:lstStyle/>
          <a:p>
            <a:pPr>
              <a:buFont typeface="Wingdings" pitchFamily="2" charset="2"/>
              <a:buChar char="v"/>
            </a:pPr>
            <a:r>
              <a:rPr lang="en-US" dirty="0">
                <a:solidFill>
                  <a:schemeClr val="tx1"/>
                </a:solidFill>
              </a:rPr>
              <a:t> </a:t>
            </a:r>
            <a:r>
              <a:rPr lang="en-US" sz="4000" dirty="0">
                <a:solidFill>
                  <a:schemeClr val="tx1"/>
                </a:solidFill>
                <a:latin typeface="Arial" pitchFamily="34" charset="0"/>
                <a:cs typeface="Arial" pitchFamily="34" charset="0"/>
              </a:rPr>
              <a:t>To make air ticket reservation easier for passenger.</a:t>
            </a:r>
          </a:p>
          <a:p>
            <a:pPr>
              <a:buFont typeface="Wingdings" pitchFamily="2" charset="2"/>
              <a:buChar char="v"/>
            </a:pPr>
            <a:r>
              <a:rPr lang="en-US" sz="4000" dirty="0">
                <a:solidFill>
                  <a:schemeClr val="tx1"/>
                </a:solidFill>
                <a:latin typeface="Arial" pitchFamily="34" charset="0"/>
                <a:cs typeface="Arial" pitchFamily="34" charset="0"/>
              </a:rPr>
              <a:t>To save time and effort of potential air traveler.</a:t>
            </a:r>
          </a:p>
          <a:p>
            <a:pPr>
              <a:buFont typeface="Wingdings" pitchFamily="2" charset="2"/>
              <a:buChar char="v"/>
            </a:pPr>
            <a:r>
              <a:rPr lang="en-US" sz="4000" dirty="0">
                <a:solidFill>
                  <a:schemeClr val="tx1"/>
                </a:solidFill>
                <a:latin typeface="Arial" pitchFamily="34" charset="0"/>
                <a:cs typeface="Arial" pitchFamily="34" charset="0"/>
              </a:rPr>
              <a:t>To reduce the hassle of the user. </a:t>
            </a:r>
          </a:p>
          <a:p>
            <a:pPr>
              <a:buFont typeface="Wingdings" pitchFamily="2" charset="2"/>
              <a:buChar char="v"/>
            </a:pP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1" end="1"/>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0"/>
            <a:ext cx="5486400" cy="1472184"/>
          </a:xfrm>
          <a:solidFill>
            <a:schemeClr val="accent2"/>
          </a:solidFill>
          <a:ln>
            <a:solidFill>
              <a:schemeClr val="tx1"/>
            </a:solidFill>
          </a:ln>
          <a:effectLst>
            <a:glow rad="139700">
              <a:schemeClr val="accent2">
                <a:satMod val="175000"/>
                <a:alpha val="40000"/>
              </a:schemeClr>
            </a:glow>
            <a:outerShdw blurRad="50800" dist="38100" dir="5400000" algn="t" rotWithShape="0">
              <a:prstClr val="black">
                <a:alpha val="40000"/>
              </a:prstClr>
            </a:outerShdw>
          </a:effectLst>
        </p:spPr>
        <p:txBody>
          <a:bodyPr>
            <a:normAutofit/>
          </a:bodyPr>
          <a:lstStyle/>
          <a:p>
            <a:r>
              <a:rPr lang="en-US" sz="8000" u="sng" dirty="0">
                <a:solidFill>
                  <a:schemeClr val="tx1"/>
                </a:solidFill>
              </a:rPr>
              <a:t>Introduction</a:t>
            </a:r>
            <a:r>
              <a:rPr lang="en-US" sz="8000" dirty="0"/>
              <a:t> </a:t>
            </a:r>
          </a:p>
        </p:txBody>
      </p:sp>
      <p:sp>
        <p:nvSpPr>
          <p:cNvPr id="3" name="Subtitle 2"/>
          <p:cNvSpPr>
            <a:spLocks noGrp="1"/>
          </p:cNvSpPr>
          <p:nvPr>
            <p:ph type="subTitle" idx="1"/>
          </p:nvPr>
        </p:nvSpPr>
        <p:spPr>
          <a:xfrm>
            <a:off x="1432560" y="2362200"/>
            <a:ext cx="7406640" cy="4267200"/>
          </a:xfrm>
        </p:spPr>
        <p:txBody>
          <a:bodyPr>
            <a:normAutofit lnSpcReduction="10000"/>
          </a:bodyPr>
          <a:lstStyle/>
          <a:p>
            <a:pPr algn="just">
              <a:lnSpc>
                <a:spcPct val="150000"/>
              </a:lnSpc>
            </a:pPr>
            <a:r>
              <a:rPr lang="en-US" sz="2000" b="1" dirty="0">
                <a:solidFill>
                  <a:schemeClr val="tx1"/>
                </a:solidFill>
                <a:latin typeface="Arial" pitchFamily="34" charset="0"/>
                <a:cs typeface="Arial" pitchFamily="34" charset="0"/>
              </a:rPr>
              <a:t>Online Flight Ticketing is a kind of user assistance where customers can reserve tickets for flight in online. This is an easy method which saves a lot of time. This project entitled design and implement of  an air ticket reservation system can be applicable to any airlines. The feature of this system will be similar as a common ticketing system.  As a user :</a:t>
            </a:r>
          </a:p>
          <a:p>
            <a:pPr lvl="0">
              <a:buFont typeface="Wingdings" pitchFamily="2" charset="2"/>
              <a:buChar char="v"/>
            </a:pPr>
            <a:r>
              <a:rPr lang="en-US" sz="2000" b="1" dirty="0">
                <a:solidFill>
                  <a:schemeClr val="tx1"/>
                </a:solidFill>
                <a:latin typeface="Arial" pitchFamily="34" charset="0"/>
                <a:cs typeface="Arial" pitchFamily="34" charset="0"/>
              </a:rPr>
              <a:t> You can view the schedule</a:t>
            </a:r>
          </a:p>
          <a:p>
            <a:pPr lvl="0">
              <a:buFont typeface="Wingdings" pitchFamily="2" charset="2"/>
              <a:buChar char="v"/>
            </a:pPr>
            <a:r>
              <a:rPr lang="en-US" sz="2000" b="1" dirty="0">
                <a:solidFill>
                  <a:schemeClr val="tx1"/>
                </a:solidFill>
                <a:latin typeface="Arial" pitchFamily="34" charset="0"/>
                <a:cs typeface="Arial" pitchFamily="34" charset="0"/>
              </a:rPr>
              <a:t> You can reserve ticket</a:t>
            </a:r>
          </a:p>
          <a:p>
            <a:pPr lvl="0">
              <a:buFont typeface="Wingdings" pitchFamily="2" charset="2"/>
              <a:buChar char="v"/>
            </a:pPr>
            <a:r>
              <a:rPr lang="en-US" sz="2000" b="1" dirty="0">
                <a:solidFill>
                  <a:schemeClr val="tx1"/>
                </a:solidFill>
                <a:latin typeface="Arial" pitchFamily="34" charset="0"/>
                <a:cs typeface="Arial" pitchFamily="34" charset="0"/>
              </a:rPr>
              <a:t>You can cancel your reservation</a:t>
            </a:r>
          </a:p>
          <a:p>
            <a:pPr lvl="0">
              <a:buFont typeface="Wingdings" pitchFamily="2" charset="2"/>
              <a:buChar char="v"/>
            </a:pPr>
            <a:r>
              <a:rPr lang="en-US" sz="2000" b="1" dirty="0">
                <a:solidFill>
                  <a:schemeClr val="tx1"/>
                </a:solidFill>
                <a:latin typeface="Arial" pitchFamily="34" charset="0"/>
                <a:cs typeface="Arial" pitchFamily="34" charset="0"/>
              </a:rPr>
              <a:t>You can confirm your reservation</a:t>
            </a:r>
          </a:p>
          <a:p>
            <a:endParaRPr lang="en-US" sz="1900" dirty="0">
              <a:solidFill>
                <a:schemeClr val="tx1"/>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lide(fromBottom)">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lide(fromBottom)">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lide(fromBottom)">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C21E8-800D-F840-82C1-67630F7A247F}"/>
              </a:ext>
            </a:extLst>
          </p:cNvPr>
          <p:cNvSpPr>
            <a:spLocks noGrp="1"/>
          </p:cNvSpPr>
          <p:nvPr>
            <p:ph type="title"/>
          </p:nvPr>
        </p:nvSpPr>
        <p:spPr>
          <a:xfrm>
            <a:off x="3200400" y="274638"/>
            <a:ext cx="2971800" cy="1143000"/>
          </a:xfrm>
          <a:solidFill>
            <a:schemeClr val="accent2"/>
          </a:solidFill>
          <a:effectLst>
            <a:glow rad="139700">
              <a:schemeClr val="accent2">
                <a:satMod val="175000"/>
                <a:alpha val="40000"/>
              </a:schemeClr>
            </a:glow>
            <a:outerShdw blurRad="50800" dist="38100" dir="5400000" algn="t" rotWithShape="0">
              <a:prstClr val="black">
                <a:alpha val="40000"/>
              </a:prstClr>
            </a:outerShdw>
          </a:effectLst>
        </p:spPr>
        <p:txBody>
          <a:bodyPr>
            <a:normAutofit/>
          </a:bodyPr>
          <a:lstStyle/>
          <a:p>
            <a:r>
              <a:rPr lang="en-US" u="sng" dirty="0"/>
              <a:t>About Java :</a:t>
            </a:r>
            <a:endParaRPr lang="en-IN" u="sng" dirty="0"/>
          </a:p>
        </p:txBody>
      </p:sp>
      <p:sp>
        <p:nvSpPr>
          <p:cNvPr id="3" name="Content Placeholder 2">
            <a:extLst>
              <a:ext uri="{FF2B5EF4-FFF2-40B4-BE49-F238E27FC236}">
                <a16:creationId xmlns:a16="http://schemas.microsoft.com/office/drawing/2014/main" xmlns="" id="{C004F4CC-F481-399C-B428-F1499E9F9573}"/>
              </a:ext>
            </a:extLst>
          </p:cNvPr>
          <p:cNvSpPr>
            <a:spLocks noGrp="1"/>
          </p:cNvSpPr>
          <p:nvPr>
            <p:ph idx="1"/>
          </p:nvPr>
        </p:nvSpPr>
        <p:spPr>
          <a:xfrm>
            <a:off x="1435608" y="2209800"/>
            <a:ext cx="7498080" cy="4038600"/>
          </a:xfrm>
        </p:spPr>
        <p:txBody>
          <a:bodyPr/>
          <a:lstStyle/>
          <a:p>
            <a:r>
              <a:rPr lang="en-US" dirty="0"/>
              <a:t>Java is a high-level programming language and is platform independent.</a:t>
            </a:r>
          </a:p>
          <a:p>
            <a:r>
              <a:rPr lang="en-US" dirty="0"/>
              <a:t>It was first developed by Sun Microsystem.</a:t>
            </a:r>
          </a:p>
          <a:p>
            <a:r>
              <a:rPr lang="en-US" dirty="0"/>
              <a:t>There are huge application java language and one of them which we are discussing is flight booking system.</a:t>
            </a:r>
            <a:endParaRPr lang="en-IN" dirty="0"/>
          </a:p>
        </p:txBody>
      </p:sp>
    </p:spTree>
    <p:extLst>
      <p:ext uri="{BB962C8B-B14F-4D97-AF65-F5344CB8AC3E}">
        <p14:creationId xmlns:p14="http://schemas.microsoft.com/office/powerpoint/2010/main" xmlns="" val="3961863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531AE0-DB55-C658-9B99-8900DCCB245F}"/>
              </a:ext>
            </a:extLst>
          </p:cNvPr>
          <p:cNvSpPr>
            <a:spLocks noGrp="1"/>
          </p:cNvSpPr>
          <p:nvPr>
            <p:ph type="title"/>
          </p:nvPr>
        </p:nvSpPr>
        <p:spPr>
          <a:xfrm>
            <a:off x="3505200" y="274638"/>
            <a:ext cx="2895600" cy="1143000"/>
          </a:xfrm>
          <a:solidFill>
            <a:schemeClr val="accent2"/>
          </a:solidFill>
          <a:effectLst>
            <a:glow rad="139700">
              <a:schemeClr val="accent2">
                <a:satMod val="175000"/>
                <a:alpha val="40000"/>
              </a:schemeClr>
            </a:glow>
            <a:outerShdw blurRad="50800" dist="38100" dir="5400000" algn="t" rotWithShape="0">
              <a:prstClr val="black">
                <a:alpha val="40000"/>
              </a:prstClr>
            </a:outerShdw>
          </a:effectLst>
        </p:spPr>
        <p:txBody>
          <a:bodyPr>
            <a:normAutofit fontScale="90000"/>
          </a:bodyPr>
          <a:lstStyle/>
          <a:p>
            <a:r>
              <a:rPr lang="en-US" u="sng" dirty="0"/>
              <a:t>Java Program:</a:t>
            </a:r>
            <a:endParaRPr lang="en-IN" u="sng" dirty="0"/>
          </a:p>
        </p:txBody>
      </p:sp>
      <p:sp>
        <p:nvSpPr>
          <p:cNvPr id="3" name="Content Placeholder 2">
            <a:extLst>
              <a:ext uri="{FF2B5EF4-FFF2-40B4-BE49-F238E27FC236}">
                <a16:creationId xmlns:a16="http://schemas.microsoft.com/office/drawing/2014/main" xmlns="" id="{45E80583-1A0B-E045-0936-A08AED6A0B22}"/>
              </a:ext>
            </a:extLst>
          </p:cNvPr>
          <p:cNvSpPr>
            <a:spLocks noGrp="1"/>
          </p:cNvSpPr>
          <p:nvPr>
            <p:ph idx="1"/>
          </p:nvPr>
        </p:nvSpPr>
        <p:spPr>
          <a:xfrm>
            <a:off x="1435608" y="1905000"/>
            <a:ext cx="7498080" cy="4724400"/>
          </a:xfrm>
        </p:spPr>
        <p:txBody>
          <a:bodyPr>
            <a:normAutofit lnSpcReduction="10000"/>
          </a:bodyPr>
          <a:lstStyle/>
          <a:p>
            <a:r>
              <a:rPr lang="en-US" dirty="0"/>
              <a:t>In the java programing language , all source code is first written in plain text files ending with the java extension.</a:t>
            </a:r>
          </a:p>
          <a:p>
            <a:r>
              <a:rPr lang="en-US" dirty="0"/>
              <a:t>Those source files are then compiled into .class files by the java compiler.</a:t>
            </a:r>
          </a:p>
          <a:p>
            <a:r>
              <a:rPr lang="en-US" dirty="0"/>
              <a:t>We started creating the project with making flight.txt file which will store the details(</a:t>
            </a:r>
            <a:r>
              <a:rPr lang="en-US" dirty="0" err="1"/>
              <a:t>i.e</a:t>
            </a:r>
            <a:r>
              <a:rPr lang="en-US" dirty="0"/>
              <a:t> name of source to destination, total number of seats , available and unavailable , price etc.)</a:t>
            </a:r>
            <a:endParaRPr lang="en-IN" dirty="0"/>
          </a:p>
        </p:txBody>
      </p:sp>
    </p:spTree>
    <p:extLst>
      <p:ext uri="{BB962C8B-B14F-4D97-AF65-F5344CB8AC3E}">
        <p14:creationId xmlns:p14="http://schemas.microsoft.com/office/powerpoint/2010/main" xmlns="" val="202057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C7546B-D0FB-3F34-DF50-71F9441FD2D2}"/>
              </a:ext>
            </a:extLst>
          </p:cNvPr>
          <p:cNvSpPr>
            <a:spLocks noGrp="1"/>
          </p:cNvSpPr>
          <p:nvPr>
            <p:ph type="title"/>
          </p:nvPr>
        </p:nvSpPr>
        <p:spPr>
          <a:xfrm>
            <a:off x="2514600" y="274638"/>
            <a:ext cx="5029200" cy="1143000"/>
          </a:xfrm>
          <a:solidFill>
            <a:schemeClr val="accent2"/>
          </a:solidFill>
          <a:effectLst>
            <a:glow rad="139700">
              <a:schemeClr val="accent2">
                <a:satMod val="175000"/>
                <a:alpha val="40000"/>
              </a:schemeClr>
            </a:glow>
            <a:outerShdw blurRad="50800" dist="38100" dir="5400000" algn="t" rotWithShape="0">
              <a:prstClr val="black">
                <a:alpha val="40000"/>
              </a:prstClr>
            </a:outerShdw>
          </a:effectLst>
        </p:spPr>
        <p:txBody>
          <a:bodyPr>
            <a:normAutofit fontScale="90000"/>
          </a:bodyPr>
          <a:lstStyle/>
          <a:p>
            <a:r>
              <a:rPr lang="en-US" u="sng" dirty="0"/>
              <a:t>About user and admin:</a:t>
            </a:r>
            <a:endParaRPr lang="en-IN" u="sng" dirty="0"/>
          </a:p>
        </p:txBody>
      </p:sp>
      <p:sp>
        <p:nvSpPr>
          <p:cNvPr id="3" name="Content Placeholder 2">
            <a:extLst>
              <a:ext uri="{FF2B5EF4-FFF2-40B4-BE49-F238E27FC236}">
                <a16:creationId xmlns:a16="http://schemas.microsoft.com/office/drawing/2014/main" xmlns="" id="{C5E686EF-25CD-7E0E-C67A-6A01B9B4F284}"/>
              </a:ext>
            </a:extLst>
          </p:cNvPr>
          <p:cNvSpPr>
            <a:spLocks noGrp="1"/>
          </p:cNvSpPr>
          <p:nvPr>
            <p:ph idx="1"/>
          </p:nvPr>
        </p:nvSpPr>
        <p:spPr>
          <a:xfrm>
            <a:off x="1435608" y="1828800"/>
            <a:ext cx="7498080" cy="4876800"/>
          </a:xfrm>
        </p:spPr>
        <p:txBody>
          <a:bodyPr>
            <a:normAutofit fontScale="85000" lnSpcReduction="20000"/>
          </a:bodyPr>
          <a:lstStyle/>
          <a:p>
            <a:r>
              <a:rPr lang="en-US" b="1" dirty="0"/>
              <a:t>1. </a:t>
            </a:r>
            <a:r>
              <a:rPr lang="en-US" b="1" u="sng" dirty="0"/>
              <a:t>Admin:-</a:t>
            </a:r>
          </a:p>
          <a:p>
            <a:r>
              <a:rPr lang="en-US" dirty="0"/>
              <a:t>Admin can check the booking records of users.</a:t>
            </a:r>
          </a:p>
          <a:p>
            <a:r>
              <a:rPr lang="en-US" dirty="0"/>
              <a:t>Admin can change the status of booking.</a:t>
            </a:r>
          </a:p>
          <a:p>
            <a:r>
              <a:rPr lang="en-US" dirty="0"/>
              <a:t>Admin can add , delete and edit new flight details.</a:t>
            </a:r>
          </a:p>
          <a:p>
            <a:endParaRPr lang="en-US" dirty="0"/>
          </a:p>
          <a:p>
            <a:r>
              <a:rPr lang="en-US" b="1" u="sng" dirty="0"/>
              <a:t>2.User:-</a:t>
            </a:r>
          </a:p>
          <a:p>
            <a:r>
              <a:rPr lang="en-US" dirty="0"/>
              <a:t>User can search new flight by entering the light name from and to for </a:t>
            </a:r>
            <a:r>
              <a:rPr lang="en-US" dirty="0" err="1"/>
              <a:t>eg.</a:t>
            </a:r>
            <a:r>
              <a:rPr lang="en-US" dirty="0"/>
              <a:t> Delhi to Kerala.</a:t>
            </a:r>
          </a:p>
          <a:p>
            <a:r>
              <a:rPr lang="en-US" dirty="0"/>
              <a:t>User can register in the application with id and password.</a:t>
            </a:r>
          </a:p>
          <a:p>
            <a:r>
              <a:rPr lang="en-US" dirty="0"/>
              <a:t>Then user can book tickets by entering his/her details and book the available seat.</a:t>
            </a:r>
          </a:p>
          <a:p>
            <a:endParaRPr lang="en-IN" dirty="0"/>
          </a:p>
        </p:txBody>
      </p:sp>
    </p:spTree>
    <p:extLst>
      <p:ext uri="{BB962C8B-B14F-4D97-AF65-F5344CB8AC3E}">
        <p14:creationId xmlns:p14="http://schemas.microsoft.com/office/powerpoint/2010/main" xmlns="" val="41508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4648200" cy="1020762"/>
          </a:xfrm>
          <a:solidFill>
            <a:schemeClr val="accent2"/>
          </a:solidFill>
          <a:effectLst>
            <a:outerShdw blurRad="50800" dist="38100" dir="5400000" algn="t" rotWithShape="0">
              <a:prstClr val="black">
                <a:alpha val="40000"/>
              </a:prstClr>
            </a:outerShdw>
          </a:effectLst>
        </p:spPr>
        <p:txBody>
          <a:bodyPr/>
          <a:lstStyle/>
          <a:p>
            <a:r>
              <a:rPr lang="en-US" u="sng" dirty="0">
                <a:solidFill>
                  <a:schemeClr val="tx1"/>
                </a:solidFill>
                <a:effectLst>
                  <a:outerShdw blurRad="38100" dist="38100" dir="2700000" algn="tl">
                    <a:srgbClr val="000000">
                      <a:alpha val="43137"/>
                    </a:srgbClr>
                  </a:outerShdw>
                </a:effectLst>
              </a:rPr>
              <a:t>Data Flow Diagram</a:t>
            </a:r>
          </a:p>
        </p:txBody>
      </p:sp>
      <p:pic>
        <p:nvPicPr>
          <p:cNvPr id="6" name="Content Placeholder 5" descr="WhatsApp Image 2022-11-03 at 12.01.23.jpg"/>
          <p:cNvPicPr>
            <a:picLocks noGrp="1" noChangeAspect="1"/>
          </p:cNvPicPr>
          <p:nvPr>
            <p:ph idx="1"/>
          </p:nvPr>
        </p:nvPicPr>
        <p:blipFill>
          <a:blip r:embed="rId2"/>
          <a:stretch>
            <a:fillRect/>
          </a:stretch>
        </p:blipFill>
        <p:spPr>
          <a:xfrm>
            <a:off x="1066800" y="1447800"/>
            <a:ext cx="8077200" cy="5257800"/>
          </a:xfrm>
        </p:spPr>
      </p:pic>
    </p:spTree>
    <p:extLst>
      <p:ext uri="{BB962C8B-B14F-4D97-AF65-F5344CB8AC3E}">
        <p14:creationId xmlns:p14="http://schemas.microsoft.com/office/powerpoint/2010/main" xmlns="" val="1046741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A3F2DE-4218-1640-5734-806F42A40521}"/>
              </a:ext>
            </a:extLst>
          </p:cNvPr>
          <p:cNvSpPr>
            <a:spLocks noGrp="1"/>
          </p:cNvSpPr>
          <p:nvPr>
            <p:ph type="title"/>
          </p:nvPr>
        </p:nvSpPr>
        <p:spPr/>
        <p:txBody>
          <a:bodyPr/>
          <a:lstStyle/>
          <a:p>
            <a:r>
              <a:rPr lang="en-IN" u="sng" dirty="0"/>
              <a:t>Types of User:-</a:t>
            </a:r>
          </a:p>
        </p:txBody>
      </p:sp>
      <p:sp>
        <p:nvSpPr>
          <p:cNvPr id="3" name="Content Placeholder 2">
            <a:extLst>
              <a:ext uri="{FF2B5EF4-FFF2-40B4-BE49-F238E27FC236}">
                <a16:creationId xmlns:a16="http://schemas.microsoft.com/office/drawing/2014/main" xmlns="" id="{AEBC578D-D1E6-DACF-58FB-2E0F5BF69573}"/>
              </a:ext>
            </a:extLst>
          </p:cNvPr>
          <p:cNvSpPr>
            <a:spLocks noGrp="1"/>
          </p:cNvSpPr>
          <p:nvPr>
            <p:ph idx="1"/>
          </p:nvPr>
        </p:nvSpPr>
        <p:spPr/>
        <p:txBody>
          <a:bodyPr>
            <a:normAutofit fontScale="85000" lnSpcReduction="20000"/>
          </a:bodyPr>
          <a:lstStyle/>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2"/>
              <a:buNone/>
              <a:tabLst/>
              <a:defRPr/>
            </a:pPr>
            <a:r>
              <a:rPr kumimoji="0" lang="en-US" sz="3000" b="1" i="0" u="sng" strike="noStrike" kern="1200" cap="none" spc="0" normalizeH="0" baseline="0" noProof="0" dirty="0">
                <a:ln>
                  <a:noFill/>
                </a:ln>
                <a:solidFill>
                  <a:prstClr val="black"/>
                </a:solidFill>
                <a:effectLst/>
                <a:uLnTx/>
                <a:uFillTx/>
                <a:latin typeface="Gill Sans MT"/>
                <a:ea typeface="+mn-ea"/>
                <a:cs typeface="+mn-cs"/>
              </a:rPr>
              <a:t>ADMIN:</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r>
              <a:rPr kumimoji="0" lang="en-US" sz="2200" b="0" i="0" u="none" strike="noStrike" kern="1200" cap="none" spc="0" normalizeH="0" baseline="0" noProof="0" dirty="0">
                <a:ln>
                  <a:noFill/>
                </a:ln>
                <a:solidFill>
                  <a:prstClr val="black"/>
                </a:solidFill>
                <a:effectLst/>
                <a:uLnTx/>
                <a:uFillTx/>
                <a:latin typeface="Gill Sans MT"/>
                <a:ea typeface="+mn-ea"/>
                <a:cs typeface="+mn-cs"/>
              </a:rPr>
              <a:t>Creating a flight </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r>
              <a:rPr kumimoji="0" lang="en-US" sz="2200" b="0" i="0" u="none" strike="noStrike" kern="1200" cap="none" spc="0" normalizeH="0" baseline="0" noProof="0" dirty="0">
                <a:ln>
                  <a:noFill/>
                </a:ln>
                <a:solidFill>
                  <a:prstClr val="black"/>
                </a:solidFill>
                <a:effectLst/>
                <a:uLnTx/>
                <a:uFillTx/>
                <a:latin typeface="Gill Sans MT"/>
                <a:ea typeface="+mn-ea"/>
                <a:cs typeface="+mn-cs"/>
              </a:rPr>
              <a:t>Changing time schedule</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r>
              <a:rPr kumimoji="0" lang="en-US" sz="2200" b="0" i="0" u="none" strike="noStrike" kern="1200" cap="none" spc="0" normalizeH="0" baseline="0" noProof="0" dirty="0">
                <a:ln>
                  <a:noFill/>
                </a:ln>
                <a:solidFill>
                  <a:prstClr val="black"/>
                </a:solidFill>
                <a:effectLst/>
                <a:uLnTx/>
                <a:uFillTx/>
                <a:latin typeface="Gill Sans MT"/>
                <a:ea typeface="+mn-ea"/>
                <a:cs typeface="+mn-cs"/>
              </a:rPr>
              <a:t>Creating a new route</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r>
              <a:rPr kumimoji="0" lang="en-US" sz="2200" b="0" i="0" u="none" strike="noStrike" kern="1200" cap="none" spc="0" normalizeH="0" baseline="0" noProof="0" dirty="0">
                <a:ln>
                  <a:noFill/>
                </a:ln>
                <a:solidFill>
                  <a:prstClr val="black"/>
                </a:solidFill>
                <a:effectLst/>
                <a:uLnTx/>
                <a:uFillTx/>
                <a:latin typeface="Gill Sans MT"/>
                <a:ea typeface="+mn-ea"/>
                <a:cs typeface="+mn-cs"/>
              </a:rPr>
              <a:t>Updating  airport information</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r>
              <a:rPr kumimoji="0" lang="en-US" sz="2200" b="0" i="0" u="none" strike="noStrike" kern="1200" cap="none" spc="0" normalizeH="0" baseline="0" noProof="0" dirty="0">
                <a:ln>
                  <a:noFill/>
                </a:ln>
                <a:solidFill>
                  <a:prstClr val="black"/>
                </a:solidFill>
                <a:effectLst/>
                <a:uLnTx/>
                <a:uFillTx/>
                <a:latin typeface="Gill Sans MT"/>
                <a:ea typeface="+mn-ea"/>
                <a:cs typeface="+mn-cs"/>
              </a:rPr>
              <a:t>Registering and managing users</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r>
              <a:rPr kumimoji="0" lang="en-US" sz="2200" b="0" i="0" u="none" strike="noStrike" kern="1200" cap="none" spc="0" normalizeH="0" baseline="0" noProof="0" dirty="0">
                <a:ln>
                  <a:noFill/>
                </a:ln>
                <a:solidFill>
                  <a:prstClr val="black"/>
                </a:solidFill>
                <a:effectLst/>
                <a:uLnTx/>
                <a:uFillTx/>
                <a:latin typeface="Gill Sans MT"/>
                <a:ea typeface="+mn-ea"/>
                <a:cs typeface="+mn-cs"/>
              </a:rPr>
              <a:t>View statistics  </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endParaRPr kumimoji="0" lang="en-US" sz="2200" b="0" i="0" u="none" strike="noStrike" kern="1200" cap="none" spc="0" normalizeH="0" baseline="0" noProof="0" dirty="0">
              <a:ln>
                <a:noFill/>
              </a:ln>
              <a:solidFill>
                <a:prstClr val="black"/>
              </a:solidFill>
              <a:effectLst/>
              <a:uLnTx/>
              <a:uFillTx/>
              <a:latin typeface="Gill Sans MT"/>
              <a:ea typeface="+mn-ea"/>
              <a:cs typeface="+mn-cs"/>
            </a:endParaRP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2"/>
              <a:buNone/>
              <a:tabLst/>
              <a:defRPr/>
            </a:pPr>
            <a:r>
              <a:rPr kumimoji="0" lang="en-US" sz="3000" b="1" i="0" u="sng" strike="noStrike" kern="1200" cap="none" spc="0" normalizeH="0" baseline="0" noProof="0" dirty="0">
                <a:ln>
                  <a:noFill/>
                </a:ln>
                <a:solidFill>
                  <a:prstClr val="black"/>
                </a:solidFill>
                <a:effectLst/>
                <a:uLnTx/>
                <a:uFillTx/>
                <a:latin typeface="Gill Sans MT"/>
                <a:ea typeface="+mn-ea"/>
                <a:cs typeface="+mn-cs"/>
              </a:rPr>
              <a:t>REGISTERED USER</a:t>
            </a:r>
            <a:r>
              <a:rPr kumimoji="0" lang="en-US" sz="2200" b="1" i="0" u="sng" strike="noStrike" kern="1200" cap="none" spc="0" normalizeH="0" baseline="0" noProof="0" dirty="0">
                <a:ln>
                  <a:noFill/>
                </a:ln>
                <a:solidFill>
                  <a:prstClr val="black"/>
                </a:solidFill>
                <a:effectLst/>
                <a:uLnTx/>
                <a:uFillTx/>
                <a:latin typeface="Gill Sans MT"/>
                <a:ea typeface="+mn-ea"/>
                <a:cs typeface="+mn-cs"/>
              </a:rPr>
              <a:t>:</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r>
              <a:rPr kumimoji="0" lang="en-US" sz="2200" b="0" i="0" u="none" strike="noStrike" kern="1200" cap="none" spc="0" normalizeH="0" baseline="0" noProof="0" dirty="0">
                <a:ln>
                  <a:noFill/>
                </a:ln>
                <a:solidFill>
                  <a:prstClr val="black"/>
                </a:solidFill>
                <a:effectLst/>
                <a:uLnTx/>
                <a:uFillTx/>
                <a:latin typeface="Gill Sans MT"/>
                <a:ea typeface="+mn-ea"/>
                <a:cs typeface="+mn-cs"/>
              </a:rPr>
              <a:t>View flight schedule</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r>
              <a:rPr kumimoji="0" lang="en-US" sz="2200" b="0" i="0" u="none" strike="noStrike" kern="1200" cap="none" spc="0" normalizeH="0" baseline="0" noProof="0" dirty="0">
                <a:ln>
                  <a:noFill/>
                </a:ln>
                <a:solidFill>
                  <a:prstClr val="black"/>
                </a:solidFill>
                <a:effectLst/>
                <a:uLnTx/>
                <a:uFillTx/>
                <a:latin typeface="Gill Sans MT"/>
                <a:ea typeface="+mn-ea"/>
                <a:cs typeface="+mn-cs"/>
              </a:rPr>
              <a:t>Book, confirm/cancel reservation </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2"/>
              <a:buNone/>
              <a:tabLst/>
              <a:defRPr/>
            </a:pPr>
            <a:endParaRPr kumimoji="0" lang="en-US" sz="3000" b="1" i="0" u="none" strike="noStrike" kern="1200" cap="none" spc="0" normalizeH="0" baseline="0" noProof="0" dirty="0">
              <a:ln>
                <a:noFill/>
              </a:ln>
              <a:solidFill>
                <a:prstClr val="black"/>
              </a:solidFill>
              <a:effectLst/>
              <a:uLnTx/>
              <a:uFillTx/>
              <a:latin typeface="Gill Sans MT"/>
              <a:ea typeface="+mn-ea"/>
              <a:cs typeface="+mn-cs"/>
            </a:endParaRP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2"/>
              <a:buNone/>
              <a:tabLst/>
              <a:defRPr/>
            </a:pPr>
            <a:r>
              <a:rPr kumimoji="0" lang="en-US" sz="3000" b="1" i="0" u="sng" strike="noStrike" kern="1200" cap="none" spc="0" normalizeH="0" baseline="0" noProof="0" dirty="0">
                <a:ln>
                  <a:noFill/>
                </a:ln>
                <a:solidFill>
                  <a:prstClr val="black"/>
                </a:solidFill>
                <a:effectLst/>
                <a:uLnTx/>
                <a:uFillTx/>
                <a:latin typeface="Gill Sans MT"/>
                <a:ea typeface="+mn-ea"/>
                <a:cs typeface="+mn-cs"/>
              </a:rPr>
              <a:t>UNREGISTERED USER:</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r>
              <a:rPr kumimoji="0" lang="en-US" sz="2200" b="0" i="0" u="none" strike="noStrike" kern="1200" cap="none" spc="0" normalizeH="0" baseline="0" noProof="0" dirty="0">
                <a:ln>
                  <a:noFill/>
                </a:ln>
                <a:solidFill>
                  <a:prstClr val="black"/>
                </a:solidFill>
                <a:effectLst/>
                <a:uLnTx/>
                <a:uFillTx/>
                <a:latin typeface="Gill Sans MT"/>
                <a:ea typeface="+mn-ea"/>
                <a:cs typeface="+mn-cs"/>
              </a:rPr>
              <a:t>View flight schedule</a:t>
            </a:r>
          </a:p>
          <a:p>
            <a:pPr marL="541782" marR="0" lvl="0" indent="-514350" algn="l" defTabSz="914400" rtl="0" eaLnBrk="1" fontAlgn="auto" latinLnBrk="0" hangingPunct="1">
              <a:lnSpc>
                <a:spcPct val="100000"/>
              </a:lnSpc>
              <a:spcBef>
                <a:spcPts val="600"/>
              </a:spcBef>
              <a:spcAft>
                <a:spcPts val="0"/>
              </a:spcAft>
              <a:buClr>
                <a:srgbClr val="3891A7"/>
              </a:buClr>
              <a:buSzPct val="80000"/>
              <a:buFont typeface="Wingdings" pitchFamily="2" charset="2"/>
              <a:buChar char="v"/>
              <a:tabLst/>
              <a:defRPr/>
            </a:pPr>
            <a:endParaRPr kumimoji="0" lang="en-US" sz="2200" b="0" i="0" u="none" strike="noStrike" kern="1200" cap="none" spc="0" normalizeH="0" baseline="0" noProof="0" dirty="0">
              <a:ln>
                <a:noFill/>
              </a:ln>
              <a:solidFill>
                <a:prstClr val="black"/>
              </a:solidFill>
              <a:effectLst/>
              <a:uLnTx/>
              <a:uFillTx/>
              <a:latin typeface="Gill Sans MT"/>
              <a:ea typeface="+mn-ea"/>
              <a:cs typeface="+mn-cs"/>
            </a:endParaRPr>
          </a:p>
          <a:p>
            <a:endParaRPr lang="en-IN" dirty="0"/>
          </a:p>
        </p:txBody>
      </p:sp>
    </p:spTree>
    <p:extLst>
      <p:ext uri="{BB962C8B-B14F-4D97-AF65-F5344CB8AC3E}">
        <p14:creationId xmlns:p14="http://schemas.microsoft.com/office/powerpoint/2010/main" xmlns="" val="12239642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1244</TotalTime>
  <Words>1044</Words>
  <Application>Microsoft Office PowerPoint</Application>
  <PresentationFormat>On-screen Show (4:3)</PresentationFormat>
  <Paragraphs>98</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 Project title:  Flight Ticket Booking System </vt:lpstr>
      <vt:lpstr>Abstract</vt:lpstr>
      <vt:lpstr>Objectives</vt:lpstr>
      <vt:lpstr>Introduction </vt:lpstr>
      <vt:lpstr>About Java :</vt:lpstr>
      <vt:lpstr>Java Program:</vt:lpstr>
      <vt:lpstr>About user and admin:</vt:lpstr>
      <vt:lpstr>Data Flow Diagram</vt:lpstr>
      <vt:lpstr>Types of User:-</vt:lpstr>
      <vt:lpstr>Details of the technical learnings during the delivery of task : </vt:lpstr>
      <vt:lpstr>OBJECT-ORIENTED PROGRAMMING is a programming paradigm based on the concept of “objects”, which can contain data and code: data in the form of fields, and code,in the form of procedures.</vt:lpstr>
      <vt:lpstr>1.   ABSTRACTION:  It is the process of taking away or removing characteristics from something in order to reduce it to a set of essential characteristics. In OOP, in the process of abstraction a programmer hides all but the relevant data about an object in order to reduce complexity and increase efficiency.</vt:lpstr>
      <vt:lpstr>Slide 13</vt:lpstr>
      <vt:lpstr>Technical Requirements </vt:lpstr>
      <vt:lpstr>Advantages </vt:lpstr>
      <vt:lpstr>Screenshot of the code</vt:lpstr>
      <vt:lpstr>Slide 17</vt:lpstr>
      <vt:lpstr>Slide 18</vt:lpstr>
      <vt:lpstr>Slide 19</vt:lpstr>
      <vt:lpstr>Slide 20</vt:lpstr>
      <vt:lpstr>Slide 21</vt:lpstr>
      <vt:lpstr>MOOC CERTIFICATE</vt:lpstr>
      <vt:lpstr>Conclusion</vt:lpstr>
      <vt:lpstr>THANK YOUU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Ticket Reservation System</dc:title>
  <dc:creator>Sazzad Saju</dc:creator>
  <cp:lastModifiedBy>dell</cp:lastModifiedBy>
  <cp:revision>115</cp:revision>
  <dcterms:created xsi:type="dcterms:W3CDTF">2016-04-15T05:17:33Z</dcterms:created>
  <dcterms:modified xsi:type="dcterms:W3CDTF">2022-12-05T17:12:55Z</dcterms:modified>
</cp:coreProperties>
</file>