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6"/>
  </p:notesMasterIdLst>
  <p:sldIdLst>
    <p:sldId id="256" r:id="rId2"/>
    <p:sldId id="257" r:id="rId3"/>
    <p:sldId id="266" r:id="rId4"/>
    <p:sldId id="264" r:id="rId5"/>
  </p:sldIdLst>
  <p:sldSz cx="9144000" cy="5143500" type="screen16x9"/>
  <p:notesSz cx="6858000" cy="9144000"/>
  <p:embeddedFontLst>
    <p:embeddedFont>
      <p:font typeface="Calibri" panose="020F0502020204030204" pitchFamily="34" charset="0"/>
      <p:regular r:id="rId7"/>
      <p:bold r:id="rId8"/>
      <p:italic r:id="rId9"/>
      <p:boldItalic r:id="rId10"/>
    </p:embeddedFont>
    <p:embeddedFont>
      <p:font typeface="Helvetica Neue" panose="020B0604020202020204"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7519cb69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7519cb697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7519cb6976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 name="Google Shape;70;g27519cb6976_0_1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r>
              <a:rPr lang="en"/>
              <a:t>Ascend screenshot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7519cb6976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0" name="Google Shape;90;g27519cb6976_0_3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r>
              <a:rPr lang="en"/>
              <a:t>Ascend screenshot</a:t>
            </a:r>
            <a:endParaRPr/>
          </a:p>
        </p:txBody>
      </p:sp>
    </p:spTree>
    <p:extLst>
      <p:ext uri="{BB962C8B-B14F-4D97-AF65-F5344CB8AC3E}">
        <p14:creationId xmlns:p14="http://schemas.microsoft.com/office/powerpoint/2010/main" val="1879201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7519cb6976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0" name="Google Shape;90;g27519cb6976_0_3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r>
              <a:rPr lang="en" dirty="0"/>
              <a:t>Ascend screenshot</a:t>
            </a:r>
            <a:endParaRPr dirty="0"/>
          </a:p>
        </p:txBody>
      </p:sp>
    </p:spTree>
    <p:extLst>
      <p:ext uri="{BB962C8B-B14F-4D97-AF65-F5344CB8AC3E}">
        <p14:creationId xmlns:p14="http://schemas.microsoft.com/office/powerpoint/2010/main" val="2603490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50"/>
        <p:cNvGrpSpPr/>
        <p:nvPr/>
      </p:nvGrpSpPr>
      <p:grpSpPr>
        <a:xfrm>
          <a:off x="0" y="0"/>
          <a:ext cx="0" cy="0"/>
          <a:chOff x="0" y="0"/>
          <a:chExt cx="0" cy="0"/>
        </a:xfrm>
      </p:grpSpPr>
      <p:sp>
        <p:nvSpPr>
          <p:cNvPr id="51" name="Google Shape;51;p13"/>
          <p:cNvSpPr txBox="1">
            <a:spLocks noGrp="1"/>
          </p:cNvSpPr>
          <p:nvPr>
            <p:ph type="body" idx="1"/>
          </p:nvPr>
        </p:nvSpPr>
        <p:spPr>
          <a:xfrm>
            <a:off x="450503" y="4447448"/>
            <a:ext cx="8239200" cy="238800"/>
          </a:xfrm>
          <a:prstGeom prst="rect">
            <a:avLst/>
          </a:prstGeom>
          <a:noFill/>
          <a:ln>
            <a:noFill/>
          </a:ln>
        </p:spPr>
        <p:txBody>
          <a:bodyPr spcFirstLastPara="1" wrap="square" lIns="17150" tIns="17150" rIns="17150" bIns="17150" anchor="t" anchorCtr="0">
            <a:normAutofit/>
          </a:bodyPr>
          <a:lstStyle>
            <a:lvl1pPr marL="457200" lvl="0" indent="-228600" algn="l" rtl="0">
              <a:lnSpc>
                <a:spcPct val="100000"/>
              </a:lnSpc>
              <a:spcBef>
                <a:spcPts val="0"/>
              </a:spcBef>
              <a:spcAft>
                <a:spcPts val="0"/>
              </a:spcAft>
              <a:buClr>
                <a:srgbClr val="000000"/>
              </a:buClr>
              <a:buSzPts val="1400"/>
              <a:buFont typeface="Helvetica Neue"/>
              <a:buNone/>
              <a:defRPr sz="1400" b="1"/>
            </a:lvl1pPr>
            <a:lvl2pPr marL="914400" lvl="1" indent="-279400" algn="l" rtl="0">
              <a:lnSpc>
                <a:spcPct val="90000"/>
              </a:lnSpc>
              <a:spcBef>
                <a:spcPts val="1700"/>
              </a:spcBef>
              <a:spcAft>
                <a:spcPts val="0"/>
              </a:spcAft>
              <a:buClr>
                <a:srgbClr val="000000"/>
              </a:buClr>
              <a:buSzPts val="800"/>
              <a:buChar char="•"/>
              <a:defRPr/>
            </a:lvl2pPr>
            <a:lvl3pPr marL="1371600" lvl="2" indent="-279400" algn="l" rtl="0">
              <a:lnSpc>
                <a:spcPct val="90000"/>
              </a:lnSpc>
              <a:spcBef>
                <a:spcPts val="1700"/>
              </a:spcBef>
              <a:spcAft>
                <a:spcPts val="0"/>
              </a:spcAft>
              <a:buClr>
                <a:srgbClr val="000000"/>
              </a:buClr>
              <a:buSzPts val="800"/>
              <a:buChar char="•"/>
              <a:defRPr/>
            </a:lvl3pPr>
            <a:lvl4pPr marL="1828800" lvl="3" indent="-279400" algn="l" rtl="0">
              <a:lnSpc>
                <a:spcPct val="90000"/>
              </a:lnSpc>
              <a:spcBef>
                <a:spcPts val="1700"/>
              </a:spcBef>
              <a:spcAft>
                <a:spcPts val="0"/>
              </a:spcAft>
              <a:buClr>
                <a:srgbClr val="000000"/>
              </a:buClr>
              <a:buSzPts val="800"/>
              <a:buChar char="•"/>
              <a:defRPr/>
            </a:lvl4pPr>
            <a:lvl5pPr marL="2286000" lvl="4" indent="-279400" algn="l" rtl="0">
              <a:lnSpc>
                <a:spcPct val="90000"/>
              </a:lnSpc>
              <a:spcBef>
                <a:spcPts val="1700"/>
              </a:spcBef>
              <a:spcAft>
                <a:spcPts val="0"/>
              </a:spcAft>
              <a:buClr>
                <a:srgbClr val="000000"/>
              </a:buClr>
              <a:buSzPts val="800"/>
              <a:buChar char="•"/>
              <a:defRPr/>
            </a:lvl5pPr>
            <a:lvl6pPr marL="2743200" lvl="5" indent="-279400" algn="l" rtl="0">
              <a:lnSpc>
                <a:spcPct val="90000"/>
              </a:lnSpc>
              <a:spcBef>
                <a:spcPts val="1700"/>
              </a:spcBef>
              <a:spcAft>
                <a:spcPts val="0"/>
              </a:spcAft>
              <a:buClr>
                <a:srgbClr val="000000"/>
              </a:buClr>
              <a:buSzPts val="800"/>
              <a:buChar char="•"/>
              <a:defRPr/>
            </a:lvl6pPr>
            <a:lvl7pPr marL="3200400" lvl="6" indent="-279400" algn="l" rtl="0">
              <a:lnSpc>
                <a:spcPct val="90000"/>
              </a:lnSpc>
              <a:spcBef>
                <a:spcPts val="1700"/>
              </a:spcBef>
              <a:spcAft>
                <a:spcPts val="0"/>
              </a:spcAft>
              <a:buClr>
                <a:srgbClr val="000000"/>
              </a:buClr>
              <a:buSzPts val="800"/>
              <a:buChar char="•"/>
              <a:defRPr/>
            </a:lvl7pPr>
            <a:lvl8pPr marL="3657600" lvl="7" indent="-279400" algn="l" rtl="0">
              <a:lnSpc>
                <a:spcPct val="90000"/>
              </a:lnSpc>
              <a:spcBef>
                <a:spcPts val="1700"/>
              </a:spcBef>
              <a:spcAft>
                <a:spcPts val="0"/>
              </a:spcAft>
              <a:buClr>
                <a:srgbClr val="000000"/>
              </a:buClr>
              <a:buSzPts val="800"/>
              <a:buChar char="•"/>
              <a:defRPr/>
            </a:lvl8pPr>
            <a:lvl9pPr marL="4114800" lvl="8" indent="-279400" algn="l" rtl="0">
              <a:lnSpc>
                <a:spcPct val="90000"/>
              </a:lnSpc>
              <a:spcBef>
                <a:spcPts val="1700"/>
              </a:spcBef>
              <a:spcAft>
                <a:spcPts val="0"/>
              </a:spcAft>
              <a:buClr>
                <a:srgbClr val="000000"/>
              </a:buClr>
              <a:buSzPts val="800"/>
              <a:buChar char="•"/>
              <a:defRPr/>
            </a:lvl9pPr>
          </a:lstStyle>
          <a:p>
            <a:endParaRPr/>
          </a:p>
        </p:txBody>
      </p:sp>
      <p:sp>
        <p:nvSpPr>
          <p:cNvPr id="52" name="Google Shape;52;p13"/>
          <p:cNvSpPr txBox="1">
            <a:spLocks noGrp="1"/>
          </p:cNvSpPr>
          <p:nvPr>
            <p:ph type="title"/>
          </p:nvPr>
        </p:nvSpPr>
        <p:spPr>
          <a:xfrm>
            <a:off x="452436" y="965622"/>
            <a:ext cx="8239200" cy="1743000"/>
          </a:xfrm>
          <a:prstGeom prst="rect">
            <a:avLst/>
          </a:prstGeom>
          <a:noFill/>
          <a:ln>
            <a:noFill/>
          </a:ln>
        </p:spPr>
        <p:txBody>
          <a:bodyPr spcFirstLastPara="1" wrap="square" lIns="19050" tIns="19050" rIns="19050" bIns="19050" anchor="b" anchorCtr="0">
            <a:normAutofit/>
          </a:bodyPr>
          <a:lstStyle>
            <a:lvl1pPr lvl="0" algn="l" rtl="0">
              <a:lnSpc>
                <a:spcPct val="80000"/>
              </a:lnSpc>
              <a:spcBef>
                <a:spcPts val="0"/>
              </a:spcBef>
              <a:spcAft>
                <a:spcPts val="0"/>
              </a:spcAft>
              <a:buClr>
                <a:srgbClr val="000000"/>
              </a:buClr>
              <a:buSzPts val="4400"/>
              <a:buFont typeface="Helvetica Neue"/>
              <a:buNone/>
              <a:defRPr sz="4400"/>
            </a:lvl1pPr>
            <a:lvl2pPr lvl="1" algn="l" rtl="0">
              <a:lnSpc>
                <a:spcPct val="80000"/>
              </a:lnSpc>
              <a:spcBef>
                <a:spcPts val="0"/>
              </a:spcBef>
              <a:spcAft>
                <a:spcPts val="0"/>
              </a:spcAft>
              <a:buClr>
                <a:srgbClr val="000000"/>
              </a:buClr>
              <a:buSzPts val="700"/>
              <a:buNone/>
              <a:defRPr/>
            </a:lvl2pPr>
            <a:lvl3pPr lvl="2" algn="l" rtl="0">
              <a:lnSpc>
                <a:spcPct val="80000"/>
              </a:lnSpc>
              <a:spcBef>
                <a:spcPts val="0"/>
              </a:spcBef>
              <a:spcAft>
                <a:spcPts val="0"/>
              </a:spcAft>
              <a:buClr>
                <a:srgbClr val="000000"/>
              </a:buClr>
              <a:buSzPts val="700"/>
              <a:buNone/>
              <a:defRPr/>
            </a:lvl3pPr>
            <a:lvl4pPr lvl="3" algn="l" rtl="0">
              <a:lnSpc>
                <a:spcPct val="80000"/>
              </a:lnSpc>
              <a:spcBef>
                <a:spcPts val="0"/>
              </a:spcBef>
              <a:spcAft>
                <a:spcPts val="0"/>
              </a:spcAft>
              <a:buClr>
                <a:srgbClr val="000000"/>
              </a:buClr>
              <a:buSzPts val="700"/>
              <a:buNone/>
              <a:defRPr/>
            </a:lvl4pPr>
            <a:lvl5pPr lvl="4" algn="l" rtl="0">
              <a:lnSpc>
                <a:spcPct val="80000"/>
              </a:lnSpc>
              <a:spcBef>
                <a:spcPts val="0"/>
              </a:spcBef>
              <a:spcAft>
                <a:spcPts val="0"/>
              </a:spcAft>
              <a:buClr>
                <a:srgbClr val="000000"/>
              </a:buClr>
              <a:buSzPts val="700"/>
              <a:buNone/>
              <a:defRPr/>
            </a:lvl5pPr>
            <a:lvl6pPr lvl="5" algn="l" rtl="0">
              <a:lnSpc>
                <a:spcPct val="80000"/>
              </a:lnSpc>
              <a:spcBef>
                <a:spcPts val="0"/>
              </a:spcBef>
              <a:spcAft>
                <a:spcPts val="0"/>
              </a:spcAft>
              <a:buClr>
                <a:srgbClr val="000000"/>
              </a:buClr>
              <a:buSzPts val="700"/>
              <a:buNone/>
              <a:defRPr/>
            </a:lvl6pPr>
            <a:lvl7pPr lvl="6" algn="l" rtl="0">
              <a:lnSpc>
                <a:spcPct val="80000"/>
              </a:lnSpc>
              <a:spcBef>
                <a:spcPts val="0"/>
              </a:spcBef>
              <a:spcAft>
                <a:spcPts val="0"/>
              </a:spcAft>
              <a:buClr>
                <a:srgbClr val="000000"/>
              </a:buClr>
              <a:buSzPts val="700"/>
              <a:buNone/>
              <a:defRPr/>
            </a:lvl7pPr>
            <a:lvl8pPr lvl="7" algn="l" rtl="0">
              <a:lnSpc>
                <a:spcPct val="80000"/>
              </a:lnSpc>
              <a:spcBef>
                <a:spcPts val="0"/>
              </a:spcBef>
              <a:spcAft>
                <a:spcPts val="0"/>
              </a:spcAft>
              <a:buClr>
                <a:srgbClr val="000000"/>
              </a:buClr>
              <a:buSzPts val="700"/>
              <a:buNone/>
              <a:defRPr/>
            </a:lvl8pPr>
            <a:lvl9pPr lvl="8" algn="l" rtl="0">
              <a:lnSpc>
                <a:spcPct val="80000"/>
              </a:lnSpc>
              <a:spcBef>
                <a:spcPts val="0"/>
              </a:spcBef>
              <a:spcAft>
                <a:spcPts val="0"/>
              </a:spcAft>
              <a:buClr>
                <a:srgbClr val="000000"/>
              </a:buClr>
              <a:buSzPts val="700"/>
              <a:buNone/>
              <a:defRPr/>
            </a:lvl9pPr>
          </a:lstStyle>
          <a:p>
            <a:endParaRPr/>
          </a:p>
        </p:txBody>
      </p:sp>
      <p:sp>
        <p:nvSpPr>
          <p:cNvPr id="53" name="Google Shape;53;p13"/>
          <p:cNvSpPr txBox="1">
            <a:spLocks noGrp="1"/>
          </p:cNvSpPr>
          <p:nvPr>
            <p:ph type="body" idx="2"/>
          </p:nvPr>
        </p:nvSpPr>
        <p:spPr>
          <a:xfrm>
            <a:off x="450503" y="2708696"/>
            <a:ext cx="8239200" cy="714300"/>
          </a:xfrm>
          <a:prstGeom prst="rect">
            <a:avLst/>
          </a:prstGeom>
          <a:noFill/>
          <a:ln>
            <a:noFill/>
          </a:ln>
        </p:spPr>
        <p:txBody>
          <a:bodyPr spcFirstLastPara="1" wrap="square" lIns="19050" tIns="19050" rIns="19050" bIns="19050" anchor="t" anchorCtr="0">
            <a:normAutofit/>
          </a:bodyPr>
          <a:lstStyle>
            <a:lvl1pPr marL="457200" lvl="0" indent="-228600" algn="l" rtl="0">
              <a:lnSpc>
                <a:spcPct val="100000"/>
              </a:lnSpc>
              <a:spcBef>
                <a:spcPts val="0"/>
              </a:spcBef>
              <a:spcAft>
                <a:spcPts val="0"/>
              </a:spcAft>
              <a:buClr>
                <a:srgbClr val="000000"/>
              </a:buClr>
              <a:buSzPts val="2100"/>
              <a:buFont typeface="Helvetica Neue"/>
              <a:buNone/>
              <a:defRPr sz="2100" b="1"/>
            </a:lvl1pPr>
            <a:lvl2pPr marL="914400" lvl="1" indent="-228600" algn="l" rtl="0">
              <a:lnSpc>
                <a:spcPct val="100000"/>
              </a:lnSpc>
              <a:spcBef>
                <a:spcPts val="0"/>
              </a:spcBef>
              <a:spcAft>
                <a:spcPts val="0"/>
              </a:spcAft>
              <a:buClr>
                <a:srgbClr val="000000"/>
              </a:buClr>
              <a:buSzPts val="2100"/>
              <a:buFont typeface="Helvetica Neue"/>
              <a:buNone/>
              <a:defRPr sz="2100" b="1"/>
            </a:lvl2pPr>
            <a:lvl3pPr marL="1371600" lvl="2" indent="-228600" algn="l" rtl="0">
              <a:lnSpc>
                <a:spcPct val="100000"/>
              </a:lnSpc>
              <a:spcBef>
                <a:spcPts val="0"/>
              </a:spcBef>
              <a:spcAft>
                <a:spcPts val="0"/>
              </a:spcAft>
              <a:buClr>
                <a:srgbClr val="000000"/>
              </a:buClr>
              <a:buSzPts val="2100"/>
              <a:buFont typeface="Helvetica Neue"/>
              <a:buNone/>
              <a:defRPr sz="2100" b="1"/>
            </a:lvl3pPr>
            <a:lvl4pPr marL="1828800" lvl="3" indent="-228600" algn="l" rtl="0">
              <a:lnSpc>
                <a:spcPct val="100000"/>
              </a:lnSpc>
              <a:spcBef>
                <a:spcPts val="0"/>
              </a:spcBef>
              <a:spcAft>
                <a:spcPts val="0"/>
              </a:spcAft>
              <a:buClr>
                <a:srgbClr val="000000"/>
              </a:buClr>
              <a:buSzPts val="2100"/>
              <a:buFont typeface="Helvetica Neue"/>
              <a:buNone/>
              <a:defRPr sz="2100" b="1"/>
            </a:lvl4pPr>
            <a:lvl5pPr marL="2286000" lvl="4" indent="-228600" algn="l" rtl="0">
              <a:lnSpc>
                <a:spcPct val="100000"/>
              </a:lnSpc>
              <a:spcBef>
                <a:spcPts val="0"/>
              </a:spcBef>
              <a:spcAft>
                <a:spcPts val="0"/>
              </a:spcAft>
              <a:buClr>
                <a:srgbClr val="000000"/>
              </a:buClr>
              <a:buSzPts val="2100"/>
              <a:buFont typeface="Helvetica Neue"/>
              <a:buNone/>
              <a:defRPr sz="2100" b="1"/>
            </a:lvl5pPr>
            <a:lvl6pPr marL="2743200" lvl="5" indent="-279400" algn="l" rtl="0">
              <a:lnSpc>
                <a:spcPct val="90000"/>
              </a:lnSpc>
              <a:spcBef>
                <a:spcPts val="1700"/>
              </a:spcBef>
              <a:spcAft>
                <a:spcPts val="0"/>
              </a:spcAft>
              <a:buClr>
                <a:srgbClr val="000000"/>
              </a:buClr>
              <a:buSzPts val="800"/>
              <a:buChar char="•"/>
              <a:defRPr/>
            </a:lvl6pPr>
            <a:lvl7pPr marL="3200400" lvl="6" indent="-279400" algn="l" rtl="0">
              <a:lnSpc>
                <a:spcPct val="90000"/>
              </a:lnSpc>
              <a:spcBef>
                <a:spcPts val="1700"/>
              </a:spcBef>
              <a:spcAft>
                <a:spcPts val="0"/>
              </a:spcAft>
              <a:buClr>
                <a:srgbClr val="000000"/>
              </a:buClr>
              <a:buSzPts val="800"/>
              <a:buChar char="•"/>
              <a:defRPr/>
            </a:lvl7pPr>
            <a:lvl8pPr marL="3657600" lvl="7" indent="-279400" algn="l" rtl="0">
              <a:lnSpc>
                <a:spcPct val="90000"/>
              </a:lnSpc>
              <a:spcBef>
                <a:spcPts val="1700"/>
              </a:spcBef>
              <a:spcAft>
                <a:spcPts val="0"/>
              </a:spcAft>
              <a:buClr>
                <a:srgbClr val="000000"/>
              </a:buClr>
              <a:buSzPts val="800"/>
              <a:buChar char="•"/>
              <a:defRPr/>
            </a:lvl8pPr>
            <a:lvl9pPr marL="4114800" lvl="8" indent="-279400" algn="l" rtl="0">
              <a:lnSpc>
                <a:spcPct val="90000"/>
              </a:lnSpc>
              <a:spcBef>
                <a:spcPts val="1700"/>
              </a:spcBef>
              <a:spcAft>
                <a:spcPts val="0"/>
              </a:spcAft>
              <a:buClr>
                <a:srgbClr val="000000"/>
              </a:buClr>
              <a:buSzPts val="800"/>
              <a:buChar char="•"/>
              <a:defRPr/>
            </a:lvl9pPr>
          </a:lstStyle>
          <a:p>
            <a:endParaRPr/>
          </a:p>
        </p:txBody>
      </p:sp>
      <p:sp>
        <p:nvSpPr>
          <p:cNvPr id="54" name="Google Shape;54;p13"/>
          <p:cNvSpPr txBox="1">
            <a:spLocks noGrp="1"/>
          </p:cNvSpPr>
          <p:nvPr>
            <p:ph type="sldNum" idx="12"/>
          </p:nvPr>
        </p:nvSpPr>
        <p:spPr>
          <a:xfrm>
            <a:off x="4500562" y="4905375"/>
            <a:ext cx="138300" cy="146100"/>
          </a:xfrm>
          <a:prstGeom prst="rect">
            <a:avLst/>
          </a:prstGeom>
          <a:noFill/>
          <a:ln>
            <a:noFill/>
          </a:ln>
        </p:spPr>
        <p:txBody>
          <a:bodyPr spcFirstLastPara="1" wrap="square" lIns="19050" tIns="19050" rIns="19050" bIns="19050" anchor="b" anchorCtr="0">
            <a:spAutoFit/>
          </a:bodyPr>
          <a:lstStyle>
            <a:lvl1pPr marL="0" marR="0" lvl="0" indent="0" algn="ctr" rtl="0">
              <a:lnSpc>
                <a:spcPct val="100000"/>
              </a:lnSpc>
              <a:spcBef>
                <a:spcPts val="0"/>
              </a:spcBef>
              <a:spcAft>
                <a:spcPts val="0"/>
              </a:spcAft>
              <a:buClr>
                <a:srgbClr val="000000"/>
              </a:buClr>
              <a:buSzPts val="700"/>
              <a:buFont typeface="Helvetica Neue"/>
              <a:buNone/>
              <a:defRPr sz="7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700"/>
              <a:buFont typeface="Helvetica Neue"/>
              <a:buNone/>
              <a:defRPr sz="7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700"/>
              <a:buFont typeface="Helvetica Neue"/>
              <a:buNone/>
              <a:defRPr sz="7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700"/>
              <a:buFont typeface="Helvetica Neue"/>
              <a:buNone/>
              <a:defRPr sz="7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700"/>
              <a:buFont typeface="Helvetica Neue"/>
              <a:buNone/>
              <a:defRPr sz="7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700"/>
              <a:buFont typeface="Helvetica Neue"/>
              <a:buNone/>
              <a:defRPr sz="7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700"/>
              <a:buFont typeface="Helvetica Neue"/>
              <a:buNone/>
              <a:defRPr sz="7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700"/>
              <a:buFont typeface="Helvetica Neue"/>
              <a:buNone/>
              <a:defRPr sz="7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700"/>
              <a:buFont typeface="Helvetica Neue"/>
              <a:buNone/>
              <a:defRPr sz="7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1">
  <p:cSld name="TITLE_7">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rtl="0">
              <a:lnSpc>
                <a:spcPct val="80000"/>
              </a:lnSpc>
              <a:spcBef>
                <a:spcPts val="0"/>
              </a:spcBef>
              <a:spcAft>
                <a:spcPts val="0"/>
              </a:spcAft>
              <a:buSzPts val="5200"/>
              <a:buNone/>
              <a:defRPr sz="5200"/>
            </a:lvl1pPr>
            <a:lvl2pPr lvl="1" algn="ctr" rtl="0">
              <a:lnSpc>
                <a:spcPct val="80000"/>
              </a:lnSpc>
              <a:spcBef>
                <a:spcPts val="0"/>
              </a:spcBef>
              <a:spcAft>
                <a:spcPts val="0"/>
              </a:spcAft>
              <a:buSzPts val="5200"/>
              <a:buNone/>
              <a:defRPr sz="5200"/>
            </a:lvl2pPr>
            <a:lvl3pPr lvl="2" algn="ctr" rtl="0">
              <a:lnSpc>
                <a:spcPct val="80000"/>
              </a:lnSpc>
              <a:spcBef>
                <a:spcPts val="0"/>
              </a:spcBef>
              <a:spcAft>
                <a:spcPts val="0"/>
              </a:spcAft>
              <a:buSzPts val="5200"/>
              <a:buNone/>
              <a:defRPr sz="5200"/>
            </a:lvl3pPr>
            <a:lvl4pPr lvl="3" algn="ctr" rtl="0">
              <a:lnSpc>
                <a:spcPct val="80000"/>
              </a:lnSpc>
              <a:spcBef>
                <a:spcPts val="0"/>
              </a:spcBef>
              <a:spcAft>
                <a:spcPts val="0"/>
              </a:spcAft>
              <a:buSzPts val="5200"/>
              <a:buNone/>
              <a:defRPr sz="5200"/>
            </a:lvl4pPr>
            <a:lvl5pPr lvl="4" algn="ctr" rtl="0">
              <a:lnSpc>
                <a:spcPct val="80000"/>
              </a:lnSpc>
              <a:spcBef>
                <a:spcPts val="0"/>
              </a:spcBef>
              <a:spcAft>
                <a:spcPts val="0"/>
              </a:spcAft>
              <a:buSzPts val="5200"/>
              <a:buNone/>
              <a:defRPr sz="5200"/>
            </a:lvl5pPr>
            <a:lvl6pPr lvl="5" algn="ctr" rtl="0">
              <a:lnSpc>
                <a:spcPct val="80000"/>
              </a:lnSpc>
              <a:spcBef>
                <a:spcPts val="0"/>
              </a:spcBef>
              <a:spcAft>
                <a:spcPts val="0"/>
              </a:spcAft>
              <a:buSzPts val="5200"/>
              <a:buNone/>
              <a:defRPr sz="5200"/>
            </a:lvl6pPr>
            <a:lvl7pPr lvl="6" algn="ctr" rtl="0">
              <a:lnSpc>
                <a:spcPct val="80000"/>
              </a:lnSpc>
              <a:spcBef>
                <a:spcPts val="0"/>
              </a:spcBef>
              <a:spcAft>
                <a:spcPts val="0"/>
              </a:spcAft>
              <a:buSzPts val="5200"/>
              <a:buNone/>
              <a:defRPr sz="5200"/>
            </a:lvl7pPr>
            <a:lvl8pPr lvl="7" algn="ctr" rtl="0">
              <a:lnSpc>
                <a:spcPct val="80000"/>
              </a:lnSpc>
              <a:spcBef>
                <a:spcPts val="0"/>
              </a:spcBef>
              <a:spcAft>
                <a:spcPts val="0"/>
              </a:spcAft>
              <a:buSzPts val="5200"/>
              <a:buNone/>
              <a:defRPr sz="5200"/>
            </a:lvl8pPr>
            <a:lvl9pPr lvl="8" algn="ctr" rtl="0">
              <a:lnSpc>
                <a:spcPct val="80000"/>
              </a:lnSpc>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8" name="Google Shape;5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700"/>
              <a:buFont typeface="Helvetica Neue"/>
              <a:buNone/>
              <a:defRPr sz="700" b="0" i="0" u="none" strike="noStrike" cap="none">
                <a:solidFill>
                  <a:srgbClr val="000000"/>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000000"/>
              </a:buClr>
              <a:buSzPts val="700"/>
              <a:buFont typeface="Helvetica Neue"/>
              <a:buNone/>
              <a:defRPr sz="700" b="0" i="0" u="none" strike="noStrike" cap="none">
                <a:solidFill>
                  <a:srgbClr val="000000"/>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000000"/>
              </a:buClr>
              <a:buSzPts val="700"/>
              <a:buFont typeface="Helvetica Neue"/>
              <a:buNone/>
              <a:defRPr sz="700" b="0" i="0" u="none" strike="noStrike" cap="none">
                <a:solidFill>
                  <a:srgbClr val="000000"/>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000000"/>
              </a:buClr>
              <a:buSzPts val="700"/>
              <a:buFont typeface="Helvetica Neue"/>
              <a:buNone/>
              <a:defRPr sz="700" b="0" i="0" u="none" strike="noStrike" cap="none">
                <a:solidFill>
                  <a:srgbClr val="000000"/>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000000"/>
              </a:buClr>
              <a:buSzPts val="700"/>
              <a:buFont typeface="Helvetica Neue"/>
              <a:buNone/>
              <a:defRPr sz="700" b="0" i="0" u="none" strike="noStrike" cap="none">
                <a:solidFill>
                  <a:srgbClr val="000000"/>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000000"/>
              </a:buClr>
              <a:buSzPts val="700"/>
              <a:buFont typeface="Helvetica Neue"/>
              <a:buNone/>
              <a:defRPr sz="700" b="0" i="0" u="none" strike="noStrike" cap="none">
                <a:solidFill>
                  <a:srgbClr val="000000"/>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000000"/>
              </a:buClr>
              <a:buSzPts val="700"/>
              <a:buFont typeface="Helvetica Neue"/>
              <a:buNone/>
              <a:defRPr sz="700" b="0" i="0" u="none" strike="noStrike" cap="none">
                <a:solidFill>
                  <a:srgbClr val="000000"/>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000000"/>
              </a:buClr>
              <a:buSzPts val="700"/>
              <a:buFont typeface="Helvetica Neue"/>
              <a:buNone/>
              <a:defRPr sz="700" b="0" i="0" u="none" strike="noStrike" cap="none">
                <a:solidFill>
                  <a:srgbClr val="000000"/>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000000"/>
              </a:buClr>
              <a:buSzPts val="700"/>
              <a:buFont typeface="Helvetica Neue"/>
              <a:buNone/>
              <a:defRPr sz="700" b="0" i="0" u="none" strike="noStrike" cap="none">
                <a:solidFill>
                  <a:srgbClr val="000000"/>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p:nvPr/>
        </p:nvSpPr>
        <p:spPr>
          <a:xfrm>
            <a:off x="-13050" y="-22480"/>
            <a:ext cx="9157200" cy="5166000"/>
          </a:xfrm>
          <a:prstGeom prst="rect">
            <a:avLst/>
          </a:prstGeom>
          <a:solidFill>
            <a:srgbClr val="4D3951"/>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5"/>
          <p:cNvSpPr txBox="1"/>
          <p:nvPr/>
        </p:nvSpPr>
        <p:spPr>
          <a:xfrm>
            <a:off x="3230967" y="1173214"/>
            <a:ext cx="4347300" cy="1404600"/>
          </a:xfrm>
          <a:prstGeom prst="rect">
            <a:avLst/>
          </a:prstGeom>
          <a:noFill/>
          <a:ln>
            <a:noFill/>
          </a:ln>
        </p:spPr>
        <p:txBody>
          <a:bodyPr spcFirstLastPara="1" wrap="square" lIns="34275" tIns="17150" rIns="34275" bIns="17150" anchor="t" anchorCtr="0">
            <a:spAutoFit/>
          </a:bodyPr>
          <a:lstStyle/>
          <a:p>
            <a:pPr marL="0" marR="0" lvl="0" indent="0" algn="l" rtl="0">
              <a:lnSpc>
                <a:spcPct val="100000"/>
              </a:lnSpc>
              <a:spcBef>
                <a:spcPts val="0"/>
              </a:spcBef>
              <a:spcAft>
                <a:spcPts val="0"/>
              </a:spcAft>
              <a:buClr>
                <a:schemeClr val="lt1"/>
              </a:buClr>
              <a:buSzPts val="4300"/>
              <a:buFont typeface="Helvetica Neue"/>
              <a:buNone/>
            </a:pPr>
            <a:r>
              <a:rPr lang="en" sz="3200" b="1">
                <a:solidFill>
                  <a:schemeClr val="lt1"/>
                </a:solidFill>
                <a:latin typeface="Roboto"/>
                <a:ea typeface="Roboto"/>
                <a:cs typeface="Roboto"/>
                <a:sym typeface="Roboto"/>
              </a:rPr>
              <a:t>Silicon Valley Immersion Program</a:t>
            </a:r>
            <a:endParaRPr sz="3200" b="1">
              <a:solidFill>
                <a:schemeClr val="lt1"/>
              </a:solidFill>
              <a:latin typeface="Roboto"/>
              <a:ea typeface="Roboto"/>
              <a:cs typeface="Roboto"/>
              <a:sym typeface="Roboto"/>
            </a:endParaRPr>
          </a:p>
          <a:p>
            <a:pPr marL="0" marR="0" lvl="0" indent="0" algn="l" rtl="0">
              <a:lnSpc>
                <a:spcPct val="100000"/>
              </a:lnSpc>
              <a:spcBef>
                <a:spcPts val="0"/>
              </a:spcBef>
              <a:spcAft>
                <a:spcPts val="0"/>
              </a:spcAft>
              <a:buClr>
                <a:schemeClr val="lt1"/>
              </a:buClr>
              <a:buSzPts val="4300"/>
              <a:buFont typeface="Helvetica Neue"/>
              <a:buNone/>
            </a:pPr>
            <a:endParaRPr sz="800" b="1">
              <a:solidFill>
                <a:schemeClr val="lt1"/>
              </a:solidFill>
              <a:latin typeface="Roboto"/>
              <a:ea typeface="Roboto"/>
              <a:cs typeface="Roboto"/>
              <a:sym typeface="Roboto"/>
            </a:endParaRPr>
          </a:p>
          <a:p>
            <a:pPr marL="0" marR="0" lvl="0" indent="0" algn="l" rtl="0">
              <a:lnSpc>
                <a:spcPct val="100000"/>
              </a:lnSpc>
              <a:spcBef>
                <a:spcPts val="0"/>
              </a:spcBef>
              <a:spcAft>
                <a:spcPts val="0"/>
              </a:spcAft>
              <a:buClr>
                <a:schemeClr val="lt1"/>
              </a:buClr>
              <a:buSzPts val="4300"/>
              <a:buFont typeface="Helvetica Neue"/>
              <a:buNone/>
            </a:pPr>
            <a:r>
              <a:rPr lang="en" sz="1700" b="1">
                <a:solidFill>
                  <a:schemeClr val="lt1"/>
                </a:solidFill>
                <a:latin typeface="Roboto"/>
                <a:ea typeface="Roboto"/>
                <a:cs typeface="Roboto"/>
                <a:sym typeface="Roboto"/>
              </a:rPr>
              <a:t>Round 2 Submission</a:t>
            </a:r>
            <a:endParaRPr sz="1700" b="1">
              <a:solidFill>
                <a:schemeClr val="lt1"/>
              </a:solidFill>
              <a:latin typeface="Roboto"/>
              <a:ea typeface="Roboto"/>
              <a:cs typeface="Roboto"/>
              <a:sym typeface="Roboto"/>
            </a:endParaRPr>
          </a:p>
        </p:txBody>
      </p:sp>
      <p:sp>
        <p:nvSpPr>
          <p:cNvPr id="65" name="Google Shape;65;p15"/>
          <p:cNvSpPr/>
          <p:nvPr/>
        </p:nvSpPr>
        <p:spPr>
          <a:xfrm>
            <a:off x="-13050" y="5056523"/>
            <a:ext cx="10012680" cy="87096"/>
          </a:xfrm>
          <a:custGeom>
            <a:avLst/>
            <a:gdLst/>
            <a:ahLst/>
            <a:cxnLst/>
            <a:rect l="l" t="t" r="r" b="b"/>
            <a:pathLst>
              <a:path w="18288000" h="155529" extrusionOk="0">
                <a:moveTo>
                  <a:pt x="0" y="0"/>
                </a:moveTo>
                <a:lnTo>
                  <a:pt x="18288000" y="0"/>
                </a:lnTo>
                <a:lnTo>
                  <a:pt x="18288000" y="155529"/>
                </a:lnTo>
                <a:lnTo>
                  <a:pt x="0" y="155529"/>
                </a:lnTo>
                <a:lnTo>
                  <a:pt x="0" y="0"/>
                </a:lnTo>
                <a:close/>
              </a:path>
            </a:pathLst>
          </a:custGeom>
          <a:blipFill rotWithShape="1">
            <a:blip r:embed="rId3">
              <a:alphaModFix/>
            </a:blip>
            <a:stretch>
              <a:fillRect t="-2859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5"/>
          <p:cNvSpPr txBox="1"/>
          <p:nvPr/>
        </p:nvSpPr>
        <p:spPr>
          <a:xfrm>
            <a:off x="3147599" y="3042650"/>
            <a:ext cx="4869600"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dirty="0">
                <a:solidFill>
                  <a:schemeClr val="lt1"/>
                </a:solidFill>
              </a:rPr>
              <a:t>Submitted by:</a:t>
            </a:r>
            <a:endParaRPr sz="1600" dirty="0">
              <a:solidFill>
                <a:schemeClr val="lt1"/>
              </a:solidFill>
            </a:endParaRPr>
          </a:p>
          <a:p>
            <a:pPr marL="0" marR="0" lvl="0" indent="0" algn="l" rtl="0">
              <a:lnSpc>
                <a:spcPct val="100000"/>
              </a:lnSpc>
              <a:spcBef>
                <a:spcPts val="0"/>
              </a:spcBef>
              <a:spcAft>
                <a:spcPts val="0"/>
              </a:spcAft>
              <a:buClr>
                <a:srgbClr val="000000"/>
              </a:buClr>
              <a:buSzPts val="1600"/>
              <a:buFont typeface="Arial"/>
              <a:buNone/>
            </a:pPr>
            <a:r>
              <a:rPr lang="en" sz="1600" dirty="0">
                <a:solidFill>
                  <a:schemeClr val="lt1"/>
                </a:solidFill>
              </a:rPr>
              <a:t>Ishika </a:t>
            </a:r>
            <a:endParaRPr sz="1600" dirty="0">
              <a:solidFill>
                <a:schemeClr val="lt1"/>
              </a:solidFill>
            </a:endParaRPr>
          </a:p>
          <a:p>
            <a:pPr marL="0" marR="0" lvl="0" indent="0" algn="l" rtl="0">
              <a:lnSpc>
                <a:spcPct val="100000"/>
              </a:lnSpc>
              <a:spcBef>
                <a:spcPts val="0"/>
              </a:spcBef>
              <a:spcAft>
                <a:spcPts val="0"/>
              </a:spcAft>
              <a:buClr>
                <a:srgbClr val="000000"/>
              </a:buClr>
              <a:buSzPts val="1600"/>
              <a:buFont typeface="Arial"/>
              <a:buNone/>
            </a:pPr>
            <a:r>
              <a:rPr lang="en" sz="1600" dirty="0">
                <a:solidFill>
                  <a:schemeClr val="lt1"/>
                </a:solidFill>
              </a:rPr>
              <a:t>Dr.B.R. Ambedkar National Institue of Technology </a:t>
            </a:r>
            <a:endParaRPr sz="1600" dirty="0">
              <a:solidFill>
                <a:schemeClr val="lt1"/>
              </a:solidFill>
            </a:endParaRPr>
          </a:p>
          <a:p>
            <a:pPr marL="0" marR="0" lvl="0" indent="0" algn="l" rtl="0">
              <a:lnSpc>
                <a:spcPct val="100000"/>
              </a:lnSpc>
              <a:spcBef>
                <a:spcPts val="0"/>
              </a:spcBef>
              <a:spcAft>
                <a:spcPts val="0"/>
              </a:spcAft>
              <a:buClr>
                <a:srgbClr val="000000"/>
              </a:buClr>
              <a:buSzPts val="1600"/>
              <a:buFont typeface="Arial"/>
              <a:buNone/>
            </a:pPr>
            <a:r>
              <a:rPr lang="en" sz="1600" dirty="0">
                <a:solidFill>
                  <a:schemeClr val="lt1"/>
                </a:solidFill>
              </a:rPr>
              <a:t>2025</a:t>
            </a:r>
            <a:endParaRPr sz="1600" dirty="0">
              <a:solidFill>
                <a:schemeClr val="lt1"/>
              </a:solidFill>
            </a:endParaRPr>
          </a:p>
        </p:txBody>
      </p:sp>
      <p:pic>
        <p:nvPicPr>
          <p:cNvPr id="67" name="Google Shape;67;p15" descr="apna logo.pdf"/>
          <p:cNvPicPr preferRelativeResize="0"/>
          <p:nvPr/>
        </p:nvPicPr>
        <p:blipFill rotWithShape="1">
          <a:blip r:embed="rId4">
            <a:alphaModFix/>
          </a:blip>
          <a:srcRect/>
          <a:stretch/>
        </p:blipFill>
        <p:spPr>
          <a:xfrm>
            <a:off x="935021" y="1055801"/>
            <a:ext cx="1769269" cy="1769269"/>
          </a:xfrm>
          <a:prstGeom prst="rect">
            <a:avLst/>
          </a:prstGeom>
          <a:noFill/>
          <a:ln>
            <a:noFill/>
          </a:ln>
          <a:effectLst>
            <a:outerShdw blurRad="381000" dist="129990" dir="5400000" rotWithShape="0">
              <a:srgbClr val="000000">
                <a:alpha val="1451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p:nvPr/>
        </p:nvSpPr>
        <p:spPr>
          <a:xfrm>
            <a:off x="0" y="5076600"/>
            <a:ext cx="3048000" cy="66900"/>
          </a:xfrm>
          <a:prstGeom prst="rect">
            <a:avLst/>
          </a:prstGeom>
          <a:solidFill>
            <a:srgbClr val="2BB7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73" name="Google Shape;73;p16"/>
          <p:cNvSpPr/>
          <p:nvPr/>
        </p:nvSpPr>
        <p:spPr>
          <a:xfrm>
            <a:off x="3048000" y="5076600"/>
            <a:ext cx="3048000" cy="66900"/>
          </a:xfrm>
          <a:prstGeom prst="rect">
            <a:avLst/>
          </a:prstGeom>
          <a:solidFill>
            <a:srgbClr val="81B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74" name="Google Shape;74;p16"/>
          <p:cNvSpPr/>
          <p:nvPr/>
        </p:nvSpPr>
        <p:spPr>
          <a:xfrm>
            <a:off x="6096000" y="5076600"/>
            <a:ext cx="3048000" cy="66900"/>
          </a:xfrm>
          <a:prstGeom prst="rect">
            <a:avLst/>
          </a:prstGeom>
          <a:solidFill>
            <a:srgbClr val="FAC1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75" name="Google Shape;75;p16"/>
          <p:cNvSpPr txBox="1"/>
          <p:nvPr/>
        </p:nvSpPr>
        <p:spPr>
          <a:xfrm>
            <a:off x="610675" y="199889"/>
            <a:ext cx="7673400" cy="750945"/>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4A3A50"/>
              </a:buClr>
              <a:buSzPts val="2500"/>
              <a:buFont typeface="Helvetica Neue"/>
              <a:buNone/>
            </a:pPr>
            <a:r>
              <a:rPr lang="en-IN" sz="3200" b="1" dirty="0">
                <a:solidFill>
                  <a:srgbClr val="7030A0"/>
                </a:solidFill>
                <a:latin typeface="Calibri" panose="020F0502020204030204" pitchFamily="34" charset="0"/>
                <a:ea typeface="Calibri" panose="020F0502020204030204" pitchFamily="34" charset="0"/>
                <a:cs typeface="Calibri" panose="020F0502020204030204" pitchFamily="34" charset="0"/>
              </a:rPr>
              <a:t>Problem Statement</a:t>
            </a:r>
            <a:endParaRPr sz="1600" b="1" i="0" u="none" strike="noStrike" cap="none" dirty="0">
              <a:solidFill>
                <a:srgbClr val="7030A0"/>
              </a:solidFill>
              <a:latin typeface="Calibri" panose="020F0502020204030204" pitchFamily="34" charset="0"/>
              <a:ea typeface="Calibri" panose="020F0502020204030204" pitchFamily="34" charset="0"/>
              <a:cs typeface="Calibri" panose="020F0502020204030204" pitchFamily="34" charset="0"/>
            </a:endParaRPr>
          </a:p>
        </p:txBody>
      </p:sp>
      <p:pic>
        <p:nvPicPr>
          <p:cNvPr id="76" name="Google Shape;76;p16"/>
          <p:cNvPicPr preferRelativeResize="0"/>
          <p:nvPr/>
        </p:nvPicPr>
        <p:blipFill rotWithShape="1">
          <a:blip r:embed="rId3">
            <a:alphaModFix/>
          </a:blip>
          <a:srcRect/>
          <a:stretch/>
        </p:blipFill>
        <p:spPr>
          <a:xfrm>
            <a:off x="8284125" y="160475"/>
            <a:ext cx="669650" cy="669650"/>
          </a:xfrm>
          <a:prstGeom prst="rect">
            <a:avLst/>
          </a:prstGeom>
          <a:noFill/>
          <a:ln>
            <a:noFill/>
          </a:ln>
        </p:spPr>
      </p:pic>
      <p:sp>
        <p:nvSpPr>
          <p:cNvPr id="77" name="Google Shape;77;p16"/>
          <p:cNvSpPr txBox="1"/>
          <p:nvPr/>
        </p:nvSpPr>
        <p:spPr>
          <a:xfrm>
            <a:off x="665050" y="822573"/>
            <a:ext cx="7953900" cy="3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The company aims to develop and refine its content recommendation algorithm to ensure that users are presented with the most relevant and engaging content. The goal is to improve user satisfaction, increase time spent on the platform, and foster a more active and engaged user community. </a:t>
            </a:r>
          </a:p>
          <a:p>
            <a:pPr marL="0" lvl="0" indent="0" algn="l" rtl="0">
              <a:spcBef>
                <a:spcPts val="0"/>
              </a:spcBef>
              <a:spcAft>
                <a:spcPts val="0"/>
              </a:spcAft>
              <a:buNone/>
            </a:pPr>
            <a:endParaRPr lang="en-US" sz="12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200" b="1" dirty="0">
                <a:latin typeface="Times New Roman" panose="02020603050405020304" pitchFamily="18" charset="0"/>
                <a:cs typeface="Times New Roman" panose="02020603050405020304" pitchFamily="18" charset="0"/>
              </a:rPr>
              <a:t>Key areas of focus include: </a:t>
            </a:r>
          </a:p>
          <a:p>
            <a:pPr marL="228600" lvl="0" indent="-228600" algn="l" rtl="0">
              <a:spcBef>
                <a:spcPts val="0"/>
              </a:spcBef>
              <a:spcAft>
                <a:spcPts val="0"/>
              </a:spcAft>
              <a:buFont typeface="+mj-lt"/>
              <a:buAutoNum type="arabicPeriod"/>
            </a:pPr>
            <a:r>
              <a:rPr lang="en-US" sz="1200" b="1" dirty="0">
                <a:latin typeface="Times New Roman" panose="02020603050405020304" pitchFamily="18" charset="0"/>
                <a:cs typeface="Times New Roman" panose="02020603050405020304" pitchFamily="18" charset="0"/>
              </a:rPr>
              <a:t>User Behavior Analysis: </a:t>
            </a:r>
            <a:r>
              <a:rPr lang="en-US" sz="1200" dirty="0">
                <a:latin typeface="Times New Roman" panose="02020603050405020304" pitchFamily="18" charset="0"/>
                <a:cs typeface="Times New Roman" panose="02020603050405020304" pitchFamily="18" charset="0"/>
              </a:rPr>
              <a:t>Understanding user behavior and preferences to accurately predict and recommend content that users are likely to engage with.</a:t>
            </a:r>
          </a:p>
          <a:p>
            <a:pPr marL="228600" lvl="0" indent="-228600" algn="l" rtl="0">
              <a:spcBef>
                <a:spcPts val="0"/>
              </a:spcBef>
              <a:spcAft>
                <a:spcPts val="0"/>
              </a:spcAft>
              <a:buFont typeface="+mj-lt"/>
              <a:buAutoNum type="arabicPeriod"/>
            </a:pPr>
            <a:r>
              <a:rPr lang="en-US" sz="1200" b="1" dirty="0">
                <a:latin typeface="Times New Roman" panose="02020603050405020304" pitchFamily="18" charset="0"/>
                <a:cs typeface="Times New Roman" panose="02020603050405020304" pitchFamily="18" charset="0"/>
              </a:rPr>
              <a:t>Algorithm Performance: </a:t>
            </a:r>
            <a:r>
              <a:rPr lang="en-US" sz="1200" dirty="0">
                <a:latin typeface="Times New Roman" panose="02020603050405020304" pitchFamily="18" charset="0"/>
                <a:cs typeface="Times New Roman" panose="02020603050405020304" pitchFamily="18" charset="0"/>
              </a:rPr>
              <a:t>Enhancing the performance of the recommendation algorithm to deliver real-time, personalized content without compromising on speed or accuracy.</a:t>
            </a:r>
          </a:p>
          <a:p>
            <a:pPr marL="228600" lvl="0" indent="-228600" algn="l" rtl="0">
              <a:spcBef>
                <a:spcPts val="0"/>
              </a:spcBef>
              <a:spcAft>
                <a:spcPts val="0"/>
              </a:spcAft>
              <a:buFont typeface="+mj-lt"/>
              <a:buAutoNum type="arabicPeriod"/>
            </a:pPr>
            <a:r>
              <a:rPr lang="en-US" sz="1200" b="1" dirty="0">
                <a:latin typeface="Times New Roman" panose="02020603050405020304" pitchFamily="18" charset="0"/>
                <a:cs typeface="Times New Roman" panose="02020603050405020304" pitchFamily="18" charset="0"/>
              </a:rPr>
              <a:t>Content Diversity: </a:t>
            </a:r>
            <a:r>
              <a:rPr lang="en-US" sz="1200" dirty="0">
                <a:latin typeface="Times New Roman" panose="02020603050405020304" pitchFamily="18" charset="0"/>
                <a:cs typeface="Times New Roman" panose="02020603050405020304" pitchFamily="18" charset="0"/>
              </a:rPr>
              <a:t>Ensuring a diverse range of content is recommended to prevent echo chambers and promote a balanced user experience.</a:t>
            </a:r>
          </a:p>
          <a:p>
            <a:pPr marL="228600" lvl="0" indent="-228600" algn="l" rtl="0">
              <a:spcBef>
                <a:spcPts val="0"/>
              </a:spcBef>
              <a:spcAft>
                <a:spcPts val="0"/>
              </a:spcAft>
              <a:buFont typeface="+mj-lt"/>
              <a:buAutoNum type="arabicPeriod"/>
            </a:pPr>
            <a:endParaRPr lang="en-US" sz="1200" dirty="0">
              <a:latin typeface="Times New Roman" panose="02020603050405020304" pitchFamily="18" charset="0"/>
              <a:cs typeface="Times New Roman" panose="02020603050405020304" pitchFamily="18" charset="0"/>
            </a:endParaRPr>
          </a:p>
          <a:p>
            <a:pPr lvl="0" algn="l" rtl="0">
              <a:spcBef>
                <a:spcPts val="0"/>
              </a:spcBef>
              <a:spcAft>
                <a:spcPts val="0"/>
              </a:spcAft>
            </a:pPr>
            <a:r>
              <a:rPr lang="en-US" sz="1200" b="1" dirty="0">
                <a:latin typeface="Times New Roman" panose="02020603050405020304" pitchFamily="18" charset="0"/>
                <a:cs typeface="Times New Roman" panose="02020603050405020304" pitchFamily="18" charset="0"/>
              </a:rPr>
              <a:t>Key Challenges </a:t>
            </a:r>
          </a:p>
          <a:p>
            <a:pPr marL="228600" lvl="0" indent="-228600" algn="l" rtl="0">
              <a:spcBef>
                <a:spcPts val="0"/>
              </a:spcBef>
              <a:spcAft>
                <a:spcPts val="0"/>
              </a:spcAft>
              <a:buAutoNum type="arabicPeriod"/>
            </a:pPr>
            <a:r>
              <a:rPr lang="en-US" sz="1200" dirty="0">
                <a:latin typeface="Times New Roman" panose="02020603050405020304" pitchFamily="18" charset="0"/>
                <a:cs typeface="Times New Roman" panose="02020603050405020304" pitchFamily="18" charset="0"/>
              </a:rPr>
              <a:t>Data Volume and Variety: Handling large volumes of diverse data from different sources, including user interactions, content metadata, and social connections.</a:t>
            </a:r>
          </a:p>
          <a:p>
            <a:pPr marL="228600" lvl="0" indent="-228600" algn="l" rtl="0">
              <a:spcBef>
                <a:spcPts val="0"/>
              </a:spcBef>
              <a:spcAft>
                <a:spcPts val="0"/>
              </a:spcAft>
              <a:buAutoNum type="arabicPeriod"/>
            </a:pPr>
            <a:r>
              <a:rPr lang="en-US" sz="1200" dirty="0">
                <a:latin typeface="Times New Roman" panose="02020603050405020304" pitchFamily="18" charset="0"/>
                <a:cs typeface="Times New Roman" panose="02020603050405020304" pitchFamily="18" charset="0"/>
              </a:rPr>
              <a:t> Real-Time Processing: Developing an algorithm that can process data and deliver recommendations in real-time, maintaining high performance even during peak usage times. </a:t>
            </a:r>
          </a:p>
          <a:p>
            <a:pPr marL="228600" lvl="0" indent="-228600" algn="l" rtl="0">
              <a:spcBef>
                <a:spcPts val="0"/>
              </a:spcBef>
              <a:spcAft>
                <a:spcPts val="0"/>
              </a:spcAft>
              <a:buAutoNum type="arabicPeriod"/>
            </a:pPr>
            <a:r>
              <a:rPr lang="en-US" sz="1200" dirty="0">
                <a:latin typeface="Times New Roman" panose="02020603050405020304" pitchFamily="18" charset="0"/>
                <a:cs typeface="Times New Roman" panose="02020603050405020304" pitchFamily="18" charset="0"/>
              </a:rPr>
              <a:t> Balancing Personalization and Diversity: Finding the right balance between highly personalized content and ensuring exposure to diverse viewpoints and content types. </a:t>
            </a:r>
          </a:p>
          <a:p>
            <a:pPr marL="228600" lvl="0" indent="-228600" algn="l" rtl="0">
              <a:spcBef>
                <a:spcPts val="0"/>
              </a:spcBef>
              <a:spcAft>
                <a:spcPts val="0"/>
              </a:spcAft>
              <a:buAutoNum type="arabicPeriod"/>
            </a:pPr>
            <a:r>
              <a:rPr lang="en-US" sz="1200" dirty="0">
                <a:latin typeface="Times New Roman" panose="02020603050405020304" pitchFamily="18" charset="0"/>
                <a:cs typeface="Times New Roman" panose="02020603050405020304" pitchFamily="18" charset="0"/>
              </a:rPr>
              <a:t>Avoiding Bias: Mitigating potential biases in the recommendation algorithm to ensure fair and unbiased content deliver</a:t>
            </a:r>
            <a:r>
              <a:rPr lang="en-US" sz="1200" dirty="0"/>
              <a:t>y. </a:t>
            </a:r>
            <a:endParaRPr sz="1200"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p:nvPr/>
        </p:nvSpPr>
        <p:spPr>
          <a:xfrm>
            <a:off x="0" y="5076600"/>
            <a:ext cx="3048000" cy="66900"/>
          </a:xfrm>
          <a:prstGeom prst="rect">
            <a:avLst/>
          </a:prstGeom>
          <a:solidFill>
            <a:srgbClr val="2BB7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93" name="Google Shape;93;p18"/>
          <p:cNvSpPr/>
          <p:nvPr/>
        </p:nvSpPr>
        <p:spPr>
          <a:xfrm>
            <a:off x="3048000" y="5076600"/>
            <a:ext cx="3048000" cy="66900"/>
          </a:xfrm>
          <a:prstGeom prst="rect">
            <a:avLst/>
          </a:prstGeom>
          <a:solidFill>
            <a:srgbClr val="81B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94" name="Google Shape;94;p18"/>
          <p:cNvSpPr/>
          <p:nvPr/>
        </p:nvSpPr>
        <p:spPr>
          <a:xfrm>
            <a:off x="6096000" y="5076600"/>
            <a:ext cx="3048000" cy="66900"/>
          </a:xfrm>
          <a:prstGeom prst="rect">
            <a:avLst/>
          </a:prstGeom>
          <a:solidFill>
            <a:srgbClr val="FAC1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pic>
        <p:nvPicPr>
          <p:cNvPr id="96" name="Google Shape;96;p18"/>
          <p:cNvPicPr preferRelativeResize="0"/>
          <p:nvPr/>
        </p:nvPicPr>
        <p:blipFill rotWithShape="1">
          <a:blip r:embed="rId3">
            <a:alphaModFix/>
          </a:blip>
          <a:srcRect/>
          <a:stretch/>
        </p:blipFill>
        <p:spPr>
          <a:xfrm>
            <a:off x="8284125" y="160475"/>
            <a:ext cx="669650" cy="669650"/>
          </a:xfrm>
          <a:prstGeom prst="rect">
            <a:avLst/>
          </a:prstGeom>
          <a:noFill/>
          <a:ln>
            <a:noFill/>
          </a:ln>
        </p:spPr>
      </p:pic>
      <p:sp>
        <p:nvSpPr>
          <p:cNvPr id="9" name="TextBox 8">
            <a:extLst>
              <a:ext uri="{FF2B5EF4-FFF2-40B4-BE49-F238E27FC236}">
                <a16:creationId xmlns:a16="http://schemas.microsoft.com/office/drawing/2014/main" id="{6AE675AF-F430-4364-8764-EFED5C2BB3B4}"/>
              </a:ext>
            </a:extLst>
          </p:cNvPr>
          <p:cNvSpPr txBox="1"/>
          <p:nvPr/>
        </p:nvSpPr>
        <p:spPr>
          <a:xfrm>
            <a:off x="77724" y="342920"/>
            <a:ext cx="9109847" cy="3400931"/>
          </a:xfrm>
          <a:prstGeom prst="rect">
            <a:avLst/>
          </a:prstGeom>
          <a:noFill/>
        </p:spPr>
        <p:txBody>
          <a:bodyPr wrap="square">
            <a:spAutoFit/>
          </a:bodyPr>
          <a:lstStyle/>
          <a:p>
            <a:endParaRPr lang="en-US" sz="1100" b="1"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Objective 1: Candidate Sourcing </a:t>
            </a:r>
            <a:r>
              <a:rPr lang="en-US" sz="1200" dirty="0">
                <a:latin typeface="Times New Roman" panose="02020603050405020304" pitchFamily="18" charset="0"/>
                <a:cs typeface="Times New Roman" panose="02020603050405020304" pitchFamily="18" charset="0"/>
              </a:rPr>
              <a:t>To identify relevant and engaging content for users, we propose three techniques: the Real Graph Model (In-Network), GraphJet (Out-Network), and K-Nearest Neighbors (KNN). The Real Graph Model utilizes historical interactions like likes and comments to predict user engagement, facilitating efficient identification of relevant content within a user's network. GraphJet maintains a real-time interaction graph to discover engaging content beyond immediate connections, thereby expanding the content pool. K-Nearest Neighbors employs collaborative filtering to recommend content based on user similarity, ensuring personalized recommendations that enhance user satisfaction.</a:t>
            </a:r>
          </a:p>
          <a:p>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Objective 2: Ranking </a:t>
            </a:r>
            <a:r>
              <a:rPr lang="en-US" sz="1200" dirty="0">
                <a:latin typeface="Times New Roman" panose="02020603050405020304" pitchFamily="18" charset="0"/>
                <a:cs typeface="Times New Roman" panose="02020603050405020304" pitchFamily="18" charset="0"/>
              </a:rPr>
              <a:t>To rank content based on relevance and engagement potential, Machine Learning Algorithms such as Gradient Boosting Machines (GBM) and Neural Networks (including models like DeepFM and Two Tower Neural Networks) will be employed. GBM will be trained using metrics such as content popularity, recency, and user preferences, while Neural Networks will handle complex user-content interactions. Additionally, SimClusters Integration will incorporate community-driven engagement patterns to further enhance relevance, resulting in improved ranking accuracy and higher engagement with recommended content.</a:t>
            </a:r>
          </a:p>
          <a:p>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Objective 3: Filtering</a:t>
            </a:r>
            <a:r>
              <a:rPr lang="en-US" sz="1200" dirty="0">
                <a:latin typeface="Times New Roman" panose="02020603050405020304" pitchFamily="18" charset="0"/>
                <a:cs typeface="Times New Roman" panose="02020603050405020304" pitchFamily="18" charset="0"/>
              </a:rPr>
              <a:t> To ensure diversity and quality in recommended content, Content Diversity Filters and Quality and Relevance Filters will be implemented. Content Diversity Filters will use metrics to assess topic, source, and format diversity, ensuring a balanced content mix and preventing echo chambers. Quality and Relevance Filters will apply metrics such as user ratings and contextual relevance, ensuring higher quality and relevance of recommended content.</a:t>
            </a:r>
          </a:p>
        </p:txBody>
      </p:sp>
      <p:sp>
        <p:nvSpPr>
          <p:cNvPr id="11" name="TextBox 10">
            <a:extLst>
              <a:ext uri="{FF2B5EF4-FFF2-40B4-BE49-F238E27FC236}">
                <a16:creationId xmlns:a16="http://schemas.microsoft.com/office/drawing/2014/main" id="{AF0C65B4-DC9A-4838-8F09-463235B58E67}"/>
              </a:ext>
            </a:extLst>
          </p:cNvPr>
          <p:cNvSpPr txBox="1"/>
          <p:nvPr/>
        </p:nvSpPr>
        <p:spPr>
          <a:xfrm>
            <a:off x="77724" y="34568"/>
            <a:ext cx="4581144" cy="369332"/>
          </a:xfrm>
          <a:prstGeom prst="rect">
            <a:avLst/>
          </a:prstGeom>
          <a:noFill/>
        </p:spPr>
        <p:txBody>
          <a:bodyPr wrap="square">
            <a:spAutoFit/>
          </a:bodyPr>
          <a:lstStyle/>
          <a:p>
            <a:r>
              <a:rPr lang="en-US" sz="1800" b="1" dirty="0">
                <a:solidFill>
                  <a:srgbClr val="7030A0"/>
                </a:solidFill>
              </a:rPr>
              <a:t>Proposed Solution</a:t>
            </a:r>
          </a:p>
        </p:txBody>
      </p:sp>
      <p:sp>
        <p:nvSpPr>
          <p:cNvPr id="13" name="TextBox 12">
            <a:extLst>
              <a:ext uri="{FF2B5EF4-FFF2-40B4-BE49-F238E27FC236}">
                <a16:creationId xmlns:a16="http://schemas.microsoft.com/office/drawing/2014/main" id="{FA4019E0-89AB-4A6B-B50F-55403274724C}"/>
              </a:ext>
            </a:extLst>
          </p:cNvPr>
          <p:cNvSpPr txBox="1"/>
          <p:nvPr/>
        </p:nvSpPr>
        <p:spPr>
          <a:xfrm>
            <a:off x="98951" y="3777197"/>
            <a:ext cx="8913876" cy="1145570"/>
          </a:xfrm>
          <a:prstGeom prst="rect">
            <a:avLst/>
          </a:prstGeom>
          <a:noFill/>
        </p:spPr>
        <p:txBody>
          <a:bodyPr wrap="square">
            <a:spAutoFit/>
          </a:bodyPr>
          <a:lstStyle/>
          <a:p>
            <a:pPr>
              <a:lnSpc>
                <a:spcPct val="107000"/>
              </a:lnSpc>
              <a:spcAft>
                <a:spcPts val="800"/>
              </a:spcAft>
            </a:pPr>
            <a:r>
              <a:rPr lang="en-IN" sz="1600" b="1" kern="100" dirty="0">
                <a:solidFill>
                  <a:srgbClr val="7030A0"/>
                </a:solidFill>
                <a:effectLst/>
                <a:latin typeface="+mj-lt"/>
                <a:ea typeface="Calibri" panose="020F0502020204030204" pitchFamily="34" charset="0"/>
                <a:cs typeface="Times New Roman" panose="02020603050405020304" pitchFamily="18" charset="0"/>
              </a:rPr>
              <a:t>Tech Stack</a:t>
            </a:r>
          </a:p>
          <a:p>
            <a:pPr>
              <a:lnSpc>
                <a:spcPct val="107000"/>
              </a:lnSpc>
              <a:spcAft>
                <a:spcPts val="800"/>
              </a:spcAft>
            </a:pPr>
            <a:r>
              <a:rPr lang="en-IN" sz="1000" b="1" kern="100" dirty="0">
                <a:effectLst/>
                <a:latin typeface="+mj-lt"/>
                <a:ea typeface="Calibri" panose="020F0502020204030204" pitchFamily="34" charset="0"/>
                <a:cs typeface="Times New Roman" panose="02020603050405020304" pitchFamily="18" charset="0"/>
              </a:rPr>
              <a:t>1. User Behavior Analysis </a:t>
            </a:r>
            <a:r>
              <a:rPr lang="en-IN" sz="1000" kern="100" dirty="0">
                <a:effectLst/>
                <a:latin typeface="+mj-lt"/>
                <a:ea typeface="Calibri" panose="020F0502020204030204" pitchFamily="34" charset="0"/>
                <a:cs typeface="Times New Roman" panose="02020603050405020304" pitchFamily="18" charset="0"/>
              </a:rPr>
              <a:t>- Hadoop, Google Cloud Storage, Apache Spark, Apache Kafka, Google Analytics </a:t>
            </a:r>
          </a:p>
          <a:p>
            <a:pPr>
              <a:lnSpc>
                <a:spcPct val="107000"/>
              </a:lnSpc>
              <a:spcAft>
                <a:spcPts val="800"/>
              </a:spcAft>
            </a:pPr>
            <a:r>
              <a:rPr lang="en-IN" sz="1000" b="1" kern="100" dirty="0">
                <a:effectLst/>
                <a:latin typeface="+mj-lt"/>
                <a:ea typeface="Calibri" panose="020F0502020204030204" pitchFamily="34" charset="0"/>
                <a:cs typeface="Times New Roman" panose="02020603050405020304" pitchFamily="18" charset="0"/>
              </a:rPr>
              <a:t>2. Algorithm Performance </a:t>
            </a:r>
            <a:r>
              <a:rPr lang="en-IN" sz="1000" kern="100" dirty="0">
                <a:effectLst/>
                <a:latin typeface="+mj-lt"/>
                <a:ea typeface="Calibri" panose="020F0502020204030204" pitchFamily="34" charset="0"/>
                <a:cs typeface="Times New Roman" panose="02020603050405020304" pitchFamily="18" charset="0"/>
              </a:rPr>
              <a:t>- TensorFlow / PyTorch, XGBoost / LightGBM</a:t>
            </a:r>
          </a:p>
          <a:p>
            <a:pPr>
              <a:lnSpc>
                <a:spcPct val="107000"/>
              </a:lnSpc>
              <a:spcAft>
                <a:spcPts val="800"/>
              </a:spcAft>
            </a:pPr>
            <a:r>
              <a:rPr lang="en-IN" sz="1000" b="1" kern="100" dirty="0">
                <a:effectLst/>
                <a:latin typeface="+mj-lt"/>
                <a:ea typeface="Calibri" panose="020F0502020204030204" pitchFamily="34" charset="0"/>
                <a:cs typeface="Times New Roman" panose="02020603050405020304" pitchFamily="18" charset="0"/>
              </a:rPr>
              <a:t>3. Content Diversity </a:t>
            </a:r>
            <a:r>
              <a:rPr lang="en-IN" sz="1000" kern="100" dirty="0">
                <a:effectLst/>
                <a:latin typeface="+mj-lt"/>
                <a:ea typeface="Calibri" panose="020F0502020204030204" pitchFamily="34" charset="0"/>
                <a:cs typeface="Times New Roman" panose="02020603050405020304" pitchFamily="18" charset="0"/>
              </a:rPr>
              <a:t>- Scikit-learn, SimClusters</a:t>
            </a:r>
          </a:p>
        </p:txBody>
      </p:sp>
      <p:pic>
        <p:nvPicPr>
          <p:cNvPr id="23" name="Picture 22">
            <a:extLst>
              <a:ext uri="{FF2B5EF4-FFF2-40B4-BE49-F238E27FC236}">
                <a16:creationId xmlns:a16="http://schemas.microsoft.com/office/drawing/2014/main" id="{DBF3E92E-FFCB-4A5A-B774-5B6E81BF6D6C}"/>
              </a:ext>
            </a:extLst>
          </p:cNvPr>
          <p:cNvPicPr>
            <a:picLocks noChangeAspect="1"/>
          </p:cNvPicPr>
          <p:nvPr/>
        </p:nvPicPr>
        <p:blipFill>
          <a:blip r:embed="rId4"/>
          <a:stretch>
            <a:fillRect/>
          </a:stretch>
        </p:blipFill>
        <p:spPr>
          <a:xfrm>
            <a:off x="6384336" y="4071408"/>
            <a:ext cx="300990" cy="283285"/>
          </a:xfrm>
          <a:prstGeom prst="rect">
            <a:avLst/>
          </a:prstGeom>
        </p:spPr>
      </p:pic>
      <p:pic>
        <p:nvPicPr>
          <p:cNvPr id="25" name="Picture 24">
            <a:extLst>
              <a:ext uri="{FF2B5EF4-FFF2-40B4-BE49-F238E27FC236}">
                <a16:creationId xmlns:a16="http://schemas.microsoft.com/office/drawing/2014/main" id="{6540716A-036A-4848-8EEB-F543606B5A3A}"/>
              </a:ext>
            </a:extLst>
          </p:cNvPr>
          <p:cNvPicPr>
            <a:picLocks noChangeAspect="1"/>
          </p:cNvPicPr>
          <p:nvPr/>
        </p:nvPicPr>
        <p:blipFill>
          <a:blip r:embed="rId5"/>
          <a:stretch>
            <a:fillRect/>
          </a:stretch>
        </p:blipFill>
        <p:spPr>
          <a:xfrm>
            <a:off x="6753321" y="3932232"/>
            <a:ext cx="440735" cy="412711"/>
          </a:xfrm>
          <a:prstGeom prst="rect">
            <a:avLst/>
          </a:prstGeom>
        </p:spPr>
      </p:pic>
      <p:pic>
        <p:nvPicPr>
          <p:cNvPr id="27" name="Picture 26">
            <a:extLst>
              <a:ext uri="{FF2B5EF4-FFF2-40B4-BE49-F238E27FC236}">
                <a16:creationId xmlns:a16="http://schemas.microsoft.com/office/drawing/2014/main" id="{AF493B38-BF26-417D-962A-CBFC94C2EA49}"/>
              </a:ext>
            </a:extLst>
          </p:cNvPr>
          <p:cNvPicPr>
            <a:picLocks noChangeAspect="1"/>
          </p:cNvPicPr>
          <p:nvPr/>
        </p:nvPicPr>
        <p:blipFill>
          <a:blip r:embed="rId6"/>
          <a:stretch>
            <a:fillRect/>
          </a:stretch>
        </p:blipFill>
        <p:spPr>
          <a:xfrm>
            <a:off x="7232761" y="4014034"/>
            <a:ext cx="361950" cy="340659"/>
          </a:xfrm>
          <a:prstGeom prst="rect">
            <a:avLst/>
          </a:prstGeom>
        </p:spPr>
      </p:pic>
      <p:pic>
        <p:nvPicPr>
          <p:cNvPr id="29" name="Picture 28">
            <a:extLst>
              <a:ext uri="{FF2B5EF4-FFF2-40B4-BE49-F238E27FC236}">
                <a16:creationId xmlns:a16="http://schemas.microsoft.com/office/drawing/2014/main" id="{F229CF07-BBFE-45E9-8A26-85B0B4457F20}"/>
              </a:ext>
            </a:extLst>
          </p:cNvPr>
          <p:cNvPicPr>
            <a:picLocks noChangeAspect="1"/>
          </p:cNvPicPr>
          <p:nvPr/>
        </p:nvPicPr>
        <p:blipFill>
          <a:blip r:embed="rId7"/>
          <a:stretch>
            <a:fillRect/>
          </a:stretch>
        </p:blipFill>
        <p:spPr>
          <a:xfrm>
            <a:off x="7594711" y="4044595"/>
            <a:ext cx="1081360" cy="279535"/>
          </a:xfrm>
          <a:prstGeom prst="rect">
            <a:avLst/>
          </a:prstGeom>
        </p:spPr>
      </p:pic>
      <p:pic>
        <p:nvPicPr>
          <p:cNvPr id="31" name="Picture 30">
            <a:extLst>
              <a:ext uri="{FF2B5EF4-FFF2-40B4-BE49-F238E27FC236}">
                <a16:creationId xmlns:a16="http://schemas.microsoft.com/office/drawing/2014/main" id="{94C7290C-01C0-40F9-AD26-FB99A9347D42}"/>
              </a:ext>
            </a:extLst>
          </p:cNvPr>
          <p:cNvPicPr>
            <a:picLocks noChangeAspect="1"/>
          </p:cNvPicPr>
          <p:nvPr/>
        </p:nvPicPr>
        <p:blipFill>
          <a:blip r:embed="rId8"/>
          <a:stretch>
            <a:fillRect/>
          </a:stretch>
        </p:blipFill>
        <p:spPr>
          <a:xfrm>
            <a:off x="8704154" y="3932232"/>
            <a:ext cx="388260" cy="365570"/>
          </a:xfrm>
          <a:prstGeom prst="rect">
            <a:avLst/>
          </a:prstGeom>
        </p:spPr>
      </p:pic>
      <p:pic>
        <p:nvPicPr>
          <p:cNvPr id="33" name="Picture 32">
            <a:extLst>
              <a:ext uri="{FF2B5EF4-FFF2-40B4-BE49-F238E27FC236}">
                <a16:creationId xmlns:a16="http://schemas.microsoft.com/office/drawing/2014/main" id="{32E2538C-A147-4441-9422-C2046A8FC226}"/>
              </a:ext>
            </a:extLst>
          </p:cNvPr>
          <p:cNvPicPr>
            <a:picLocks noChangeAspect="1"/>
          </p:cNvPicPr>
          <p:nvPr/>
        </p:nvPicPr>
        <p:blipFill>
          <a:blip r:embed="rId9"/>
          <a:stretch>
            <a:fillRect/>
          </a:stretch>
        </p:blipFill>
        <p:spPr>
          <a:xfrm>
            <a:off x="4380689" y="4392305"/>
            <a:ext cx="520264" cy="285029"/>
          </a:xfrm>
          <a:prstGeom prst="rect">
            <a:avLst/>
          </a:prstGeom>
        </p:spPr>
      </p:pic>
      <p:pic>
        <p:nvPicPr>
          <p:cNvPr id="35" name="Picture 34">
            <a:extLst>
              <a:ext uri="{FF2B5EF4-FFF2-40B4-BE49-F238E27FC236}">
                <a16:creationId xmlns:a16="http://schemas.microsoft.com/office/drawing/2014/main" id="{F682AE5A-36A3-4976-83B7-F8CE2E4B767B}"/>
              </a:ext>
            </a:extLst>
          </p:cNvPr>
          <p:cNvPicPr>
            <a:picLocks noChangeAspect="1"/>
          </p:cNvPicPr>
          <p:nvPr/>
        </p:nvPicPr>
        <p:blipFill>
          <a:blip r:embed="rId10"/>
          <a:stretch>
            <a:fillRect/>
          </a:stretch>
        </p:blipFill>
        <p:spPr>
          <a:xfrm>
            <a:off x="4900953" y="4321471"/>
            <a:ext cx="769072" cy="426695"/>
          </a:xfrm>
          <a:prstGeom prst="rect">
            <a:avLst/>
          </a:prstGeom>
        </p:spPr>
      </p:pic>
      <p:pic>
        <p:nvPicPr>
          <p:cNvPr id="37" name="Picture 36">
            <a:extLst>
              <a:ext uri="{FF2B5EF4-FFF2-40B4-BE49-F238E27FC236}">
                <a16:creationId xmlns:a16="http://schemas.microsoft.com/office/drawing/2014/main" id="{4821EB40-24B2-4FB0-9C18-D6C4616E2D7B}"/>
              </a:ext>
            </a:extLst>
          </p:cNvPr>
          <p:cNvPicPr>
            <a:picLocks noChangeAspect="1"/>
          </p:cNvPicPr>
          <p:nvPr/>
        </p:nvPicPr>
        <p:blipFill>
          <a:blip r:embed="rId11"/>
          <a:stretch>
            <a:fillRect/>
          </a:stretch>
        </p:blipFill>
        <p:spPr>
          <a:xfrm>
            <a:off x="2961939" y="4637737"/>
            <a:ext cx="528601" cy="285030"/>
          </a:xfrm>
          <a:prstGeom prst="rect">
            <a:avLst/>
          </a:prstGeom>
        </p:spPr>
      </p:pic>
      <p:pic>
        <p:nvPicPr>
          <p:cNvPr id="1026" name="Picture 2" descr="Image result for jupyter notebook logo">
            <a:extLst>
              <a:ext uri="{FF2B5EF4-FFF2-40B4-BE49-F238E27FC236}">
                <a16:creationId xmlns:a16="http://schemas.microsoft.com/office/drawing/2014/main" id="{3A9E1705-C412-C156-5703-3943477DF44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51191" y="4637737"/>
            <a:ext cx="459613" cy="36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938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p:nvPr/>
        </p:nvSpPr>
        <p:spPr>
          <a:xfrm>
            <a:off x="0" y="5076600"/>
            <a:ext cx="3048000" cy="66900"/>
          </a:xfrm>
          <a:prstGeom prst="rect">
            <a:avLst/>
          </a:prstGeom>
          <a:solidFill>
            <a:srgbClr val="2BB7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93" name="Google Shape;93;p18"/>
          <p:cNvSpPr/>
          <p:nvPr/>
        </p:nvSpPr>
        <p:spPr>
          <a:xfrm>
            <a:off x="3048000" y="5076600"/>
            <a:ext cx="3048000" cy="66900"/>
          </a:xfrm>
          <a:prstGeom prst="rect">
            <a:avLst/>
          </a:prstGeom>
          <a:solidFill>
            <a:srgbClr val="81B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94" name="Google Shape;94;p18"/>
          <p:cNvSpPr/>
          <p:nvPr/>
        </p:nvSpPr>
        <p:spPr>
          <a:xfrm>
            <a:off x="6096000" y="5076600"/>
            <a:ext cx="3048000" cy="66900"/>
          </a:xfrm>
          <a:prstGeom prst="rect">
            <a:avLst/>
          </a:prstGeom>
          <a:solidFill>
            <a:srgbClr val="FAC1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pic>
        <p:nvPicPr>
          <p:cNvPr id="96" name="Google Shape;96;p18"/>
          <p:cNvPicPr preferRelativeResize="0"/>
          <p:nvPr/>
        </p:nvPicPr>
        <p:blipFill rotWithShape="1">
          <a:blip r:embed="rId3">
            <a:alphaModFix/>
          </a:blip>
          <a:srcRect/>
          <a:stretch/>
        </p:blipFill>
        <p:spPr>
          <a:xfrm>
            <a:off x="8284125" y="160475"/>
            <a:ext cx="669650" cy="669650"/>
          </a:xfrm>
          <a:prstGeom prst="rect">
            <a:avLst/>
          </a:prstGeom>
          <a:noFill/>
          <a:ln>
            <a:noFill/>
          </a:ln>
        </p:spPr>
      </p:pic>
      <p:pic>
        <p:nvPicPr>
          <p:cNvPr id="3" name="Picture 2">
            <a:extLst>
              <a:ext uri="{FF2B5EF4-FFF2-40B4-BE49-F238E27FC236}">
                <a16:creationId xmlns:a16="http://schemas.microsoft.com/office/drawing/2014/main" id="{11A70939-06F1-4AE6-8F2B-E71D5594034A}"/>
              </a:ext>
            </a:extLst>
          </p:cNvPr>
          <p:cNvPicPr>
            <a:picLocks noChangeAspect="1"/>
          </p:cNvPicPr>
          <p:nvPr/>
        </p:nvPicPr>
        <p:blipFill>
          <a:blip r:embed="rId4"/>
          <a:stretch>
            <a:fillRect/>
          </a:stretch>
        </p:blipFill>
        <p:spPr>
          <a:xfrm>
            <a:off x="80083" y="2125966"/>
            <a:ext cx="8940802" cy="2842363"/>
          </a:xfrm>
          <a:prstGeom prst="rect">
            <a:avLst/>
          </a:prstGeom>
        </p:spPr>
      </p:pic>
      <p:sp>
        <p:nvSpPr>
          <p:cNvPr id="4" name="Rectangle 1">
            <a:extLst>
              <a:ext uri="{FF2B5EF4-FFF2-40B4-BE49-F238E27FC236}">
                <a16:creationId xmlns:a16="http://schemas.microsoft.com/office/drawing/2014/main" id="{95F10FFE-2B7A-4A34-93F2-40F5E8C09725}"/>
              </a:ext>
            </a:extLst>
          </p:cNvPr>
          <p:cNvSpPr>
            <a:spLocks noChangeArrowheads="1"/>
          </p:cNvSpPr>
          <p:nvPr/>
        </p:nvSpPr>
        <p:spPr bwMode="auto">
          <a:xfrm>
            <a:off x="101599" y="92334"/>
            <a:ext cx="8284125"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7030A0"/>
                </a:solidFill>
                <a:effectLst/>
                <a:latin typeface="Arial" panose="020B0604020202020204" pitchFamily="34" charset="0"/>
              </a:rPr>
              <a:t>Techniques 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latin typeface="Times New Roman" panose="02020603050405020304" pitchFamily="18" charset="0"/>
                <a:cs typeface="Times New Roman" panose="02020603050405020304" pitchFamily="18" charset="0"/>
              </a:rPr>
              <a:t>The techniques applied include the </a:t>
            </a:r>
            <a:r>
              <a:rPr lang="en-US" sz="1200" b="1" dirty="0">
                <a:latin typeface="Times New Roman" panose="02020603050405020304" pitchFamily="18" charset="0"/>
                <a:cs typeface="Times New Roman" panose="02020603050405020304" pitchFamily="18" charset="0"/>
              </a:rPr>
              <a:t>Real Graph Model </a:t>
            </a:r>
            <a:r>
              <a:rPr lang="en-US" sz="1200" dirty="0">
                <a:latin typeface="Times New Roman" panose="02020603050405020304" pitchFamily="18" charset="0"/>
                <a:cs typeface="Times New Roman" panose="02020603050405020304" pitchFamily="18" charset="0"/>
              </a:rPr>
              <a:t>(In-Network), which predicts user engagement based on historical interactions</a:t>
            </a:r>
            <a:r>
              <a:rPr lang="en-US" sz="1200" b="1" dirty="0">
                <a:latin typeface="Times New Roman" panose="02020603050405020304" pitchFamily="18" charset="0"/>
                <a:cs typeface="Times New Roman" panose="02020603050405020304" pitchFamily="18" charset="0"/>
              </a:rPr>
              <a:t>. GraphJet</a:t>
            </a:r>
            <a:r>
              <a:rPr lang="en-US" sz="1200" dirty="0">
                <a:latin typeface="Times New Roman" panose="02020603050405020304" pitchFamily="18" charset="0"/>
                <a:cs typeface="Times New Roman" panose="02020603050405020304" pitchFamily="18" charset="0"/>
              </a:rPr>
              <a:t> (Out-Network) maintains a real-time interaction graph to discover compelling content beyond immediate connections. </a:t>
            </a:r>
            <a:r>
              <a:rPr lang="en-US" sz="1200" b="1" dirty="0">
                <a:latin typeface="Times New Roman" panose="02020603050405020304" pitchFamily="18" charset="0"/>
                <a:cs typeface="Times New Roman" panose="02020603050405020304" pitchFamily="18" charset="0"/>
              </a:rPr>
              <a:t>K-Nearest Neighbors </a:t>
            </a:r>
            <a:r>
              <a:rPr lang="en-US" sz="1200" dirty="0">
                <a:latin typeface="Times New Roman" panose="02020603050405020304" pitchFamily="18" charset="0"/>
                <a:cs typeface="Times New Roman" panose="02020603050405020304" pitchFamily="18" charset="0"/>
              </a:rPr>
              <a:t>(KNN) employs collaborative filtering for personalized recommendations. For ranking, methods include </a:t>
            </a:r>
            <a:r>
              <a:rPr lang="en-US" sz="1200" b="1" dirty="0">
                <a:latin typeface="Times New Roman" panose="02020603050405020304" pitchFamily="18" charset="0"/>
                <a:cs typeface="Times New Roman" panose="02020603050405020304" pitchFamily="18" charset="0"/>
              </a:rPr>
              <a:t>Gradient Boosting Machines </a:t>
            </a:r>
            <a:r>
              <a:rPr lang="en-US" sz="1200" dirty="0">
                <a:latin typeface="Times New Roman" panose="02020603050405020304" pitchFamily="18" charset="0"/>
                <a:cs typeface="Times New Roman" panose="02020603050405020304" pitchFamily="18" charset="0"/>
              </a:rPr>
              <a:t>(GBM</a:t>
            </a:r>
            <a:r>
              <a:rPr lang="en-US" sz="1200" b="1" dirty="0">
                <a:latin typeface="Times New Roman" panose="02020603050405020304" pitchFamily="18" charset="0"/>
                <a:cs typeface="Times New Roman" panose="02020603050405020304" pitchFamily="18" charset="0"/>
              </a:rPr>
              <a:t>), Neural Networks </a:t>
            </a:r>
            <a:r>
              <a:rPr lang="en-US" sz="1200" dirty="0">
                <a:latin typeface="Times New Roman" panose="02020603050405020304" pitchFamily="18" charset="0"/>
                <a:cs typeface="Times New Roman" panose="02020603050405020304" pitchFamily="18" charset="0"/>
              </a:rPr>
              <a:t>such </a:t>
            </a:r>
            <a:r>
              <a:rPr lang="en-US" sz="1200" b="1" dirty="0">
                <a:latin typeface="Times New Roman" panose="02020603050405020304" pitchFamily="18" charset="0"/>
                <a:cs typeface="Times New Roman" panose="02020603050405020304" pitchFamily="18" charset="0"/>
              </a:rPr>
              <a:t>as DeepFM </a:t>
            </a:r>
            <a:r>
              <a:rPr lang="en-US" sz="1200" dirty="0">
                <a:latin typeface="Times New Roman" panose="02020603050405020304" pitchFamily="18" charset="0"/>
                <a:cs typeface="Times New Roman" panose="02020603050405020304" pitchFamily="18" charset="0"/>
              </a:rPr>
              <a:t>and </a:t>
            </a:r>
            <a:r>
              <a:rPr lang="en-US" sz="1200" b="1" dirty="0">
                <a:latin typeface="Times New Roman" panose="02020603050405020304" pitchFamily="18" charset="0"/>
                <a:cs typeface="Times New Roman" panose="02020603050405020304" pitchFamily="18" charset="0"/>
              </a:rPr>
              <a:t>Two Tower Neural Networks</a:t>
            </a:r>
            <a:r>
              <a:rPr lang="en-US" sz="1200" dirty="0">
                <a:latin typeface="Times New Roman" panose="02020603050405020304" pitchFamily="18" charset="0"/>
                <a:cs typeface="Times New Roman" panose="02020603050405020304" pitchFamily="18" charset="0"/>
              </a:rPr>
              <a:t>, and integration of </a:t>
            </a:r>
            <a:r>
              <a:rPr lang="en-US" sz="1200" b="1" dirty="0">
                <a:latin typeface="Times New Roman" panose="02020603050405020304" pitchFamily="18" charset="0"/>
                <a:cs typeface="Times New Roman" panose="02020603050405020304" pitchFamily="18" charset="0"/>
              </a:rPr>
              <a:t>SimClusters </a:t>
            </a:r>
            <a:r>
              <a:rPr lang="en-US" sz="1200" dirty="0">
                <a:latin typeface="Times New Roman" panose="02020603050405020304" pitchFamily="18" charset="0"/>
                <a:cs typeface="Times New Roman" panose="02020603050405020304" pitchFamily="18" charset="0"/>
              </a:rPr>
              <a:t>for community-driven engagement patterns. Filtering strategies encompass Content Diversity Filters and Quality and Relevance Filters to ensure a varied and high-quality content selection.</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02808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671</Words>
  <Application>Microsoft Office PowerPoint</Application>
  <PresentationFormat>On-screen Show (16:9)</PresentationFormat>
  <Paragraphs>37</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Roboto</vt:lpstr>
      <vt:lpstr>Helvetica Neue</vt:lpstr>
      <vt:lpstr>Times New Roman</vt:lpstr>
      <vt:lpstr>Arial</vt:lpstr>
      <vt:lpstr>Calibri</vt:lpstr>
      <vt:lpstr>Simple Light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Devendra Singh</dc:creator>
  <cp:lastModifiedBy>Devendra Singh</cp:lastModifiedBy>
  <cp:revision>5</cp:revision>
  <dcterms:modified xsi:type="dcterms:W3CDTF">2024-07-14T13:15:01Z</dcterms:modified>
</cp:coreProperties>
</file>