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5" r:id="rId3"/>
    <p:sldId id="285" r:id="rId4"/>
    <p:sldId id="289" r:id="rId6"/>
    <p:sldId id="291" r:id="rId7"/>
    <p:sldId id="293" r:id="rId8"/>
    <p:sldId id="303" r:id="rId9"/>
    <p:sldId id="301" r:id="rId10"/>
    <p:sldId id="295" r:id="rId11"/>
    <p:sldId id="297"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971" autoAdjust="0"/>
    <p:restoredTop sz="94660"/>
  </p:normalViewPr>
  <p:slideViewPr>
    <p:cSldViewPr showGuides="1">
      <p:cViewPr varScale="1">
        <p:scale>
          <a:sx n="70" d="100"/>
          <a:sy n="70" d="100"/>
        </p:scale>
        <p:origin x="1836" y="78"/>
      </p:cViewPr>
      <p:guideLst>
        <p:guide orient="horz" pos="2182"/>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CB7F0-34A5-4C70-97E9-77E6D8EC06C7}" type="slidenum">
              <a:rPr lang="en-US"/>
            </a:fld>
            <a:endParaRPr lang="en-US"/>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CB7F0-34A5-4C70-97E9-77E6D8EC06C7}" type="slidenum">
              <a:rPr lang="en-US"/>
            </a:fld>
            <a:endParaRPr lang="en-US"/>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CB7F0-34A5-4C70-97E9-77E6D8EC06C7}" type="slidenum">
              <a:rPr lang="en-US"/>
            </a:fld>
            <a:endParaRPr lang="en-US"/>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CB7F0-34A5-4C70-97E9-77E6D8EC06C7}" type="slidenum">
              <a:rPr lang="en-US"/>
            </a:fld>
            <a:endParaRPr lang="en-US"/>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CB7F0-34A5-4C70-97E9-77E6D8EC06C7}" type="slidenum">
              <a:rPr lang="en-US"/>
            </a:fld>
            <a:endParaRPr lang="en-US"/>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CB7F0-34A5-4C70-97E9-77E6D8EC06C7}" type="slidenum">
              <a:rPr lang="en-US"/>
            </a:fld>
            <a:endParaRPr lang="en-US"/>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CB7F0-34A5-4C70-97E9-77E6D8EC06C7}" type="slidenum">
              <a:rPr lang="en-US"/>
            </a:fld>
            <a:endParaRPr lang="en-US"/>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DECB7F0-34A5-4C70-97E9-77E6D8EC06C7}" type="slidenum">
              <a:rPr lang="en-US"/>
            </a:fld>
            <a:endParaRPr lang="en-US"/>
          </a:p>
        </p:txBody>
      </p:sp>
      <p:sp>
        <p:nvSpPr>
          <p:cNvPr id="521218" name="Rectangle 2"/>
          <p:cNvSpPr>
            <a:spLocks noGrp="1" noRot="1" noChangeAspect="1" noChangeArrowheads="1" noTextEdit="1"/>
          </p:cNvSpPr>
          <p:nvPr>
            <p:ph type="sldImg"/>
          </p:nvPr>
        </p:nvSpPr>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fontScale="90000"/>
          </a:bodyPr>
          <a:lstStyle/>
          <a:p>
            <a:pPr fontAlgn="base">
              <a:spcAft>
                <a:spcPct val="0"/>
              </a:spcAft>
            </a:pPr>
            <a:r>
              <a:rPr lang="en-US" sz="3100" dirty="0">
                <a:ea typeface="Droid Sans Fallback"/>
                <a:cs typeface="Times New Roman" panose="02020603050405020304" pitchFamily="18" charset="0"/>
              </a:rPr>
              <a:t>DATA SCIENCE USING PYTHON</a:t>
            </a:r>
            <a:br>
              <a:rPr lang="en-US" sz="3100" dirty="0">
                <a:ea typeface="Droid Sans Fallback"/>
                <a:cs typeface="Times New Roman" panose="02020603050405020304" pitchFamily="18" charset="0"/>
              </a:rPr>
            </a:br>
            <a:r>
              <a:rPr lang="en-US" sz="2400" dirty="0">
                <a:ea typeface="Droid Sans Fallback"/>
                <a:cs typeface="Times New Roman" panose="02020603050405020304" pitchFamily="18" charset="0"/>
              </a:rPr>
              <a:t>Industrial Training Presentation </a:t>
            </a:r>
            <a:br>
              <a:rPr lang="en-US" sz="2400" dirty="0">
                <a:ea typeface="Droid Sans Fallback"/>
                <a:cs typeface="Times New Roman" panose="02020603050405020304" pitchFamily="18" charset="0"/>
              </a:rPr>
            </a:br>
            <a:r>
              <a:rPr lang="en-US" sz="2000" dirty="0">
                <a:solidFill>
                  <a:srgbClr val="0033CC"/>
                </a:solidFill>
                <a:latin typeface="Calibri" panose="020F0502020204030204" pitchFamily="34" charset="0"/>
                <a:ea typeface="Droid Sans Fallback"/>
                <a:cs typeface="Times New Roman" panose="02020603050405020304" pitchFamily="18" charset="0"/>
              </a:rPr>
              <a:t>Date: </a:t>
            </a:r>
            <a:r>
              <a:rPr lang="en-US" sz="2000" dirty="0" smtClean="0">
                <a:solidFill>
                  <a:srgbClr val="0033CC"/>
                </a:solidFill>
                <a:latin typeface="Calibri" panose="020F0502020204030204" pitchFamily="34" charset="0"/>
                <a:ea typeface="Droid Sans Fallback"/>
                <a:cs typeface="Times New Roman" panose="02020603050405020304" pitchFamily="18" charset="0"/>
              </a:rPr>
              <a:t>28</a:t>
            </a:r>
            <a:r>
              <a:rPr lang="en-US" sz="2000" dirty="0" smtClean="0">
                <a:solidFill>
                  <a:srgbClr val="0033CC"/>
                </a:solidFill>
                <a:latin typeface="Calibri" panose="020F0502020204030204" pitchFamily="34" charset="0"/>
                <a:ea typeface="Droid Sans Fallback"/>
                <a:cs typeface="Times New Roman" panose="02020603050405020304" pitchFamily="18" charset="0"/>
              </a:rPr>
              <a:t>/09/2024</a:t>
            </a:r>
            <a:endParaRPr lang="en-IN" sz="2000" dirty="0"/>
          </a:p>
        </p:txBody>
      </p:sp>
      <p:sp>
        <p:nvSpPr>
          <p:cNvPr id="5" name="Rectangle 4"/>
          <p:cNvSpPr/>
          <p:nvPr/>
        </p:nvSpPr>
        <p:spPr>
          <a:xfrm>
            <a:off x="1691680" y="1462380"/>
            <a:ext cx="6048671" cy="870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 name="Rectangle 2"/>
          <p:cNvSpPr/>
          <p:nvPr/>
        </p:nvSpPr>
        <p:spPr>
          <a:xfrm>
            <a:off x="792009" y="5949069"/>
            <a:ext cx="7848872" cy="646331"/>
          </a:xfrm>
          <a:prstGeom prst="rect">
            <a:avLst/>
          </a:prstGeom>
        </p:spPr>
        <p:txBody>
          <a:bodyPr wrap="square">
            <a:spAutoFit/>
          </a:bodyPr>
          <a:lstStyle/>
          <a:p>
            <a:pPr lvl="0" algn="ctr" eaLnBrk="0" fontAlgn="base" hangingPunct="0">
              <a:spcBef>
                <a:spcPct val="0"/>
              </a:spcBef>
              <a:spcAft>
                <a:spcPct val="0"/>
              </a:spcAft>
            </a:pPr>
            <a:r>
              <a:rPr lang="en-US" b="1" dirty="0" smtClean="0">
                <a:latin typeface="Calibri" panose="020F0502020204030204" pitchFamily="34" charset="0"/>
                <a:cs typeface="Calibri" panose="020F0502020204030204" pitchFamily="34" charset="0"/>
              </a:rPr>
              <a:t>COLLEGE OF COMPUTING SCIENCES AND INFORMATION TECHNOLOGY</a:t>
            </a:r>
            <a:endParaRPr lang="en-US" sz="700" dirty="0">
              <a:latin typeface="Arial" panose="020B0604020202020204" pitchFamily="34" charset="0"/>
              <a:cs typeface="Arial" panose="020B0604020202020204" pitchFamily="34" charset="0"/>
            </a:endParaRPr>
          </a:p>
          <a:p>
            <a:pPr lvl="0" algn="ctr" eaLnBrk="0" fontAlgn="base" hangingPunct="0">
              <a:spcBef>
                <a:spcPct val="0"/>
              </a:spcBef>
              <a:spcAft>
                <a:spcPct val="0"/>
              </a:spcAft>
            </a:pPr>
            <a:r>
              <a:rPr lang="en-US" b="1" dirty="0">
                <a:latin typeface="Calibri" panose="020F0502020204030204" pitchFamily="34" charset="0"/>
                <a:ea typeface="Droid Sans Fallback"/>
                <a:cs typeface="Calibri" panose="020F0502020204030204" pitchFamily="34" charset="0"/>
              </a:rPr>
              <a:t>TEERTHANKER MAHAVEER UNIVERSITY, MORADABAD</a:t>
            </a:r>
            <a:endParaRPr lang="en-US" b="1" dirty="0">
              <a:latin typeface="Arial" panose="020B0604020202020204" pitchFamily="34" charset="0"/>
              <a:ea typeface="Droid Sans Fallback"/>
              <a:cs typeface="Calibri" panose="020F0502020204030204" pitchFamily="34" charset="0"/>
            </a:endParaRPr>
          </a:p>
        </p:txBody>
      </p:sp>
      <p:pic>
        <p:nvPicPr>
          <p:cNvPr id="7" name="Picture 1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067966" y="4581113"/>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61606" y="1726505"/>
            <a:ext cx="8041741" cy="1660525"/>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anose="020F0502020204030204" pitchFamily="34" charset="0"/>
                <a:ea typeface="Droid Sans Fallback"/>
                <a:cs typeface="Times New Roman" panose="02020603050405020304" pitchFamily="18" charset="0"/>
              </a:rPr>
              <a:t>BCA(BCA001)</a:t>
            </a:r>
            <a:endParaRPr lang="en-US" sz="2000" b="1" dirty="0">
              <a:latin typeface="Arial" panose="020B0604020202020204" pitchFamily="34" charset="0"/>
              <a:cs typeface="Arial" panose="020B0604020202020204" pitchFamily="34" charset="0"/>
            </a:endParaRPr>
          </a:p>
          <a:p>
            <a:pPr lvl="0" algn="ctr" eaLnBrk="0" fontAlgn="base" hangingPunct="0">
              <a:spcBef>
                <a:spcPct val="0"/>
              </a:spcBef>
              <a:spcAft>
                <a:spcPct val="0"/>
              </a:spcAft>
            </a:pPr>
            <a:r>
              <a:rPr lang="en-US" sz="2200" b="1" dirty="0">
                <a:latin typeface="Calibri" panose="020F0502020204030204" pitchFamily="34" charset="0"/>
                <a:ea typeface="Droid Sans Fallback"/>
                <a:cs typeface="Times New Roman" panose="02020603050405020304" pitchFamily="18" charset="0"/>
              </a:rPr>
              <a:t>Degree : </a:t>
            </a:r>
            <a:r>
              <a:rPr lang="en-US" sz="2200" b="1" dirty="0" smtClean="0">
                <a:latin typeface="Calibri" panose="020F0502020204030204" pitchFamily="34" charset="0"/>
                <a:ea typeface="Droid Sans Fallback"/>
                <a:cs typeface="Times New Roman" panose="02020603050405020304" pitchFamily="18" charset="0"/>
              </a:rPr>
              <a:t>BCA &lt;</a:t>
            </a:r>
            <a:r>
              <a:rPr lang="en-US" sz="2200" b="1" dirty="0" smtClean="0">
                <a:latin typeface="Calibri" panose="020F0502020204030204" pitchFamily="34" charset="0"/>
                <a:ea typeface="Droid Sans Fallback"/>
                <a:cs typeface="Times New Roman" panose="02020603050405020304" pitchFamily="18" charset="0"/>
              </a:rPr>
              <a:t>Bachelor Of Computer Application</a:t>
            </a:r>
            <a:r>
              <a:rPr lang="en-US" sz="2200" b="1" dirty="0" smtClean="0">
                <a:latin typeface="Calibri" panose="020F0502020204030204" pitchFamily="34" charset="0"/>
                <a:ea typeface="Droid Sans Fallback"/>
                <a:cs typeface="Times New Roman" panose="02020603050405020304" pitchFamily="18" charset="0"/>
              </a:rPr>
              <a:t>&gt;</a:t>
            </a:r>
            <a:endParaRPr lang="en-US" sz="2200" b="1" dirty="0">
              <a:latin typeface="Calibri" panose="020F0502020204030204" pitchFamily="34" charset="0"/>
              <a:ea typeface="Droid Sans Fallback"/>
              <a:cs typeface="Times New Roman" panose="02020603050405020304" pitchFamily="18" charset="0"/>
            </a:endParaRPr>
          </a:p>
          <a:p>
            <a:pPr lvl="0" algn="ctr" eaLnBrk="0" fontAlgn="base" hangingPunct="0">
              <a:spcBef>
                <a:spcPct val="0"/>
              </a:spcBef>
              <a:spcAft>
                <a:spcPct val="0"/>
              </a:spcAft>
            </a:pPr>
            <a:endParaRPr lang="en-US" sz="2000" b="1" dirty="0">
              <a:latin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r>
              <a:rPr lang="en-US" sz="2000" b="1" dirty="0">
                <a:latin typeface="Calibri" panose="020F0502020204030204" pitchFamily="34" charset="0"/>
                <a:cs typeface="Times New Roman" panose="02020603050405020304" pitchFamily="18" charset="0"/>
              </a:rPr>
              <a:t>Presented By:</a:t>
            </a:r>
            <a:endParaRPr lang="en-US" sz="2000" b="1" dirty="0">
              <a:latin typeface="Calibri" panose="020F0502020204030204" pitchFamily="34" charset="0"/>
              <a:cs typeface="Times New Roman" panose="02020603050405020304" pitchFamily="18" charset="0"/>
            </a:endParaRPr>
          </a:p>
          <a:p>
            <a:pPr algn="ctr" eaLnBrk="0" fontAlgn="base" hangingPunct="0">
              <a:spcBef>
                <a:spcPct val="0"/>
              </a:spcBef>
              <a:spcAft>
                <a:spcPct val="0"/>
              </a:spcAft>
            </a:pPr>
            <a:r>
              <a:rPr lang="en-IN" altLang="en-US" sz="2000" dirty="0" smtClean="0">
                <a:solidFill>
                  <a:srgbClr val="0033CC"/>
                </a:solidFill>
                <a:latin typeface="Calibri" panose="020F0502020204030204" pitchFamily="34" charset="0"/>
                <a:ea typeface="Droid Sans Fallback"/>
                <a:cs typeface="Times New Roman" panose="02020603050405020304" pitchFamily="18" charset="0"/>
              </a:rPr>
              <a:t>Ishika Sharma</a:t>
            </a:r>
            <a:r>
              <a:rPr lang="en-US" sz="2000" dirty="0" smtClean="0">
                <a:solidFill>
                  <a:srgbClr val="0033CC"/>
                </a:solidFill>
                <a:latin typeface="Calibri" panose="020F0502020204030204" pitchFamily="34" charset="0"/>
                <a:ea typeface="Droid Sans Fallback"/>
                <a:cs typeface="Times New Roman" panose="02020603050405020304" pitchFamily="18" charset="0"/>
              </a:rPr>
              <a:t> </a:t>
            </a:r>
            <a:r>
              <a:rPr lang="en-US" sz="2000" dirty="0">
                <a:solidFill>
                  <a:srgbClr val="0033CC"/>
                </a:solidFill>
                <a:latin typeface="Calibri" panose="020F0502020204030204" pitchFamily="34" charset="0"/>
                <a:ea typeface="Droid Sans Fallback"/>
                <a:cs typeface="Times New Roman" panose="02020603050405020304" pitchFamily="18" charset="0"/>
              </a:rPr>
              <a:t>(</a:t>
            </a:r>
            <a:r>
              <a:rPr lang="en-US" sz="2000" dirty="0" smtClean="0">
                <a:solidFill>
                  <a:srgbClr val="0033CC"/>
                </a:solidFill>
                <a:latin typeface="Calibri" panose="020F0502020204030204" pitchFamily="34" charset="0"/>
                <a:ea typeface="Droid Sans Fallback"/>
                <a:cs typeface="Times New Roman" panose="02020603050405020304" pitchFamily="18" charset="0"/>
              </a:rPr>
              <a:t>TCA220</a:t>
            </a:r>
            <a:r>
              <a:rPr lang="en-IN" altLang="en-US" sz="2000" dirty="0" smtClean="0">
                <a:solidFill>
                  <a:srgbClr val="0033CC"/>
                </a:solidFill>
                <a:latin typeface="Calibri" panose="020F0502020204030204" pitchFamily="34" charset="0"/>
                <a:ea typeface="Droid Sans Fallback"/>
                <a:cs typeface="Times New Roman" panose="02020603050405020304" pitchFamily="18" charset="0"/>
              </a:rPr>
              <a:t>1257</a:t>
            </a:r>
            <a:r>
              <a:rPr lang="en-US" sz="2000" dirty="0" smtClean="0">
                <a:solidFill>
                  <a:srgbClr val="0033CC"/>
                </a:solidFill>
                <a:latin typeface="Calibri" panose="020F0502020204030204" pitchFamily="34" charset="0"/>
                <a:ea typeface="Droid Sans Fallback"/>
                <a:cs typeface="Times New Roman" panose="02020603050405020304" pitchFamily="18" charset="0"/>
              </a:rPr>
              <a:t>)</a:t>
            </a:r>
            <a:endParaRPr lang="en-US" sz="2000" dirty="0">
              <a:solidFill>
                <a:srgbClr val="0033CC"/>
              </a:solidFill>
              <a:latin typeface="Arial" panose="020B0604020202020204" pitchFamily="34" charset="0"/>
              <a:cs typeface="Arial" panose="020B0604020202020204" pitchFamily="34" charset="0"/>
            </a:endParaRPr>
          </a:p>
        </p:txBody>
      </p:sp>
      <p:sp>
        <p:nvSpPr>
          <p:cNvPr id="9" name="Rectangle 8"/>
          <p:cNvSpPr/>
          <p:nvPr/>
        </p:nvSpPr>
        <p:spPr>
          <a:xfrm>
            <a:off x="0" y="3596365"/>
            <a:ext cx="3631675" cy="1476375"/>
          </a:xfrm>
          <a:prstGeom prst="rect">
            <a:avLst/>
          </a:prstGeom>
        </p:spPr>
        <p:txBody>
          <a:bodyPr wrap="square">
            <a:spAutoFit/>
          </a:bodyPr>
          <a:lstStyle/>
          <a:p>
            <a:pPr lvl="0" algn="ctr" eaLnBrk="0" fontAlgn="base" hangingPunct="0">
              <a:spcBef>
                <a:spcPct val="0"/>
              </a:spcBef>
              <a:spcAft>
                <a:spcPct val="0"/>
              </a:spcAft>
            </a:pPr>
            <a:r>
              <a:rPr lang="en-US" b="1" dirty="0">
                <a:latin typeface="Calibri" panose="020F0502020204030204" pitchFamily="34" charset="0"/>
                <a:ea typeface="Droid Sans Fallback"/>
                <a:cs typeface="Times New Roman" panose="02020603050405020304" pitchFamily="18" charset="0"/>
              </a:rPr>
              <a:t>External Project Guide:</a:t>
            </a:r>
            <a:endParaRPr lang="en-US" b="1" dirty="0">
              <a:latin typeface="Calibri" panose="020F0502020204030204" pitchFamily="34" charset="0"/>
              <a:ea typeface="Droid Sans Fallback"/>
              <a:cs typeface="Times New Roman" panose="02020603050405020304" pitchFamily="18" charset="0"/>
            </a:endParaRPr>
          </a:p>
          <a:p>
            <a:pPr lvl="0" algn="ctr" eaLnBrk="0" fontAlgn="base" hangingPunct="0">
              <a:spcBef>
                <a:spcPct val="0"/>
              </a:spcBef>
              <a:spcAft>
                <a:spcPct val="0"/>
              </a:spcAft>
            </a:pPr>
            <a:r>
              <a:rPr lang="en-IN" altLang="en-US" dirty="0">
                <a:latin typeface="Calibri" panose="020F0502020204030204" pitchFamily="34" charset="0"/>
                <a:cs typeface="Times New Roman" panose="02020603050405020304" pitchFamily="18" charset="0"/>
              </a:rPr>
              <a:t>Ms. Anjana Tiwari</a:t>
            </a:r>
            <a:endParaRPr lang="en-US" dirty="0">
              <a:latin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endParaRPr lang="en-US" dirty="0">
              <a:latin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r>
              <a:rPr lang="en-US" b="1" dirty="0">
                <a:latin typeface="Calibri" panose="020F0502020204030204" pitchFamily="34" charset="0"/>
                <a:cs typeface="Times New Roman" panose="02020603050405020304" pitchFamily="18" charset="0"/>
              </a:rPr>
              <a:t>Company Name:</a:t>
            </a:r>
            <a:endParaRPr lang="en-US" b="1" dirty="0">
              <a:latin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r>
              <a:rPr lang="en-IN" altLang="en-US" dirty="0">
                <a:latin typeface="Calibri" panose="020F0502020204030204" pitchFamily="34" charset="0"/>
                <a:cs typeface="Times New Roman" panose="02020603050405020304" pitchFamily="18" charset="0"/>
              </a:rPr>
              <a:t>DUCAT</a:t>
            </a:r>
            <a:endParaRPr lang="en-IN" altLang="en-US" dirty="0">
              <a:latin typeface="Calibri" panose="020F0502020204030204" pitchFamily="34" charset="0"/>
              <a:cs typeface="Times New Roman" panose="02020603050405020304" pitchFamily="18" charset="0"/>
            </a:endParaRPr>
          </a:p>
        </p:txBody>
      </p:sp>
      <p:sp>
        <p:nvSpPr>
          <p:cNvPr id="10" name="Rectangle 9"/>
          <p:cNvSpPr/>
          <p:nvPr/>
        </p:nvSpPr>
        <p:spPr>
          <a:xfrm>
            <a:off x="5443039" y="3596365"/>
            <a:ext cx="3700961" cy="1476375"/>
          </a:xfrm>
          <a:prstGeom prst="rect">
            <a:avLst/>
          </a:prstGeom>
        </p:spPr>
        <p:txBody>
          <a:bodyPr wrap="square">
            <a:spAutoFit/>
          </a:bodyPr>
          <a:lstStyle/>
          <a:p>
            <a:pPr lvl="0" algn="ctr" eaLnBrk="0" fontAlgn="base" hangingPunct="0">
              <a:spcBef>
                <a:spcPct val="0"/>
              </a:spcBef>
              <a:spcAft>
                <a:spcPct val="0"/>
              </a:spcAft>
            </a:pPr>
            <a:r>
              <a:rPr lang="en-US" b="1" dirty="0">
                <a:latin typeface="Calibri" panose="020F0502020204030204" pitchFamily="34" charset="0"/>
                <a:ea typeface="Droid Sans Fallback"/>
                <a:cs typeface="Times New Roman" panose="02020603050405020304" pitchFamily="18" charset="0"/>
              </a:rPr>
              <a:t>Internal Project Guide:</a:t>
            </a:r>
            <a:endParaRPr lang="en-US" b="1" dirty="0">
              <a:latin typeface="Calibri" panose="020F0502020204030204" pitchFamily="34" charset="0"/>
              <a:ea typeface="Droid Sans Fallback"/>
              <a:cs typeface="Times New Roman" panose="02020603050405020304" pitchFamily="18" charset="0"/>
            </a:endParaRPr>
          </a:p>
          <a:p>
            <a:pPr lvl="0" algn="ctr" eaLnBrk="0" fontAlgn="base" hangingPunct="0">
              <a:spcBef>
                <a:spcPct val="0"/>
              </a:spcBef>
              <a:spcAft>
                <a:spcPct val="0"/>
              </a:spcAft>
            </a:pPr>
            <a:r>
              <a:rPr lang="en-IN" altLang="en-US" dirty="0">
                <a:latin typeface="Calibri" panose="020F0502020204030204" pitchFamily="34" charset="0"/>
                <a:cs typeface="Times New Roman" panose="02020603050405020304" pitchFamily="18" charset="0"/>
              </a:rPr>
              <a:t>Mr. </a:t>
            </a:r>
            <a:r>
              <a:rPr lang="en-US" altLang="en-IN" dirty="0">
                <a:latin typeface="Calibri" panose="020F0502020204030204" pitchFamily="34" charset="0"/>
                <a:cs typeface="Times New Roman" panose="02020603050405020304" pitchFamily="18" charset="0"/>
              </a:rPr>
              <a:t>Maneet Siddhu</a:t>
            </a:r>
            <a:endParaRPr lang="en-US" dirty="0">
              <a:latin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endParaRPr lang="en-US" dirty="0">
              <a:latin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r>
              <a:rPr lang="en-US" b="1" dirty="0">
                <a:latin typeface="Calibri" panose="020F0502020204030204" pitchFamily="34" charset="0"/>
                <a:cs typeface="Times New Roman" panose="02020603050405020304" pitchFamily="18" charset="0"/>
              </a:rPr>
              <a:t>Department Name:</a:t>
            </a:r>
            <a:endParaRPr lang="en-US" b="1" dirty="0">
              <a:latin typeface="Calibri" panose="020F0502020204030204" pitchFamily="34" charset="0"/>
              <a:cs typeface="Times New Roman" panose="02020603050405020304" pitchFamily="18" charset="0"/>
            </a:endParaRPr>
          </a:p>
          <a:p>
            <a:pPr lvl="0" algn="ctr" eaLnBrk="0" fontAlgn="base" hangingPunct="0">
              <a:spcBef>
                <a:spcPct val="0"/>
              </a:spcBef>
              <a:spcAft>
                <a:spcPct val="0"/>
              </a:spcAft>
            </a:pPr>
            <a:r>
              <a:rPr lang="en-US" dirty="0">
                <a:latin typeface="Calibri" panose="020F0502020204030204" pitchFamily="34" charset="0"/>
                <a:cs typeface="Times New Roman" panose="02020603050405020304" pitchFamily="18" charset="0"/>
              </a:rPr>
              <a:t>CCSIT</a:t>
            </a:r>
            <a:endParaRPr lang="en-US" dirty="0">
              <a:latin typeface="Calibri" panose="020F0502020204030204" pitchFamily="34" charset="0"/>
              <a:cs typeface="Times New Roman" panose="02020603050405020304" pitchFamily="18" charset="0"/>
            </a:endParaRPr>
          </a:p>
        </p:txBody>
      </p:sp>
      <p:sp>
        <p:nvSpPr>
          <p:cNvPr id="4" name="Text Box 3"/>
          <p:cNvSpPr txBox="1"/>
          <p:nvPr/>
        </p:nvSpPr>
        <p:spPr>
          <a:xfrm>
            <a:off x="2973705" y="4893310"/>
            <a:ext cx="3048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THANKS YOU</a:t>
            </a:r>
            <a:endParaRPr lang="en-IN" sz="4000" dirty="0"/>
          </a:p>
        </p:txBody>
      </p:sp>
      <p:sp>
        <p:nvSpPr>
          <p:cNvPr id="5" name="TextBox 4"/>
          <p:cNvSpPr txBox="1"/>
          <p:nvPr/>
        </p:nvSpPr>
        <p:spPr>
          <a:xfrm>
            <a:off x="7946934" y="6604084"/>
            <a:ext cx="1178528"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T004/ Version 1.0</a:t>
            </a:r>
            <a:endParaRPr lang="en-IN" sz="105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IN" sz="2800" dirty="0">
                <a:latin typeface="Times New Roman" panose="02020603050405020304" pitchFamily="18" charset="0"/>
                <a:cs typeface="Times New Roman" panose="02020603050405020304" pitchFamily="18" charset="0"/>
              </a:rPr>
              <a:t>Brief on “Company Profile”</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Project Introduction</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Project Description</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&amp; Findings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Suggestions &amp; Recommendations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anose="020F0502020204030204" pitchFamily="34" charset="0"/>
                <a:ea typeface="MS PGothic" panose="020B0600070205080204" pitchFamily="-28" charset="-128"/>
              </a:rPr>
              <a:t>Agenda</a:t>
            </a:r>
            <a:endParaRPr lang="en-US" b="1" dirty="0">
              <a:solidFill>
                <a:schemeClr val="bg1"/>
              </a:solidFill>
              <a:latin typeface="Calibri" panose="020F0502020204030204" pitchFamily="34" charset="0"/>
              <a:ea typeface="MS PGothic" panose="020B0600070205080204"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6" name="TextBox 15"/>
          <p:cNvSpPr txBox="1"/>
          <p:nvPr/>
        </p:nvSpPr>
        <p:spPr>
          <a:xfrm>
            <a:off x="7316954" y="6554832"/>
            <a:ext cx="182293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T012D/ Template Version 5.0</a:t>
            </a:r>
            <a:endParaRPr lang="en-IN" sz="105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0" indent="0" algn="ctr">
              <a:buNone/>
            </a:pPr>
            <a:r>
              <a:rPr lang="en-IN" sz="4000" b="1" dirty="0"/>
              <a:t>DUCAT</a:t>
            </a:r>
            <a:endParaRPr lang="en-IN" sz="4000" b="1"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6" name="TextBox 15"/>
          <p:cNvSpPr txBox="1"/>
          <p:nvPr/>
        </p:nvSpPr>
        <p:spPr>
          <a:xfrm>
            <a:off x="7316954" y="6554832"/>
            <a:ext cx="182293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T012D/ Template Version 5.0</a:t>
            </a:r>
            <a:endParaRPr lang="en-IN" sz="1050" b="1" dirty="0">
              <a:solidFill>
                <a:schemeClr val="bg1"/>
              </a:solidFill>
            </a:endParaRPr>
          </a:p>
        </p:txBody>
      </p:sp>
      <p:sp>
        <p:nvSpPr>
          <p:cNvPr id="7" name="Rectangle 6"/>
          <p:cNvSpPr/>
          <p:nvPr/>
        </p:nvSpPr>
        <p:spPr>
          <a:xfrm>
            <a:off x="33020" y="1743075"/>
            <a:ext cx="6049645" cy="3738245"/>
          </a:xfrm>
          <a:prstGeom prst="rect">
            <a:avLst/>
          </a:prstGeom>
        </p:spPr>
        <p:txBody>
          <a:bodyPr wrap="square">
            <a:noAutofit/>
          </a:bodyPr>
          <a:lstStyle/>
          <a:p>
            <a:r>
              <a:rPr lang="en-US">
                <a:solidFill>
                  <a:srgbClr val="001D35"/>
                </a:solidFill>
                <a:latin typeface="Google Sans"/>
              </a:rPr>
              <a:t>DUCAT is a Registered IT Training Institute. W</a:t>
            </a:r>
            <a:r>
              <a:rPr lang="en-IN" altLang="en-US">
                <a:solidFill>
                  <a:srgbClr val="001D35"/>
                </a:solidFill>
                <a:latin typeface="Google Sans"/>
              </a:rPr>
              <a:t>hich</a:t>
            </a:r>
            <a:r>
              <a:rPr lang="en-US">
                <a:solidFill>
                  <a:srgbClr val="001D35"/>
                </a:solidFill>
                <a:latin typeface="Google Sans"/>
              </a:rPr>
              <a:t> train students from both local and PAN India in a variety of nationally recognised professional IT courses.</a:t>
            </a:r>
            <a:endParaRPr lang="en-US">
              <a:solidFill>
                <a:srgbClr val="001D35"/>
              </a:solidFill>
              <a:latin typeface="Google Sans"/>
            </a:endParaRPr>
          </a:p>
          <a:p>
            <a:r>
              <a:rPr lang="en-US">
                <a:solidFill>
                  <a:srgbClr val="001D35"/>
                </a:solidFill>
                <a:latin typeface="Google Sans"/>
              </a:rPr>
              <a:t>With </a:t>
            </a:r>
            <a:r>
              <a:rPr lang="en-IN" altLang="en-US">
                <a:solidFill>
                  <a:srgbClr val="001D35"/>
                </a:solidFill>
                <a:latin typeface="Google Sans"/>
              </a:rPr>
              <a:t>their</a:t>
            </a:r>
            <a:r>
              <a:rPr lang="en-US">
                <a:solidFill>
                  <a:srgbClr val="001D35"/>
                </a:solidFill>
                <a:latin typeface="Google Sans"/>
              </a:rPr>
              <a:t> streamlined and adaptable course delivery model, we ensure that you thoroughly grasp the information and develop useful skills in your selected course.</a:t>
            </a:r>
            <a:r>
              <a:rPr lang="en-US" dirty="0" smtClean="0">
                <a:solidFill>
                  <a:srgbClr val="001D35"/>
                </a:solidFill>
                <a:latin typeface="Google Sans"/>
              </a:rPr>
              <a:t> </a:t>
            </a:r>
            <a:endParaRPr lang="en-US" dirty="0"/>
          </a:p>
        </p:txBody>
      </p:sp>
      <p:pic>
        <p:nvPicPr>
          <p:cNvPr id="4" name="Picture 3" descr="images"/>
          <p:cNvPicPr>
            <a:picLocks noChangeAspect="1"/>
          </p:cNvPicPr>
          <p:nvPr/>
        </p:nvPicPr>
        <p:blipFill>
          <a:blip r:embed="rId2"/>
          <a:stretch>
            <a:fillRect/>
          </a:stretch>
        </p:blipFill>
        <p:spPr>
          <a:xfrm>
            <a:off x="6172835" y="1340485"/>
            <a:ext cx="2882265" cy="2882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1046439"/>
            <a:ext cx="9075761" cy="5250904"/>
          </a:xfrm>
        </p:spPr>
        <p:txBody>
          <a:bodyPr>
            <a:normAutofit/>
          </a:bodyPr>
          <a:lstStyle/>
          <a:p>
            <a:pPr marL="0" indent="0">
              <a:buNone/>
            </a:pPr>
            <a:r>
              <a:rPr lang="en-IN" sz="4000" b="1" dirty="0">
                <a:latin typeface="Times New Roman" panose="02020603050405020304" pitchFamily="18" charset="0"/>
                <a:cs typeface="Times New Roman" panose="02020603050405020304" pitchFamily="18" charset="0"/>
              </a:rPr>
              <a:t>Project Introduction</a:t>
            </a:r>
            <a:endParaRPr lang="en-IN" sz="4000" b="1" dirty="0">
              <a:latin typeface="Times New Roman" panose="02020603050405020304" pitchFamily="18" charset="0"/>
              <a:cs typeface="Times New Roman" panose="02020603050405020304" pitchFamily="18" charset="0"/>
            </a:endParaRPr>
          </a:p>
          <a:p>
            <a:r>
              <a:rPr lang="en-US" dirty="0"/>
              <a:t>The rapid growth of online streaming platforms has led to an overwhelming number of movies available to viewers. This abundance can make it difficult for users to discover new content that aligns with their preferences. Consequently, there is a need for a robust and efficient movie recommendation system to help users navigate this vast library and find movies they are likely to enjoy.</a:t>
            </a:r>
            <a:endParaRPr lang="en-US" dirty="0"/>
          </a:p>
          <a:p>
            <a:r>
              <a:rPr lang="en-US" dirty="0"/>
              <a:t>The primary goal of this project is to develop a movie recommendation system that can accurately predict user preferences and provide personalized recommendations.</a:t>
            </a:r>
            <a:endParaRPr lang="en-US"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6" name="TextBox 15"/>
          <p:cNvSpPr txBox="1"/>
          <p:nvPr/>
        </p:nvSpPr>
        <p:spPr>
          <a:xfrm>
            <a:off x="7316954" y="6554832"/>
            <a:ext cx="182293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T012D/ Template Version 5.0</a:t>
            </a:r>
            <a:endParaRPr lang="en-IN" sz="105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lnSpcReduction="10000"/>
          </a:bodyPr>
          <a:lstStyle/>
          <a:p>
            <a:pPr marL="0" indent="0">
              <a:buNone/>
            </a:pPr>
            <a:r>
              <a:rPr lang="en-IN" sz="3200" b="1" dirty="0"/>
              <a:t>Project Description:</a:t>
            </a:r>
            <a:endParaRPr lang="en-IN" sz="3200" b="1" dirty="0"/>
          </a:p>
          <a:p>
            <a:pPr marL="0" indent="0">
              <a:buNone/>
            </a:pPr>
            <a:r>
              <a:rPr lang="en-US" dirty="0"/>
              <a:t>The Movie Recommendation System is a machine learning-based application that provides personalized movie recommendations to users. It utilizes collaborative filtering techniques to analyze user preferences and similarities among movies to generate accurate and relevant recommendations. The system is built using Python programming language and incorporates popular machine learning libraries such as Scikit-learn, NumPy and Pandas.</a:t>
            </a:r>
            <a:endParaRPr lang="en-US" dirty="0"/>
          </a:p>
          <a:p>
            <a:pPr marL="0" indent="0">
              <a:buNone/>
            </a:pPr>
            <a:r>
              <a:rPr lang="en-US" dirty="0"/>
              <a:t>Recommend movies that are highly likely to be enjoyed by specific users based on their preferences and historical viewing behavior.</a:t>
            </a:r>
            <a:endParaRPr lang="en-US"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endParaRPr lang="en-US" b="1" dirty="0">
              <a:solidFill>
                <a:schemeClr val="bg1"/>
              </a:solidFill>
              <a:latin typeface="Calibri" panose="020F0502020204030204" pitchFamily="34" charset="0"/>
              <a:ea typeface="MS PGothic" panose="020B0600070205080204"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6" name="TextBox 15"/>
          <p:cNvSpPr txBox="1"/>
          <p:nvPr/>
        </p:nvSpPr>
        <p:spPr>
          <a:xfrm>
            <a:off x="7316954" y="6554832"/>
            <a:ext cx="182293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T012D/ Template Version 5.0</a:t>
            </a:r>
            <a:endParaRPr lang="en-IN" sz="105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fld>
            <a:endParaRPr lang="en-IN" dirty="0">
              <a:solidFill>
                <a:schemeClr val="bg1"/>
              </a:solidFill>
            </a:endParaRPr>
          </a:p>
        </p:txBody>
      </p:sp>
      <p:sp>
        <p:nvSpPr>
          <p:cNvPr id="485380" name="Rectangle 4"/>
          <p:cNvSpPr>
            <a:spLocks noChangeArrowheads="1"/>
          </p:cNvSpPr>
          <p:nvPr/>
        </p:nvSpPr>
        <p:spPr bwMode="auto">
          <a:xfrm>
            <a:off x="0" y="-13648"/>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altLang="en-US" sz="4000" dirty="0" smtClean="0"/>
              <a:t>Preview Pic 1</a:t>
            </a:r>
            <a:endParaRPr lang="en-IN" altLang="en-US" sz="4000"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6" name="TextBox 15"/>
          <p:cNvSpPr txBox="1"/>
          <p:nvPr/>
        </p:nvSpPr>
        <p:spPr>
          <a:xfrm>
            <a:off x="7316954" y="6554832"/>
            <a:ext cx="182293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T012D/ Template Version 5.0</a:t>
            </a:r>
            <a:endParaRPr lang="en-IN" sz="1050" b="1"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16" y="1034203"/>
            <a:ext cx="8892480" cy="5004159"/>
          </a:xfrm>
        </p:spPr>
      </p:pic>
      <p:pic>
        <p:nvPicPr>
          <p:cNvPr id="4" name="Picture 3" descr="Screenshot 2024-09-28 104451"/>
          <p:cNvPicPr>
            <a:picLocks noChangeAspect="1"/>
          </p:cNvPicPr>
          <p:nvPr/>
        </p:nvPicPr>
        <p:blipFill>
          <a:blip r:embed="rId3"/>
          <a:stretch>
            <a:fillRect/>
          </a:stretch>
        </p:blipFill>
        <p:spPr>
          <a:xfrm>
            <a:off x="23495" y="1169670"/>
            <a:ext cx="9120505" cy="4943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fld>
            <a:endParaRPr lang="en-IN" dirty="0">
              <a:solidFill>
                <a:schemeClr val="bg1"/>
              </a:solidFill>
            </a:endParaRPr>
          </a:p>
        </p:txBody>
      </p:sp>
      <p:sp>
        <p:nvSpPr>
          <p:cNvPr id="485380" name="Rectangle 4"/>
          <p:cNvSpPr>
            <a:spLocks noChangeArrowheads="1"/>
          </p:cNvSpPr>
          <p:nvPr/>
        </p:nvSpPr>
        <p:spPr bwMode="auto">
          <a:xfrm>
            <a:off x="0" y="-13648"/>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IN" altLang="en-US" sz="4000" dirty="0" smtClean="0"/>
              <a:t>Preview Pic 2</a:t>
            </a:r>
            <a:endParaRPr lang="en-IN" altLang="en-US" sz="4000"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6" name="TextBox 15"/>
          <p:cNvSpPr txBox="1"/>
          <p:nvPr/>
        </p:nvSpPr>
        <p:spPr>
          <a:xfrm>
            <a:off x="7316954" y="6554832"/>
            <a:ext cx="182293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T012D/ Template Version 5.0</a:t>
            </a:r>
            <a:endParaRPr lang="en-IN" sz="1050" b="1"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955792"/>
            <a:ext cx="9036496" cy="5079874"/>
          </a:xfrm>
        </p:spPr>
      </p:pic>
      <p:pic>
        <p:nvPicPr>
          <p:cNvPr id="6" name="Picture 5" descr="Screenshot 2024-09-28 104611"/>
          <p:cNvPicPr>
            <a:picLocks noChangeAspect="1"/>
          </p:cNvPicPr>
          <p:nvPr/>
        </p:nvPicPr>
        <p:blipFill>
          <a:blip r:embed="rId3"/>
          <a:stretch>
            <a:fillRect/>
          </a:stretch>
        </p:blipFill>
        <p:spPr>
          <a:xfrm>
            <a:off x="-8890" y="901065"/>
            <a:ext cx="9152890" cy="52431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107504" y="1109207"/>
            <a:ext cx="8712968" cy="4861376"/>
          </a:xfrm>
        </p:spPr>
        <p:txBody>
          <a:bodyPr>
            <a:normAutofit lnSpcReduction="20000"/>
          </a:bodyPr>
          <a:lstStyle/>
          <a:p>
            <a:pPr marL="457200" lvl="1" indent="0">
              <a:buNone/>
            </a:pPr>
            <a:r>
              <a:rPr lang="en-US" b="1" dirty="0"/>
              <a:t>1. Advanced Personalization: Incorporate deep learning models like neural collaborative filtering for more accurate, context-aware recommendations. Use natural language processing (NLP) to analyze user reviews andmovie content, improving recommendation relevance.</a:t>
            </a:r>
            <a:endParaRPr lang="en-US" b="1" dirty="0"/>
          </a:p>
          <a:p>
            <a:pPr marL="457200" lvl="1" indent="0">
              <a:buNone/>
            </a:pPr>
            <a:endParaRPr lang="en-US" b="1" dirty="0"/>
          </a:p>
          <a:p>
            <a:pPr marL="457200" lvl="1" indent="0">
              <a:buNone/>
            </a:pPr>
            <a:r>
              <a:rPr lang="en-US" b="1" dirty="0"/>
              <a:t>2. Multi-Modal Recommendations: Extend recommendations to include multiple language movies, web series, or tv shows, offering a broader content variety.</a:t>
            </a:r>
            <a:endParaRPr lang="en-US" b="1" dirty="0"/>
          </a:p>
          <a:p>
            <a:pPr marL="457200" lvl="1" indent="0">
              <a:buNone/>
            </a:pPr>
            <a:endParaRPr lang="en-US" b="1" dirty="0"/>
          </a:p>
          <a:p>
            <a:pPr marL="457200" lvl="1" indent="0">
              <a:buNone/>
            </a:pPr>
            <a:r>
              <a:rPr lang="en-US" b="1" dirty="0"/>
              <a:t>3. Real-Time Recommendations: Implement real-time recommendation updates based on user behavior during browsing sessions for improved engagement.</a:t>
            </a:r>
            <a:endParaRPr lang="en-US" b="1" dirty="0"/>
          </a:p>
          <a:p>
            <a:pPr marL="457200" lvl="1" indent="0">
              <a:buNone/>
            </a:pPr>
            <a:endParaRPr lang="en-US" b="1" dirty="0"/>
          </a:p>
          <a:p>
            <a:pPr marL="457200" lvl="1" indent="0">
              <a:buNone/>
            </a:pPr>
            <a:r>
              <a:rPr lang="en-US" b="1" dirty="0"/>
              <a:t>4. Cross-Platform Integration: Integrate with social media platforms, allowing users to share and receive recommendations from friends or influencers.</a:t>
            </a:r>
            <a:endParaRPr lang="en-US" b="1"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indent="0" algn="l">
              <a:buNone/>
            </a:pPr>
            <a:r>
              <a:rPr lang="en-US" altLang="en-IN" sz="3600" b="1"/>
              <a:t>Suggestions &amp; Future Scope</a:t>
            </a:r>
            <a:endParaRPr lang="en-US" altLang="en-IN" sz="3600" b="1"/>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6" name="TextBox 15"/>
          <p:cNvSpPr txBox="1"/>
          <p:nvPr/>
        </p:nvSpPr>
        <p:spPr>
          <a:xfrm>
            <a:off x="7316954" y="6554832"/>
            <a:ext cx="182293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T012D/ Template Version 5.0</a:t>
            </a:r>
            <a:endParaRPr lang="en-IN" sz="1050" b="1"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 y="0"/>
            <a:ext cx="9147810" cy="914400"/>
          </a:xfrm>
        </p:spPr>
        <p:txBody>
          <a:bodyPr/>
          <a:lstStyle/>
          <a:p>
            <a:r>
              <a:rPr lang="en-US" altLang="en-IN"/>
              <a:t>.00.</a:t>
            </a:r>
            <a:endParaRPr lang="en-US" altLang="en-IN"/>
          </a:p>
        </p:txBody>
      </p:sp>
      <p:sp>
        <p:nvSpPr>
          <p:cNvPr id="5" name="Content Placeholder 4"/>
          <p:cNvSpPr>
            <a:spLocks noGrp="1"/>
          </p:cNvSpPr>
          <p:nvPr>
            <p:ph idx="1"/>
          </p:nvPr>
        </p:nvSpPr>
        <p:spPr>
          <a:xfrm>
            <a:off x="0" y="914400"/>
            <a:ext cx="9144000" cy="5250904"/>
          </a:xfrm>
        </p:spPr>
        <p:txBody>
          <a:bodyPr>
            <a:normAutofit/>
          </a:bodyPr>
          <a:lstStyle/>
          <a:p>
            <a:pPr marL="0" indent="0">
              <a:buNone/>
            </a:pPr>
            <a:r>
              <a:rPr lang="en-IN" sz="3600" b="1" dirty="0" smtClean="0"/>
              <a:t>Conclusion</a:t>
            </a:r>
            <a:endParaRPr lang="en-IN" sz="3600" b="1" dirty="0" smtClean="0"/>
          </a:p>
          <a:p>
            <a:r>
              <a:rPr lang="en-US" dirty="0"/>
              <a:t> Users can quickly discover new movies they might enjoy without having to spend hours browsing through catalogs.</a:t>
            </a:r>
            <a:endParaRPr lang="en-US" dirty="0"/>
          </a:p>
          <a:p>
            <a:r>
              <a:rPr lang="en-US" dirty="0"/>
              <a:t> Recommenders can introduce users to movies they might not have considered otherwise, expanding their horizons.</a:t>
            </a:r>
            <a:endParaRPr lang="en-US" dirty="0"/>
          </a:p>
          <a:p>
            <a:r>
              <a:rPr lang="en-US" dirty="0"/>
              <a:t>A well-designed recommender system can enhance the overall user experience by making it easier to find and enjoy movies.</a:t>
            </a:r>
            <a:endParaRPr lang="en-US" dirty="0"/>
          </a:p>
          <a:p>
            <a:r>
              <a:rPr lang="en-US" dirty="0"/>
              <a:t>Movies are recommended based on the cosine similarity of the overview.</a:t>
            </a:r>
            <a:endParaRPr lang="en-US"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fld>
            <a:endParaRPr lang="en-IN" dirty="0">
              <a:solidFill>
                <a:schemeClr val="bg1"/>
              </a:solidFill>
            </a:endParaRPr>
          </a:p>
        </p:txBody>
      </p:sp>
      <p:sp>
        <p:nvSpPr>
          <p:cNvPr id="16" name="TextBox 15"/>
          <p:cNvSpPr txBox="1"/>
          <p:nvPr/>
        </p:nvSpPr>
        <p:spPr>
          <a:xfrm>
            <a:off x="7316954" y="6554832"/>
            <a:ext cx="1822935" cy="25391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50" b="1" dirty="0">
                <a:solidFill>
                  <a:schemeClr val="bg1"/>
                </a:solidFill>
              </a:rPr>
              <a:t>T012D/ Template Version 5.0</a:t>
            </a:r>
            <a:endParaRPr lang="en-IN" sz="105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3445</Words>
  <Application>WPS Presentation</Application>
  <PresentationFormat>On-screen Show (4:3)</PresentationFormat>
  <Paragraphs>120</Paragraphs>
  <Slides>10</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Droid Sans Fallback</vt:lpstr>
      <vt:lpstr>Liberation Mono</vt:lpstr>
      <vt:lpstr>Times New Roman</vt:lpstr>
      <vt:lpstr>Calibri</vt:lpstr>
      <vt:lpstr>MS PGothic</vt:lpstr>
      <vt:lpstr>Google Sans</vt:lpstr>
      <vt:lpstr>Microsoft YaHei</vt:lpstr>
      <vt:lpstr>Arial Unicode MS</vt:lpstr>
      <vt:lpstr>Office Theme</vt:lpstr>
      <vt:lpstr>TRAINING TITLE  Industrial Training Presentation  Date: 28/09/2024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.00.</vt:lpstr>
      <vt:lpstr>THANKS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Ishika Sharma</cp:lastModifiedBy>
  <cp:revision>133</cp:revision>
  <dcterms:created xsi:type="dcterms:W3CDTF">2016-07-30T14:16:00Z</dcterms:created>
  <dcterms:modified xsi:type="dcterms:W3CDTF">2024-10-25T18:44:21Z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FB44DEFE2FE1463DA5DB9B8A00289A50_12</vt:lpwstr>
  </property>
  <property fmtid="{D5CDD505-2E9C-101B-9397-08002B2CF9AE}" pid="3" name="KSOProductBuildVer">
    <vt:lpwstr>1033-12.2.0.18283</vt:lpwstr>
  </property>
</Properties>
</file>