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Open Sauce" panose="020B0604020202020204" charset="0"/>
      <p:regular r:id="rId17"/>
    </p:embeddedFont>
    <p:embeddedFont>
      <p:font typeface="Open Sauce Bold" panose="020B0604020202020204" charset="0"/>
      <p:regular r:id="rId18"/>
    </p:embeddedFont>
    <p:embeddedFont>
      <p:font typeface="Open Sauce Bold Italics" panose="020B0604020202020204" charset="0"/>
      <p:regular r:id="rId19"/>
    </p:embeddedFont>
    <p:embeddedFont>
      <p:font typeface="Open Sauce Italics" panose="020B0604020202020204" charset="0"/>
      <p:regular r:id="rId20"/>
    </p:embeddedFont>
    <p:embeddedFont>
      <p:font typeface="Shadow Script"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6" d="100"/>
          <a:sy n="66" d="100"/>
        </p:scale>
        <p:origin x="9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1600" y="2728188"/>
            <a:ext cx="15621000" cy="3606789"/>
            <a:chOff x="0" y="-57150"/>
            <a:chExt cx="14370733" cy="3880987"/>
          </a:xfrm>
        </p:grpSpPr>
        <p:sp>
          <p:nvSpPr>
            <p:cNvPr id="3" name="TextBox 3"/>
            <p:cNvSpPr txBox="1"/>
            <p:nvPr/>
          </p:nvSpPr>
          <p:spPr>
            <a:xfrm>
              <a:off x="0" y="645876"/>
              <a:ext cx="14370733" cy="3177961"/>
            </a:xfrm>
            <a:prstGeom prst="rect">
              <a:avLst/>
            </a:prstGeom>
          </p:spPr>
          <p:txBody>
            <a:bodyPr lIns="0" tIns="0" rIns="0" bIns="0" rtlCol="0" anchor="t">
              <a:spAutoFit/>
            </a:bodyPr>
            <a:lstStyle/>
            <a:p>
              <a:pPr algn="ctr">
                <a:lnSpc>
                  <a:spcPts val="20093"/>
                </a:lnSpc>
                <a:spcBef>
                  <a:spcPct val="0"/>
                </a:spcBef>
              </a:pPr>
              <a:r>
                <a:rPr lang="en-US" sz="14352" b="1" dirty="0">
                  <a:solidFill>
                    <a:srgbClr val="D42B2B"/>
                  </a:solidFill>
                  <a:latin typeface="Open Sauce Bold"/>
                  <a:ea typeface="Open Sauce Bold"/>
                  <a:cs typeface="Open Sauce Bold"/>
                  <a:sym typeface="Open Sauce Bold"/>
                </a:rPr>
                <a:t>OYO Hotels</a:t>
              </a:r>
            </a:p>
          </p:txBody>
        </p:sp>
        <p:sp>
          <p:nvSpPr>
            <p:cNvPr id="4" name="TextBox 4"/>
            <p:cNvSpPr txBox="1"/>
            <p:nvPr/>
          </p:nvSpPr>
          <p:spPr>
            <a:xfrm>
              <a:off x="587932" y="-57150"/>
              <a:ext cx="13194869" cy="554718"/>
            </a:xfrm>
            <a:prstGeom prst="rect">
              <a:avLst/>
            </a:prstGeom>
          </p:spPr>
          <p:txBody>
            <a:bodyPr lIns="0" tIns="0" rIns="0" bIns="0" rtlCol="0" anchor="t">
              <a:spAutoFit/>
            </a:bodyPr>
            <a:lstStyle/>
            <a:p>
              <a:pPr algn="ctr">
                <a:lnSpc>
                  <a:spcPts val="4384"/>
                </a:lnSpc>
                <a:spcBef>
                  <a:spcPct val="0"/>
                </a:spcBef>
              </a:pPr>
              <a:r>
                <a:rPr lang="en-US" sz="3131" dirty="0">
                  <a:solidFill>
                    <a:srgbClr val="000000"/>
                  </a:solidFill>
                  <a:latin typeface="Open Sauce"/>
                  <a:ea typeface="Open Sauce"/>
                  <a:cs typeface="Open Sauce"/>
                  <a:sym typeface="Open Sauce"/>
                </a:rPr>
                <a:t>Factors affecting room pricing in</a:t>
              </a:r>
            </a:p>
          </p:txBody>
        </p:sp>
      </p:grpSp>
      <p:sp>
        <p:nvSpPr>
          <p:cNvPr id="5" name="TextBox 5"/>
          <p:cNvSpPr txBox="1"/>
          <p:nvPr/>
        </p:nvSpPr>
        <p:spPr>
          <a:xfrm>
            <a:off x="13258800" y="8953500"/>
            <a:ext cx="4103296" cy="712824"/>
          </a:xfrm>
          <a:prstGeom prst="rect">
            <a:avLst/>
          </a:prstGeom>
        </p:spPr>
        <p:txBody>
          <a:bodyPr lIns="0" tIns="0" rIns="0" bIns="0" rtlCol="0" anchor="t">
            <a:spAutoFit/>
          </a:bodyPr>
          <a:lstStyle/>
          <a:p>
            <a:pPr algn="l">
              <a:lnSpc>
                <a:spcPts val="2945"/>
              </a:lnSpc>
            </a:pPr>
            <a:r>
              <a:rPr lang="en-US" sz="2103" dirty="0">
                <a:solidFill>
                  <a:srgbClr val="000000"/>
                </a:solidFill>
                <a:latin typeface="Open Sauce"/>
                <a:ea typeface="Open Sauce"/>
                <a:cs typeface="Open Sauce"/>
                <a:sym typeface="Open Sauce"/>
              </a:rPr>
              <a:t>Presented by</a:t>
            </a:r>
          </a:p>
          <a:p>
            <a:pPr algn="l">
              <a:lnSpc>
                <a:spcPts val="2945"/>
              </a:lnSpc>
            </a:pPr>
            <a:r>
              <a:rPr lang="en-US" sz="2103" dirty="0">
                <a:solidFill>
                  <a:srgbClr val="000000"/>
                </a:solidFill>
                <a:latin typeface="Open Sauce"/>
                <a:ea typeface="Open Sauce"/>
                <a:cs typeface="Open Sauce"/>
                <a:sym typeface="Open Sauce"/>
              </a:rPr>
              <a:t>Ishika Goel      (MABSPG23002)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13208794"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Question 6.</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Which room types (if available) are most and least expensive?</a:t>
            </a:r>
          </a:p>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Objective:</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Analyze whether certain room types have consistent price trends.</a:t>
            </a:r>
          </a:p>
        </p:txBody>
      </p:sp>
      <p:sp>
        <p:nvSpPr>
          <p:cNvPr id="3" name="TextBox 3"/>
          <p:cNvSpPr txBox="1"/>
          <p:nvPr/>
        </p:nvSpPr>
        <p:spPr>
          <a:xfrm>
            <a:off x="1028700" y="8272145"/>
            <a:ext cx="16230600"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Key Insight: </a:t>
            </a:r>
            <a:r>
              <a:rPr lang="en-US" sz="2799" i="1">
                <a:solidFill>
                  <a:srgbClr val="000000"/>
                </a:solidFill>
                <a:latin typeface="Open Sauce Italics"/>
                <a:ea typeface="Open Sauce Italics"/>
                <a:cs typeface="Open Sauce Italics"/>
                <a:sym typeface="Open Sauce Italics"/>
              </a:rPr>
              <a:t>Understanding the price distribution among room types can help OYO market specific rooms more effectively.</a:t>
            </a:r>
          </a:p>
        </p:txBody>
      </p:sp>
      <p:sp>
        <p:nvSpPr>
          <p:cNvPr id="4" name="Freeform 4"/>
          <p:cNvSpPr/>
          <p:nvPr/>
        </p:nvSpPr>
        <p:spPr>
          <a:xfrm>
            <a:off x="5976932" y="2195570"/>
            <a:ext cx="6334136" cy="5895860"/>
          </a:xfrm>
          <a:custGeom>
            <a:avLst/>
            <a:gdLst/>
            <a:ahLst/>
            <a:cxnLst/>
            <a:rect l="l" t="t" r="r" b="b"/>
            <a:pathLst>
              <a:path w="6334136" h="5895860">
                <a:moveTo>
                  <a:pt x="0" y="0"/>
                </a:moveTo>
                <a:lnTo>
                  <a:pt x="6334136" y="0"/>
                </a:lnTo>
                <a:lnTo>
                  <a:pt x="6334136" y="5895860"/>
                </a:lnTo>
                <a:lnTo>
                  <a:pt x="0" y="5895860"/>
                </a:lnTo>
                <a:lnTo>
                  <a:pt x="0" y="0"/>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4135" y="3037913"/>
            <a:ext cx="8115300" cy="4211174"/>
          </a:xfrm>
          <a:custGeom>
            <a:avLst/>
            <a:gdLst/>
            <a:ahLst/>
            <a:cxnLst/>
            <a:rect l="l" t="t" r="r" b="b"/>
            <a:pathLst>
              <a:path w="8115300" h="4211174">
                <a:moveTo>
                  <a:pt x="0" y="0"/>
                </a:moveTo>
                <a:lnTo>
                  <a:pt x="8115300" y="0"/>
                </a:lnTo>
                <a:lnTo>
                  <a:pt x="8115300" y="4211174"/>
                </a:lnTo>
                <a:lnTo>
                  <a:pt x="0" y="4211174"/>
                </a:lnTo>
                <a:lnTo>
                  <a:pt x="0" y="0"/>
                </a:lnTo>
                <a:close/>
              </a:path>
            </a:pathLst>
          </a:custGeom>
          <a:blipFill>
            <a:blip r:embed="rId2"/>
            <a:stretch>
              <a:fillRect t="-443" b="-8380"/>
            </a:stretch>
          </a:blipFill>
        </p:spPr>
      </p:sp>
      <p:sp>
        <p:nvSpPr>
          <p:cNvPr id="3" name="TextBox 3"/>
          <p:cNvSpPr txBox="1"/>
          <p:nvPr/>
        </p:nvSpPr>
        <p:spPr>
          <a:xfrm>
            <a:off x="1028700" y="962025"/>
            <a:ext cx="15015418"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Question 7.</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How does room availability differ by location?</a:t>
            </a:r>
          </a:p>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Objective:</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Identify if certain locations have consistently more or fewer available rooms.</a:t>
            </a:r>
          </a:p>
        </p:txBody>
      </p:sp>
      <p:sp>
        <p:nvSpPr>
          <p:cNvPr id="4" name="TextBox 4"/>
          <p:cNvSpPr txBox="1"/>
          <p:nvPr/>
        </p:nvSpPr>
        <p:spPr>
          <a:xfrm>
            <a:off x="1028700" y="8272145"/>
            <a:ext cx="16230600"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Key Insight:</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This helps OYO understand which locations may need more inventory or marketing to fill available rooms.</a:t>
            </a:r>
          </a:p>
        </p:txBody>
      </p:sp>
      <p:sp>
        <p:nvSpPr>
          <p:cNvPr id="5" name="Freeform 5"/>
          <p:cNvSpPr/>
          <p:nvPr/>
        </p:nvSpPr>
        <p:spPr>
          <a:xfrm>
            <a:off x="9313981" y="3037913"/>
            <a:ext cx="7709689" cy="4211174"/>
          </a:xfrm>
          <a:custGeom>
            <a:avLst/>
            <a:gdLst/>
            <a:ahLst/>
            <a:cxnLst/>
            <a:rect l="l" t="t" r="r" b="b"/>
            <a:pathLst>
              <a:path w="7709689" h="4211174">
                <a:moveTo>
                  <a:pt x="0" y="0"/>
                </a:moveTo>
                <a:lnTo>
                  <a:pt x="7709688" y="0"/>
                </a:lnTo>
                <a:lnTo>
                  <a:pt x="7709688" y="4211174"/>
                </a:lnTo>
                <a:lnTo>
                  <a:pt x="0" y="4211174"/>
                </a:lnTo>
                <a:lnTo>
                  <a:pt x="0" y="0"/>
                </a:lnTo>
                <a:close/>
              </a:path>
            </a:pathLst>
          </a:custGeom>
          <a:blipFill>
            <a:blip r:embed="rId3"/>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4350" y="938212"/>
            <a:ext cx="17259300" cy="8239126"/>
          </a:xfrm>
          <a:prstGeom prst="rect">
            <a:avLst/>
          </a:prstGeom>
        </p:spPr>
        <p:txBody>
          <a:bodyPr lIns="0" tIns="0" rIns="0" bIns="0" rtlCol="0" anchor="t">
            <a:spAutoFit/>
          </a:bodyPr>
          <a:lstStyle/>
          <a:p>
            <a:pPr algn="ctr">
              <a:lnSpc>
                <a:spcPts val="8999"/>
              </a:lnSpc>
            </a:pPr>
            <a:r>
              <a:rPr lang="en-US" sz="5999" b="1" i="1" u="sng">
                <a:solidFill>
                  <a:srgbClr val="D42B2B"/>
                </a:solidFill>
                <a:latin typeface="Open Sauce Bold Italics"/>
                <a:ea typeface="Open Sauce Bold Italics"/>
                <a:cs typeface="Open Sauce Bold Italics"/>
                <a:sym typeface="Open Sauce Bold Italics"/>
              </a:rPr>
              <a:t>Key Findings:</a:t>
            </a:r>
          </a:p>
          <a:p>
            <a:pPr algn="ctr">
              <a:lnSpc>
                <a:spcPts val="8999"/>
              </a:lnSpc>
            </a:pPr>
            <a:endParaRPr lang="en-US" sz="5999" b="1" i="1" u="sng">
              <a:solidFill>
                <a:srgbClr val="D42B2B"/>
              </a:solidFill>
              <a:latin typeface="Open Sauce Bold Italics"/>
              <a:ea typeface="Open Sauce Bold Italics"/>
              <a:cs typeface="Open Sauce Bold Italics"/>
              <a:sym typeface="Open Sauce Bold Italics"/>
            </a:endParaRPr>
          </a:p>
          <a:p>
            <a:pPr marL="971552" lvl="1" indent="-485776" algn="l">
              <a:lnSpc>
                <a:spcPts val="6750"/>
              </a:lnSpc>
              <a:buFont typeface="Arial"/>
              <a:buChar char="•"/>
            </a:pPr>
            <a:r>
              <a:rPr lang="en-US" sz="4500">
                <a:solidFill>
                  <a:srgbClr val="000000"/>
                </a:solidFill>
                <a:latin typeface="Open Sauce"/>
                <a:ea typeface="Open Sauce"/>
                <a:cs typeface="Open Sauce"/>
                <a:sym typeface="Open Sauce"/>
              </a:rPr>
              <a:t>Locations with high average prices are typically tourist-heavy or premium areas.</a:t>
            </a:r>
          </a:p>
          <a:p>
            <a:pPr marL="971552" lvl="1" indent="-485776" algn="l">
              <a:lnSpc>
                <a:spcPts val="6750"/>
              </a:lnSpc>
              <a:buFont typeface="Arial"/>
              <a:buChar char="•"/>
            </a:pPr>
            <a:r>
              <a:rPr lang="en-US" sz="4500">
                <a:solidFill>
                  <a:srgbClr val="000000"/>
                </a:solidFill>
                <a:latin typeface="Open Sauce"/>
                <a:ea typeface="Open Sauce"/>
                <a:cs typeface="Open Sauce"/>
                <a:sym typeface="Open Sauce"/>
              </a:rPr>
              <a:t>Higher-rated hotels tend to charge more for rooms, but their availability may vary based on location and demand.</a:t>
            </a:r>
          </a:p>
          <a:p>
            <a:pPr marL="971552" lvl="1" indent="-485776" algn="l">
              <a:lnSpc>
                <a:spcPts val="6750"/>
              </a:lnSpc>
              <a:buFont typeface="Arial"/>
              <a:buChar char="•"/>
            </a:pPr>
            <a:r>
              <a:rPr lang="en-US" sz="4500">
                <a:solidFill>
                  <a:srgbClr val="000000"/>
                </a:solidFill>
                <a:latin typeface="Open Sauce"/>
                <a:ea typeface="Open Sauce"/>
                <a:cs typeface="Open Sauce"/>
                <a:sym typeface="Open Sauce"/>
              </a:rPr>
              <a:t>There is a price discrepancy between different room types and locations, which could indicate the need for targeted pricing strategies.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66544" y="971550"/>
            <a:ext cx="16554912" cy="8172450"/>
          </a:xfrm>
          <a:prstGeom prst="rect">
            <a:avLst/>
          </a:prstGeom>
        </p:spPr>
        <p:txBody>
          <a:bodyPr lIns="0" tIns="0" rIns="0" bIns="0" rtlCol="0" anchor="t">
            <a:spAutoFit/>
          </a:bodyPr>
          <a:lstStyle/>
          <a:p>
            <a:pPr algn="ctr">
              <a:lnSpc>
                <a:spcPts val="8999"/>
              </a:lnSpc>
            </a:pPr>
            <a:r>
              <a:rPr lang="en-US" sz="5999" b="1" i="1" u="sng">
                <a:solidFill>
                  <a:srgbClr val="D42B2B"/>
                </a:solidFill>
                <a:latin typeface="Open Sauce Bold Italics"/>
                <a:ea typeface="Open Sauce Bold Italics"/>
                <a:cs typeface="Open Sauce Bold Italics"/>
                <a:sym typeface="Open Sauce Bold Italics"/>
              </a:rPr>
              <a:t>Solutions:</a:t>
            </a:r>
          </a:p>
          <a:p>
            <a:pPr algn="ctr">
              <a:lnSpc>
                <a:spcPts val="8999"/>
              </a:lnSpc>
            </a:pPr>
            <a:endParaRPr lang="en-US" sz="5999" b="1" i="1" u="sng">
              <a:solidFill>
                <a:srgbClr val="D42B2B"/>
              </a:solidFill>
              <a:latin typeface="Open Sauce Bold Italics"/>
              <a:ea typeface="Open Sauce Bold Italics"/>
              <a:cs typeface="Open Sauce Bold Italics"/>
              <a:sym typeface="Open Sauce Bold Italics"/>
            </a:endParaRPr>
          </a:p>
          <a:p>
            <a:pPr marL="971548" lvl="1" indent="-485774" algn="l">
              <a:lnSpc>
                <a:spcPts val="6749"/>
              </a:lnSpc>
              <a:buFont typeface="Arial"/>
              <a:buChar char="•"/>
            </a:pPr>
            <a:r>
              <a:rPr lang="en-US" sz="4499">
                <a:solidFill>
                  <a:srgbClr val="000000"/>
                </a:solidFill>
                <a:latin typeface="Open Sauce"/>
                <a:ea typeface="Open Sauce"/>
                <a:cs typeface="Open Sauce"/>
                <a:sym typeface="Open Sauce"/>
              </a:rPr>
              <a:t>Implement location-based dynamic pricing to adjust prices in real-time based on demand and availability.</a:t>
            </a:r>
          </a:p>
          <a:p>
            <a:pPr marL="971548" lvl="1" indent="-485774" algn="l">
              <a:lnSpc>
                <a:spcPts val="6749"/>
              </a:lnSpc>
              <a:buFont typeface="Arial"/>
              <a:buChar char="•"/>
            </a:pPr>
            <a:r>
              <a:rPr lang="en-US" sz="4499">
                <a:solidFill>
                  <a:srgbClr val="000000"/>
                </a:solidFill>
                <a:latin typeface="Open Sauce"/>
                <a:ea typeface="Open Sauce"/>
                <a:cs typeface="Open Sauce"/>
                <a:sym typeface="Open Sauce"/>
              </a:rPr>
              <a:t>Encourage better-rated hotels to increase visibility and justify higher pricing, while offering deals to improve ratings in lower-rated properties.</a:t>
            </a:r>
          </a:p>
          <a:p>
            <a:pPr marL="971548" lvl="1" indent="-485774" algn="l">
              <a:lnSpc>
                <a:spcPts val="6749"/>
              </a:lnSpc>
              <a:buFont typeface="Arial"/>
              <a:buChar char="•"/>
            </a:pPr>
            <a:r>
              <a:rPr lang="en-US" sz="4499">
                <a:solidFill>
                  <a:srgbClr val="000000"/>
                </a:solidFill>
                <a:latin typeface="Open Sauce"/>
                <a:ea typeface="Open Sauce"/>
                <a:cs typeface="Open Sauce"/>
                <a:sym typeface="Open Sauce"/>
              </a:rPr>
              <a:t>Increase room availability in high-demand locations or invest in partnerships to boost supply where needed.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104390"/>
            <a:ext cx="16230600" cy="6000750"/>
          </a:xfrm>
          <a:prstGeom prst="rect">
            <a:avLst/>
          </a:prstGeom>
        </p:spPr>
        <p:txBody>
          <a:bodyPr lIns="0" tIns="0" rIns="0" bIns="0" rtlCol="0" anchor="t">
            <a:spAutoFit/>
          </a:bodyPr>
          <a:lstStyle/>
          <a:p>
            <a:pPr algn="ctr">
              <a:lnSpc>
                <a:spcPts val="8400"/>
              </a:lnSpc>
              <a:spcBef>
                <a:spcPct val="0"/>
              </a:spcBef>
            </a:pPr>
            <a:r>
              <a:rPr lang="en-US" sz="6000" b="1" i="1" u="sng">
                <a:solidFill>
                  <a:srgbClr val="D42B2B"/>
                </a:solidFill>
                <a:latin typeface="Open Sauce Bold Italics"/>
                <a:ea typeface="Open Sauce Bold Italics"/>
                <a:cs typeface="Open Sauce Bold Italics"/>
                <a:sym typeface="Open Sauce Bold Italics"/>
              </a:rPr>
              <a:t>Conclusion:</a:t>
            </a:r>
          </a:p>
          <a:p>
            <a:pPr algn="ctr">
              <a:lnSpc>
                <a:spcPts val="3919"/>
              </a:lnSpc>
              <a:spcBef>
                <a:spcPct val="0"/>
              </a:spcBef>
            </a:pPr>
            <a:endParaRPr lang="en-US" sz="6000" b="1" i="1" u="sng">
              <a:solidFill>
                <a:srgbClr val="D42B2B"/>
              </a:solidFill>
              <a:latin typeface="Open Sauce Bold Italics"/>
              <a:ea typeface="Open Sauce Bold Italics"/>
              <a:cs typeface="Open Sauce Bold Italics"/>
              <a:sym typeface="Open Sauce Bold Italics"/>
            </a:endParaRPr>
          </a:p>
          <a:p>
            <a:pPr algn="ctr">
              <a:lnSpc>
                <a:spcPts val="3919"/>
              </a:lnSpc>
              <a:spcBef>
                <a:spcPct val="0"/>
              </a:spcBef>
            </a:pPr>
            <a:endParaRPr lang="en-US" sz="6000" b="1" i="1" u="sng">
              <a:solidFill>
                <a:srgbClr val="D42B2B"/>
              </a:solidFill>
              <a:latin typeface="Open Sauce Bold Italics"/>
              <a:ea typeface="Open Sauce Bold Italics"/>
              <a:cs typeface="Open Sauce Bold Italics"/>
              <a:sym typeface="Open Sauce Bold Italics"/>
            </a:endParaRPr>
          </a:p>
          <a:p>
            <a:pPr algn="ctr">
              <a:lnSpc>
                <a:spcPts val="6299"/>
              </a:lnSpc>
              <a:spcBef>
                <a:spcPct val="0"/>
              </a:spcBef>
            </a:pPr>
            <a:r>
              <a:rPr lang="en-US" sz="4499" b="1">
                <a:solidFill>
                  <a:srgbClr val="000000"/>
                </a:solidFill>
                <a:latin typeface="Open Sauce Bold"/>
                <a:ea typeface="Open Sauce Bold"/>
                <a:cs typeface="Open Sauce Bold"/>
                <a:sym typeface="Open Sauce Bold"/>
              </a:rPr>
              <a:t> </a:t>
            </a:r>
            <a:r>
              <a:rPr lang="en-US" sz="4499">
                <a:solidFill>
                  <a:srgbClr val="000000"/>
                </a:solidFill>
                <a:latin typeface="Open Sauce"/>
                <a:ea typeface="Open Sauce"/>
                <a:cs typeface="Open Sauce"/>
                <a:sym typeface="Open Sauce"/>
              </a:rPr>
              <a:t>The analysis reveals key factors such as location, ratings, and room type that significantly impact room pricing and availability. By leveraging this information, OYO can optimize pricing strategies, marketing efforts, and customer satisfaction.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35402" y="906509"/>
            <a:ext cx="12617197" cy="8473982"/>
          </a:xfrm>
          <a:custGeom>
            <a:avLst/>
            <a:gdLst/>
            <a:ahLst/>
            <a:cxnLst/>
            <a:rect l="l" t="t" r="r" b="b"/>
            <a:pathLst>
              <a:path w="12617197" h="8473982">
                <a:moveTo>
                  <a:pt x="0" y="0"/>
                </a:moveTo>
                <a:lnTo>
                  <a:pt x="12617196" y="0"/>
                </a:lnTo>
                <a:lnTo>
                  <a:pt x="12617196" y="8473982"/>
                </a:lnTo>
                <a:lnTo>
                  <a:pt x="0" y="8473982"/>
                </a:lnTo>
                <a:lnTo>
                  <a:pt x="0" y="0"/>
                </a:lnTo>
                <a:close/>
              </a:path>
            </a:pathLst>
          </a:custGeom>
          <a:blipFill>
            <a:blip r:embed="rId2">
              <a:extLst>
                <a:ext uri="{96DAC541-7B7A-43D3-8B79-37D633B846F1}">
                  <asvg:svgBlip xmlns:asvg="http://schemas.microsoft.com/office/drawing/2016/SVG/main" r:embed="rId3"/>
                </a:ext>
              </a:extLst>
            </a:blip>
            <a:stretch>
              <a:fillRect/>
            </a:stretch>
          </a:blipFill>
          <a:ln w="952500" cap="sq">
            <a:solidFill>
              <a:srgbClr val="D42B2B"/>
            </a:solidFill>
            <a:prstDash val="solid"/>
            <a:miter/>
          </a:ln>
        </p:spPr>
      </p:sp>
      <p:sp>
        <p:nvSpPr>
          <p:cNvPr id="3" name="TextBox 3"/>
          <p:cNvSpPr txBox="1"/>
          <p:nvPr/>
        </p:nvSpPr>
        <p:spPr>
          <a:xfrm>
            <a:off x="5486400" y="3390900"/>
            <a:ext cx="7899499" cy="2736968"/>
          </a:xfrm>
          <a:prstGeom prst="rect">
            <a:avLst/>
          </a:prstGeom>
        </p:spPr>
        <p:txBody>
          <a:bodyPr wrap="square" lIns="0" tIns="0" rIns="0" bIns="0" rtlCol="0" anchor="t">
            <a:spAutoFit/>
          </a:bodyPr>
          <a:lstStyle/>
          <a:p>
            <a:pPr algn="ctr">
              <a:lnSpc>
                <a:spcPts val="23797"/>
              </a:lnSpc>
            </a:pPr>
            <a:r>
              <a:rPr lang="en-US" sz="16998" dirty="0">
                <a:solidFill>
                  <a:srgbClr val="D42B2B"/>
                </a:solidFill>
                <a:latin typeface="Shadow Script"/>
                <a:ea typeface="Shadow Script"/>
                <a:cs typeface="Shadow Script"/>
                <a:sym typeface="Shadow Scrip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9237"/>
            <a:ext cx="16230600" cy="8763430"/>
          </a:xfrm>
          <a:prstGeom prst="rect">
            <a:avLst/>
          </a:prstGeom>
        </p:spPr>
        <p:txBody>
          <a:bodyPr lIns="0" tIns="0" rIns="0" bIns="0" rtlCol="0" anchor="t">
            <a:spAutoFit/>
          </a:bodyPr>
          <a:lstStyle/>
          <a:p>
            <a:pPr marL="971550" lvl="1" indent="-485775" algn="l">
              <a:lnSpc>
                <a:spcPts val="6299"/>
              </a:lnSpc>
              <a:buFont typeface="Arial"/>
              <a:buChar char="•"/>
            </a:pPr>
            <a:r>
              <a:rPr lang="en-US" sz="4500" b="1" i="1">
                <a:solidFill>
                  <a:srgbClr val="D42B2B"/>
                </a:solidFill>
                <a:latin typeface="Open Sauce Bold Italics"/>
                <a:ea typeface="Open Sauce Bold Italics"/>
                <a:cs typeface="Open Sauce Bold Italics"/>
                <a:sym typeface="Open Sauce Bold Italics"/>
              </a:rPr>
              <a:t>Objective:</a:t>
            </a:r>
            <a:r>
              <a:rPr lang="en-US" sz="4500">
                <a:solidFill>
                  <a:srgbClr val="000000"/>
                </a:solidFill>
                <a:latin typeface="Open Sauce"/>
                <a:ea typeface="Open Sauce"/>
                <a:cs typeface="Open Sauce"/>
                <a:sym typeface="Open Sauce"/>
              </a:rPr>
              <a:t> To analyze the OYO Hotel Rooms dataset using SQL to discover patterns and insights that influence room pricing, availability, and customer preferences.</a:t>
            </a:r>
          </a:p>
          <a:p>
            <a:pPr marL="971550" lvl="1" indent="-485775" algn="l">
              <a:lnSpc>
                <a:spcPts val="6299"/>
              </a:lnSpc>
              <a:buFont typeface="Arial"/>
              <a:buChar char="•"/>
            </a:pPr>
            <a:r>
              <a:rPr lang="en-US" sz="4500">
                <a:solidFill>
                  <a:srgbClr val="000000"/>
                </a:solidFill>
                <a:latin typeface="Open Sauce"/>
                <a:ea typeface="Open Sauce"/>
                <a:cs typeface="Open Sauce"/>
                <a:sym typeface="Open Sauce"/>
              </a:rPr>
              <a:t> </a:t>
            </a:r>
            <a:r>
              <a:rPr lang="en-US" sz="4500" b="1" i="1">
                <a:solidFill>
                  <a:srgbClr val="D42B2B"/>
                </a:solidFill>
                <a:latin typeface="Open Sauce Bold Italics"/>
                <a:ea typeface="Open Sauce Bold Italics"/>
                <a:cs typeface="Open Sauce Bold Italics"/>
                <a:sym typeface="Open Sauce Bold Italics"/>
              </a:rPr>
              <a:t>Dataset:</a:t>
            </a:r>
            <a:r>
              <a:rPr lang="en-US" sz="4500" b="1">
                <a:solidFill>
                  <a:srgbClr val="000000"/>
                </a:solidFill>
                <a:latin typeface="Open Sauce Bold"/>
                <a:ea typeface="Open Sauce Bold"/>
                <a:cs typeface="Open Sauce Bold"/>
                <a:sym typeface="Open Sauce Bold"/>
              </a:rPr>
              <a:t> </a:t>
            </a:r>
            <a:r>
              <a:rPr lang="en-US" sz="4500">
                <a:solidFill>
                  <a:srgbClr val="000000"/>
                </a:solidFill>
                <a:latin typeface="Open Sauce"/>
                <a:ea typeface="Open Sauce"/>
                <a:cs typeface="Open Sauce"/>
                <a:sym typeface="Open Sauce"/>
              </a:rPr>
              <a:t>OYO Hotel Rooms dataset with attributes like hotel name, room price, location, ratings, and room availability.</a:t>
            </a:r>
          </a:p>
          <a:p>
            <a:pPr marL="971550" lvl="1" indent="-485775" algn="l">
              <a:lnSpc>
                <a:spcPts val="6299"/>
              </a:lnSpc>
              <a:spcBef>
                <a:spcPct val="0"/>
              </a:spcBef>
              <a:buFont typeface="Arial"/>
              <a:buChar char="•"/>
            </a:pPr>
            <a:r>
              <a:rPr lang="en-US" sz="4500">
                <a:solidFill>
                  <a:srgbClr val="000000"/>
                </a:solidFill>
                <a:latin typeface="Open Sauce"/>
                <a:ea typeface="Open Sauce"/>
                <a:cs typeface="Open Sauce"/>
                <a:sym typeface="Open Sauce"/>
              </a:rPr>
              <a:t> </a:t>
            </a:r>
            <a:r>
              <a:rPr lang="en-US" sz="4500" b="1" i="1">
                <a:solidFill>
                  <a:srgbClr val="D42B2B"/>
                </a:solidFill>
                <a:latin typeface="Open Sauce Bold Italics"/>
                <a:ea typeface="Open Sauce Bold Italics"/>
                <a:cs typeface="Open Sauce Bold Italics"/>
                <a:sym typeface="Open Sauce Bold Italics"/>
              </a:rPr>
              <a:t>Key Focus:</a:t>
            </a:r>
            <a:r>
              <a:rPr lang="en-US" sz="4500">
                <a:solidFill>
                  <a:srgbClr val="D42B2B"/>
                </a:solidFill>
                <a:latin typeface="Open Sauce"/>
                <a:ea typeface="Open Sauce"/>
                <a:cs typeface="Open Sauce"/>
                <a:sym typeface="Open Sauce"/>
              </a:rPr>
              <a:t> </a:t>
            </a:r>
            <a:r>
              <a:rPr lang="en-US" sz="4500">
                <a:solidFill>
                  <a:srgbClr val="000000"/>
                </a:solidFill>
                <a:latin typeface="Open Sauce"/>
                <a:ea typeface="Open Sauce"/>
                <a:cs typeface="Open Sauce"/>
                <a:sym typeface="Open Sauce"/>
              </a:rPr>
              <a:t>Identifying trends in pricing based on various factors such as location, rating, room type, and availability.</a:t>
            </a:r>
          </a:p>
          <a:p>
            <a:pPr algn="l">
              <a:lnSpc>
                <a:spcPts val="6299"/>
              </a:lnSpc>
            </a:pPr>
            <a:endParaRPr lang="en-US" sz="4500">
              <a:solidFill>
                <a:srgbClr val="000000"/>
              </a:solidFill>
              <a:latin typeface="Open Sauce"/>
              <a:ea typeface="Open Sauce"/>
              <a:cs typeface="Open Sauce"/>
              <a:sym typeface="Open Sau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619250"/>
            <a:ext cx="16230600" cy="6924675"/>
          </a:xfrm>
          <a:prstGeom prst="rect">
            <a:avLst/>
          </a:prstGeom>
        </p:spPr>
        <p:txBody>
          <a:bodyPr lIns="0" tIns="0" rIns="0" bIns="0" rtlCol="0" anchor="t">
            <a:spAutoFit/>
          </a:bodyPr>
          <a:lstStyle/>
          <a:p>
            <a:pPr algn="ctr">
              <a:lnSpc>
                <a:spcPts val="8400"/>
              </a:lnSpc>
              <a:spcBef>
                <a:spcPct val="0"/>
              </a:spcBef>
            </a:pPr>
            <a:r>
              <a:rPr lang="en-US" sz="6000" b="1" i="1" u="sng">
                <a:solidFill>
                  <a:srgbClr val="D42B2B"/>
                </a:solidFill>
                <a:latin typeface="Open Sauce Bold Italics"/>
                <a:ea typeface="Open Sauce Bold Italics"/>
                <a:cs typeface="Open Sauce Bold Italics"/>
                <a:sym typeface="Open Sauce Bold Italics"/>
              </a:rPr>
              <a:t>Problem Statement</a:t>
            </a:r>
          </a:p>
          <a:p>
            <a:pPr algn="l">
              <a:lnSpc>
                <a:spcPts val="8400"/>
              </a:lnSpc>
              <a:spcBef>
                <a:spcPct val="0"/>
              </a:spcBef>
            </a:pPr>
            <a:endParaRPr lang="en-US" sz="6000" b="1" i="1" u="sng">
              <a:solidFill>
                <a:srgbClr val="D42B2B"/>
              </a:solidFill>
              <a:latin typeface="Open Sauce Bold Italics"/>
              <a:ea typeface="Open Sauce Bold Italics"/>
              <a:cs typeface="Open Sauce Bold Italics"/>
              <a:sym typeface="Open Sauce Bold Italics"/>
            </a:endParaRPr>
          </a:p>
          <a:p>
            <a:pPr marL="971550" lvl="1" indent="-485775" algn="l">
              <a:lnSpc>
                <a:spcPts val="6299"/>
              </a:lnSpc>
              <a:buFont typeface="Arial"/>
              <a:buChar char="•"/>
            </a:pPr>
            <a:r>
              <a:rPr lang="en-US" sz="4500" b="1" i="1">
                <a:solidFill>
                  <a:srgbClr val="D42B2B"/>
                </a:solidFill>
                <a:latin typeface="Open Sauce Bold Italics"/>
                <a:ea typeface="Open Sauce Bold Italics"/>
                <a:cs typeface="Open Sauce Bold Italics"/>
                <a:sym typeface="Open Sauce Bold Italics"/>
              </a:rPr>
              <a:t>Main Problem:</a:t>
            </a:r>
            <a:r>
              <a:rPr lang="en-US" sz="4500">
                <a:solidFill>
                  <a:srgbClr val="000000"/>
                </a:solidFill>
                <a:latin typeface="Open Sauce"/>
                <a:ea typeface="Open Sauce"/>
                <a:cs typeface="Open Sauce"/>
                <a:sym typeface="Open Sauce"/>
              </a:rPr>
              <a:t> How do different factors like location, customer ratings, and room type influence room pricing in OYO hotels?</a:t>
            </a:r>
          </a:p>
          <a:p>
            <a:pPr marL="971550" lvl="1" indent="-485775" algn="l">
              <a:lnSpc>
                <a:spcPts val="6299"/>
              </a:lnSpc>
              <a:buFont typeface="Arial"/>
              <a:buChar char="•"/>
            </a:pPr>
            <a:r>
              <a:rPr lang="en-US" sz="4500" b="1" i="1">
                <a:solidFill>
                  <a:srgbClr val="D42B2B"/>
                </a:solidFill>
                <a:latin typeface="Open Sauce Bold Italics"/>
                <a:ea typeface="Open Sauce Bold Italics"/>
                <a:cs typeface="Open Sauce Bold Italics"/>
                <a:sym typeface="Open Sauce Bold Italics"/>
              </a:rPr>
              <a:t>Goal: </a:t>
            </a:r>
            <a:r>
              <a:rPr lang="en-US" sz="4500">
                <a:solidFill>
                  <a:srgbClr val="000000"/>
                </a:solidFill>
                <a:latin typeface="Open Sauce"/>
                <a:ea typeface="Open Sauce"/>
                <a:cs typeface="Open Sauce"/>
                <a:sym typeface="Open Sauce"/>
              </a:rPr>
              <a:t>To identify actionable insights to optimize pricing strategies, room availability, and customer satisfaction at OYO Hotels.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9280"/>
            <a:ext cx="16230600" cy="9042478"/>
          </a:xfrm>
          <a:prstGeom prst="rect">
            <a:avLst/>
          </a:prstGeom>
        </p:spPr>
        <p:txBody>
          <a:bodyPr lIns="0" tIns="0" rIns="0" bIns="0" rtlCol="0" anchor="t">
            <a:spAutoFit/>
          </a:bodyPr>
          <a:lstStyle/>
          <a:p>
            <a:pPr algn="ctr">
              <a:lnSpc>
                <a:spcPts val="8400"/>
              </a:lnSpc>
            </a:pPr>
            <a:r>
              <a:rPr lang="en-US" sz="6000" b="1" i="1" u="sng">
                <a:solidFill>
                  <a:srgbClr val="D42B2B"/>
                </a:solidFill>
                <a:latin typeface="Open Sauce Bold Italics"/>
                <a:ea typeface="Open Sauce Bold Italics"/>
                <a:cs typeface="Open Sauce Bold Italics"/>
                <a:sym typeface="Open Sauce Bold Italics"/>
              </a:rPr>
              <a:t>Dataset Overview</a:t>
            </a:r>
          </a:p>
          <a:p>
            <a:pPr algn="l">
              <a:lnSpc>
                <a:spcPts val="6299"/>
              </a:lnSpc>
            </a:pPr>
            <a:r>
              <a:rPr lang="en-US" sz="4500" b="1" i="1">
                <a:solidFill>
                  <a:srgbClr val="D42B2B"/>
                </a:solidFill>
                <a:latin typeface="Open Sauce Bold Italics"/>
                <a:ea typeface="Open Sauce Bold Italics"/>
                <a:cs typeface="Open Sauce Bold Italics"/>
                <a:sym typeface="Open Sauce Bold Italics"/>
              </a:rPr>
              <a:t> </a:t>
            </a:r>
          </a:p>
          <a:p>
            <a:pPr algn="l">
              <a:lnSpc>
                <a:spcPts val="6299"/>
              </a:lnSpc>
            </a:pPr>
            <a:r>
              <a:rPr lang="en-US" sz="4500" b="1" i="1">
                <a:solidFill>
                  <a:srgbClr val="D42B2B"/>
                </a:solidFill>
                <a:latin typeface="Open Sauce Bold Italics"/>
                <a:ea typeface="Open Sauce Bold Italics"/>
                <a:cs typeface="Open Sauce Bold Italics"/>
                <a:sym typeface="Open Sauce Bold Italics"/>
              </a:rPr>
              <a:t>Attributes:</a:t>
            </a:r>
          </a:p>
          <a:p>
            <a:pPr marL="755655" lvl="1" indent="-377828" algn="l">
              <a:lnSpc>
                <a:spcPts val="4900"/>
              </a:lnSpc>
              <a:buFont typeface="Arial"/>
              <a:buChar char="•"/>
            </a:pPr>
            <a:r>
              <a:rPr lang="en-US" sz="3500" b="1">
                <a:solidFill>
                  <a:srgbClr val="000000"/>
                </a:solidFill>
                <a:latin typeface="Open Sauce Bold"/>
                <a:ea typeface="Open Sauce Bold"/>
                <a:cs typeface="Open Sauce Bold"/>
                <a:sym typeface="Open Sauce Bold"/>
              </a:rPr>
              <a:t> </a:t>
            </a:r>
            <a:r>
              <a:rPr lang="en-US" sz="3500">
                <a:solidFill>
                  <a:srgbClr val="000000"/>
                </a:solidFill>
                <a:latin typeface="Open Sauce"/>
                <a:ea typeface="Open Sauce"/>
                <a:cs typeface="Open Sauce"/>
                <a:sym typeface="Open Sauce"/>
              </a:rPr>
              <a:t>room_id: Unique identifier for each room.</a:t>
            </a:r>
          </a:p>
          <a:p>
            <a:pPr marL="755655" lvl="1" indent="-377828" algn="l">
              <a:lnSpc>
                <a:spcPts val="4900"/>
              </a:lnSpc>
              <a:buFont typeface="Arial"/>
              <a:buChar char="•"/>
            </a:pPr>
            <a:r>
              <a:rPr lang="en-US" sz="3500">
                <a:solidFill>
                  <a:srgbClr val="000000"/>
                </a:solidFill>
                <a:latin typeface="Open Sauce"/>
                <a:ea typeface="Open Sauce"/>
                <a:cs typeface="Open Sauce"/>
                <a:sym typeface="Open Sauce"/>
              </a:rPr>
              <a:t> hotel_name: The name of the hotel.</a:t>
            </a:r>
          </a:p>
          <a:p>
            <a:pPr marL="755655" lvl="1" indent="-377828" algn="l">
              <a:lnSpc>
                <a:spcPts val="4900"/>
              </a:lnSpc>
              <a:buFont typeface="Arial"/>
              <a:buChar char="•"/>
            </a:pPr>
            <a:r>
              <a:rPr lang="en-US" sz="3500">
                <a:solidFill>
                  <a:srgbClr val="000000"/>
                </a:solidFill>
                <a:latin typeface="Open Sauce"/>
                <a:ea typeface="Open Sauce"/>
                <a:cs typeface="Open Sauce"/>
                <a:sym typeface="Open Sauce"/>
              </a:rPr>
              <a:t> room_price: Price of the room.</a:t>
            </a:r>
          </a:p>
          <a:p>
            <a:pPr marL="755655" lvl="1" indent="-377828" algn="l">
              <a:lnSpc>
                <a:spcPts val="4900"/>
              </a:lnSpc>
              <a:buFont typeface="Arial"/>
              <a:buChar char="•"/>
            </a:pPr>
            <a:r>
              <a:rPr lang="en-US" sz="3500">
                <a:solidFill>
                  <a:srgbClr val="000000"/>
                </a:solidFill>
                <a:latin typeface="Open Sauce"/>
                <a:ea typeface="Open Sauce"/>
                <a:cs typeface="Open Sauce"/>
                <a:sym typeface="Open Sauce"/>
              </a:rPr>
              <a:t> location: City or geographical location of the hotel.</a:t>
            </a:r>
          </a:p>
          <a:p>
            <a:pPr marL="755655" lvl="1" indent="-377828" algn="l">
              <a:lnSpc>
                <a:spcPts val="4900"/>
              </a:lnSpc>
              <a:buFont typeface="Arial"/>
              <a:buChar char="•"/>
            </a:pPr>
            <a:r>
              <a:rPr lang="en-US" sz="3500">
                <a:solidFill>
                  <a:srgbClr val="000000"/>
                </a:solidFill>
                <a:latin typeface="Open Sauce"/>
                <a:ea typeface="Open Sauce"/>
                <a:cs typeface="Open Sauce"/>
                <a:sym typeface="Open Sauce"/>
              </a:rPr>
              <a:t> rating: Customer rating (e.g., 1 to 5 stars).</a:t>
            </a:r>
          </a:p>
          <a:p>
            <a:pPr marL="755655" lvl="1" indent="-377828" algn="l">
              <a:lnSpc>
                <a:spcPts val="4900"/>
              </a:lnSpc>
              <a:buFont typeface="Arial"/>
              <a:buChar char="•"/>
            </a:pPr>
            <a:r>
              <a:rPr lang="en-US" sz="3500">
                <a:solidFill>
                  <a:srgbClr val="000000"/>
                </a:solidFill>
                <a:latin typeface="Open Sauce"/>
                <a:ea typeface="Open Sauce"/>
                <a:cs typeface="Open Sauce"/>
                <a:sym typeface="Open Sauce"/>
              </a:rPr>
              <a:t> availability: Whether the room is available (available or not available).</a:t>
            </a:r>
          </a:p>
          <a:p>
            <a:pPr marL="755655" lvl="1" indent="-377828" algn="l">
              <a:lnSpc>
                <a:spcPts val="4900"/>
              </a:lnSpc>
              <a:buFont typeface="Arial"/>
              <a:buChar char="•"/>
            </a:pPr>
            <a:r>
              <a:rPr lang="en-US" sz="3500">
                <a:solidFill>
                  <a:srgbClr val="000000"/>
                </a:solidFill>
                <a:latin typeface="Open Sauce"/>
                <a:ea typeface="Open Sauce"/>
                <a:cs typeface="Open Sauce"/>
                <a:sym typeface="Open Sauce"/>
              </a:rPr>
              <a:t> room_type: Category of room (if available, e.g., deluxe, suite).</a:t>
            </a:r>
          </a:p>
          <a:p>
            <a:pPr algn="l">
              <a:lnSpc>
                <a:spcPts val="4900"/>
              </a:lnSpc>
            </a:pPr>
            <a:endParaRPr lang="en-US" sz="3500">
              <a:solidFill>
                <a:srgbClr val="000000"/>
              </a:solidFill>
              <a:latin typeface="Open Sauce"/>
              <a:ea typeface="Open Sauce"/>
              <a:cs typeface="Open Sauce"/>
              <a:sym typeface="Open Sauce"/>
            </a:endParaRPr>
          </a:p>
          <a:p>
            <a:pPr algn="l">
              <a:lnSpc>
                <a:spcPts val="6299"/>
              </a:lnSpc>
            </a:pPr>
            <a:r>
              <a:rPr lang="en-US" sz="4500" b="1" i="1">
                <a:solidFill>
                  <a:srgbClr val="D42B2B"/>
                </a:solidFill>
                <a:latin typeface="Open Sauce Bold Italics"/>
                <a:ea typeface="Open Sauce Bold Italics"/>
                <a:cs typeface="Open Sauce Bold Italics"/>
                <a:sym typeface="Open Sauce Bold Italics"/>
              </a:rPr>
              <a:t>Data size:</a:t>
            </a:r>
          </a:p>
          <a:p>
            <a:pPr algn="l">
              <a:lnSpc>
                <a:spcPts val="4900"/>
              </a:lnSpc>
            </a:pPr>
            <a:r>
              <a:rPr lang="en-US" sz="3500" i="1">
                <a:solidFill>
                  <a:srgbClr val="D42B2B"/>
                </a:solidFill>
                <a:latin typeface="Open Sauce Italics"/>
                <a:ea typeface="Open Sauce Italics"/>
                <a:cs typeface="Open Sauce Italics"/>
                <a:sym typeface="Open Sauce Italics"/>
              </a:rPr>
              <a:t> </a:t>
            </a:r>
            <a:r>
              <a:rPr lang="en-US" sz="3500" i="1">
                <a:solidFill>
                  <a:srgbClr val="000000"/>
                </a:solidFill>
                <a:latin typeface="Open Sauce Italics"/>
                <a:ea typeface="Open Sauce Italics"/>
                <a:cs typeface="Open Sauce Italics"/>
                <a:sym typeface="Open Sauce Italics"/>
              </a:rPr>
              <a:t>(460,6)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13535844"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Question 1.</a:t>
            </a:r>
            <a:r>
              <a:rPr lang="en-US" sz="2799" i="1">
                <a:solidFill>
                  <a:srgbClr val="000000"/>
                </a:solidFill>
                <a:latin typeface="Open Sauce Italics"/>
                <a:ea typeface="Open Sauce Italics"/>
                <a:cs typeface="Open Sauce Italics"/>
                <a:sym typeface="Open Sauce Italics"/>
              </a:rPr>
              <a:t> What is the average room price across all locations?</a:t>
            </a:r>
          </a:p>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Objective:</a:t>
            </a:r>
            <a:r>
              <a:rPr lang="en-US" sz="2799" i="1">
                <a:solidFill>
                  <a:srgbClr val="000000"/>
                </a:solidFill>
                <a:latin typeface="Open Sauce Italics"/>
                <a:ea typeface="Open Sauce Italics"/>
                <a:cs typeface="Open Sauce Italics"/>
                <a:sym typeface="Open Sauce Italics"/>
              </a:rPr>
              <a:t> Understand the baseline pricing of rooms across the entire dataset.</a:t>
            </a:r>
          </a:p>
        </p:txBody>
      </p:sp>
      <p:sp>
        <p:nvSpPr>
          <p:cNvPr id="3" name="TextBox 3"/>
          <p:cNvSpPr txBox="1"/>
          <p:nvPr/>
        </p:nvSpPr>
        <p:spPr>
          <a:xfrm>
            <a:off x="802332" y="8767445"/>
            <a:ext cx="16773302" cy="4908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Key Insight:</a:t>
            </a:r>
            <a:r>
              <a:rPr lang="en-US" sz="2799" i="1">
                <a:solidFill>
                  <a:srgbClr val="000000"/>
                </a:solidFill>
                <a:latin typeface="Open Sauce Italics"/>
                <a:ea typeface="Open Sauce Italics"/>
                <a:cs typeface="Open Sauce Italics"/>
                <a:sym typeface="Open Sauce Italics"/>
              </a:rPr>
              <a:t> This will provide the overall average price, helping us set a baseline for comparisons.</a:t>
            </a:r>
          </a:p>
        </p:txBody>
      </p:sp>
      <p:sp>
        <p:nvSpPr>
          <p:cNvPr id="4" name="Freeform 4"/>
          <p:cNvSpPr/>
          <p:nvPr/>
        </p:nvSpPr>
        <p:spPr>
          <a:xfrm>
            <a:off x="3275966" y="2708125"/>
            <a:ext cx="11826035" cy="5366049"/>
          </a:xfrm>
          <a:custGeom>
            <a:avLst/>
            <a:gdLst/>
            <a:ahLst/>
            <a:cxnLst/>
            <a:rect l="l" t="t" r="r" b="b"/>
            <a:pathLst>
              <a:path w="11826035" h="5366049">
                <a:moveTo>
                  <a:pt x="0" y="0"/>
                </a:moveTo>
                <a:lnTo>
                  <a:pt x="11826035" y="0"/>
                </a:lnTo>
                <a:lnTo>
                  <a:pt x="11826035" y="5366050"/>
                </a:lnTo>
                <a:lnTo>
                  <a:pt x="0" y="5366050"/>
                </a:lnTo>
                <a:lnTo>
                  <a:pt x="0" y="0"/>
                </a:lnTo>
                <a:close/>
              </a:path>
            </a:pathLst>
          </a:custGeom>
          <a:blipFill>
            <a:blip r:embed="rId2"/>
            <a:stretch>
              <a:fillRect r="-1288" b="-2840"/>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11013802"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Question 2</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How does the average room price vary by location?</a:t>
            </a:r>
          </a:p>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Objective:</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Identify the geographical impact on room pricing.</a:t>
            </a:r>
          </a:p>
        </p:txBody>
      </p:sp>
      <p:sp>
        <p:nvSpPr>
          <p:cNvPr id="3" name="TextBox 3"/>
          <p:cNvSpPr txBox="1"/>
          <p:nvPr/>
        </p:nvSpPr>
        <p:spPr>
          <a:xfrm>
            <a:off x="1028700" y="8272145"/>
            <a:ext cx="16230600"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Key Insight: </a:t>
            </a:r>
            <a:r>
              <a:rPr lang="en-US" sz="2799" i="1">
                <a:solidFill>
                  <a:srgbClr val="000000"/>
                </a:solidFill>
                <a:latin typeface="Open Sauce Italics"/>
                <a:ea typeface="Open Sauce Italics"/>
                <a:cs typeface="Open Sauce Italics"/>
                <a:sym typeface="Open Sauce Italics"/>
              </a:rPr>
              <a:t>We can pinpoint high-cost locations and compare them to lower-cost areas, helping OYO tailor its pricing strategy.</a:t>
            </a:r>
          </a:p>
        </p:txBody>
      </p:sp>
      <p:sp>
        <p:nvSpPr>
          <p:cNvPr id="4" name="Freeform 4"/>
          <p:cNvSpPr/>
          <p:nvPr/>
        </p:nvSpPr>
        <p:spPr>
          <a:xfrm>
            <a:off x="4191000" y="2628900"/>
            <a:ext cx="8686800" cy="5399144"/>
          </a:xfrm>
          <a:custGeom>
            <a:avLst/>
            <a:gdLst/>
            <a:ahLst/>
            <a:cxnLst/>
            <a:rect l="l" t="t" r="r" b="b"/>
            <a:pathLst>
              <a:path w="6047700" h="5769088">
                <a:moveTo>
                  <a:pt x="0" y="0"/>
                </a:moveTo>
                <a:lnTo>
                  <a:pt x="6047700" y="0"/>
                </a:lnTo>
                <a:lnTo>
                  <a:pt x="6047700" y="5769088"/>
                </a:lnTo>
                <a:lnTo>
                  <a:pt x="0" y="5769088"/>
                </a:lnTo>
                <a:lnTo>
                  <a:pt x="0" y="0"/>
                </a:lnTo>
                <a:close/>
              </a:path>
            </a:pathLst>
          </a:custGeom>
          <a:blipFill>
            <a:blip r:embed="rId2"/>
            <a:stretch>
              <a:fillRect t="-440" r="-6180" b="-926"/>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3428" y="2778466"/>
            <a:ext cx="8320572" cy="4730068"/>
          </a:xfrm>
          <a:custGeom>
            <a:avLst/>
            <a:gdLst/>
            <a:ahLst/>
            <a:cxnLst/>
            <a:rect l="l" t="t" r="r" b="b"/>
            <a:pathLst>
              <a:path w="8320572" h="4730068">
                <a:moveTo>
                  <a:pt x="0" y="0"/>
                </a:moveTo>
                <a:lnTo>
                  <a:pt x="8320572" y="0"/>
                </a:lnTo>
                <a:lnTo>
                  <a:pt x="8320572" y="4730068"/>
                </a:lnTo>
                <a:lnTo>
                  <a:pt x="0" y="4730068"/>
                </a:lnTo>
                <a:lnTo>
                  <a:pt x="0" y="0"/>
                </a:lnTo>
                <a:close/>
              </a:path>
            </a:pathLst>
          </a:custGeom>
          <a:blipFill>
            <a:blip r:embed="rId2"/>
            <a:stretch>
              <a:fillRect r="-9714"/>
            </a:stretch>
          </a:blipFill>
        </p:spPr>
      </p:sp>
      <p:sp>
        <p:nvSpPr>
          <p:cNvPr id="3" name="TextBox 3"/>
          <p:cNvSpPr txBox="1"/>
          <p:nvPr/>
        </p:nvSpPr>
        <p:spPr>
          <a:xfrm>
            <a:off x="1028700" y="962025"/>
            <a:ext cx="14246647"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Question 3.</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Which locations have the most expensive and least expensive rooms?</a:t>
            </a:r>
          </a:p>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Objective:</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Highlight outliers in terms of pricing.</a:t>
            </a:r>
          </a:p>
        </p:txBody>
      </p:sp>
      <p:sp>
        <p:nvSpPr>
          <p:cNvPr id="4" name="TextBox 4"/>
          <p:cNvSpPr txBox="1"/>
          <p:nvPr/>
        </p:nvSpPr>
        <p:spPr>
          <a:xfrm>
            <a:off x="1028700" y="8272145"/>
            <a:ext cx="16230600"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Key Insight:</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This reveals the price range across locations, aiding decisions for premium pricing or discounts.</a:t>
            </a:r>
          </a:p>
        </p:txBody>
      </p:sp>
      <p:sp>
        <p:nvSpPr>
          <p:cNvPr id="5" name="Freeform 5"/>
          <p:cNvSpPr/>
          <p:nvPr/>
        </p:nvSpPr>
        <p:spPr>
          <a:xfrm>
            <a:off x="9607480" y="2778466"/>
            <a:ext cx="8287925" cy="4373273"/>
          </a:xfrm>
          <a:custGeom>
            <a:avLst/>
            <a:gdLst/>
            <a:ahLst/>
            <a:cxnLst/>
            <a:rect l="l" t="t" r="r" b="b"/>
            <a:pathLst>
              <a:path w="8287925" h="4373273">
                <a:moveTo>
                  <a:pt x="0" y="0"/>
                </a:moveTo>
                <a:lnTo>
                  <a:pt x="8287925" y="0"/>
                </a:lnTo>
                <a:lnTo>
                  <a:pt x="8287925" y="4373273"/>
                </a:lnTo>
                <a:lnTo>
                  <a:pt x="0" y="4373273"/>
                </a:lnTo>
                <a:lnTo>
                  <a:pt x="0" y="0"/>
                </a:lnTo>
                <a:close/>
              </a:path>
            </a:pathLst>
          </a:custGeom>
          <a:blipFill>
            <a:blip r:embed="rId3"/>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13519175"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Question 4.</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Is there a correlation between customer ratings and room pricing?</a:t>
            </a:r>
          </a:p>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Objective:</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Assess whether better-rated hotels charge more for their rooms.</a:t>
            </a:r>
          </a:p>
        </p:txBody>
      </p:sp>
      <p:sp>
        <p:nvSpPr>
          <p:cNvPr id="3" name="TextBox 3"/>
          <p:cNvSpPr txBox="1"/>
          <p:nvPr/>
        </p:nvSpPr>
        <p:spPr>
          <a:xfrm>
            <a:off x="1028700" y="8272145"/>
            <a:ext cx="16230600"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Key Insight:</a:t>
            </a:r>
            <a:r>
              <a:rPr lang="en-US" sz="2799" b="1" i="1">
                <a:solidFill>
                  <a:srgbClr val="000000"/>
                </a:solidFill>
                <a:latin typeface="Open Sauce Bold Italics"/>
                <a:ea typeface="Open Sauce Bold Italics"/>
                <a:cs typeface="Open Sauce Bold Italics"/>
                <a:sym typeface="Open Sauce Bold Italics"/>
              </a:rPr>
              <a:t> </a:t>
            </a:r>
            <a:r>
              <a:rPr lang="en-US" sz="2799" i="1">
                <a:solidFill>
                  <a:srgbClr val="000000"/>
                </a:solidFill>
                <a:latin typeface="Open Sauce Italics"/>
                <a:ea typeface="Open Sauce Italics"/>
                <a:cs typeface="Open Sauce Italics"/>
                <a:sym typeface="Open Sauce Italics"/>
              </a:rPr>
              <a:t>If higher ratings correspond to higher prices, OYO can use ratings as a marketing tool for premium rooms.</a:t>
            </a:r>
          </a:p>
        </p:txBody>
      </p:sp>
      <p:sp>
        <p:nvSpPr>
          <p:cNvPr id="4" name="Freeform 4"/>
          <p:cNvSpPr/>
          <p:nvPr/>
        </p:nvSpPr>
        <p:spPr>
          <a:xfrm>
            <a:off x="5257800" y="2476500"/>
            <a:ext cx="6019800" cy="5643245"/>
          </a:xfrm>
          <a:custGeom>
            <a:avLst/>
            <a:gdLst/>
            <a:ahLst/>
            <a:cxnLst/>
            <a:rect l="l" t="t" r="r" b="b"/>
            <a:pathLst>
              <a:path w="4477179" h="5995899">
                <a:moveTo>
                  <a:pt x="0" y="0"/>
                </a:moveTo>
                <a:lnTo>
                  <a:pt x="4477179" y="0"/>
                </a:lnTo>
                <a:lnTo>
                  <a:pt x="4477179" y="5995898"/>
                </a:lnTo>
                <a:lnTo>
                  <a:pt x="0" y="5995898"/>
                </a:lnTo>
                <a:lnTo>
                  <a:pt x="0" y="0"/>
                </a:lnTo>
                <a:close/>
              </a:path>
            </a:pathLst>
          </a:custGeom>
          <a:blipFill>
            <a:blip r:embed="rId2"/>
            <a:stretch>
              <a:fillRect r="-56690"/>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13684076" cy="986155"/>
          </a:xfrm>
          <a:prstGeom prst="rect">
            <a:avLst/>
          </a:prstGeom>
        </p:spPr>
        <p:txBody>
          <a:bodyPr lIns="0" tIns="0" rIns="0" bIns="0" rtlCol="0" anchor="t">
            <a:spAutoFit/>
          </a:bodyPr>
          <a:lstStyle/>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Question 5. </a:t>
            </a:r>
            <a:r>
              <a:rPr lang="en-US" sz="2799" i="1">
                <a:solidFill>
                  <a:srgbClr val="000000"/>
                </a:solidFill>
                <a:latin typeface="Open Sauce Italics"/>
                <a:ea typeface="Open Sauce Italics"/>
                <a:cs typeface="Open Sauce Italics"/>
                <a:sym typeface="Open Sauce Italics"/>
              </a:rPr>
              <a:t>What is the availability of rooms in top-rated hotels?</a:t>
            </a:r>
          </a:p>
          <a:p>
            <a:pPr algn="l">
              <a:lnSpc>
                <a:spcPts val="3919"/>
              </a:lnSpc>
              <a:spcBef>
                <a:spcPct val="0"/>
              </a:spcBef>
            </a:pPr>
            <a:r>
              <a:rPr lang="en-US" sz="2799" b="1" i="1">
                <a:solidFill>
                  <a:srgbClr val="D42B2B"/>
                </a:solidFill>
                <a:latin typeface="Open Sauce Bold Italics"/>
                <a:ea typeface="Open Sauce Bold Italics"/>
                <a:cs typeface="Open Sauce Bold Italics"/>
                <a:sym typeface="Open Sauce Bold Italics"/>
              </a:rPr>
              <a:t>Objective: </a:t>
            </a:r>
            <a:r>
              <a:rPr lang="en-US" sz="2799" i="1">
                <a:solidFill>
                  <a:srgbClr val="000000"/>
                </a:solidFill>
                <a:latin typeface="Open Sauce Italics"/>
                <a:ea typeface="Open Sauce Italics"/>
                <a:cs typeface="Open Sauce Italics"/>
                <a:sym typeface="Open Sauce Italics"/>
              </a:rPr>
              <a:t>Examine the relationship between hotel ratings and room availability.</a:t>
            </a:r>
          </a:p>
        </p:txBody>
      </p:sp>
      <p:sp>
        <p:nvSpPr>
          <p:cNvPr id="3" name="TextBox 3"/>
          <p:cNvSpPr txBox="1"/>
          <p:nvPr/>
        </p:nvSpPr>
        <p:spPr>
          <a:xfrm>
            <a:off x="1028700" y="8272145"/>
            <a:ext cx="16230600" cy="986155"/>
          </a:xfrm>
          <a:prstGeom prst="rect">
            <a:avLst/>
          </a:prstGeom>
        </p:spPr>
        <p:txBody>
          <a:bodyPr lIns="0" tIns="0" rIns="0" bIns="0" rtlCol="0" anchor="t">
            <a:spAutoFit/>
          </a:bodyPr>
          <a:lstStyle/>
          <a:p>
            <a:pPr algn="l">
              <a:lnSpc>
                <a:spcPts val="3919"/>
              </a:lnSpc>
              <a:spcBef>
                <a:spcPct val="0"/>
              </a:spcBef>
            </a:pPr>
            <a:r>
              <a:rPr lang="en-US" sz="2799" b="1" i="1">
                <a:solidFill>
                  <a:srgbClr val="000000"/>
                </a:solidFill>
                <a:latin typeface="Open Sauce Bold Italics"/>
                <a:ea typeface="Open Sauce Bold Italics"/>
                <a:cs typeface="Open Sauce Bold Italics"/>
                <a:sym typeface="Open Sauce Bold Italics"/>
              </a:rPr>
              <a:t> </a:t>
            </a:r>
            <a:r>
              <a:rPr lang="en-US" sz="2799" b="1" i="1">
                <a:solidFill>
                  <a:srgbClr val="D42B2B"/>
                </a:solidFill>
                <a:latin typeface="Open Sauce Bold Italics"/>
                <a:ea typeface="Open Sauce Bold Italics"/>
                <a:cs typeface="Open Sauce Bold Italics"/>
                <a:sym typeface="Open Sauce Bold Italics"/>
              </a:rPr>
              <a:t>Key Insight: </a:t>
            </a:r>
            <a:r>
              <a:rPr lang="en-US" sz="2799" i="1">
                <a:solidFill>
                  <a:srgbClr val="000000"/>
                </a:solidFill>
                <a:latin typeface="Open Sauce Italics"/>
                <a:ea typeface="Open Sauce Italics"/>
                <a:cs typeface="Open Sauce Italics"/>
                <a:sym typeface="Open Sauce Italics"/>
              </a:rPr>
              <a:t>This helps determine whether high-rated hotels often have more available rooms, which can signal either higher supply or lower demand.</a:t>
            </a:r>
          </a:p>
        </p:txBody>
      </p:sp>
      <p:sp>
        <p:nvSpPr>
          <p:cNvPr id="4" name="Freeform 4"/>
          <p:cNvSpPr/>
          <p:nvPr/>
        </p:nvSpPr>
        <p:spPr>
          <a:xfrm>
            <a:off x="1698416" y="2908686"/>
            <a:ext cx="13647613" cy="4104143"/>
          </a:xfrm>
          <a:custGeom>
            <a:avLst/>
            <a:gdLst/>
            <a:ahLst/>
            <a:cxnLst/>
            <a:rect l="l" t="t" r="r" b="b"/>
            <a:pathLst>
              <a:path w="13647613" h="4104143">
                <a:moveTo>
                  <a:pt x="0" y="0"/>
                </a:moveTo>
                <a:lnTo>
                  <a:pt x="13647613" y="0"/>
                </a:lnTo>
                <a:lnTo>
                  <a:pt x="13647613" y="4104142"/>
                </a:lnTo>
                <a:lnTo>
                  <a:pt x="0" y="4104142"/>
                </a:lnTo>
                <a:lnTo>
                  <a:pt x="0" y="0"/>
                </a:lnTo>
                <a:close/>
              </a:path>
            </a:pathLst>
          </a:custGeom>
          <a:blipFill>
            <a:blip r:embed="rId2"/>
            <a:stretch>
              <a:fillRect l="-231" r="-1905"/>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719</Words>
  <Application>Microsoft Office PowerPoint</Application>
  <PresentationFormat>Custom</PresentationFormat>
  <Paragraphs>60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Open Sauce</vt:lpstr>
      <vt:lpstr>Calibri</vt:lpstr>
      <vt:lpstr>Open Sauce Italics</vt:lpstr>
      <vt:lpstr>Arial</vt:lpstr>
      <vt:lpstr>Open Sauce Bold Italics</vt:lpstr>
      <vt:lpstr>Open Sauce Bold</vt:lpstr>
      <vt:lpstr>Shadow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OYO Hotels and Rooms</dc:title>
  <cp:lastModifiedBy>Shubham Goel</cp:lastModifiedBy>
  <cp:revision>4</cp:revision>
  <dcterms:created xsi:type="dcterms:W3CDTF">2006-08-16T00:00:00Z</dcterms:created>
  <dcterms:modified xsi:type="dcterms:W3CDTF">2025-01-08T08:32:47Z</dcterms:modified>
  <dc:identifier>DAGSK9jxCyU</dc:identifier>
</cp:coreProperties>
</file>