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Goel" initials="SG" lastIdx="1" clrIdx="0">
    <p:extLst>
      <p:ext uri="{19B8F6BF-5375-455C-9EA6-DF929625EA0E}">
        <p15:presenceInfo xmlns:p15="http://schemas.microsoft.com/office/powerpoint/2012/main" userId="45e7265236b99f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9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5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4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8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7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5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727792-D4CC-447C-B47F-9A396D3ACD3F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9F3A65-7B5E-462D-9C74-9BAF8D336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9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C89F-F3D4-557F-6025-2AB293A07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141" y="1064539"/>
            <a:ext cx="8550437" cy="2387600"/>
          </a:xfrm>
        </p:spPr>
        <p:txBody>
          <a:bodyPr>
            <a:normAutofit fontScale="90000"/>
          </a:bodyPr>
          <a:lstStyle/>
          <a:p>
            <a:r>
              <a:rPr lang="en-IN" sz="11500" b="1" dirty="0"/>
              <a:t>NYC Taxi Fare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C45A-4110-49B0-8764-B60207D57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6233" y="4686109"/>
            <a:ext cx="2630906" cy="1655762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tx1"/>
                </a:solidFill>
              </a:rPr>
              <a:t>Presented by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Ishika Goel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(MABSPG23002)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C042A-E6C5-C77E-D2E5-4FF724DD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3600578"/>
            <a:ext cx="4155444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A3513-F065-83A9-6185-DD4B0293FB33}"/>
              </a:ext>
            </a:extLst>
          </p:cNvPr>
          <p:cNvSpPr txBox="1"/>
          <p:nvPr/>
        </p:nvSpPr>
        <p:spPr>
          <a:xfrm>
            <a:off x="4860760" y="3126390"/>
            <a:ext cx="471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 Data-Driven Approach</a:t>
            </a:r>
          </a:p>
        </p:txBody>
      </p:sp>
    </p:spTree>
    <p:extLst>
      <p:ext uri="{BB962C8B-B14F-4D97-AF65-F5344CB8AC3E}">
        <p14:creationId xmlns:p14="http://schemas.microsoft.com/office/powerpoint/2010/main" val="126769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4A2E-30A1-02AF-7948-D516FF0B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484632"/>
            <a:ext cx="11855115" cy="1609344"/>
          </a:xfrm>
        </p:spPr>
        <p:txBody>
          <a:bodyPr/>
          <a:lstStyle/>
          <a:p>
            <a:pPr algn="ctr"/>
            <a:r>
              <a:rPr lang="en-IN" b="1" dirty="0"/>
              <a:t>Key 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D6C7-CA4D-617A-FC67-52EFB3F3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27" y="2093976"/>
            <a:ext cx="10058400" cy="4050792"/>
          </a:xfrm>
        </p:spPr>
        <p:txBody>
          <a:bodyPr/>
          <a:lstStyle/>
          <a:p>
            <a:r>
              <a:rPr lang="en-US" dirty="0"/>
              <a:t>Time of day, day of week, and distance are the strongest predictors of taxi fares.</a:t>
            </a:r>
          </a:p>
          <a:p>
            <a:r>
              <a:rPr lang="en-US" dirty="0"/>
              <a:t>Our model (Random Forest) can accurately predict fares with a high degree of confidence.</a:t>
            </a:r>
          </a:p>
          <a:p>
            <a:r>
              <a:rPr lang="en-US" dirty="0"/>
              <a:t>Feature engineering significantly improved model performance.</a:t>
            </a:r>
          </a:p>
          <a:p>
            <a:r>
              <a:rPr lang="en-US" dirty="0"/>
              <a:t>For Drivers: Maximize earnings by focusing on peak hours and high-demand areas.</a:t>
            </a:r>
          </a:p>
          <a:p>
            <a:r>
              <a:rPr lang="en-US" dirty="0"/>
              <a:t>For Companies: Optimize dispatching and pricing strategies based on real-time demand.</a:t>
            </a:r>
          </a:p>
          <a:p>
            <a:r>
              <a:rPr lang="en-US" dirty="0"/>
              <a:t>For passengers: Provide fare estimates for better budgeting.</a:t>
            </a:r>
          </a:p>
          <a:p>
            <a:r>
              <a:rPr lang="en-US" dirty="0"/>
              <a:t>For city planners: Use demand patterns for resource allocation.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2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2E22-9B74-5943-ABE6-3107A369C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Thank You </a:t>
            </a:r>
            <a:r>
              <a:rPr lang="en-IN" b="1" dirty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243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92AE-0AC7-FFA7-174C-DD8FFFF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Taxi Challenge: A Complex Fare Equation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BE6C-E8A6-51AD-D148-61B7DEF3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617" y="2404310"/>
            <a:ext cx="4026980" cy="33084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NYC taxis are an integral part of the city's transportation network.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Predicting fares accurately is challenging due to various influencing factors.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uses machine learning to develop a robust fare prediction model.</a:t>
            </a:r>
            <a:endParaRPr lang="en-IN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E84F6CC-5D53-0AFC-7F11-4E4977D7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56" y="2404311"/>
            <a:ext cx="5343024" cy="330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1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38C7-681F-4741-CC3B-33AF5338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Steps to follow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4B27-CDD8-B930-153E-08F5BE17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18520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Splitting the data into training and testing sets.</a:t>
            </a:r>
          </a:p>
          <a:p>
            <a:r>
              <a:rPr lang="en-US" sz="2800" dirty="0"/>
              <a:t>Training different machine learning models on the training data (e.g., Linear Regression, Random Forest Regression, etc.).</a:t>
            </a:r>
          </a:p>
          <a:p>
            <a:r>
              <a:rPr lang="en-US" sz="2800" dirty="0"/>
              <a:t>Evaluating the performance of these models on the testing data using metrics like mean squared error or R-squared.</a:t>
            </a:r>
          </a:p>
          <a:p>
            <a:r>
              <a:rPr lang="en-US" sz="2800" dirty="0"/>
              <a:t>Choosing the best performing model to predict taxi fares for new unseen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8166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978B-313E-A7E1-628B-2D5E6DEB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511521"/>
            <a:ext cx="10058400" cy="8229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Acquisition and Cleaning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56F2-FA97-20E5-7406-FCE71179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32" y="1801640"/>
            <a:ext cx="7668126" cy="4544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49F474-EE1D-6DBD-F7D3-27821C87D6E8}"/>
              </a:ext>
            </a:extLst>
          </p:cNvPr>
          <p:cNvSpPr txBox="1"/>
          <p:nvPr/>
        </p:nvSpPr>
        <p:spPr>
          <a:xfrm>
            <a:off x="1036320" y="2245895"/>
            <a:ext cx="26950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Dataset:  </a:t>
            </a:r>
            <a:r>
              <a:rPr lang="it-IT" dirty="0"/>
              <a:t>Taxi_Fare_Dataset.xlsx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Key Features: </a:t>
            </a:r>
            <a:r>
              <a:rPr lang="en-US" dirty="0"/>
              <a:t>Pickup/drop-off coordinates, passenger count, pickup datetime, fare amount.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1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69DE-6E7A-62C3-02C4-2F0CFBC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0421"/>
            <a:ext cx="10058400" cy="14175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Exploratory Data Analysis (EDA)</a:t>
            </a:r>
            <a:br>
              <a:rPr lang="en-IN" b="1" dirty="0"/>
            </a:br>
            <a:r>
              <a:rPr lang="en-IN" b="1" dirty="0"/>
              <a:t> </a:t>
            </a:r>
            <a:r>
              <a:rPr lang="en-IN" sz="2700" b="1" dirty="0"/>
              <a:t>Understanding Demand Patterns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F96EC-7E7D-75B3-1437-ACB6240F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19"/>
          <a:stretch/>
        </p:blipFill>
        <p:spPr>
          <a:xfrm>
            <a:off x="1066800" y="1692421"/>
            <a:ext cx="5157058" cy="4218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20397-2D92-FC47-E4CC-B0357549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63" y="1692421"/>
            <a:ext cx="5416178" cy="45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3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3B4-4041-7F99-F6F1-E5385562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2" y="0"/>
            <a:ext cx="10058400" cy="11569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EDA - Time and Fare Dynamics</a:t>
            </a:r>
            <a:br>
              <a:rPr lang="en-US" sz="3600" b="1" dirty="0"/>
            </a:br>
            <a:br>
              <a:rPr lang="en-US" sz="1400" b="1" dirty="0"/>
            </a:br>
            <a:r>
              <a:rPr lang="en-US" sz="1400" b="1" dirty="0"/>
              <a:t>When and How Much?</a:t>
            </a:r>
            <a:endParaRPr lang="en-IN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158C2-E443-4611-1954-DCFDA3A9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" y="690761"/>
            <a:ext cx="4088822" cy="3121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71887-CD87-CBFC-0AD8-8A4E325F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17" t="2551" r="2208" b="-1"/>
          <a:stretch/>
        </p:blipFill>
        <p:spPr>
          <a:xfrm>
            <a:off x="82639" y="3812560"/>
            <a:ext cx="3881442" cy="3006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B9C22-3322-E9D5-27BA-B450AF12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54"/>
          <a:stretch/>
        </p:blipFill>
        <p:spPr>
          <a:xfrm>
            <a:off x="6645244" y="690761"/>
            <a:ext cx="5546756" cy="2888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E98EB-C31E-AC1C-4968-0A5E601461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929" t="2606" r="1546" b="2856"/>
          <a:stretch/>
        </p:blipFill>
        <p:spPr>
          <a:xfrm>
            <a:off x="6645242" y="3757187"/>
            <a:ext cx="5546757" cy="3061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4C1CBD-6366-9706-4063-24D2C3DD25DD}"/>
              </a:ext>
            </a:extLst>
          </p:cNvPr>
          <p:cNvSpPr txBox="1"/>
          <p:nvPr/>
        </p:nvSpPr>
        <p:spPr>
          <a:xfrm>
            <a:off x="4462451" y="1411903"/>
            <a:ext cx="16844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Seasonal Trends </a:t>
            </a:r>
            <a:r>
              <a:rPr lang="en-IN" dirty="0"/>
              <a:t>– demand is highest in  March and May.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Hourly Patterns</a:t>
            </a:r>
            <a:r>
              <a:rPr lang="en-IN" dirty="0"/>
              <a:t> – peak hours for taxi rides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Box Plot</a:t>
            </a:r>
            <a:r>
              <a:rPr lang="en-IN" dirty="0"/>
              <a:t> – shows the fares trends</a:t>
            </a:r>
          </a:p>
        </p:txBody>
      </p:sp>
    </p:spTree>
    <p:extLst>
      <p:ext uri="{BB962C8B-B14F-4D97-AF65-F5344CB8AC3E}">
        <p14:creationId xmlns:p14="http://schemas.microsoft.com/office/powerpoint/2010/main" val="260682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3E2D-212B-1502-7701-10DA9F61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 Engineering - Building the Toolkit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1AE0-BCB9-BF48-876A-2DF3368C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2146"/>
            <a:ext cx="5379078" cy="4315328"/>
          </a:xfrm>
        </p:spPr>
        <p:txBody>
          <a:bodyPr>
            <a:normAutofit/>
          </a:bodyPr>
          <a:lstStyle/>
          <a:p>
            <a:r>
              <a:rPr lang="en-US" dirty="0"/>
              <a:t>Datetime Features:  Extracted hour, day, month, year, and </a:t>
            </a:r>
            <a:r>
              <a:rPr lang="en-US" dirty="0" err="1"/>
              <a:t>day_of_week</a:t>
            </a:r>
            <a:r>
              <a:rPr lang="en-US" dirty="0"/>
              <a:t> from the </a:t>
            </a:r>
            <a:r>
              <a:rPr lang="en-US" dirty="0" err="1"/>
              <a:t>date_time_of_pickup</a:t>
            </a:r>
            <a:r>
              <a:rPr lang="en-US" dirty="0"/>
              <a:t> column using .dt accessors.</a:t>
            </a:r>
          </a:p>
          <a:p>
            <a:r>
              <a:rPr lang="en-US" dirty="0"/>
              <a:t>Distance: Calculated using the </a:t>
            </a:r>
            <a:r>
              <a:rPr lang="en-US" b="1" u="sng" dirty="0"/>
              <a:t>Haversine formula </a:t>
            </a:r>
            <a:r>
              <a:rPr lang="en-US" dirty="0"/>
              <a:t>to determine the great-circle distance between pickup and drop-off coordinates. This accounts for the curvature of the Earth and provides a more accurate distance than simple Euclidean distance.</a:t>
            </a:r>
          </a:p>
          <a:p>
            <a:r>
              <a:rPr lang="en-US" dirty="0"/>
              <a:t>Distance per Passenger: Calculated distance / </a:t>
            </a:r>
            <a:r>
              <a:rPr lang="en-US" dirty="0" err="1"/>
              <a:t>no_of_passenger</a:t>
            </a:r>
            <a:r>
              <a:rPr lang="en-US" dirty="0"/>
              <a:t> to account for shared rides, where the fare might be split.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AE382-260B-B7CC-6973-2AA2F50C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84" y="2186218"/>
            <a:ext cx="5502442" cy="44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3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A4E5-4780-FB9A-4A34-267E4B60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0389"/>
            <a:ext cx="10058400" cy="8308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Model Selection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CAEA-8B99-1F2E-A88A-6BF76F6C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411705"/>
            <a:ext cx="11245516" cy="51759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Models Used:</a:t>
            </a:r>
          </a:p>
          <a:p>
            <a:pPr marL="0" indent="0">
              <a:buNone/>
            </a:pPr>
            <a:r>
              <a:rPr lang="en-US" dirty="0"/>
              <a:t>    Linear Regression: A simple linear model as a baseline.</a:t>
            </a:r>
          </a:p>
          <a:p>
            <a:pPr marL="0" indent="0">
              <a:buNone/>
            </a:pPr>
            <a:r>
              <a:rPr lang="en-US" dirty="0"/>
              <a:t>    Decision Tree Regressor: A tree-based model that can capture non-linear relationships.</a:t>
            </a:r>
          </a:p>
          <a:p>
            <a:pPr marL="0" indent="0">
              <a:buNone/>
            </a:pPr>
            <a:r>
              <a:rPr lang="en-US" dirty="0"/>
              <a:t>    Random Forest Regressor: An ensemble of decision trees, which often provides higher </a:t>
            </a:r>
          </a:p>
          <a:p>
            <a:pPr marL="0" indent="0">
              <a:buNone/>
            </a:pPr>
            <a:r>
              <a:rPr lang="en-US" dirty="0"/>
              <a:t>    accuracy and robustness.</a:t>
            </a:r>
          </a:p>
          <a:p>
            <a:r>
              <a:rPr lang="en-US" b="1" dirty="0"/>
              <a:t>Training: </a:t>
            </a:r>
          </a:p>
          <a:p>
            <a:pPr marL="0" indent="0">
              <a:buNone/>
            </a:pPr>
            <a:r>
              <a:rPr lang="en-US" dirty="0"/>
              <a:t>Each model was trained on the training data 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).</a:t>
            </a:r>
          </a:p>
          <a:p>
            <a:r>
              <a:rPr lang="en-US" b="1" dirty="0"/>
              <a:t>Features used for training: </a:t>
            </a:r>
          </a:p>
          <a:p>
            <a:pPr marL="0" indent="0">
              <a:buNone/>
            </a:pPr>
            <a:r>
              <a:rPr lang="en-US" dirty="0" err="1"/>
              <a:t>longitude_of_pickup</a:t>
            </a:r>
            <a:r>
              <a:rPr lang="en-US" dirty="0"/>
              <a:t>, </a:t>
            </a:r>
            <a:r>
              <a:rPr lang="en-US" dirty="0" err="1"/>
              <a:t>latitude_of_pickup</a:t>
            </a:r>
            <a:r>
              <a:rPr lang="en-US" dirty="0"/>
              <a:t>, </a:t>
            </a:r>
            <a:r>
              <a:rPr lang="en-US" dirty="0" err="1"/>
              <a:t>longitude_of_dropoff</a:t>
            </a:r>
            <a:r>
              <a:rPr lang="en-US" dirty="0"/>
              <a:t>, </a:t>
            </a:r>
            <a:r>
              <a:rPr lang="en-US" dirty="0" err="1"/>
              <a:t>latitude_of_dropoff</a:t>
            </a:r>
            <a:r>
              <a:rPr lang="en-US" dirty="0"/>
              <a:t>, no_of_passenger, hour, day, month, year, day_of_week, distance.</a:t>
            </a:r>
          </a:p>
          <a:p>
            <a:r>
              <a:rPr lang="en-US" b="1" dirty="0"/>
              <a:t>Target Variable: </a:t>
            </a:r>
            <a:r>
              <a:rPr lang="en-US" dirty="0"/>
              <a:t>amount.</a:t>
            </a:r>
          </a:p>
          <a:p>
            <a:r>
              <a:rPr lang="en-US" b="1" dirty="0"/>
              <a:t>Data Split: </a:t>
            </a:r>
            <a:r>
              <a:rPr lang="en-US" dirty="0"/>
              <a:t>80% training, 20% testing using </a:t>
            </a:r>
            <a:r>
              <a:rPr lang="en-US" dirty="0" err="1"/>
              <a:t>train_test_split</a:t>
            </a:r>
            <a:r>
              <a:rPr lang="en-US" dirty="0"/>
              <a:t> with </a:t>
            </a:r>
            <a:r>
              <a:rPr lang="en-US" dirty="0" err="1"/>
              <a:t>random_state</a:t>
            </a:r>
            <a:r>
              <a:rPr lang="en-US" dirty="0"/>
              <a:t>=42 for consistent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40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2112-2B14-BA34-A615-A668D67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4032"/>
            <a:ext cx="10058400" cy="1103536"/>
          </a:xfrm>
        </p:spPr>
        <p:txBody>
          <a:bodyPr/>
          <a:lstStyle/>
          <a:p>
            <a:pPr algn="ctr"/>
            <a:r>
              <a:rPr lang="en-IN" b="1" dirty="0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32F71-0A13-6F0E-BE75-54BB22D8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8" y="1237569"/>
            <a:ext cx="4932437" cy="4665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B4C7F-D3E8-9AB8-2417-4B96886F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59" y="1210866"/>
            <a:ext cx="6408183" cy="1903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A022B-C5B6-9B87-0566-632A9E3CC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59" y="3177766"/>
            <a:ext cx="5477741" cy="2725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E3B6C-AF29-1131-4755-D9B7AEE5D525}"/>
              </a:ext>
            </a:extLst>
          </p:cNvPr>
          <p:cNvSpPr txBox="1"/>
          <p:nvPr/>
        </p:nvSpPr>
        <p:spPr>
          <a:xfrm>
            <a:off x="328863" y="6124793"/>
            <a:ext cx="110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“The  </a:t>
            </a:r>
            <a:r>
              <a:rPr lang="en-US" b="1" u="sng" dirty="0"/>
              <a:t>Random Forest Model </a:t>
            </a:r>
            <a:r>
              <a:rPr lang="en-US" b="1" dirty="0"/>
              <a:t>performed is best, that indicates superior predictive performance."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88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88</TotalTime>
  <Words>574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NYC Taxi Fare</vt:lpstr>
      <vt:lpstr>The Taxi Challenge: A Complex Fare Equation</vt:lpstr>
      <vt:lpstr>Steps to follow </vt:lpstr>
      <vt:lpstr>Data Acquisition and Cleaning</vt:lpstr>
      <vt:lpstr>Exploratory Data Analysis (EDA)  Understanding Demand Patterns</vt:lpstr>
      <vt:lpstr>EDA - Time and Fare Dynamics  When and How Much?</vt:lpstr>
      <vt:lpstr>Feature Engineering - Building the Toolkit</vt:lpstr>
      <vt:lpstr>Model Selection and Training</vt:lpstr>
      <vt:lpstr>Model Evaluation</vt:lpstr>
      <vt:lpstr>Key Insights and Recommendations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Goel</dc:creator>
  <cp:lastModifiedBy>Shubham Goel</cp:lastModifiedBy>
  <cp:revision>1</cp:revision>
  <dcterms:created xsi:type="dcterms:W3CDTF">2025-01-08T10:29:23Z</dcterms:created>
  <dcterms:modified xsi:type="dcterms:W3CDTF">2025-01-08T11:57:26Z</dcterms:modified>
</cp:coreProperties>
</file>