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62" r:id="rId4"/>
    <p:sldId id="271" r:id="rId5"/>
    <p:sldId id="273" r:id="rId6"/>
    <p:sldId id="274" r:id="rId7"/>
    <p:sldId id="263" r:id="rId8"/>
    <p:sldId id="264" r:id="rId9"/>
    <p:sldId id="267" r:id="rId10"/>
    <p:sldId id="268"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106" d="100"/>
          <a:sy n="106" d="100"/>
        </p:scale>
        <p:origin x="792"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50083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1/16/2025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1/16/2025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1/16/2025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1/16/2025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1/16/2025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1/16/2025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scienceportfol.io/Ishikagoel2400" TargetMode="External"/><Relationship Id="rId2" Type="http://schemas.openxmlformats.org/officeDocument/2006/relationships/hyperlink" Target="https://www.linkedin.com/in/ishika-goel-533b2b124/" TargetMode="External"/><Relationship Id="rId1" Type="http://schemas.openxmlformats.org/officeDocument/2006/relationships/slideLayout" Target="../slideLayouts/slideLayout6.xml"/><Relationship Id="rId4" Type="http://schemas.openxmlformats.org/officeDocument/2006/relationships/hyperlink" Target="https://github.com/ishikagoel2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6" y="1540377"/>
            <a:ext cx="9604310" cy="3383280"/>
          </a:xfrm>
        </p:spPr>
        <p:txBody>
          <a:bodyPr/>
          <a:lstStyle/>
          <a:p>
            <a:pPr algn="ctr"/>
            <a:r>
              <a:rPr lang="en-US" dirty="0">
                <a:latin typeface="+mn-lt"/>
              </a:rPr>
              <a:t>Superstore Sales Analysis using Tableau</a:t>
            </a:r>
          </a:p>
        </p:txBody>
      </p:sp>
      <p:sp>
        <p:nvSpPr>
          <p:cNvPr id="3" name="Subtitle 2"/>
          <p:cNvSpPr>
            <a:spLocks noGrp="1"/>
          </p:cNvSpPr>
          <p:nvPr>
            <p:ph type="subTitle" idx="1"/>
          </p:nvPr>
        </p:nvSpPr>
        <p:spPr/>
        <p:txBody>
          <a:bodyPr/>
          <a:lstStyle/>
          <a:p>
            <a:pPr algn="ctr"/>
            <a:r>
              <a:rPr lang="en-US" dirty="0"/>
              <a:t>Transforming Data into Insights</a:t>
            </a:r>
          </a:p>
        </p:txBody>
      </p:sp>
      <p:sp>
        <p:nvSpPr>
          <p:cNvPr id="4" name="TextBox 3">
            <a:extLst>
              <a:ext uri="{FF2B5EF4-FFF2-40B4-BE49-F238E27FC236}">
                <a16:creationId xmlns:a16="http://schemas.microsoft.com/office/drawing/2014/main" id="{321A0C2E-B5A5-3A98-FDA7-E3238FF516DB}"/>
              </a:ext>
            </a:extLst>
          </p:cNvPr>
          <p:cNvSpPr txBox="1"/>
          <p:nvPr/>
        </p:nvSpPr>
        <p:spPr>
          <a:xfrm>
            <a:off x="9363025" y="5889764"/>
            <a:ext cx="1994786" cy="646331"/>
          </a:xfrm>
          <a:prstGeom prst="rect">
            <a:avLst/>
          </a:prstGeom>
          <a:noFill/>
        </p:spPr>
        <p:txBody>
          <a:bodyPr wrap="square" rtlCol="0">
            <a:spAutoFit/>
          </a:bodyPr>
          <a:lstStyle/>
          <a:p>
            <a:r>
              <a:rPr lang="en-IN" b="1" dirty="0"/>
              <a:t>Presented by</a:t>
            </a:r>
          </a:p>
          <a:p>
            <a:r>
              <a:rPr lang="en-IN" b="1" dirty="0"/>
              <a:t>Ishika Goel</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8477F6-D97E-BE42-1240-8E0F277CE9F9}"/>
              </a:ext>
            </a:extLst>
          </p:cNvPr>
          <p:cNvSpPr>
            <a:spLocks noGrp="1"/>
          </p:cNvSpPr>
          <p:nvPr>
            <p:ph type="title"/>
          </p:nvPr>
        </p:nvSpPr>
        <p:spPr/>
        <p:txBody>
          <a:bodyPr>
            <a:normAutofit/>
          </a:bodyPr>
          <a:lstStyle/>
          <a:p>
            <a:pPr algn="ctr"/>
            <a:r>
              <a:rPr lang="en-IN" sz="5400" dirty="0"/>
              <a:t>Conclusion</a:t>
            </a:r>
          </a:p>
        </p:txBody>
      </p:sp>
      <p:sp>
        <p:nvSpPr>
          <p:cNvPr id="4" name="Content Placeholder 3">
            <a:extLst>
              <a:ext uri="{FF2B5EF4-FFF2-40B4-BE49-F238E27FC236}">
                <a16:creationId xmlns:a16="http://schemas.microsoft.com/office/drawing/2014/main" id="{69A32767-FA32-E3B0-D1CE-2FD72B868EEA}"/>
              </a:ext>
            </a:extLst>
          </p:cNvPr>
          <p:cNvSpPr>
            <a:spLocks noGrp="1"/>
          </p:cNvSpPr>
          <p:nvPr>
            <p:ph idx="1"/>
          </p:nvPr>
        </p:nvSpPr>
        <p:spPr>
          <a:xfrm>
            <a:off x="1295400" y="2388606"/>
            <a:ext cx="9601200" cy="3809999"/>
          </a:xfrm>
        </p:spPr>
        <p:txBody>
          <a:bodyPr/>
          <a:lstStyle/>
          <a:p>
            <a:pPr marL="0" indent="0">
              <a:buNone/>
            </a:pPr>
            <a:r>
              <a:rPr lang="en-US" dirty="0"/>
              <a:t>This project demonstrates how Tableau can transform complex data into actionable business insights. By analyzing key metrics such as sales, profit, and regional performance, the dashboard highlights areas for improvement and growth, including optimizing low-performing categories and capitalizing on high-value customer segments. The data-driven insights empower businesses to make informed strategic decisions, enhance customer engagement, and drive profitability in targeted regions and categories. This project underscores the value of effective data visualization in shaping business strategies.</a:t>
            </a:r>
            <a:endParaRPr lang="en-IN"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E858-A677-EF4A-68FE-CA108CDED568}"/>
              </a:ext>
            </a:extLst>
          </p:cNvPr>
          <p:cNvSpPr>
            <a:spLocks noGrp="1"/>
          </p:cNvSpPr>
          <p:nvPr>
            <p:ph type="title"/>
          </p:nvPr>
        </p:nvSpPr>
        <p:spPr>
          <a:xfrm>
            <a:off x="1295400" y="2586150"/>
            <a:ext cx="9601200" cy="1142385"/>
          </a:xfrm>
        </p:spPr>
        <p:txBody>
          <a:bodyPr>
            <a:noAutofit/>
          </a:bodyPr>
          <a:lstStyle/>
          <a:p>
            <a:pPr algn="ctr"/>
            <a:r>
              <a:rPr lang="en-IN" sz="13800" dirty="0"/>
              <a:t>Thank You!</a:t>
            </a:r>
          </a:p>
        </p:txBody>
      </p:sp>
      <p:sp>
        <p:nvSpPr>
          <p:cNvPr id="3" name="TextBox 2">
            <a:extLst>
              <a:ext uri="{FF2B5EF4-FFF2-40B4-BE49-F238E27FC236}">
                <a16:creationId xmlns:a16="http://schemas.microsoft.com/office/drawing/2014/main" id="{DACDB5D2-A141-C22A-7C29-5C046760C5AC}"/>
              </a:ext>
            </a:extLst>
          </p:cNvPr>
          <p:cNvSpPr txBox="1"/>
          <p:nvPr/>
        </p:nvSpPr>
        <p:spPr>
          <a:xfrm>
            <a:off x="4182701" y="4888872"/>
            <a:ext cx="7505324" cy="1477328"/>
          </a:xfrm>
          <a:prstGeom prst="rect">
            <a:avLst/>
          </a:prstGeom>
          <a:noFill/>
        </p:spPr>
        <p:txBody>
          <a:bodyPr wrap="square" rtlCol="0">
            <a:spAutoFit/>
          </a:bodyPr>
          <a:lstStyle/>
          <a:p>
            <a:r>
              <a:rPr lang="en-IN" b="1" dirty="0"/>
              <a:t>Can connect over</a:t>
            </a:r>
          </a:p>
          <a:p>
            <a:r>
              <a:rPr lang="en-IN" dirty="0"/>
              <a:t>LinkedIn: </a:t>
            </a:r>
            <a:r>
              <a:rPr lang="en-IN" dirty="0">
                <a:hlinkClick r:id="rId2"/>
              </a:rPr>
              <a:t>https://www.linkedin.com/in/ishika-goel-533b2b124/</a:t>
            </a:r>
            <a:endParaRPr lang="en-IN" dirty="0"/>
          </a:p>
          <a:p>
            <a:r>
              <a:rPr lang="en-IN" dirty="0" err="1"/>
              <a:t>DataSciencePortfolio</a:t>
            </a:r>
            <a:r>
              <a:rPr lang="en-IN" dirty="0"/>
              <a:t>: </a:t>
            </a:r>
            <a:r>
              <a:rPr lang="en-IN" dirty="0">
                <a:hlinkClick r:id="rId3"/>
              </a:rPr>
              <a:t>https://www.datascienceportfol.io/Ishikagoel2400</a:t>
            </a:r>
            <a:endParaRPr lang="en-IN" dirty="0"/>
          </a:p>
          <a:p>
            <a:r>
              <a:rPr lang="en-IN" dirty="0" err="1"/>
              <a:t>Github</a:t>
            </a:r>
            <a:r>
              <a:rPr lang="en-IN" dirty="0"/>
              <a:t>: </a:t>
            </a:r>
            <a:r>
              <a:rPr lang="en-IN" dirty="0">
                <a:hlinkClick r:id="rId4"/>
              </a:rPr>
              <a:t>https://github.com/ishikagoel24</a:t>
            </a:r>
            <a:endParaRPr lang="en-IN" dirty="0"/>
          </a:p>
          <a:p>
            <a:endParaRPr lang="en-IN" dirty="0"/>
          </a:p>
        </p:txBody>
      </p:sp>
    </p:spTree>
    <p:extLst>
      <p:ext uri="{BB962C8B-B14F-4D97-AF65-F5344CB8AC3E}">
        <p14:creationId xmlns:p14="http://schemas.microsoft.com/office/powerpoint/2010/main" val="323761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Introduction</a:t>
            </a:r>
          </a:p>
        </p:txBody>
      </p:sp>
      <p:sp>
        <p:nvSpPr>
          <p:cNvPr id="3" name="Content Placeholder 2"/>
          <p:cNvSpPr>
            <a:spLocks noGrp="1"/>
          </p:cNvSpPr>
          <p:nvPr>
            <p:ph idx="1"/>
          </p:nvPr>
        </p:nvSpPr>
        <p:spPr>
          <a:xfrm>
            <a:off x="960421" y="2533531"/>
            <a:ext cx="5675768" cy="2735655"/>
          </a:xfrm>
        </p:spPr>
        <p:txBody>
          <a:bodyPr/>
          <a:lstStyle/>
          <a:p>
            <a:r>
              <a:rPr lang="en-US" dirty="0"/>
              <a:t>Analyzed Superstore data to uncover sales, profit, and regional trends.</a:t>
            </a:r>
          </a:p>
          <a:p>
            <a:r>
              <a:rPr lang="en-US" dirty="0"/>
              <a:t>Created an interactive Tableau dashboard for actionable insights.</a:t>
            </a:r>
          </a:p>
          <a:p>
            <a:r>
              <a:rPr lang="en-US" dirty="0"/>
              <a:t>Objective: Drive growth through data-driven decisions.</a:t>
            </a:r>
          </a:p>
        </p:txBody>
      </p:sp>
      <p:pic>
        <p:nvPicPr>
          <p:cNvPr id="1026" name="Picture 2" descr="Super Crazy Sale at Landers Superstore ...">
            <a:extLst>
              <a:ext uri="{FF2B5EF4-FFF2-40B4-BE49-F238E27FC236}">
                <a16:creationId xmlns:a16="http://schemas.microsoft.com/office/drawing/2014/main" id="{21902FBD-68D6-88CE-1256-27BB54A54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612" y="2225643"/>
            <a:ext cx="4200761" cy="335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54820"/>
            <a:ext cx="9601200" cy="662551"/>
          </a:xfrm>
        </p:spPr>
        <p:txBody>
          <a:bodyPr/>
          <a:lstStyle/>
          <a:p>
            <a:pPr algn="ctr"/>
            <a:r>
              <a:rPr lang="en-US" dirty="0"/>
              <a:t>Profit Ratio by Geography</a:t>
            </a:r>
          </a:p>
        </p:txBody>
      </p:sp>
      <p:pic>
        <p:nvPicPr>
          <p:cNvPr id="5" name="slide2" descr="Profit Ratio by Geography">
            <a:extLst>
              <a:ext uri="{FF2B5EF4-FFF2-40B4-BE49-F238E27FC236}">
                <a16:creationId xmlns:a16="http://schemas.microsoft.com/office/drawing/2014/main" id="{EC778AA8-C65F-826E-A982-207AB1ABFBCB}"/>
              </a:ext>
            </a:extLst>
          </p:cNvPr>
          <p:cNvPicPr>
            <a:picLocks noChangeAspect="1"/>
          </p:cNvPicPr>
          <p:nvPr/>
        </p:nvPicPr>
        <p:blipFill>
          <a:blip r:embed="rId2">
            <a:extLst>
              <a:ext uri="{28A0092B-C50C-407E-A947-70E740481C1C}">
                <a14:useLocalDpi xmlns:a14="http://schemas.microsoft.com/office/drawing/2010/main" val="0"/>
              </a:ext>
            </a:extLst>
          </a:blip>
          <a:srcRect t="6047"/>
          <a:stretch/>
        </p:blipFill>
        <p:spPr>
          <a:xfrm>
            <a:off x="625642" y="1315453"/>
            <a:ext cx="10780295" cy="4698852"/>
          </a:xfrm>
          <a:prstGeom prst="rect">
            <a:avLst/>
          </a:prstGeom>
        </p:spPr>
      </p:pic>
      <p:sp>
        <p:nvSpPr>
          <p:cNvPr id="7" name="TextBox 6">
            <a:extLst>
              <a:ext uri="{FF2B5EF4-FFF2-40B4-BE49-F238E27FC236}">
                <a16:creationId xmlns:a16="http://schemas.microsoft.com/office/drawing/2014/main" id="{E0813ED6-4978-0458-D87D-B1D0576374E5}"/>
              </a:ext>
            </a:extLst>
          </p:cNvPr>
          <p:cNvSpPr txBox="1"/>
          <p:nvPr/>
        </p:nvSpPr>
        <p:spPr>
          <a:xfrm>
            <a:off x="3384407" y="6318514"/>
            <a:ext cx="5423185" cy="369332"/>
          </a:xfrm>
          <a:prstGeom prst="rect">
            <a:avLst/>
          </a:prstGeom>
          <a:noFill/>
        </p:spPr>
        <p:txBody>
          <a:bodyPr wrap="square" rtlCol="0">
            <a:spAutoFit/>
          </a:bodyPr>
          <a:lstStyle/>
          <a:p>
            <a:r>
              <a:rPr lang="en-IN" b="1" dirty="0"/>
              <a:t>KPI Used: Country, State, and Profit Ratio</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3085-B99E-7142-DF28-B41EB0E4077C}"/>
              </a:ext>
            </a:extLst>
          </p:cNvPr>
          <p:cNvSpPr>
            <a:spLocks noGrp="1"/>
          </p:cNvSpPr>
          <p:nvPr>
            <p:ph type="title"/>
          </p:nvPr>
        </p:nvSpPr>
        <p:spPr>
          <a:xfrm>
            <a:off x="1439779" y="208547"/>
            <a:ext cx="9601200" cy="683712"/>
          </a:xfrm>
        </p:spPr>
        <p:txBody>
          <a:bodyPr/>
          <a:lstStyle/>
          <a:p>
            <a:pPr algn="ctr"/>
            <a:r>
              <a:rPr lang="en-IN" dirty="0"/>
              <a:t>Monthly  Sales</a:t>
            </a:r>
          </a:p>
        </p:txBody>
      </p:sp>
      <p:pic>
        <p:nvPicPr>
          <p:cNvPr id="3" name="slide3" descr="Sales by Category">
            <a:extLst>
              <a:ext uri="{FF2B5EF4-FFF2-40B4-BE49-F238E27FC236}">
                <a16:creationId xmlns:a16="http://schemas.microsoft.com/office/drawing/2014/main" id="{2A28BA32-E504-4E9F-1769-D938FE249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06380"/>
            <a:ext cx="6237838" cy="5045242"/>
          </a:xfrm>
          <a:prstGeom prst="rect">
            <a:avLst/>
          </a:prstGeom>
        </p:spPr>
      </p:pic>
      <p:pic>
        <p:nvPicPr>
          <p:cNvPr id="4" name="slide4" descr="Sales by Segments">
            <a:extLst>
              <a:ext uri="{FF2B5EF4-FFF2-40B4-BE49-F238E27FC236}">
                <a16:creationId xmlns:a16="http://schemas.microsoft.com/office/drawing/2014/main" id="{B02CE58D-9762-D5F4-0390-E910B3A28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840" y="1068309"/>
            <a:ext cx="5954160" cy="4883312"/>
          </a:xfrm>
          <a:prstGeom prst="rect">
            <a:avLst/>
          </a:prstGeom>
        </p:spPr>
      </p:pic>
      <p:sp>
        <p:nvSpPr>
          <p:cNvPr id="6" name="TextBox 5">
            <a:extLst>
              <a:ext uri="{FF2B5EF4-FFF2-40B4-BE49-F238E27FC236}">
                <a16:creationId xmlns:a16="http://schemas.microsoft.com/office/drawing/2014/main" id="{BAD81FE0-7BE2-3B67-F661-154DCEA861DE}"/>
              </a:ext>
            </a:extLst>
          </p:cNvPr>
          <p:cNvSpPr txBox="1"/>
          <p:nvPr/>
        </p:nvSpPr>
        <p:spPr>
          <a:xfrm>
            <a:off x="3625914" y="6280121"/>
            <a:ext cx="7921782" cy="369332"/>
          </a:xfrm>
          <a:prstGeom prst="rect">
            <a:avLst/>
          </a:prstGeom>
          <a:noFill/>
        </p:spPr>
        <p:txBody>
          <a:bodyPr wrap="square" rtlCol="0">
            <a:spAutoFit/>
          </a:bodyPr>
          <a:lstStyle/>
          <a:p>
            <a:r>
              <a:rPr lang="en-IN" b="1" dirty="0"/>
              <a:t>KPI Used: Profit and Order Profitability</a:t>
            </a:r>
          </a:p>
        </p:txBody>
      </p:sp>
    </p:spTree>
    <p:extLst>
      <p:ext uri="{BB962C8B-B14F-4D97-AF65-F5344CB8AC3E}">
        <p14:creationId xmlns:p14="http://schemas.microsoft.com/office/powerpoint/2010/main" val="35511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39E-07C5-8597-1E41-84C1CA33C98F}"/>
              </a:ext>
            </a:extLst>
          </p:cNvPr>
          <p:cNvSpPr>
            <a:spLocks noGrp="1"/>
          </p:cNvSpPr>
          <p:nvPr>
            <p:ph type="title"/>
          </p:nvPr>
        </p:nvSpPr>
        <p:spPr>
          <a:xfrm>
            <a:off x="1132438" y="253496"/>
            <a:ext cx="9601200" cy="586983"/>
          </a:xfrm>
        </p:spPr>
        <p:txBody>
          <a:bodyPr/>
          <a:lstStyle/>
          <a:p>
            <a:pPr algn="ctr"/>
            <a:r>
              <a:rPr lang="en-IN" dirty="0"/>
              <a:t>Profit Ratio by City</a:t>
            </a:r>
          </a:p>
        </p:txBody>
      </p:sp>
      <p:pic>
        <p:nvPicPr>
          <p:cNvPr id="4" name="Picture 3">
            <a:extLst>
              <a:ext uri="{FF2B5EF4-FFF2-40B4-BE49-F238E27FC236}">
                <a16:creationId xmlns:a16="http://schemas.microsoft.com/office/drawing/2014/main" id="{3F6C20A9-18CD-DF98-8FFA-6EB4F49703D8}"/>
              </a:ext>
            </a:extLst>
          </p:cNvPr>
          <p:cNvPicPr>
            <a:picLocks noChangeAspect="1"/>
          </p:cNvPicPr>
          <p:nvPr/>
        </p:nvPicPr>
        <p:blipFill>
          <a:blip r:embed="rId2"/>
          <a:stretch>
            <a:fillRect/>
          </a:stretch>
        </p:blipFill>
        <p:spPr>
          <a:xfrm>
            <a:off x="724792" y="840480"/>
            <a:ext cx="10782161" cy="5243450"/>
          </a:xfrm>
          <a:prstGeom prst="rect">
            <a:avLst/>
          </a:prstGeom>
        </p:spPr>
      </p:pic>
      <p:sp>
        <p:nvSpPr>
          <p:cNvPr id="5" name="TextBox 4">
            <a:extLst>
              <a:ext uri="{FF2B5EF4-FFF2-40B4-BE49-F238E27FC236}">
                <a16:creationId xmlns:a16="http://schemas.microsoft.com/office/drawing/2014/main" id="{E31F07DE-88C8-2840-A8A9-A0D82F5B164E}"/>
              </a:ext>
            </a:extLst>
          </p:cNvPr>
          <p:cNvSpPr txBox="1"/>
          <p:nvPr/>
        </p:nvSpPr>
        <p:spPr>
          <a:xfrm>
            <a:off x="3178522" y="6324776"/>
            <a:ext cx="8663412" cy="369332"/>
          </a:xfrm>
          <a:prstGeom prst="rect">
            <a:avLst/>
          </a:prstGeom>
          <a:noFill/>
        </p:spPr>
        <p:txBody>
          <a:bodyPr wrap="square" rtlCol="0">
            <a:spAutoFit/>
          </a:bodyPr>
          <a:lstStyle/>
          <a:p>
            <a:r>
              <a:rPr lang="en-IN" b="1" dirty="0"/>
              <a:t>KPI Used: Order Date, Regions, and Profit Ratio</a:t>
            </a:r>
          </a:p>
        </p:txBody>
      </p:sp>
    </p:spTree>
    <p:extLst>
      <p:ext uri="{BB962C8B-B14F-4D97-AF65-F5344CB8AC3E}">
        <p14:creationId xmlns:p14="http://schemas.microsoft.com/office/powerpoint/2010/main" val="387637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ED09-7357-4479-BFC8-08E0C3C07AB2}"/>
              </a:ext>
            </a:extLst>
          </p:cNvPr>
          <p:cNvSpPr>
            <a:spLocks noGrp="1"/>
          </p:cNvSpPr>
          <p:nvPr>
            <p:ph type="title"/>
          </p:nvPr>
        </p:nvSpPr>
        <p:spPr>
          <a:xfrm>
            <a:off x="1295400" y="128337"/>
            <a:ext cx="9601200" cy="635585"/>
          </a:xfrm>
        </p:spPr>
        <p:txBody>
          <a:bodyPr/>
          <a:lstStyle/>
          <a:p>
            <a:pPr algn="ctr"/>
            <a:r>
              <a:rPr lang="en-IN" dirty="0"/>
              <a:t>Superstore Sales Analysis Dashboard</a:t>
            </a:r>
          </a:p>
        </p:txBody>
      </p:sp>
      <p:pic>
        <p:nvPicPr>
          <p:cNvPr id="4" name="Picture 3">
            <a:extLst>
              <a:ext uri="{FF2B5EF4-FFF2-40B4-BE49-F238E27FC236}">
                <a16:creationId xmlns:a16="http://schemas.microsoft.com/office/drawing/2014/main" id="{9F81AA6F-BC28-98B2-C21E-DEFAAB3D5CEF}"/>
              </a:ext>
            </a:extLst>
          </p:cNvPr>
          <p:cNvPicPr>
            <a:picLocks noChangeAspect="1"/>
          </p:cNvPicPr>
          <p:nvPr/>
        </p:nvPicPr>
        <p:blipFill>
          <a:blip r:embed="rId2"/>
          <a:stretch>
            <a:fillRect/>
          </a:stretch>
        </p:blipFill>
        <p:spPr>
          <a:xfrm>
            <a:off x="0" y="763923"/>
            <a:ext cx="12192000" cy="6094078"/>
          </a:xfrm>
          <a:prstGeom prst="rect">
            <a:avLst/>
          </a:prstGeom>
        </p:spPr>
      </p:pic>
    </p:spTree>
    <p:extLst>
      <p:ext uri="{BB962C8B-B14F-4D97-AF65-F5344CB8AC3E}">
        <p14:creationId xmlns:p14="http://schemas.microsoft.com/office/powerpoint/2010/main" val="421346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Key Metrics</a:t>
            </a:r>
          </a:p>
        </p:txBody>
      </p:sp>
      <p:sp>
        <p:nvSpPr>
          <p:cNvPr id="3" name="Content Placeholder 2"/>
          <p:cNvSpPr>
            <a:spLocks noGrp="1"/>
          </p:cNvSpPr>
          <p:nvPr>
            <p:ph sz="half" idx="1"/>
          </p:nvPr>
        </p:nvSpPr>
        <p:spPr>
          <a:xfrm>
            <a:off x="1449310" y="2254435"/>
            <a:ext cx="10078453" cy="3810001"/>
          </a:xfrm>
        </p:spPr>
        <p:txBody>
          <a:bodyPr/>
          <a:lstStyle/>
          <a:p>
            <a:r>
              <a:rPr lang="en-US" dirty="0"/>
              <a:t>Total Sales: $2.3M</a:t>
            </a:r>
          </a:p>
          <a:p>
            <a:r>
              <a:rPr lang="en-US" dirty="0"/>
              <a:t>Total Profit: $286K</a:t>
            </a:r>
          </a:p>
          <a:p>
            <a:r>
              <a:rPr lang="en-US" dirty="0"/>
              <a:t>Profit Ratio: 12.4%  (Profit Ratio = (Total Profit / Total Sales) x 100)</a:t>
            </a:r>
          </a:p>
          <a:p>
            <a:r>
              <a:rPr lang="en-US" dirty="0"/>
              <a:t>Top Region: West ($725K sales, $110K profit)</a:t>
            </a:r>
          </a:p>
          <a:p>
            <a:r>
              <a:rPr lang="en-US" dirty="0"/>
              <a:t>Challenging Region: South ($400K sales, $40K profit)</a:t>
            </a: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 </a:t>
            </a:r>
            <a:r>
              <a:rPr lang="en-US" sz="5400" dirty="0"/>
              <a:t>Insights</a:t>
            </a:r>
            <a:endParaRPr lang="en-US" sz="4400" dirty="0"/>
          </a:p>
        </p:txBody>
      </p:sp>
      <p:sp>
        <p:nvSpPr>
          <p:cNvPr id="5" name="Content Placeholder 4">
            <a:extLst>
              <a:ext uri="{FF2B5EF4-FFF2-40B4-BE49-F238E27FC236}">
                <a16:creationId xmlns:a16="http://schemas.microsoft.com/office/drawing/2014/main" id="{3B5996F7-EFFA-15B8-86A4-61EAC99F1C03}"/>
              </a:ext>
            </a:extLst>
          </p:cNvPr>
          <p:cNvSpPr>
            <a:spLocks noGrp="1"/>
          </p:cNvSpPr>
          <p:nvPr>
            <p:ph idx="1"/>
          </p:nvPr>
        </p:nvSpPr>
        <p:spPr>
          <a:xfrm>
            <a:off x="1295400" y="2544148"/>
            <a:ext cx="9601200" cy="3809999"/>
          </a:xfrm>
        </p:spPr>
        <p:txBody>
          <a:bodyPr/>
          <a:lstStyle/>
          <a:p>
            <a:r>
              <a:rPr lang="en-US" dirty="0"/>
              <a:t>Best Category: Technology ($837K sales, $145K profit).</a:t>
            </a:r>
          </a:p>
          <a:p>
            <a:r>
              <a:rPr lang="en-US" dirty="0"/>
              <a:t>Underperforming Category: Furniture ($742K sales, $18K profit).</a:t>
            </a:r>
          </a:p>
          <a:p>
            <a:r>
              <a:rPr lang="en-US" dirty="0"/>
              <a:t>Customer Trends: Corporate customers lead; potential in Home Office segment.</a:t>
            </a:r>
          </a:p>
          <a:p>
            <a:r>
              <a:rPr lang="en-US" dirty="0"/>
              <a:t>Seasonality: Peak in November-December; dip in February-March.</a:t>
            </a:r>
            <a:endParaRPr lang="en-IN"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Recommendations</a:t>
            </a:r>
          </a:p>
        </p:txBody>
      </p:sp>
      <p:sp>
        <p:nvSpPr>
          <p:cNvPr id="3" name="Content Placeholder 2">
            <a:extLst>
              <a:ext uri="{FF2B5EF4-FFF2-40B4-BE49-F238E27FC236}">
                <a16:creationId xmlns:a16="http://schemas.microsoft.com/office/drawing/2014/main" id="{3F2CBE1B-1EBE-17DB-3BDB-511186BDC377}"/>
              </a:ext>
            </a:extLst>
          </p:cNvPr>
          <p:cNvSpPr>
            <a:spLocks noGrp="1"/>
          </p:cNvSpPr>
          <p:nvPr>
            <p:ph idx="1"/>
          </p:nvPr>
        </p:nvSpPr>
        <p:spPr>
          <a:xfrm>
            <a:off x="1096224" y="2544148"/>
            <a:ext cx="9601200" cy="3809999"/>
          </a:xfrm>
        </p:spPr>
        <p:txBody>
          <a:bodyPr/>
          <a:lstStyle/>
          <a:p>
            <a:r>
              <a:rPr lang="en-US" dirty="0"/>
              <a:t>Target South region with tailored strategies.</a:t>
            </a:r>
          </a:p>
          <a:p>
            <a:r>
              <a:rPr lang="en-US" dirty="0"/>
              <a:t>Optimize pricing and costs for Furniture category.</a:t>
            </a:r>
          </a:p>
          <a:p>
            <a:r>
              <a:rPr lang="en-US" dirty="0"/>
              <a:t>Launch promotions for Home Office customers.</a:t>
            </a:r>
          </a:p>
          <a:p>
            <a:r>
              <a:rPr lang="en-US" dirty="0"/>
              <a:t>Boost sales during low months with seasonal campaigns.</a:t>
            </a:r>
            <a:endParaRPr lang="en-IN"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47</TotalTime>
  <Words>351</Words>
  <Application>Microsoft Office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Diamond Grid 16x9</vt:lpstr>
      <vt:lpstr>Superstore Sales Analysis using Tableau</vt:lpstr>
      <vt:lpstr>Introduction</vt:lpstr>
      <vt:lpstr>Profit Ratio by Geography</vt:lpstr>
      <vt:lpstr>Monthly  Sales</vt:lpstr>
      <vt:lpstr>Profit Ratio by City</vt:lpstr>
      <vt:lpstr>Superstore Sales Analysis Dashboard</vt:lpstr>
      <vt:lpstr>Key Metrics</vt:lpstr>
      <vt:lpstr> Insights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Goel</dc:creator>
  <cp:lastModifiedBy>Shubham Goel</cp:lastModifiedBy>
  <cp:revision>1</cp:revision>
  <dcterms:created xsi:type="dcterms:W3CDTF">2025-01-16T01:16:01Z</dcterms:created>
  <dcterms:modified xsi:type="dcterms:W3CDTF">2025-01-16T02:03:17Z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