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66" r:id="rId3"/>
    <p:sldId id="263" r:id="rId4"/>
    <p:sldId id="267" r:id="rId5"/>
    <p:sldId id="269" r:id="rId6"/>
    <p:sldId id="271" r:id="rId7"/>
    <p:sldId id="273" r:id="rId8"/>
    <p:sldId id="272" r:id="rId9"/>
    <p:sldId id="27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DC984-BAA9-5243-81A2-06464227A744}" v="164" dt="2022-05-11T00:18:49.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snapToObjects="1">
      <p:cViewPr varScale="1">
        <p:scale>
          <a:sx n="90" d="100"/>
          <a:sy n="90" d="100"/>
        </p:scale>
        <p:origin x="23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D91C-845A-D8AE-84DC-42E17AF40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09F7B5-2FB5-1588-F580-CDE9FEC36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541C06-2722-AE69-BE38-AB33383B1C12}"/>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5" name="Footer Placeholder 4">
            <a:extLst>
              <a:ext uri="{FF2B5EF4-FFF2-40B4-BE49-F238E27FC236}">
                <a16:creationId xmlns:a16="http://schemas.microsoft.com/office/drawing/2014/main" id="{34C8562C-9A27-B14C-DA9B-D5E56CBC3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84B31-6F7C-5161-1D7C-538624A41BE3}"/>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121638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5828-2DDE-4181-BB16-A2F37109B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482426-3CF5-BD31-7404-6C9260E73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7745A-51D8-1365-B730-DFB8ADB20EBD}"/>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5" name="Footer Placeholder 4">
            <a:extLst>
              <a:ext uri="{FF2B5EF4-FFF2-40B4-BE49-F238E27FC236}">
                <a16:creationId xmlns:a16="http://schemas.microsoft.com/office/drawing/2014/main" id="{14EA7984-3443-9510-5ED4-4146F7436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08B50-72BD-450D-C7A4-4BD2CB7C38FC}"/>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29373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AA76C-DB91-ECA5-DFB9-F802D6B767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3ED5E8-9B09-9C0E-E799-693F76DA5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F4596-8F83-9EC1-D400-4C9799A4E969}"/>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5" name="Footer Placeholder 4">
            <a:extLst>
              <a:ext uri="{FF2B5EF4-FFF2-40B4-BE49-F238E27FC236}">
                <a16:creationId xmlns:a16="http://schemas.microsoft.com/office/drawing/2014/main" id="{56F827A3-05F3-2BCA-93A6-8876AD5CF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7DE17-3165-5F19-4487-D06AE4413935}"/>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110642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ACBC-8521-3C93-3215-35A46691FF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2B5798-ED7A-FB38-B38C-17E257D67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8A1B6-7FD8-599A-5A81-5ECB9C42EADA}"/>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5" name="Footer Placeholder 4">
            <a:extLst>
              <a:ext uri="{FF2B5EF4-FFF2-40B4-BE49-F238E27FC236}">
                <a16:creationId xmlns:a16="http://schemas.microsoft.com/office/drawing/2014/main" id="{CF10A8A5-7CBC-DBDC-4FFC-7A79E1157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29FA2-7E5B-7CB7-D7FA-25973F78541E}"/>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275380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03C6-2E00-CDB9-4451-31BAEE5142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138D56-2766-4A88-0DCA-BB8F291FE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4222AF-7512-14D7-A3C3-ACBA979F4BB0}"/>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5" name="Footer Placeholder 4">
            <a:extLst>
              <a:ext uri="{FF2B5EF4-FFF2-40B4-BE49-F238E27FC236}">
                <a16:creationId xmlns:a16="http://schemas.microsoft.com/office/drawing/2014/main" id="{FC72A471-EAE5-3541-A2A3-0B2B0B47C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8C7E4-1210-A0B9-F623-122E1415369D}"/>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167083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8B7D-E9B6-C52E-A6F9-B63E2A950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2EFDEB-1A02-1137-35F4-E572483AAD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8B4A74-5628-DF07-761E-D537389214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556A0-F1DF-FEAD-2AF5-D2BFFE6DFF63}"/>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6" name="Footer Placeholder 5">
            <a:extLst>
              <a:ext uri="{FF2B5EF4-FFF2-40B4-BE49-F238E27FC236}">
                <a16:creationId xmlns:a16="http://schemas.microsoft.com/office/drawing/2014/main" id="{17A459F5-9110-3422-1A81-493D92D61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D6BFD-20DB-63C7-7F9B-EC3D677D784D}"/>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135899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BE03-9469-94FC-8D6F-A3EC569C6E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7FD69-D895-9869-5D2C-86D3696BDE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8C0350-4AD7-C1A7-F14C-F8F7E488D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913AD2-62AC-7AD0-34F3-8FD6524DB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7E6505-79AA-063D-3252-5887DE2A6B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631EA8-A28A-A785-FA08-256C4CABAB0D}"/>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8" name="Footer Placeholder 7">
            <a:extLst>
              <a:ext uri="{FF2B5EF4-FFF2-40B4-BE49-F238E27FC236}">
                <a16:creationId xmlns:a16="http://schemas.microsoft.com/office/drawing/2014/main" id="{AC2B77F0-258B-BA45-3BF9-3E5B0A4A41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66EC5F-C7C4-68FA-F58C-A3212D2790CA}"/>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268732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6186-65AC-7D9D-1A11-7DD819A3F9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CEF5EE-344B-F1CC-F5F7-5C54BC6A88A6}"/>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4" name="Footer Placeholder 3">
            <a:extLst>
              <a:ext uri="{FF2B5EF4-FFF2-40B4-BE49-F238E27FC236}">
                <a16:creationId xmlns:a16="http://schemas.microsoft.com/office/drawing/2014/main" id="{95B45EC4-38BD-A853-4363-70AF190B16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FD9FB3-E7F9-95BF-278B-05F13AF9FF89}"/>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37972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52AA5-0EBB-47C5-E17B-8F2D69000109}"/>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3" name="Footer Placeholder 2">
            <a:extLst>
              <a:ext uri="{FF2B5EF4-FFF2-40B4-BE49-F238E27FC236}">
                <a16:creationId xmlns:a16="http://schemas.microsoft.com/office/drawing/2014/main" id="{740C51DB-87E7-8D4D-4D69-1F8B6A881B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E81643-25C8-A04C-F6EF-81E4A197C75C}"/>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427280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3E01-A9EE-DC68-B019-1A51801F3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147DEF-3D4C-AF3E-FCF3-F84D5951E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66DC1-5501-4F1E-411A-96ADACF99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C9315-24CF-F5A6-2AA4-78B319F5CA33}"/>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6" name="Footer Placeholder 5">
            <a:extLst>
              <a:ext uri="{FF2B5EF4-FFF2-40B4-BE49-F238E27FC236}">
                <a16:creationId xmlns:a16="http://schemas.microsoft.com/office/drawing/2014/main" id="{FBCBADCD-65BE-F12C-2CA5-724173E04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2EB50-1738-EB30-D3B2-98FF1F77F443}"/>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227223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7B33-04F3-18ED-DE25-3E30F2BE0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8F63EE-2AAD-D081-CC48-E0891C2CE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36E0C-7A36-AE20-BBC7-516B7936B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6436F-E55C-19A6-8A1A-D7E975DBE01C}"/>
              </a:ext>
            </a:extLst>
          </p:cNvPr>
          <p:cNvSpPr>
            <a:spLocks noGrp="1"/>
          </p:cNvSpPr>
          <p:nvPr>
            <p:ph type="dt" sz="half" idx="10"/>
          </p:nvPr>
        </p:nvSpPr>
        <p:spPr/>
        <p:txBody>
          <a:bodyPr/>
          <a:lstStyle/>
          <a:p>
            <a:fld id="{D36595C7-B5FF-1244-A263-C44426D6304C}" type="datetimeFigureOut">
              <a:rPr lang="en-US" smtClean="0"/>
              <a:t>5/10/22</a:t>
            </a:fld>
            <a:endParaRPr lang="en-US"/>
          </a:p>
        </p:txBody>
      </p:sp>
      <p:sp>
        <p:nvSpPr>
          <p:cNvPr id="6" name="Footer Placeholder 5">
            <a:extLst>
              <a:ext uri="{FF2B5EF4-FFF2-40B4-BE49-F238E27FC236}">
                <a16:creationId xmlns:a16="http://schemas.microsoft.com/office/drawing/2014/main" id="{133A0888-66FC-1D90-45E5-03C8D3B0F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6C7AD9-FED9-69E8-4A5F-46B98CA80567}"/>
              </a:ext>
            </a:extLst>
          </p:cNvPr>
          <p:cNvSpPr>
            <a:spLocks noGrp="1"/>
          </p:cNvSpPr>
          <p:nvPr>
            <p:ph type="sldNum" sz="quarter" idx="12"/>
          </p:nvPr>
        </p:nvSpPr>
        <p:spPr/>
        <p:txBody>
          <a:bodyPr/>
          <a:lstStyle/>
          <a:p>
            <a:fld id="{DDCC7118-C946-764E-BA2E-023B638A7579}" type="slidenum">
              <a:rPr lang="en-US" smtClean="0"/>
              <a:t>‹#›</a:t>
            </a:fld>
            <a:endParaRPr lang="en-US"/>
          </a:p>
        </p:txBody>
      </p:sp>
    </p:spTree>
    <p:extLst>
      <p:ext uri="{BB962C8B-B14F-4D97-AF65-F5344CB8AC3E}">
        <p14:creationId xmlns:p14="http://schemas.microsoft.com/office/powerpoint/2010/main" val="177816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BFA7E-91EB-0F99-E263-CB2FBF487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AD0729-2B8E-52AE-AFC5-C09114214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9BA9E-729B-9CD7-D83A-453C5C058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595C7-B5FF-1244-A263-C44426D6304C}" type="datetimeFigureOut">
              <a:rPr lang="en-US" smtClean="0"/>
              <a:t>5/10/22</a:t>
            </a:fld>
            <a:endParaRPr lang="en-US"/>
          </a:p>
        </p:txBody>
      </p:sp>
      <p:sp>
        <p:nvSpPr>
          <p:cNvPr id="5" name="Footer Placeholder 4">
            <a:extLst>
              <a:ext uri="{FF2B5EF4-FFF2-40B4-BE49-F238E27FC236}">
                <a16:creationId xmlns:a16="http://schemas.microsoft.com/office/drawing/2014/main" id="{663200CD-C950-9DA2-1B85-ED79D3C1A4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BE7558-FC3C-6027-5092-E2AD8C35A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C7118-C946-764E-BA2E-023B638A7579}" type="slidenum">
              <a:rPr lang="en-US" smtClean="0"/>
              <a:t>‹#›</a:t>
            </a:fld>
            <a:endParaRPr lang="en-US"/>
          </a:p>
        </p:txBody>
      </p:sp>
    </p:spTree>
    <p:extLst>
      <p:ext uri="{BB962C8B-B14F-4D97-AF65-F5344CB8AC3E}">
        <p14:creationId xmlns:p14="http://schemas.microsoft.com/office/powerpoint/2010/main" val="34223389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95">
            <a:extLst>
              <a:ext uri="{FF2B5EF4-FFF2-40B4-BE49-F238E27FC236}">
                <a16:creationId xmlns:a16="http://schemas.microsoft.com/office/drawing/2014/main" id="{58B7BA18-82AC-4F73-A843-CD22FEA67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97">
            <a:extLst>
              <a:ext uri="{FF2B5EF4-FFF2-40B4-BE49-F238E27FC236}">
                <a16:creationId xmlns:a16="http://schemas.microsoft.com/office/drawing/2014/main" id="{0A18D471-708A-40E6-B998-65CD717785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useBgFill="1">
          <p:nvSpPr>
            <p:cNvPr id="99" name="Rectangle 98">
              <a:extLst>
                <a:ext uri="{FF2B5EF4-FFF2-40B4-BE49-F238E27FC236}">
                  <a16:creationId xmlns:a16="http://schemas.microsoft.com/office/drawing/2014/main" id="{2BA89D80-A205-4952-A46F-A135B693B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0" name="Rectangle 99">
              <a:extLst>
                <a:ext uri="{FF2B5EF4-FFF2-40B4-BE49-F238E27FC236}">
                  <a16:creationId xmlns:a16="http://schemas.microsoft.com/office/drawing/2014/main" id="{FFF73490-1CDC-4DA0-A5DC-3F4139460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a:extLst>
              <a:ext uri="{FF2B5EF4-FFF2-40B4-BE49-F238E27FC236}">
                <a16:creationId xmlns:a16="http://schemas.microsoft.com/office/drawing/2014/main" id="{581C900B-9814-F685-058B-14A2E86B9E71}"/>
              </a:ext>
            </a:extLst>
          </p:cNvPr>
          <p:cNvSpPr>
            <a:spLocks noGrp="1"/>
          </p:cNvSpPr>
          <p:nvPr>
            <p:ph type="ctrTitle"/>
          </p:nvPr>
        </p:nvSpPr>
        <p:spPr>
          <a:xfrm>
            <a:off x="761261" y="776436"/>
            <a:ext cx="5282519" cy="4504620"/>
          </a:xfrm>
        </p:spPr>
        <p:txBody>
          <a:bodyPr anchor="ctr">
            <a:normAutofit/>
          </a:bodyPr>
          <a:lstStyle/>
          <a:p>
            <a:br>
              <a:rPr lang="en-US" sz="6200" dirty="0"/>
            </a:br>
            <a:r>
              <a:rPr lang="en-US" sz="6200" dirty="0"/>
              <a:t>QUESTION  ANSWERING AND ENTITY RECOGNATION</a:t>
            </a:r>
          </a:p>
        </p:txBody>
      </p:sp>
      <p:sp>
        <p:nvSpPr>
          <p:cNvPr id="3" name="Subtitle 2">
            <a:extLst>
              <a:ext uri="{FF2B5EF4-FFF2-40B4-BE49-F238E27FC236}">
                <a16:creationId xmlns:a16="http://schemas.microsoft.com/office/drawing/2014/main" id="{6C115A3A-E5EC-573E-9960-7BA7FE5DCB16}"/>
              </a:ext>
            </a:extLst>
          </p:cNvPr>
          <p:cNvSpPr>
            <a:spLocks noGrp="1"/>
          </p:cNvSpPr>
          <p:nvPr>
            <p:ph type="subTitle" idx="1"/>
          </p:nvPr>
        </p:nvSpPr>
        <p:spPr>
          <a:xfrm>
            <a:off x="759604" y="5394178"/>
            <a:ext cx="5284040" cy="783686"/>
          </a:xfrm>
        </p:spPr>
        <p:txBody>
          <a:bodyPr>
            <a:normAutofit/>
          </a:bodyPr>
          <a:lstStyle/>
          <a:p>
            <a:r>
              <a:rPr lang="en-US" sz="2000" dirty="0">
                <a:solidFill>
                  <a:schemeClr val="tx1">
                    <a:alpha val="60000"/>
                  </a:schemeClr>
                </a:solidFill>
              </a:rPr>
              <a:t>NATURAL LANGUAGE PROCESSING</a:t>
            </a:r>
          </a:p>
          <a:p>
            <a:endParaRPr lang="en-US" sz="2000" dirty="0">
              <a:solidFill>
                <a:schemeClr val="tx1">
                  <a:alpha val="60000"/>
                </a:schemeClr>
              </a:solidFill>
            </a:endParaRPr>
          </a:p>
          <a:p>
            <a:endParaRPr lang="en-US" sz="2000" dirty="0">
              <a:solidFill>
                <a:schemeClr val="tx1">
                  <a:alpha val="60000"/>
                </a:schemeClr>
              </a:solidFill>
            </a:endParaRPr>
          </a:p>
        </p:txBody>
      </p:sp>
      <p:sp>
        <p:nvSpPr>
          <p:cNvPr id="102" name="Freeform: Shape 101">
            <a:extLst>
              <a:ext uri="{FF2B5EF4-FFF2-40B4-BE49-F238E27FC236}">
                <a16:creationId xmlns:a16="http://schemas.microsoft.com/office/drawing/2014/main" id="{79D730AC-06E5-4840-86DF-F67855B1D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4" y="0"/>
            <a:ext cx="528251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1" name="Picture 77" descr="Yellow and blue symbols">
            <a:extLst>
              <a:ext uri="{FF2B5EF4-FFF2-40B4-BE49-F238E27FC236}">
                <a16:creationId xmlns:a16="http://schemas.microsoft.com/office/drawing/2014/main" id="{B533C5C5-8695-2AFA-56EA-B0BC559B8F0C}"/>
              </a:ext>
            </a:extLst>
          </p:cNvPr>
          <p:cNvPicPr>
            <a:picLocks noChangeAspect="1"/>
          </p:cNvPicPr>
          <p:nvPr/>
        </p:nvPicPr>
        <p:blipFill rotWithShape="1">
          <a:blip r:embed="rId2"/>
          <a:srcRect l="17815" r="23260" b="1"/>
          <a:stretch/>
        </p:blipFill>
        <p:spPr>
          <a:xfrm>
            <a:off x="6909481" y="10"/>
            <a:ext cx="5282519"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p:spPr>
      </p:pic>
    </p:spTree>
    <p:extLst>
      <p:ext uri="{BB962C8B-B14F-4D97-AF65-F5344CB8AC3E}">
        <p14:creationId xmlns:p14="http://schemas.microsoft.com/office/powerpoint/2010/main" val="220154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B31B-7AD5-E969-0F2E-E2B2AC4BBE80}"/>
              </a:ext>
            </a:extLst>
          </p:cNvPr>
          <p:cNvSpPr>
            <a:spLocks noGrp="1"/>
          </p:cNvSpPr>
          <p:nvPr>
            <p:ph type="title"/>
          </p:nvPr>
        </p:nvSpPr>
        <p:spPr/>
        <p:txBody>
          <a:bodyPr/>
          <a:lstStyle/>
          <a:p>
            <a:r>
              <a:rPr lang="en-US" dirty="0"/>
              <a:t>FUTURE PERSPECTIVE</a:t>
            </a:r>
          </a:p>
        </p:txBody>
      </p:sp>
      <p:sp>
        <p:nvSpPr>
          <p:cNvPr id="3" name="Content Placeholder 2">
            <a:extLst>
              <a:ext uri="{FF2B5EF4-FFF2-40B4-BE49-F238E27FC236}">
                <a16:creationId xmlns:a16="http://schemas.microsoft.com/office/drawing/2014/main" id="{6C238EC3-0F7D-BF07-C931-E3D8CB209617}"/>
              </a:ext>
            </a:extLst>
          </p:cNvPr>
          <p:cNvSpPr>
            <a:spLocks noGrp="1"/>
          </p:cNvSpPr>
          <p:nvPr>
            <p:ph idx="1"/>
          </p:nvPr>
        </p:nvSpPr>
        <p:spPr>
          <a:xfrm>
            <a:off x="838200" y="1404256"/>
            <a:ext cx="10515600" cy="5453743"/>
          </a:xfrm>
        </p:spPr>
        <p:txBody>
          <a:bodyPr>
            <a:normAutofit/>
          </a:bodyPr>
          <a:lstStyle/>
          <a:p>
            <a:r>
              <a:rPr lang="en-US" sz="2200" dirty="0"/>
              <a:t>Named entity recognition (NER) allows you to quickly recognize significant aspects in a document, such as people's names, places, brands, and monetary values. When dealing with enormous datasets, extracting the major entities in a text can help sort unstructured data and uncover relevant information. What do the words mean in context? Who is doing what to whom? What companies and products are mentioned? Which texts are similar to each other?</a:t>
            </a:r>
          </a:p>
          <a:p>
            <a:r>
              <a:rPr lang="en-US" sz="2200" dirty="0"/>
              <a:t>The question answering model can have various usage in the future. One such use is visual question and answering where this model can be used to answer questions based on a picture or a scanned copy of a written document. This can be extremely helpful for visually impaired people </a:t>
            </a:r>
          </a:p>
          <a:p>
            <a:r>
              <a:rPr lang="en-US" sz="2200" dirty="0"/>
              <a:t>Also this can be used in the medical field to answer any questions people have related to any disease. For example during Covid this model was used to help people answer any questions related to COVID-19 and clear any misconceptions or questions they had. In the future as well this can be a very useful tool to help people know about any disease </a:t>
            </a:r>
          </a:p>
          <a:p>
            <a:endParaRPr lang="en-US" dirty="0"/>
          </a:p>
        </p:txBody>
      </p:sp>
    </p:spTree>
    <p:extLst>
      <p:ext uri="{BB962C8B-B14F-4D97-AF65-F5344CB8AC3E}">
        <p14:creationId xmlns:p14="http://schemas.microsoft.com/office/powerpoint/2010/main" val="191577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0A71F7-BF85-2C42-340F-1881AF66BD4E}"/>
              </a:ext>
            </a:extLst>
          </p:cNvPr>
          <p:cNvSpPr>
            <a:spLocks noGrp="1"/>
          </p:cNvSpPr>
          <p:nvPr>
            <p:ph type="title"/>
          </p:nvPr>
        </p:nvSpPr>
        <p:spPr>
          <a:xfrm>
            <a:off x="1137034" y="609597"/>
            <a:ext cx="9392421" cy="1330841"/>
          </a:xfrm>
        </p:spPr>
        <p:txBody>
          <a:bodyPr>
            <a:normAutofit/>
          </a:bodyPr>
          <a:lstStyle/>
          <a:p>
            <a:r>
              <a:rPr lang="en-US"/>
              <a:t>SPACY AND HUGGING FACE TRANSFORMER</a:t>
            </a:r>
          </a:p>
        </p:txBody>
      </p:sp>
      <p:sp>
        <p:nvSpPr>
          <p:cNvPr id="3" name="Content Placeholder 2">
            <a:extLst>
              <a:ext uri="{FF2B5EF4-FFF2-40B4-BE49-F238E27FC236}">
                <a16:creationId xmlns:a16="http://schemas.microsoft.com/office/drawing/2014/main" id="{E00CF930-17B5-CBBD-AE46-D2B1830E4413}"/>
              </a:ext>
            </a:extLst>
          </p:cNvPr>
          <p:cNvSpPr>
            <a:spLocks noGrp="1"/>
          </p:cNvSpPr>
          <p:nvPr>
            <p:ph idx="1"/>
          </p:nvPr>
        </p:nvSpPr>
        <p:spPr>
          <a:xfrm>
            <a:off x="1137034" y="2198362"/>
            <a:ext cx="4958966" cy="3917773"/>
          </a:xfrm>
        </p:spPr>
        <p:txBody>
          <a:bodyPr>
            <a:normAutofit/>
          </a:bodyPr>
          <a:lstStyle/>
          <a:p>
            <a:r>
              <a:rPr lang="en-US" sz="2000"/>
              <a:t>Hugging Face Transformers functions provides a pool of pre-trained models to perform various tasks such as vision, text, and audio.</a:t>
            </a:r>
          </a:p>
          <a:p>
            <a:pPr marL="0" indent="0">
              <a:buNone/>
            </a:pPr>
            <a:endParaRPr lang="en-US" sz="2000"/>
          </a:p>
          <a:p>
            <a:r>
              <a:rPr lang="en-US" sz="2000"/>
              <a:t>spaCy is a free, open-source library for advanced Natural Language Processing (NLP) in Python.</a:t>
            </a:r>
          </a:p>
          <a:p>
            <a:endParaRPr lang="en-US" sz="2000"/>
          </a:p>
        </p:txBody>
      </p:sp>
      <p:pic>
        <p:nvPicPr>
          <p:cNvPr id="6" name="Picture 5">
            <a:extLst>
              <a:ext uri="{FF2B5EF4-FFF2-40B4-BE49-F238E27FC236}">
                <a16:creationId xmlns:a16="http://schemas.microsoft.com/office/drawing/2014/main" id="{03393028-1B70-BE07-5316-04D4F062EA51}"/>
              </a:ext>
            </a:extLst>
          </p:cNvPr>
          <p:cNvPicPr>
            <a:picLocks noChangeAspect="1"/>
          </p:cNvPicPr>
          <p:nvPr/>
        </p:nvPicPr>
        <p:blipFill>
          <a:blip r:embed="rId2"/>
          <a:stretch>
            <a:fillRect/>
          </a:stretch>
        </p:blipFill>
        <p:spPr>
          <a:xfrm>
            <a:off x="6719367" y="3601978"/>
            <a:ext cx="4788505" cy="921786"/>
          </a:xfrm>
          <a:prstGeom prst="rect">
            <a:avLst/>
          </a:prstGeom>
        </p:spPr>
      </p:pic>
      <p:sp>
        <p:nvSpPr>
          <p:cNvPr id="40" name="Freeform: Shape 3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descr="Language Processing Pipelines · spaCy Usage Documentation">
            <a:extLst>
              <a:ext uri="{FF2B5EF4-FFF2-40B4-BE49-F238E27FC236}">
                <a16:creationId xmlns:a16="http://schemas.microsoft.com/office/drawing/2014/main" id="{7ED57942-CCDD-B694-6FCE-D5FB5C9369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9601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3FB1BA-1077-FCE9-6F31-E842AEF71DE1}"/>
              </a:ext>
            </a:extLst>
          </p:cNvPr>
          <p:cNvSpPr>
            <a:spLocks noGrp="1"/>
          </p:cNvSpPr>
          <p:nvPr>
            <p:ph type="title"/>
          </p:nvPr>
        </p:nvSpPr>
        <p:spPr>
          <a:xfrm>
            <a:off x="1137034" y="609597"/>
            <a:ext cx="9392421" cy="1330841"/>
          </a:xfrm>
        </p:spPr>
        <p:txBody>
          <a:bodyPr>
            <a:normAutofit/>
          </a:bodyPr>
          <a:lstStyle/>
          <a:p>
            <a:r>
              <a:rPr lang="en-US" sz="3100"/>
              <a:t>ENTITY RECOGNATION (There are a lot of other models that were fine-tuned on the same dataset. Here are few)</a:t>
            </a:r>
          </a:p>
        </p:txBody>
      </p:sp>
      <p:sp>
        <p:nvSpPr>
          <p:cNvPr id="3" name="Content Placeholder 2">
            <a:extLst>
              <a:ext uri="{FF2B5EF4-FFF2-40B4-BE49-F238E27FC236}">
                <a16:creationId xmlns:a16="http://schemas.microsoft.com/office/drawing/2014/main" id="{6B818C32-793D-75CE-9C6C-40F7DA06A473}"/>
              </a:ext>
            </a:extLst>
          </p:cNvPr>
          <p:cNvSpPr>
            <a:spLocks noGrp="1"/>
          </p:cNvSpPr>
          <p:nvPr>
            <p:ph idx="1"/>
          </p:nvPr>
        </p:nvSpPr>
        <p:spPr>
          <a:xfrm>
            <a:off x="1137034" y="2198362"/>
            <a:ext cx="4958966" cy="3917773"/>
          </a:xfrm>
        </p:spPr>
        <p:txBody>
          <a:bodyPr>
            <a:normAutofit/>
          </a:bodyPr>
          <a:lstStyle/>
          <a:p>
            <a:r>
              <a:rPr lang="en-US" sz="1100" dirty="0"/>
              <a:t>We'll be using two NER models on </a:t>
            </a:r>
            <a:r>
              <a:rPr lang="en-US" sz="1100" dirty="0" err="1"/>
              <a:t>SpaCy</a:t>
            </a:r>
            <a:r>
              <a:rPr lang="en-US" sz="1100" dirty="0"/>
              <a:t>, namely the regular </a:t>
            </a:r>
            <a:r>
              <a:rPr lang="en-US" sz="1100" dirty="0" err="1"/>
              <a:t>en_core_web_sm</a:t>
            </a:r>
            <a:r>
              <a:rPr lang="en-US" sz="1100" dirty="0"/>
              <a:t> and the transformer </a:t>
            </a:r>
            <a:r>
              <a:rPr lang="en-US" sz="1100" dirty="0" err="1"/>
              <a:t>en_core_web_trf</a:t>
            </a:r>
            <a:r>
              <a:rPr lang="en-US" sz="1100" dirty="0"/>
              <a:t>. </a:t>
            </a:r>
          </a:p>
          <a:p>
            <a:pPr marL="0" indent="0">
              <a:buNone/>
            </a:pPr>
            <a:br>
              <a:rPr lang="en-US" sz="1100" dirty="0"/>
            </a:br>
            <a:r>
              <a:rPr lang="en-US" sz="1100" dirty="0"/>
              <a:t>MODELS USED</a:t>
            </a:r>
          </a:p>
          <a:p>
            <a:r>
              <a:rPr lang="en-US" sz="1100" dirty="0"/>
              <a:t>PIPELINES USED (NER-TRANSFORMERS)</a:t>
            </a:r>
          </a:p>
          <a:p>
            <a:pPr marL="514350" indent="-514350">
              <a:buAutoNum type="arabicPeriod"/>
            </a:pPr>
            <a:r>
              <a:rPr lang="en-US" sz="1100" dirty="0" err="1"/>
              <a:t>dslim</a:t>
            </a:r>
            <a:r>
              <a:rPr lang="en-US" sz="1100" dirty="0"/>
              <a:t>/</a:t>
            </a:r>
            <a:r>
              <a:rPr lang="en-US" sz="1100" dirty="0" err="1"/>
              <a:t>bert</a:t>
            </a:r>
            <a:r>
              <a:rPr lang="en-US" sz="1100" dirty="0"/>
              <a:t>-base-NER”                                       </a:t>
            </a:r>
          </a:p>
          <a:p>
            <a:pPr marL="514350" indent="-514350">
              <a:buAutoNum type="arabicPeriod"/>
            </a:pPr>
            <a:r>
              <a:rPr lang="en-US" sz="1100" dirty="0"/>
              <a:t>xlm-roberta-large-finetuned-conll03-english"</a:t>
            </a:r>
          </a:p>
          <a:p>
            <a:pPr marL="514350" indent="-514350">
              <a:buAutoNum type="arabicPeriod"/>
            </a:pPr>
            <a:r>
              <a:rPr lang="en-US" sz="1100" dirty="0" err="1"/>
              <a:t>roJean</a:t>
            </a:r>
            <a:r>
              <a:rPr lang="en-US" sz="1100" dirty="0"/>
              <a:t>-Baptiste/</a:t>
            </a:r>
            <a:r>
              <a:rPr lang="en-US" sz="1100" dirty="0" err="1"/>
              <a:t>roberta</a:t>
            </a:r>
            <a:r>
              <a:rPr lang="en-US" sz="1100" dirty="0"/>
              <a:t>-large-</a:t>
            </a:r>
            <a:r>
              <a:rPr lang="en-US" sz="1100" dirty="0" err="1"/>
              <a:t>ner</a:t>
            </a:r>
            <a:r>
              <a:rPr lang="en-US" sz="1100" dirty="0"/>
              <a:t>-</a:t>
            </a:r>
            <a:r>
              <a:rPr lang="en-US" sz="1100" dirty="0" err="1"/>
              <a:t>english</a:t>
            </a:r>
            <a:r>
              <a:rPr lang="en-US" sz="1100" dirty="0"/>
              <a:t>”</a:t>
            </a:r>
          </a:p>
          <a:p>
            <a:pPr marL="0" indent="0">
              <a:buNone/>
            </a:pPr>
            <a:r>
              <a:rPr lang="en-US" sz="1100"/>
              <a:t>PIPELINES  USED (SPACY)</a:t>
            </a:r>
          </a:p>
          <a:p>
            <a:pPr marL="0" indent="0">
              <a:buNone/>
            </a:pPr>
            <a:r>
              <a:rPr lang="en-US" sz="1100" dirty="0"/>
              <a:t>1.          "</a:t>
            </a:r>
            <a:r>
              <a:rPr lang="en-US" sz="1100" dirty="0" err="1"/>
              <a:t>en_core_web_sm</a:t>
            </a:r>
            <a:r>
              <a:rPr lang="en-US" sz="1100" dirty="0"/>
              <a:t>” -NER</a:t>
            </a:r>
          </a:p>
          <a:p>
            <a:pPr marL="0" indent="0">
              <a:buNone/>
            </a:pPr>
            <a:r>
              <a:rPr lang="en-US" sz="1100" dirty="0"/>
              <a:t>2.          '</a:t>
            </a:r>
            <a:r>
              <a:rPr lang="en-US" sz="1100" dirty="0" err="1"/>
              <a:t>en_core_web_trf</a:t>
            </a:r>
            <a:r>
              <a:rPr lang="en-US" sz="1100" dirty="0"/>
              <a:t>’ – ROBERTA BASE USING SPACY</a:t>
            </a:r>
          </a:p>
          <a:p>
            <a:pPr marL="0" indent="0">
              <a:buNone/>
            </a:pPr>
            <a:endParaRPr lang="en-US" sz="1100" dirty="0"/>
          </a:p>
          <a:p>
            <a:pPr marL="0" indent="0">
              <a:buNone/>
            </a:pPr>
            <a:r>
              <a:rPr lang="en-US" sz="1100" dirty="0"/>
              <a:t>CONCLUSION </a:t>
            </a:r>
          </a:p>
          <a:p>
            <a:pPr marL="0" indent="0">
              <a:buNone/>
            </a:pPr>
            <a:r>
              <a:rPr lang="en-US" sz="1100" dirty="0"/>
              <a:t>The </a:t>
            </a:r>
            <a:r>
              <a:rPr lang="en-US" sz="1100" dirty="0" err="1"/>
              <a:t>en_core_web_trf</a:t>
            </a:r>
            <a:r>
              <a:rPr lang="en-US" sz="1100" dirty="0"/>
              <a:t> model performs much better than the previous ones.</a:t>
            </a:r>
          </a:p>
          <a:p>
            <a:pPr marL="0" indent="0">
              <a:buNone/>
            </a:pPr>
            <a:endParaRPr lang="en-US" sz="1100" dirty="0"/>
          </a:p>
          <a:p>
            <a:pPr marL="514350" indent="-514350">
              <a:buAutoNum type="arabicPeriod"/>
            </a:pPr>
            <a:endParaRPr lang="en-US" sz="1100" dirty="0"/>
          </a:p>
          <a:p>
            <a:pPr marL="514350" indent="-514350">
              <a:buAutoNum type="arabicPeriod"/>
            </a:pPr>
            <a:endParaRPr lang="en-US" sz="1100" dirty="0"/>
          </a:p>
        </p:txBody>
      </p:sp>
      <p:pic>
        <p:nvPicPr>
          <p:cNvPr id="8" name="Picture 7" descr="Table&#10;&#10;Description automatically generated">
            <a:extLst>
              <a:ext uri="{FF2B5EF4-FFF2-40B4-BE49-F238E27FC236}">
                <a16:creationId xmlns:a16="http://schemas.microsoft.com/office/drawing/2014/main" id="{CA2E2D01-A19E-3BC4-85A2-23A50D7326D4}"/>
              </a:ext>
            </a:extLst>
          </p:cNvPr>
          <p:cNvPicPr>
            <a:picLocks noChangeAspect="1"/>
          </p:cNvPicPr>
          <p:nvPr/>
        </p:nvPicPr>
        <p:blipFill rotWithShape="1">
          <a:blip r:embed="rId2"/>
          <a:srcRect b="9823"/>
          <a:stretch/>
        </p:blipFill>
        <p:spPr>
          <a:xfrm>
            <a:off x="6719367" y="3334187"/>
            <a:ext cx="4788505" cy="1457368"/>
          </a:xfrm>
          <a:prstGeom prst="rect">
            <a:avLst/>
          </a:prstGeom>
        </p:spPr>
      </p:pic>
      <p:sp>
        <p:nvSpPr>
          <p:cNvPr id="70" name="Freeform: Shape 6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6325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CEF1-E1BC-C591-182D-D452CE75BDF2}"/>
              </a:ext>
            </a:extLst>
          </p:cNvPr>
          <p:cNvSpPr>
            <a:spLocks noGrp="1"/>
          </p:cNvSpPr>
          <p:nvPr>
            <p:ph type="title"/>
          </p:nvPr>
        </p:nvSpPr>
        <p:spPr>
          <a:xfrm>
            <a:off x="838200" y="365125"/>
            <a:ext cx="10515600" cy="800735"/>
          </a:xfrm>
        </p:spPr>
        <p:txBody>
          <a:bodyPr/>
          <a:lstStyle/>
          <a:p>
            <a:r>
              <a:rPr lang="en-US" dirty="0"/>
              <a:t>OUTPUTS</a:t>
            </a:r>
          </a:p>
        </p:txBody>
      </p:sp>
      <p:pic>
        <p:nvPicPr>
          <p:cNvPr id="4" name="Content Placeholder 4" descr="Graphical user interface, text, application, chat or text message&#10;&#10;Description automatically generated">
            <a:extLst>
              <a:ext uri="{FF2B5EF4-FFF2-40B4-BE49-F238E27FC236}">
                <a16:creationId xmlns:a16="http://schemas.microsoft.com/office/drawing/2014/main" id="{B3F6BB9B-8537-65B5-B0A2-C27502E6FB42}"/>
              </a:ext>
            </a:extLst>
          </p:cNvPr>
          <p:cNvPicPr>
            <a:picLocks noGrp="1" noChangeAspect="1"/>
          </p:cNvPicPr>
          <p:nvPr>
            <p:ph idx="1"/>
          </p:nvPr>
        </p:nvPicPr>
        <p:blipFill>
          <a:blip r:embed="rId2"/>
          <a:stretch>
            <a:fillRect/>
          </a:stretch>
        </p:blipFill>
        <p:spPr>
          <a:xfrm>
            <a:off x="838200" y="1068779"/>
            <a:ext cx="6908074" cy="2445130"/>
          </a:xfrm>
          <a:prstGeom prst="rect">
            <a:avLst/>
          </a:prstGeom>
        </p:spPr>
      </p:pic>
      <p:pic>
        <p:nvPicPr>
          <p:cNvPr id="6" name="Picture 5" descr="Graphical user interface, application, timeline, Teams&#10;&#10;Description automatically generated with medium confidence">
            <a:extLst>
              <a:ext uri="{FF2B5EF4-FFF2-40B4-BE49-F238E27FC236}">
                <a16:creationId xmlns:a16="http://schemas.microsoft.com/office/drawing/2014/main" id="{656FD37B-6406-B2D2-9189-D39C5A980988}"/>
              </a:ext>
            </a:extLst>
          </p:cNvPr>
          <p:cNvPicPr>
            <a:picLocks noChangeAspect="1"/>
          </p:cNvPicPr>
          <p:nvPr/>
        </p:nvPicPr>
        <p:blipFill>
          <a:blip r:embed="rId3"/>
          <a:stretch>
            <a:fillRect/>
          </a:stretch>
        </p:blipFill>
        <p:spPr>
          <a:xfrm>
            <a:off x="838200" y="3648735"/>
            <a:ext cx="6908074" cy="2844140"/>
          </a:xfrm>
          <a:prstGeom prst="rect">
            <a:avLst/>
          </a:prstGeom>
        </p:spPr>
      </p:pic>
      <p:sp>
        <p:nvSpPr>
          <p:cNvPr id="7" name="TextBox 6">
            <a:extLst>
              <a:ext uri="{FF2B5EF4-FFF2-40B4-BE49-F238E27FC236}">
                <a16:creationId xmlns:a16="http://schemas.microsoft.com/office/drawing/2014/main" id="{753FAAAD-F7E4-8D59-06C6-5B7624A9EA9A}"/>
              </a:ext>
            </a:extLst>
          </p:cNvPr>
          <p:cNvSpPr txBox="1"/>
          <p:nvPr/>
        </p:nvSpPr>
        <p:spPr>
          <a:xfrm>
            <a:off x="8921931" y="1436914"/>
            <a:ext cx="1867990" cy="646331"/>
          </a:xfrm>
          <a:prstGeom prst="rect">
            <a:avLst/>
          </a:prstGeom>
          <a:noFill/>
        </p:spPr>
        <p:txBody>
          <a:bodyPr wrap="square" rtlCol="0">
            <a:spAutoFit/>
          </a:bodyPr>
          <a:lstStyle/>
          <a:p>
            <a:r>
              <a:rPr lang="en-US" dirty="0"/>
              <a:t>BASIC</a:t>
            </a:r>
          </a:p>
          <a:p>
            <a:r>
              <a:rPr lang="en-US" dirty="0"/>
              <a:t>OUTPUT</a:t>
            </a:r>
          </a:p>
        </p:txBody>
      </p:sp>
      <p:sp>
        <p:nvSpPr>
          <p:cNvPr id="8" name="TextBox 7">
            <a:extLst>
              <a:ext uri="{FF2B5EF4-FFF2-40B4-BE49-F238E27FC236}">
                <a16:creationId xmlns:a16="http://schemas.microsoft.com/office/drawing/2014/main" id="{B417ED46-C300-ADC8-13ED-32CFB53AAD59}"/>
              </a:ext>
            </a:extLst>
          </p:cNvPr>
          <p:cNvSpPr txBox="1"/>
          <p:nvPr/>
        </p:nvSpPr>
        <p:spPr>
          <a:xfrm>
            <a:off x="8921931" y="4114800"/>
            <a:ext cx="1436915" cy="646331"/>
          </a:xfrm>
          <a:prstGeom prst="rect">
            <a:avLst/>
          </a:prstGeom>
          <a:noFill/>
        </p:spPr>
        <p:txBody>
          <a:bodyPr wrap="square" rtlCol="0">
            <a:spAutoFit/>
          </a:bodyPr>
          <a:lstStyle/>
          <a:p>
            <a:r>
              <a:rPr lang="en-US" dirty="0"/>
              <a:t>FINAL</a:t>
            </a:r>
          </a:p>
          <a:p>
            <a:r>
              <a:rPr lang="en-US" dirty="0"/>
              <a:t>OUTPUT</a:t>
            </a:r>
          </a:p>
        </p:txBody>
      </p:sp>
    </p:spTree>
    <p:extLst>
      <p:ext uri="{BB962C8B-B14F-4D97-AF65-F5344CB8AC3E}">
        <p14:creationId xmlns:p14="http://schemas.microsoft.com/office/powerpoint/2010/main" val="69884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9">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A573AE-480B-165E-E041-50BB6F436440}"/>
              </a:ext>
            </a:extLst>
          </p:cNvPr>
          <p:cNvSpPr>
            <a:spLocks noGrp="1"/>
          </p:cNvSpPr>
          <p:nvPr>
            <p:ph type="title"/>
          </p:nvPr>
        </p:nvSpPr>
        <p:spPr>
          <a:xfrm>
            <a:off x="773408" y="992094"/>
            <a:ext cx="3616913" cy="2795160"/>
          </a:xfrm>
          <a:prstGeom prst="ellipse">
            <a:avLst/>
          </a:prstGeom>
        </p:spPr>
        <p:txBody>
          <a:bodyPr vert="horz" lIns="91440" tIns="45720" rIns="91440" bIns="45720" rtlCol="0" anchor="b">
            <a:normAutofit/>
          </a:bodyPr>
          <a:lstStyle/>
          <a:p>
            <a:pPr algn="ctr"/>
            <a:r>
              <a:rPr lang="en-US" sz="2800" kern="1200">
                <a:solidFill>
                  <a:schemeClr val="tx1"/>
                </a:solidFill>
                <a:latin typeface="+mj-lt"/>
                <a:ea typeface="+mj-ea"/>
                <a:cs typeface="+mj-cs"/>
              </a:rPr>
              <a:t>TRANSFORMER</a:t>
            </a:r>
          </a:p>
        </p:txBody>
      </p:sp>
      <p:pic>
        <p:nvPicPr>
          <p:cNvPr id="5" name="Content Placeholder 4" descr="Diagram&#10;&#10;Description automatically generated">
            <a:extLst>
              <a:ext uri="{FF2B5EF4-FFF2-40B4-BE49-F238E27FC236}">
                <a16:creationId xmlns:a16="http://schemas.microsoft.com/office/drawing/2014/main" id="{9D41C4B1-247D-3D3E-ED8D-4BA4DBDACC19}"/>
              </a:ext>
            </a:extLst>
          </p:cNvPr>
          <p:cNvPicPr>
            <a:picLocks noGrp="1" noChangeAspect="1"/>
          </p:cNvPicPr>
          <p:nvPr>
            <p:ph idx="1"/>
          </p:nvPr>
        </p:nvPicPr>
        <p:blipFill rotWithShape="1">
          <a:blip r:embed="rId2"/>
          <a:srcRect t="941" r="3" b="3"/>
          <a:stretch/>
        </p:blipFill>
        <p:spPr>
          <a:xfrm>
            <a:off x="4184543" y="743920"/>
            <a:ext cx="7419858" cy="5121986"/>
          </a:xfrm>
          <a:prstGeom prst="rect">
            <a:avLst/>
          </a:prstGeom>
        </p:spPr>
      </p:pic>
    </p:spTree>
    <p:extLst>
      <p:ext uri="{BB962C8B-B14F-4D97-AF65-F5344CB8AC3E}">
        <p14:creationId xmlns:p14="http://schemas.microsoft.com/office/powerpoint/2010/main" val="62891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3419DD-06A4-20BD-54DD-983FD18745DA}"/>
              </a:ext>
            </a:extLst>
          </p:cNvPr>
          <p:cNvSpPr>
            <a:spLocks noGrp="1"/>
          </p:cNvSpPr>
          <p:nvPr>
            <p:ph type="title"/>
          </p:nvPr>
        </p:nvSpPr>
        <p:spPr>
          <a:xfrm>
            <a:off x="828675" y="494414"/>
            <a:ext cx="10534650" cy="817403"/>
          </a:xfrm>
          <a:prstGeom prst="ellipse">
            <a:avLst/>
          </a:prstGeom>
        </p:spPr>
        <p:txBody>
          <a:bodyPr vert="horz" lIns="91440" tIns="45720" rIns="91440" bIns="45720" rtlCol="0" anchor="b">
            <a:normAutofit/>
          </a:bodyPr>
          <a:lstStyle/>
          <a:p>
            <a:pPr algn="ctr"/>
            <a:r>
              <a:rPr lang="en-US" sz="3300" kern="1200">
                <a:solidFill>
                  <a:schemeClr val="tx1"/>
                </a:solidFill>
                <a:latin typeface="+mj-lt"/>
                <a:ea typeface="+mj-ea"/>
                <a:cs typeface="+mj-cs"/>
              </a:rPr>
              <a:t>BERT</a:t>
            </a:r>
          </a:p>
        </p:txBody>
      </p:sp>
      <p:pic>
        <p:nvPicPr>
          <p:cNvPr id="5" name="Content Placeholder 4" descr="Diagram&#10;&#10;Description automatically generated">
            <a:extLst>
              <a:ext uri="{FF2B5EF4-FFF2-40B4-BE49-F238E27FC236}">
                <a16:creationId xmlns:a16="http://schemas.microsoft.com/office/drawing/2014/main" id="{B8B91E1C-220B-0343-5BBF-E3514C220874}"/>
              </a:ext>
            </a:extLst>
          </p:cNvPr>
          <p:cNvPicPr>
            <a:picLocks noGrp="1" noChangeAspect="1"/>
          </p:cNvPicPr>
          <p:nvPr>
            <p:ph idx="1"/>
          </p:nvPr>
        </p:nvPicPr>
        <p:blipFill>
          <a:blip r:embed="rId2"/>
          <a:stretch>
            <a:fillRect/>
          </a:stretch>
        </p:blipFill>
        <p:spPr>
          <a:xfrm>
            <a:off x="1557971" y="2354239"/>
            <a:ext cx="9076057" cy="3948085"/>
          </a:xfrm>
          <a:prstGeom prst="rect">
            <a:avLst/>
          </a:prstGeom>
        </p:spPr>
      </p:pic>
    </p:spTree>
    <p:extLst>
      <p:ext uri="{BB962C8B-B14F-4D97-AF65-F5344CB8AC3E}">
        <p14:creationId xmlns:p14="http://schemas.microsoft.com/office/powerpoint/2010/main" val="222372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F1DB4-6CC8-1988-223F-1CA45DA57CA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Phase of Bert</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diagram, application&#10;&#10;Description automatically generated">
            <a:extLst>
              <a:ext uri="{FF2B5EF4-FFF2-40B4-BE49-F238E27FC236}">
                <a16:creationId xmlns:a16="http://schemas.microsoft.com/office/drawing/2014/main" id="{4CB00031-4494-6D95-161C-E014440AF542}"/>
              </a:ext>
            </a:extLst>
          </p:cNvPr>
          <p:cNvPicPr>
            <a:picLocks noGrp="1" noChangeAspect="1"/>
          </p:cNvPicPr>
          <p:nvPr>
            <p:ph idx="1"/>
          </p:nvPr>
        </p:nvPicPr>
        <p:blipFill>
          <a:blip r:embed="rId2"/>
          <a:stretch>
            <a:fillRect/>
          </a:stretch>
        </p:blipFill>
        <p:spPr>
          <a:xfrm>
            <a:off x="1071404" y="2427541"/>
            <a:ext cx="9994092" cy="3997637"/>
          </a:xfrm>
          <a:prstGeom prst="rect">
            <a:avLst/>
          </a:prstGeom>
        </p:spPr>
      </p:pic>
    </p:spTree>
    <p:extLst>
      <p:ext uri="{BB962C8B-B14F-4D97-AF65-F5344CB8AC3E}">
        <p14:creationId xmlns:p14="http://schemas.microsoft.com/office/powerpoint/2010/main" val="23969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61F94-B655-C4A0-3438-AB20443C8AA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QUESTION ANSWER ARCHITECTURE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 schematic&#10;&#10;Description automatically generated">
            <a:extLst>
              <a:ext uri="{FF2B5EF4-FFF2-40B4-BE49-F238E27FC236}">
                <a16:creationId xmlns:a16="http://schemas.microsoft.com/office/drawing/2014/main" id="{D17F4554-EF64-EF27-7F9A-8CC189930FC8}"/>
              </a:ext>
            </a:extLst>
          </p:cNvPr>
          <p:cNvPicPr>
            <a:picLocks noGrp="1" noChangeAspect="1"/>
          </p:cNvPicPr>
          <p:nvPr>
            <p:ph idx="1"/>
          </p:nvPr>
        </p:nvPicPr>
        <p:blipFill>
          <a:blip r:embed="rId2"/>
          <a:stretch>
            <a:fillRect/>
          </a:stretch>
        </p:blipFill>
        <p:spPr>
          <a:xfrm>
            <a:off x="1499722" y="2427541"/>
            <a:ext cx="9137456" cy="3997637"/>
          </a:xfrm>
          <a:prstGeom prst="rect">
            <a:avLst/>
          </a:prstGeom>
        </p:spPr>
      </p:pic>
    </p:spTree>
    <p:extLst>
      <p:ext uri="{BB962C8B-B14F-4D97-AF65-F5344CB8AC3E}">
        <p14:creationId xmlns:p14="http://schemas.microsoft.com/office/powerpoint/2010/main" val="75987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BF00-E7D2-0583-04C1-80BC62AC099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FINAL OUTPUT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10;&#10;Description automatically generated">
            <a:extLst>
              <a:ext uri="{FF2B5EF4-FFF2-40B4-BE49-F238E27FC236}">
                <a16:creationId xmlns:a16="http://schemas.microsoft.com/office/drawing/2014/main" id="{04CA13D4-727F-7702-EDEE-24BC2FF27509}"/>
              </a:ext>
            </a:extLst>
          </p:cNvPr>
          <p:cNvPicPr>
            <a:picLocks noGrp="1" noChangeAspect="1"/>
          </p:cNvPicPr>
          <p:nvPr>
            <p:ph idx="1"/>
          </p:nvPr>
        </p:nvPicPr>
        <p:blipFill>
          <a:blip r:embed="rId2"/>
          <a:stretch>
            <a:fillRect/>
          </a:stretch>
        </p:blipFill>
        <p:spPr>
          <a:xfrm>
            <a:off x="1588217" y="2370924"/>
            <a:ext cx="9932017" cy="3997637"/>
          </a:xfrm>
          <a:prstGeom prst="rect">
            <a:avLst/>
          </a:prstGeom>
        </p:spPr>
      </p:pic>
    </p:spTree>
    <p:extLst>
      <p:ext uri="{BB962C8B-B14F-4D97-AF65-F5344CB8AC3E}">
        <p14:creationId xmlns:p14="http://schemas.microsoft.com/office/powerpoint/2010/main" val="3076242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1063</TotalTime>
  <Words>392</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QUESTION  ANSWERING AND ENTITY RECOGNATION</vt:lpstr>
      <vt:lpstr>SPACY AND HUGGING FACE TRANSFORMER</vt:lpstr>
      <vt:lpstr>ENTITY RECOGNATION (There are a lot of other models that were fine-tuned on the same dataset. Here are few)</vt:lpstr>
      <vt:lpstr>OUTPUTS</vt:lpstr>
      <vt:lpstr>TRANSFORMER</vt:lpstr>
      <vt:lpstr>BERT</vt:lpstr>
      <vt:lpstr>Phase of Bert</vt:lpstr>
      <vt:lpstr>QUESTION ANSWER ARCHITECTURE</vt:lpstr>
      <vt:lpstr>FINAL OUTPUT</vt:lpstr>
      <vt:lpstr>FUTURE PERSPECTIVE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AND ANSWER USING BERT</dc:title>
  <dc:creator>Nisha, Ishika</dc:creator>
  <cp:lastModifiedBy>Nisha, Ishika</cp:lastModifiedBy>
  <cp:revision>3</cp:revision>
  <dcterms:created xsi:type="dcterms:W3CDTF">2022-05-03T15:13:03Z</dcterms:created>
  <dcterms:modified xsi:type="dcterms:W3CDTF">2022-05-11T01:21:56Z</dcterms:modified>
</cp:coreProperties>
</file>