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1/5/2022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610B-5348-E149-A45D-A2259D4B2939}"/>
              </a:ext>
            </a:extLst>
          </p:cNvPr>
          <p:cNvSpPr>
            <a:spLocks noGrp="1"/>
          </p:cNvSpPr>
          <p:nvPr>
            <p:ph type="ctrTitle"/>
          </p:nvPr>
        </p:nvSpPr>
        <p:spPr>
          <a:xfrm>
            <a:off x="1526894" y="0"/>
            <a:ext cx="9119535" cy="2977030"/>
          </a:xfrm>
        </p:spPr>
        <p:txBody>
          <a:bodyPr>
            <a:normAutofit/>
          </a:bodyPr>
          <a:lstStyle/>
          <a:p>
            <a:r>
              <a:rPr lang="en-US" sz="6600" b="1">
                <a:solidFill>
                  <a:schemeClr val="tx1">
                    <a:lumMod val="50000"/>
                    <a:lumOff val="50000"/>
                  </a:schemeClr>
                </a:solidFill>
              </a:rPr>
              <a:t>Crash mode analysis</a:t>
            </a:r>
          </a:p>
        </p:txBody>
      </p:sp>
      <p:sp>
        <p:nvSpPr>
          <p:cNvPr id="3" name="Subtitle 2">
            <a:extLst>
              <a:ext uri="{FF2B5EF4-FFF2-40B4-BE49-F238E27FC236}">
                <a16:creationId xmlns:a16="http://schemas.microsoft.com/office/drawing/2014/main" id="{C40DDE52-9113-5D43-9B7E-249CA067B6CA}"/>
              </a:ext>
            </a:extLst>
          </p:cNvPr>
          <p:cNvSpPr>
            <a:spLocks noGrp="1"/>
          </p:cNvSpPr>
          <p:nvPr>
            <p:ph type="subTitle" idx="1"/>
          </p:nvPr>
        </p:nvSpPr>
        <p:spPr>
          <a:xfrm>
            <a:off x="-3010775" y="4622440"/>
            <a:ext cx="12499135" cy="1371599"/>
          </a:xfrm>
        </p:spPr>
        <p:txBody>
          <a:bodyPr>
            <a:noAutofit/>
          </a:bodyPr>
          <a:lstStyle/>
          <a:p>
            <a:r>
              <a:rPr lang="en-US" sz="2400" b="1">
                <a:solidFill>
                  <a:schemeClr val="bg1">
                    <a:lumMod val="25000"/>
                  </a:schemeClr>
                </a:solidFill>
              </a:rPr>
              <a:t>                                        Submitted to - Dr. Shaligram pragapat sir</a:t>
            </a:r>
          </a:p>
          <a:p>
            <a:r>
              <a:rPr lang="en-US" sz="2400" b="1">
                <a:solidFill>
                  <a:schemeClr val="bg1">
                    <a:lumMod val="25000"/>
                  </a:schemeClr>
                </a:solidFill>
              </a:rPr>
              <a:t>                Submitted by – Ishika Patidar</a:t>
            </a:r>
          </a:p>
          <a:p>
            <a:r>
              <a:rPr lang="en-US" sz="2400" b="1">
                <a:solidFill>
                  <a:schemeClr val="bg1">
                    <a:lumMod val="25000"/>
                  </a:schemeClr>
                </a:solidFill>
              </a:rPr>
              <a:t>Roll no. – IT-2K19-22</a:t>
            </a:r>
          </a:p>
        </p:txBody>
      </p:sp>
    </p:spTree>
    <p:extLst>
      <p:ext uri="{BB962C8B-B14F-4D97-AF65-F5344CB8AC3E}">
        <p14:creationId xmlns:p14="http://schemas.microsoft.com/office/powerpoint/2010/main" val="4093266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1C31-9661-394A-BB27-38E31CA4112D}"/>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79D13E5-1CC5-9148-8DC5-1C5950C1C9B9}"/>
              </a:ext>
            </a:extLst>
          </p:cNvPr>
          <p:cNvPicPr>
            <a:picLocks noGrp="1" noChangeAspect="1"/>
          </p:cNvPicPr>
          <p:nvPr>
            <p:ph sz="quarter" idx="13"/>
          </p:nvPr>
        </p:nvPicPr>
        <p:blipFill>
          <a:blip r:embed="rId2"/>
          <a:stretch>
            <a:fillRect/>
          </a:stretch>
        </p:blipFill>
        <p:spPr>
          <a:xfrm>
            <a:off x="1541226" y="1910929"/>
            <a:ext cx="9109548" cy="4704277"/>
          </a:xfrm>
        </p:spPr>
      </p:pic>
    </p:spTree>
    <p:extLst>
      <p:ext uri="{BB962C8B-B14F-4D97-AF65-F5344CB8AC3E}">
        <p14:creationId xmlns:p14="http://schemas.microsoft.com/office/powerpoint/2010/main" val="2028393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C101-2E51-194B-AC91-2C93A0A2395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0C3133A-0DD3-674C-9BB2-C6871B3D5035}"/>
              </a:ext>
            </a:extLst>
          </p:cNvPr>
          <p:cNvPicPr>
            <a:picLocks noGrp="1" noChangeAspect="1"/>
          </p:cNvPicPr>
          <p:nvPr>
            <p:ph sz="quarter" idx="13"/>
          </p:nvPr>
        </p:nvPicPr>
        <p:blipFill>
          <a:blip r:embed="rId2"/>
          <a:stretch>
            <a:fillRect/>
          </a:stretch>
        </p:blipFill>
        <p:spPr>
          <a:xfrm>
            <a:off x="2168777" y="2214694"/>
            <a:ext cx="7854445" cy="4541528"/>
          </a:xfrm>
        </p:spPr>
      </p:pic>
    </p:spTree>
    <p:extLst>
      <p:ext uri="{BB962C8B-B14F-4D97-AF65-F5344CB8AC3E}">
        <p14:creationId xmlns:p14="http://schemas.microsoft.com/office/powerpoint/2010/main" val="8824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113D-4CE2-A940-AC5F-E1AACEB94C38}"/>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089E633-8514-E746-A6B0-F13B04DD1E9B}"/>
              </a:ext>
            </a:extLst>
          </p:cNvPr>
          <p:cNvPicPr>
            <a:picLocks noGrp="1" noChangeAspect="1"/>
          </p:cNvPicPr>
          <p:nvPr>
            <p:ph sz="quarter" idx="13"/>
          </p:nvPr>
        </p:nvPicPr>
        <p:blipFill>
          <a:blip r:embed="rId2"/>
          <a:stretch>
            <a:fillRect/>
          </a:stretch>
        </p:blipFill>
        <p:spPr>
          <a:xfrm>
            <a:off x="1979173" y="2083959"/>
            <a:ext cx="7956710" cy="4588219"/>
          </a:xfrm>
        </p:spPr>
      </p:pic>
    </p:spTree>
    <p:extLst>
      <p:ext uri="{BB962C8B-B14F-4D97-AF65-F5344CB8AC3E}">
        <p14:creationId xmlns:p14="http://schemas.microsoft.com/office/powerpoint/2010/main" val="4016596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7F09-7CDF-A542-9792-26C75506EDD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077966E-E19F-A748-B288-D98A8CC5A693}"/>
              </a:ext>
            </a:extLst>
          </p:cNvPr>
          <p:cNvPicPr>
            <a:picLocks noGrp="1" noChangeAspect="1"/>
          </p:cNvPicPr>
          <p:nvPr>
            <p:ph sz="quarter" idx="13"/>
          </p:nvPr>
        </p:nvPicPr>
        <p:blipFill rotWithShape="1">
          <a:blip r:embed="rId2"/>
          <a:srcRect l="7717" r="10540" b="-1725"/>
          <a:stretch/>
        </p:blipFill>
        <p:spPr>
          <a:xfrm>
            <a:off x="2969559" y="2692913"/>
            <a:ext cx="6518088" cy="3302234"/>
          </a:xfrm>
        </p:spPr>
      </p:pic>
    </p:spTree>
    <p:extLst>
      <p:ext uri="{BB962C8B-B14F-4D97-AF65-F5344CB8AC3E}">
        <p14:creationId xmlns:p14="http://schemas.microsoft.com/office/powerpoint/2010/main" val="2646681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0EC7-3FEC-1C48-995B-42D8B110A5A4}"/>
              </a:ext>
            </a:extLst>
          </p:cNvPr>
          <p:cNvSpPr>
            <a:spLocks noGrp="1"/>
          </p:cNvSpPr>
          <p:nvPr>
            <p:ph type="title"/>
          </p:nvPr>
        </p:nvSpPr>
        <p:spPr/>
        <p:txBody>
          <a:bodyPr>
            <a:normAutofit/>
          </a:bodyPr>
          <a:lstStyle/>
          <a:p>
            <a:r>
              <a:rPr lang="en-US" sz="4400" b="1">
                <a:solidFill>
                  <a:schemeClr val="tx1">
                    <a:lumMod val="50000"/>
                    <a:lumOff val="50000"/>
                  </a:schemeClr>
                </a:solidFill>
              </a:rPr>
              <a:t>Contents</a:t>
            </a:r>
          </a:p>
        </p:txBody>
      </p:sp>
      <p:sp>
        <p:nvSpPr>
          <p:cNvPr id="3" name="Content Placeholder 2">
            <a:extLst>
              <a:ext uri="{FF2B5EF4-FFF2-40B4-BE49-F238E27FC236}">
                <a16:creationId xmlns:a16="http://schemas.microsoft.com/office/drawing/2014/main" id="{F6106881-2D22-954C-B17C-66791708C6BA}"/>
              </a:ext>
            </a:extLst>
          </p:cNvPr>
          <p:cNvSpPr>
            <a:spLocks noGrp="1"/>
          </p:cNvSpPr>
          <p:nvPr>
            <p:ph sz="quarter" idx="13"/>
          </p:nvPr>
        </p:nvSpPr>
        <p:spPr/>
        <p:txBody>
          <a:bodyPr>
            <a:normAutofit/>
          </a:bodyPr>
          <a:lstStyle/>
          <a:p>
            <a:pPr marL="0" indent="0">
              <a:buNone/>
            </a:pPr>
            <a:endParaRPr lang="en-US" b="1">
              <a:solidFill>
                <a:schemeClr val="tx1">
                  <a:lumMod val="75000"/>
                  <a:lumOff val="25000"/>
                </a:schemeClr>
              </a:solidFill>
            </a:endParaRPr>
          </a:p>
          <a:p>
            <a:pPr marL="0" indent="0">
              <a:buNone/>
            </a:pPr>
            <a:r>
              <a:rPr lang="en-US" b="1">
                <a:solidFill>
                  <a:schemeClr val="tx1">
                    <a:lumMod val="75000"/>
                    <a:lumOff val="25000"/>
                  </a:schemeClr>
                </a:solidFill>
              </a:rPr>
              <a:t>1. Purpose
2. Strengths, weaknesses, and limitations</a:t>
            </a:r>
          </a:p>
          <a:p>
            <a:pPr marL="0" indent="0">
              <a:buNone/>
            </a:pPr>
            <a:r>
              <a:rPr lang="en-US" b="1">
                <a:solidFill>
                  <a:schemeClr val="tx1">
                    <a:lumMod val="75000"/>
                    <a:lumOff val="25000"/>
                  </a:schemeClr>
                </a:solidFill>
              </a:rPr>
              <a:t>3. Inputs and related ideas</a:t>
            </a:r>
          </a:p>
          <a:p>
            <a:pPr marL="0" indent="0">
              <a:buNone/>
            </a:pPr>
            <a:r>
              <a:rPr lang="en-US" b="1">
                <a:solidFill>
                  <a:schemeClr val="tx1">
                    <a:lumMod val="75000"/>
                    <a:lumOff val="25000"/>
                  </a:schemeClr>
                </a:solidFill>
              </a:rPr>
              <a:t>4. Concepts</a:t>
            </a:r>
          </a:p>
          <a:p>
            <a:pPr marL="0" indent="0">
              <a:buNone/>
            </a:pPr>
            <a:r>
              <a:rPr lang="en-US" b="1">
                <a:solidFill>
                  <a:schemeClr val="tx1">
                    <a:lumMod val="75000"/>
                    <a:lumOff val="25000"/>
                  </a:schemeClr>
                </a:solidFill>
              </a:rPr>
              <a:t>5. Key terms</a:t>
            </a:r>
          </a:p>
          <a:p>
            <a:pPr marL="0" indent="0">
              <a:buNone/>
            </a:pPr>
            <a:r>
              <a:rPr lang="en-US" b="1">
                <a:solidFill>
                  <a:schemeClr val="tx1">
                    <a:lumMod val="75000"/>
                    <a:lumOff val="25000"/>
                  </a:schemeClr>
                </a:solidFill>
              </a:rPr>
              <a:t>6. Software</a:t>
            </a:r>
          </a:p>
          <a:p>
            <a:pPr marL="0" indent="0">
              <a:buNone/>
            </a:pPr>
            <a:endParaRPr lang="en-US" b="1">
              <a:solidFill>
                <a:schemeClr val="tx1">
                  <a:lumMod val="75000"/>
                  <a:lumOff val="25000"/>
                </a:schemeClr>
              </a:solidFill>
            </a:endParaRPr>
          </a:p>
        </p:txBody>
      </p:sp>
    </p:spTree>
    <p:extLst>
      <p:ext uri="{BB962C8B-B14F-4D97-AF65-F5344CB8AC3E}">
        <p14:creationId xmlns:p14="http://schemas.microsoft.com/office/powerpoint/2010/main" val="1477733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617AB-949C-094F-B74F-233A38EA6AB5}"/>
              </a:ext>
            </a:extLst>
          </p:cNvPr>
          <p:cNvSpPr>
            <a:spLocks noGrp="1"/>
          </p:cNvSpPr>
          <p:nvPr>
            <p:ph type="title"/>
          </p:nvPr>
        </p:nvSpPr>
        <p:spPr>
          <a:xfrm>
            <a:off x="1063187" y="1104947"/>
            <a:ext cx="10364451" cy="1596177"/>
          </a:xfrm>
        </p:spPr>
        <p:txBody>
          <a:bodyPr>
            <a:normAutofit/>
          </a:bodyPr>
          <a:lstStyle/>
          <a:p>
            <a:r>
              <a:rPr lang="en-US" sz="4400" b="1">
                <a:solidFill>
                  <a:schemeClr val="tx1">
                    <a:lumMod val="50000"/>
                    <a:lumOff val="50000"/>
                  </a:schemeClr>
                </a:solidFill>
              </a:rPr>
              <a:t>Purpose</a:t>
            </a:r>
          </a:p>
        </p:txBody>
      </p:sp>
      <p:sp>
        <p:nvSpPr>
          <p:cNvPr id="7" name="Title 1">
            <a:extLst>
              <a:ext uri="{FF2B5EF4-FFF2-40B4-BE49-F238E27FC236}">
                <a16:creationId xmlns:a16="http://schemas.microsoft.com/office/drawing/2014/main" id="{629C609D-45AA-D249-8191-ACFE45492E27}"/>
              </a:ext>
            </a:extLst>
          </p:cNvPr>
          <p:cNvSpPr txBox="1">
            <a:spLocks noGrp="1"/>
          </p:cNvSpPr>
          <p:nvPr>
            <p:ph sz="quarter" idx="13"/>
          </p:nvPr>
        </p:nvSpPr>
        <p:spPr>
          <a:xfrm>
            <a:off x="764987" y="1507181"/>
            <a:ext cx="10363826" cy="3424107"/>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br>
              <a:rPr lang="en-US" sz="2400" b="1">
                <a:solidFill>
                  <a:schemeClr val="tx1">
                    <a:lumMod val="75000"/>
                    <a:lumOff val="25000"/>
                  </a:schemeClr>
                </a:solidFill>
              </a:rPr>
            </a:br>
            <a:r>
              <a:rPr lang="en-US" sz="2400" b="1">
                <a:solidFill>
                  <a:schemeClr val="tx1">
                    <a:lumMod val="75000"/>
                    <a:lumOff val="25000"/>
                  </a:schemeClr>
                </a:solidFill>
              </a:rPr>
              <a:t>
A project network is a tool for graphically depicting a schedule.In This Topic we discusses the use of project networks and the critical path method to evaluate options for developing a system in crash mode.</a:t>
            </a:r>
          </a:p>
        </p:txBody>
      </p:sp>
    </p:spTree>
    <p:extLst>
      <p:ext uri="{BB962C8B-B14F-4D97-AF65-F5344CB8AC3E}">
        <p14:creationId xmlns:p14="http://schemas.microsoft.com/office/powerpoint/2010/main" val="1785469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3DDB-EE58-2848-975B-F9050F6BC303}"/>
              </a:ext>
            </a:extLst>
          </p:cNvPr>
          <p:cNvSpPr>
            <a:spLocks noGrp="1"/>
          </p:cNvSpPr>
          <p:nvPr>
            <p:ph type="title"/>
          </p:nvPr>
        </p:nvSpPr>
        <p:spPr>
          <a:xfrm>
            <a:off x="913150" y="431753"/>
            <a:ext cx="10364451" cy="1596177"/>
          </a:xfrm>
        </p:spPr>
        <p:txBody>
          <a:bodyPr>
            <a:normAutofit/>
          </a:bodyPr>
          <a:lstStyle/>
          <a:p>
            <a:r>
              <a:rPr lang="en-US" sz="4000" b="1">
                <a:solidFill>
                  <a:schemeClr val="tx1">
                    <a:lumMod val="50000"/>
                    <a:lumOff val="50000"/>
                  </a:schemeClr>
                </a:solidFill>
              </a:rPr>
              <a:t>Strengths, weaknesses, and limitations</a:t>
            </a:r>
          </a:p>
        </p:txBody>
      </p:sp>
      <p:sp>
        <p:nvSpPr>
          <p:cNvPr id="3" name="Content Placeholder 2">
            <a:extLst>
              <a:ext uri="{FF2B5EF4-FFF2-40B4-BE49-F238E27FC236}">
                <a16:creationId xmlns:a16="http://schemas.microsoft.com/office/drawing/2014/main" id="{17426F6C-71A2-F743-97B3-BEABA49D197F}"/>
              </a:ext>
            </a:extLst>
          </p:cNvPr>
          <p:cNvSpPr>
            <a:spLocks noGrp="1"/>
          </p:cNvSpPr>
          <p:nvPr>
            <p:ph sz="quarter" idx="13"/>
          </p:nvPr>
        </p:nvSpPr>
        <p:spPr>
          <a:xfrm>
            <a:off x="914399" y="1817015"/>
            <a:ext cx="10363826" cy="2826292"/>
          </a:xfrm>
        </p:spPr>
        <p:txBody>
          <a:bodyPr>
            <a:noAutofit/>
          </a:bodyPr>
          <a:lstStyle/>
          <a:p>
            <a:r>
              <a:rPr lang="en-US" b="1">
                <a:solidFill>
                  <a:schemeClr val="tx1">
                    <a:lumMod val="75000"/>
                    <a:lumOff val="25000"/>
                  </a:schemeClr>
                </a:solidFill>
              </a:rPr>
              <a:t>CPM (Critical Path Method) is used to help plan and monitor a project schedule when the activity times are known with reasonable precision. Only by shortening the critical path can the project completion time be improved. Consequently, the critical path defines those activities into which additional resources might be poured to accelerate the schedule.</a:t>
            </a:r>
          </a:p>
          <a:p>
            <a:r>
              <a:rPr lang="en-US" b="1">
                <a:solidFill>
                  <a:schemeClr val="tx1">
                    <a:lumMod val="75000"/>
                    <a:lumOff val="25000"/>
                  </a:schemeClr>
                </a:solidFill>
              </a:rPr>
              <a:t>Creating a project network and performing crash mode analysis are complex undertakings. The computations are straightforward but non-trivial. Errors in computing earliest event times, latest event times, and slack times are not always apparent, so all computations should be checked carefully. Finally, the accuracy of the project network is no better than the activity duration estimates, and the accuracy of the cost computations is no better than the cost estimates.</a:t>
            </a:r>
          </a:p>
        </p:txBody>
      </p:sp>
    </p:spTree>
    <p:extLst>
      <p:ext uri="{BB962C8B-B14F-4D97-AF65-F5344CB8AC3E}">
        <p14:creationId xmlns:p14="http://schemas.microsoft.com/office/powerpoint/2010/main" val="1626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AC54D-40B1-0F4E-A767-CB03BEC60802}"/>
              </a:ext>
            </a:extLst>
          </p:cNvPr>
          <p:cNvSpPr>
            <a:spLocks noGrp="1"/>
          </p:cNvSpPr>
          <p:nvPr>
            <p:ph type="title"/>
          </p:nvPr>
        </p:nvSpPr>
        <p:spPr/>
        <p:txBody>
          <a:bodyPr>
            <a:normAutofit/>
          </a:bodyPr>
          <a:lstStyle/>
          <a:p>
            <a:r>
              <a:rPr lang="en-US" sz="4400" b="1">
                <a:solidFill>
                  <a:schemeClr val="tx1">
                    <a:lumMod val="50000"/>
                    <a:lumOff val="50000"/>
                  </a:schemeClr>
                </a:solidFill>
              </a:rPr>
              <a:t>Inputs and related ideas</a:t>
            </a:r>
          </a:p>
        </p:txBody>
      </p:sp>
      <p:sp>
        <p:nvSpPr>
          <p:cNvPr id="3" name="Content Placeholder 2">
            <a:extLst>
              <a:ext uri="{FF2B5EF4-FFF2-40B4-BE49-F238E27FC236}">
                <a16:creationId xmlns:a16="http://schemas.microsoft.com/office/drawing/2014/main" id="{BD49C312-CFC7-704A-8DED-BA46D8999348}"/>
              </a:ext>
            </a:extLst>
          </p:cNvPr>
          <p:cNvSpPr>
            <a:spLocks noGrp="1"/>
          </p:cNvSpPr>
          <p:nvPr>
            <p:ph sz="quarter" idx="13"/>
          </p:nvPr>
        </p:nvSpPr>
        <p:spPr/>
        <p:txBody>
          <a:bodyPr>
            <a:normAutofit/>
          </a:bodyPr>
          <a:lstStyle/>
          <a:p>
            <a:r>
              <a:rPr lang="en-US" sz="2400" b="1">
                <a:solidFill>
                  <a:schemeClr val="bg1">
                    <a:lumMod val="25000"/>
                  </a:schemeClr>
                </a:solidFill>
              </a:rPr>
              <a:t>Before preparing a project network, the tasks or activities to be performed must be identified and each activity’s duration (the time required to complete the activity) and cost must be estimated. Additionally, the precedence relationships between activities must be known. The necessary information is typically collected during the problem definition and information gatheringstage of the system development life cycle</a:t>
            </a:r>
          </a:p>
        </p:txBody>
      </p:sp>
    </p:spTree>
    <p:extLst>
      <p:ext uri="{BB962C8B-B14F-4D97-AF65-F5344CB8AC3E}">
        <p14:creationId xmlns:p14="http://schemas.microsoft.com/office/powerpoint/2010/main" val="3703026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0E71-387D-6147-94D9-DEDA616BBAF7}"/>
              </a:ext>
            </a:extLst>
          </p:cNvPr>
          <p:cNvSpPr>
            <a:spLocks noGrp="1"/>
          </p:cNvSpPr>
          <p:nvPr>
            <p:ph type="title"/>
          </p:nvPr>
        </p:nvSpPr>
        <p:spPr>
          <a:xfrm>
            <a:off x="764363" y="658905"/>
            <a:ext cx="10364451" cy="1596177"/>
          </a:xfrm>
        </p:spPr>
        <p:txBody>
          <a:bodyPr>
            <a:normAutofit/>
          </a:bodyPr>
          <a:lstStyle/>
          <a:p>
            <a:r>
              <a:rPr lang="en-US" sz="4400" b="1">
                <a:solidFill>
                  <a:schemeClr val="tx1">
                    <a:lumMod val="50000"/>
                    <a:lumOff val="50000"/>
                  </a:schemeClr>
                </a:solidFill>
              </a:rPr>
              <a:t>ConcEpts</a:t>
            </a:r>
          </a:p>
        </p:txBody>
      </p:sp>
      <p:sp>
        <p:nvSpPr>
          <p:cNvPr id="3" name="Content Placeholder 2">
            <a:extLst>
              <a:ext uri="{FF2B5EF4-FFF2-40B4-BE49-F238E27FC236}">
                <a16:creationId xmlns:a16="http://schemas.microsoft.com/office/drawing/2014/main" id="{89EB1269-6FC5-E747-8DC2-86BAD2966D8B}"/>
              </a:ext>
            </a:extLst>
          </p:cNvPr>
          <p:cNvSpPr>
            <a:spLocks noGrp="1"/>
          </p:cNvSpPr>
          <p:nvPr>
            <p:ph sz="quarter" idx="13"/>
          </p:nvPr>
        </p:nvSpPr>
        <p:spPr>
          <a:xfrm>
            <a:off x="764988" y="2255082"/>
            <a:ext cx="10363826" cy="3424107"/>
          </a:xfrm>
        </p:spPr>
        <p:txBody>
          <a:bodyPr>
            <a:normAutofit lnSpcReduction="10000"/>
          </a:bodyPr>
          <a:lstStyle/>
          <a:p>
            <a:r>
              <a:rPr lang="en-US" sz="2400" b="1">
                <a:solidFill>
                  <a:schemeClr val="bg1">
                    <a:lumMod val="25000"/>
                  </a:schemeClr>
                </a:solidFill>
              </a:rPr>
              <a:t>In This topic we discusses the use of project networks and the critical path method to evaluate options for developing a system in crash mode. Often,it is possible to expedite a project by pouring additional resources (personnel, computing power, etc.) into one or more critical path activities, essentially trading cost for time. Crash mode analysis is a technique for studying the cost/time tradeoff by manipulating the project network</a:t>
            </a:r>
          </a:p>
        </p:txBody>
      </p:sp>
    </p:spTree>
    <p:extLst>
      <p:ext uri="{BB962C8B-B14F-4D97-AF65-F5344CB8AC3E}">
        <p14:creationId xmlns:p14="http://schemas.microsoft.com/office/powerpoint/2010/main" val="4259898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D388D58-7FB5-064E-8467-4C2C9040F44F}"/>
              </a:ext>
            </a:extLst>
          </p:cNvPr>
          <p:cNvPicPr>
            <a:picLocks noGrp="1" noChangeAspect="1"/>
          </p:cNvPicPr>
          <p:nvPr>
            <p:ph sz="quarter" idx="13"/>
          </p:nvPr>
        </p:nvPicPr>
        <p:blipFill>
          <a:blip r:embed="rId2"/>
          <a:stretch>
            <a:fillRect/>
          </a:stretch>
        </p:blipFill>
        <p:spPr>
          <a:xfrm>
            <a:off x="1534645" y="1923676"/>
            <a:ext cx="9122710" cy="4725148"/>
          </a:xfrm>
        </p:spPr>
      </p:pic>
    </p:spTree>
    <p:extLst>
      <p:ext uri="{BB962C8B-B14F-4D97-AF65-F5344CB8AC3E}">
        <p14:creationId xmlns:p14="http://schemas.microsoft.com/office/powerpoint/2010/main" val="257112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030B-98F7-7E4F-9D93-571EDAAA37C9}"/>
              </a:ext>
            </a:extLst>
          </p:cNvPr>
          <p:cNvSpPr>
            <a:spLocks noGrp="1"/>
          </p:cNvSpPr>
          <p:nvPr>
            <p:ph type="title"/>
          </p:nvPr>
        </p:nvSpPr>
        <p:spPr>
          <a:xfrm>
            <a:off x="913774" y="227853"/>
            <a:ext cx="10364451" cy="1596177"/>
          </a:xfrm>
        </p:spPr>
        <p:txBody>
          <a:bodyPr/>
          <a:lstStyle/>
          <a:p>
            <a:endParaRPr lang="en-US"/>
          </a:p>
        </p:txBody>
      </p:sp>
      <p:pic>
        <p:nvPicPr>
          <p:cNvPr id="4" name="Picture 4">
            <a:extLst>
              <a:ext uri="{FF2B5EF4-FFF2-40B4-BE49-F238E27FC236}">
                <a16:creationId xmlns:a16="http://schemas.microsoft.com/office/drawing/2014/main" id="{CE13BB16-FE7E-5F4F-8691-8A2E9D35A3C3}"/>
              </a:ext>
            </a:extLst>
          </p:cNvPr>
          <p:cNvPicPr>
            <a:picLocks noGrp="1" noChangeAspect="1"/>
          </p:cNvPicPr>
          <p:nvPr>
            <p:ph sz="quarter" idx="13"/>
          </p:nvPr>
        </p:nvPicPr>
        <p:blipFill>
          <a:blip r:embed="rId2"/>
          <a:stretch>
            <a:fillRect/>
          </a:stretch>
        </p:blipFill>
        <p:spPr>
          <a:xfrm>
            <a:off x="1699975" y="1829688"/>
            <a:ext cx="8254584" cy="4800459"/>
          </a:xfrm>
        </p:spPr>
      </p:pic>
    </p:spTree>
    <p:extLst>
      <p:ext uri="{BB962C8B-B14F-4D97-AF65-F5344CB8AC3E}">
        <p14:creationId xmlns:p14="http://schemas.microsoft.com/office/powerpoint/2010/main" val="294212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5CB9-92D4-154A-9DF9-1B678747F29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833129A4-98D9-B24F-8EEF-7B86D7C9F247}"/>
              </a:ext>
            </a:extLst>
          </p:cNvPr>
          <p:cNvPicPr>
            <a:picLocks noGrp="1" noChangeAspect="1"/>
          </p:cNvPicPr>
          <p:nvPr>
            <p:ph sz="quarter" idx="13"/>
          </p:nvPr>
        </p:nvPicPr>
        <p:blipFill>
          <a:blip r:embed="rId2"/>
          <a:stretch>
            <a:fillRect/>
          </a:stretch>
        </p:blipFill>
        <p:spPr>
          <a:xfrm>
            <a:off x="791195" y="2214694"/>
            <a:ext cx="10609609" cy="4210012"/>
          </a:xfrm>
        </p:spPr>
      </p:pic>
    </p:spTree>
    <p:extLst>
      <p:ext uri="{BB962C8B-B14F-4D97-AF65-F5344CB8AC3E}">
        <p14:creationId xmlns:p14="http://schemas.microsoft.com/office/powerpoint/2010/main" val="67777019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0</TotalTime>
  <Words>387</Words>
  <Application>Microsoft Office PowerPoint</Application>
  <PresentationFormat>Widescreen</PresentationFormat>
  <Paragraphs>20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Droplet</vt:lpstr>
      <vt:lpstr>Crash mode analysis</vt:lpstr>
      <vt:lpstr>Contents</vt:lpstr>
      <vt:lpstr>Purpose</vt:lpstr>
      <vt:lpstr>Strengths, weaknesses, and limitations</vt:lpstr>
      <vt:lpstr>Inputs and related ideas</vt:lpstr>
      <vt:lpstr>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mode analysis</dc:title>
  <dc:creator>Unknown User</dc:creator>
  <cp:lastModifiedBy>Ishika Patidar</cp:lastModifiedBy>
  <cp:revision>9</cp:revision>
  <dcterms:created xsi:type="dcterms:W3CDTF">2021-11-07T03:13:09Z</dcterms:created>
  <dcterms:modified xsi:type="dcterms:W3CDTF">2022-01-05T10:33:07Z</dcterms:modified>
</cp:coreProperties>
</file>