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3D24"/>
    <a:srgbClr val="262626"/>
    <a:srgbClr val="E0543D"/>
    <a:srgbClr val="E4E5E7"/>
    <a:srgbClr val="D0D1D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94" autoAdjust="0"/>
    <p:restoredTop sz="94660"/>
  </p:normalViewPr>
  <p:slideViewPr>
    <p:cSldViewPr snapToGrid="0">
      <p:cViewPr>
        <p:scale>
          <a:sx n="50" d="100"/>
          <a:sy n="50" d="100"/>
        </p:scale>
        <p:origin x="2938" y="350"/>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1B8D-C96C-4348-AA3C-89C82FDCF61D}"/>
              </a:ext>
            </a:extLst>
          </p:cNvPr>
          <p:cNvSpPr>
            <a:spLocks noGrp="1"/>
          </p:cNvSpPr>
          <p:nvPr>
            <p:ph type="ctrTitle"/>
          </p:nvPr>
        </p:nvSpPr>
        <p:spPr>
          <a:xfrm>
            <a:off x="857250" y="1621191"/>
            <a:ext cx="5143500" cy="3448756"/>
          </a:xfrm>
        </p:spPr>
        <p:txBody>
          <a:bodyPr anchor="b"/>
          <a:lstStyle>
            <a:lvl1pPr algn="ctr">
              <a:defRPr sz="3375"/>
            </a:lvl1pPr>
          </a:lstStyle>
          <a:p>
            <a:r>
              <a:rPr lang="en-US"/>
              <a:t>Click to edit Master title style</a:t>
            </a:r>
            <a:endParaRPr lang="en-IN"/>
          </a:p>
        </p:txBody>
      </p:sp>
      <p:sp>
        <p:nvSpPr>
          <p:cNvPr id="3" name="Subtitle 2">
            <a:extLst>
              <a:ext uri="{FF2B5EF4-FFF2-40B4-BE49-F238E27FC236}">
                <a16:creationId xmlns:a16="http://schemas.microsoft.com/office/drawing/2014/main" id="{10391B77-8CE5-48E0-ACAB-687776654C22}"/>
              </a:ext>
            </a:extLst>
          </p:cNvPr>
          <p:cNvSpPr>
            <a:spLocks noGrp="1"/>
          </p:cNvSpPr>
          <p:nvPr>
            <p:ph type="subTitle" idx="1"/>
          </p:nvPr>
        </p:nvSpPr>
        <p:spPr>
          <a:xfrm>
            <a:off x="857250" y="5202944"/>
            <a:ext cx="5143500" cy="2391656"/>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77ACD8-1BD2-459A-A285-99C0159408EE}"/>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5" name="Footer Placeholder 4">
            <a:extLst>
              <a:ext uri="{FF2B5EF4-FFF2-40B4-BE49-F238E27FC236}">
                <a16:creationId xmlns:a16="http://schemas.microsoft.com/office/drawing/2014/main" id="{2CFE6150-AF75-4041-9F4E-355A8DB911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6EF1EA-06BE-40A1-9C2A-573E5C48C1E7}"/>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1157209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74C9-E235-4225-9756-1A6BFBAE63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79DA27-59EE-48D4-88A8-45BDCC4297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B9BA4D-1A04-4046-A9C4-C0BA033C78F1}"/>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5" name="Footer Placeholder 4">
            <a:extLst>
              <a:ext uri="{FF2B5EF4-FFF2-40B4-BE49-F238E27FC236}">
                <a16:creationId xmlns:a16="http://schemas.microsoft.com/office/drawing/2014/main" id="{F3C6D55E-8363-40A7-972F-77110422E5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34C50-D836-4C95-9335-ECE9D14851BC}"/>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1463789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D457AC-AD7A-435E-A55C-5E05EFC20C58}"/>
              </a:ext>
            </a:extLst>
          </p:cNvPr>
          <p:cNvSpPr>
            <a:spLocks noGrp="1"/>
          </p:cNvSpPr>
          <p:nvPr>
            <p:ph type="title" orient="vert"/>
          </p:nvPr>
        </p:nvSpPr>
        <p:spPr>
          <a:xfrm>
            <a:off x="4907756" y="527403"/>
            <a:ext cx="1478756" cy="839487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37456-D362-4768-ABF8-0718B9749E8F}"/>
              </a:ext>
            </a:extLst>
          </p:cNvPr>
          <p:cNvSpPr>
            <a:spLocks noGrp="1"/>
          </p:cNvSpPr>
          <p:nvPr>
            <p:ph type="body" orient="vert" idx="1"/>
          </p:nvPr>
        </p:nvSpPr>
        <p:spPr>
          <a:xfrm>
            <a:off x="471487"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C0CB4A-4095-46E7-8544-188C932ED002}"/>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5" name="Footer Placeholder 4">
            <a:extLst>
              <a:ext uri="{FF2B5EF4-FFF2-40B4-BE49-F238E27FC236}">
                <a16:creationId xmlns:a16="http://schemas.microsoft.com/office/drawing/2014/main" id="{5BAE96B4-7C91-4E4D-9D44-ED9DE94244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8294FF-1A17-43D1-85ED-F1B3E994307E}"/>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217799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64FAB-440D-477E-A171-B3D777CDF0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BBAA37-B43D-42D9-81DF-01CED90176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245AC-B114-449F-B271-6B11DC92B1FC}"/>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5" name="Footer Placeholder 4">
            <a:extLst>
              <a:ext uri="{FF2B5EF4-FFF2-40B4-BE49-F238E27FC236}">
                <a16:creationId xmlns:a16="http://schemas.microsoft.com/office/drawing/2014/main" id="{E390F17B-88CD-4F62-9378-42EF92E19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66B9A2-4173-4E84-8D83-F8F9CC913037}"/>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44098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C898-0835-450E-91EF-FA1EB021D733}"/>
              </a:ext>
            </a:extLst>
          </p:cNvPr>
          <p:cNvSpPr>
            <a:spLocks noGrp="1"/>
          </p:cNvSpPr>
          <p:nvPr>
            <p:ph type="title"/>
          </p:nvPr>
        </p:nvSpPr>
        <p:spPr>
          <a:xfrm>
            <a:off x="467916" y="2469622"/>
            <a:ext cx="5915025" cy="4120620"/>
          </a:xfrm>
        </p:spPr>
        <p:txBody>
          <a:bodyPr anchor="b"/>
          <a:lstStyle>
            <a:lvl1pPr>
              <a:defRPr sz="3375"/>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E32A32-DEA3-4539-B853-800C511EEFC3}"/>
              </a:ext>
            </a:extLst>
          </p:cNvPr>
          <p:cNvSpPr>
            <a:spLocks noGrp="1"/>
          </p:cNvSpPr>
          <p:nvPr>
            <p:ph type="body" idx="1"/>
          </p:nvPr>
        </p:nvSpPr>
        <p:spPr>
          <a:xfrm>
            <a:off x="467916" y="6629225"/>
            <a:ext cx="5915025" cy="216693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35A43-8A24-4E06-93C4-92AB242D8B12}"/>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5" name="Footer Placeholder 4">
            <a:extLst>
              <a:ext uri="{FF2B5EF4-FFF2-40B4-BE49-F238E27FC236}">
                <a16:creationId xmlns:a16="http://schemas.microsoft.com/office/drawing/2014/main" id="{860DF80D-3B5D-4E85-94D8-A2B65FFE9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152558-8601-4DDB-B57A-C872C4339395}"/>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55846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0DCC8-950F-47A0-9C5A-D29170B523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F8AF5C-C1BA-451A-A08F-F8530FBAE6A2}"/>
              </a:ext>
            </a:extLst>
          </p:cNvPr>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792DAC-5E16-4291-8C41-B0BF7800644D}"/>
              </a:ext>
            </a:extLst>
          </p:cNvPr>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B7AE07-AB49-4F02-BB9E-61CD6E15D7DD}"/>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6" name="Footer Placeholder 5">
            <a:extLst>
              <a:ext uri="{FF2B5EF4-FFF2-40B4-BE49-F238E27FC236}">
                <a16:creationId xmlns:a16="http://schemas.microsoft.com/office/drawing/2014/main" id="{FDFF38DF-9181-4A8D-916E-FB98DD2681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44B8B5-8019-4B78-A93D-08F7A6556317}"/>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250265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33D3-5969-488D-95BF-BC78E041A73E}"/>
              </a:ext>
            </a:extLst>
          </p:cNvPr>
          <p:cNvSpPr>
            <a:spLocks noGrp="1"/>
          </p:cNvSpPr>
          <p:nvPr>
            <p:ph type="title"/>
          </p:nvPr>
        </p:nvSpPr>
        <p:spPr>
          <a:xfrm>
            <a:off x="472381" y="527404"/>
            <a:ext cx="5915025" cy="191470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C74D8-2114-4BBE-B3CB-B67CF0862A12}"/>
              </a:ext>
            </a:extLst>
          </p:cNvPr>
          <p:cNvSpPr>
            <a:spLocks noGrp="1"/>
          </p:cNvSpPr>
          <p:nvPr>
            <p:ph type="body" idx="1"/>
          </p:nvPr>
        </p:nvSpPr>
        <p:spPr>
          <a:xfrm>
            <a:off x="472381" y="2428347"/>
            <a:ext cx="2901255"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6288CF4F-5961-438A-ADF5-7D36FDACBCF9}"/>
              </a:ext>
            </a:extLst>
          </p:cNvPr>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2C11BC4-E988-4CD1-A47B-0BDCD469764E}"/>
              </a:ext>
            </a:extLst>
          </p:cNvPr>
          <p:cNvSpPr>
            <a:spLocks noGrp="1"/>
          </p:cNvSpPr>
          <p:nvPr>
            <p:ph type="body" sz="quarter" idx="3"/>
          </p:nvPr>
        </p:nvSpPr>
        <p:spPr>
          <a:xfrm>
            <a:off x="3471863" y="2428347"/>
            <a:ext cx="2915543" cy="1190095"/>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91904BB7-BB1E-47D9-A578-82889C7183E4}"/>
              </a:ext>
            </a:extLst>
          </p:cNvPr>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FE05A2-29E4-43F1-B25A-B399B823F5E4}"/>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8" name="Footer Placeholder 7">
            <a:extLst>
              <a:ext uri="{FF2B5EF4-FFF2-40B4-BE49-F238E27FC236}">
                <a16:creationId xmlns:a16="http://schemas.microsoft.com/office/drawing/2014/main" id="{D7FE0F63-2FC6-4C31-AA0A-E47DA41CC6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6388CD-6F87-4415-B850-F521E30FED91}"/>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4160393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7C3C-9F2D-4B35-896B-E1C624D044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E88C84-329B-4BA3-B119-F847C435C74D}"/>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4" name="Footer Placeholder 3">
            <a:extLst>
              <a:ext uri="{FF2B5EF4-FFF2-40B4-BE49-F238E27FC236}">
                <a16:creationId xmlns:a16="http://schemas.microsoft.com/office/drawing/2014/main" id="{1B0ED906-83D9-48CD-864C-F9F016B5D8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EA705C-958C-4648-A5CC-7C5C4B2700C6}"/>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307311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4191F-CE79-43AD-B437-A77305F15A82}"/>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3" name="Footer Placeholder 2">
            <a:extLst>
              <a:ext uri="{FF2B5EF4-FFF2-40B4-BE49-F238E27FC236}">
                <a16:creationId xmlns:a16="http://schemas.microsoft.com/office/drawing/2014/main" id="{120BCDB0-E47B-45F0-9DFD-54CBA5AE72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B1EF59-6116-44DE-A807-7D5932399626}"/>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257502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9185E-51F6-4165-8DDE-03FD02810F30}"/>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372A53-5E03-4CD8-95EB-5EA1869D9A9E}"/>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7A51DE-4B71-4B11-85F0-B36306DD082F}"/>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A26704AF-1C51-420A-8177-4F1A09FA3E37}"/>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6" name="Footer Placeholder 5">
            <a:extLst>
              <a:ext uri="{FF2B5EF4-FFF2-40B4-BE49-F238E27FC236}">
                <a16:creationId xmlns:a16="http://schemas.microsoft.com/office/drawing/2014/main" id="{FF451D53-6F9F-4DD0-A726-9A3F8457E2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E7FBC8-D5C2-4A3F-9D8C-96A0E71B4B60}"/>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99479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4529-FAF7-409A-A536-8A2A9B742A4B}"/>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146ED2-3376-48B3-BC47-759AD0190BC6}"/>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IN"/>
          </a:p>
        </p:txBody>
      </p:sp>
      <p:sp>
        <p:nvSpPr>
          <p:cNvPr id="4" name="Text Placeholder 3">
            <a:extLst>
              <a:ext uri="{FF2B5EF4-FFF2-40B4-BE49-F238E27FC236}">
                <a16:creationId xmlns:a16="http://schemas.microsoft.com/office/drawing/2014/main" id="{171802B8-07A7-4C94-B5F4-C74905162A7E}"/>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8363D054-6101-4104-84BF-982FF7D34AEC}"/>
              </a:ext>
            </a:extLst>
          </p:cNvPr>
          <p:cNvSpPr>
            <a:spLocks noGrp="1"/>
          </p:cNvSpPr>
          <p:nvPr>
            <p:ph type="dt" sz="half" idx="10"/>
          </p:nvPr>
        </p:nvSpPr>
        <p:spPr/>
        <p:txBody>
          <a:bodyPr/>
          <a:lstStyle/>
          <a:p>
            <a:fld id="{D14E6D9D-19AA-464A-958A-D66BBEAE8DFA}" type="datetimeFigureOut">
              <a:rPr lang="en-IN" smtClean="0"/>
              <a:t>12-03-2020</a:t>
            </a:fld>
            <a:endParaRPr lang="en-IN"/>
          </a:p>
        </p:txBody>
      </p:sp>
      <p:sp>
        <p:nvSpPr>
          <p:cNvPr id="6" name="Footer Placeholder 5">
            <a:extLst>
              <a:ext uri="{FF2B5EF4-FFF2-40B4-BE49-F238E27FC236}">
                <a16:creationId xmlns:a16="http://schemas.microsoft.com/office/drawing/2014/main" id="{2FDEFC3C-1A21-4EE2-866D-B955531836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C7E044-DAA2-489A-8C39-7C76A7CF367C}"/>
              </a:ext>
            </a:extLst>
          </p:cNvPr>
          <p:cNvSpPr>
            <a:spLocks noGrp="1"/>
          </p:cNvSpPr>
          <p:nvPr>
            <p:ph type="sldNum" sz="quarter" idx="12"/>
          </p:nvPr>
        </p:nvSpPr>
        <p:spPr/>
        <p:txBody>
          <a:bodyPr/>
          <a:lstStyle/>
          <a:p>
            <a:fld id="{CFDD9101-730F-4EB7-BC03-7F8C238359F4}" type="slidenum">
              <a:rPr lang="en-IN" smtClean="0"/>
              <a:t>‹#›</a:t>
            </a:fld>
            <a:endParaRPr lang="en-IN"/>
          </a:p>
        </p:txBody>
      </p:sp>
    </p:spTree>
    <p:extLst>
      <p:ext uri="{BB962C8B-B14F-4D97-AF65-F5344CB8AC3E}">
        <p14:creationId xmlns:p14="http://schemas.microsoft.com/office/powerpoint/2010/main" val="10094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ADE7BF-0B11-431B-8F59-23D502125730}"/>
              </a:ext>
            </a:extLst>
          </p:cNvPr>
          <p:cNvSpPr>
            <a:spLocks noGrp="1"/>
          </p:cNvSpPr>
          <p:nvPr>
            <p:ph type="title"/>
          </p:nvPr>
        </p:nvSpPr>
        <p:spPr>
          <a:xfrm>
            <a:off x="471488" y="527404"/>
            <a:ext cx="5915025" cy="191470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0613F0-D038-4FA1-BCB1-5AE2503E1020}"/>
              </a:ext>
            </a:extLst>
          </p:cNvPr>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B87FEE-901D-432E-953C-0F5AB52C9B64}"/>
              </a:ext>
            </a:extLst>
          </p:cNvPr>
          <p:cNvSpPr>
            <a:spLocks noGrp="1"/>
          </p:cNvSpPr>
          <p:nvPr>
            <p:ph type="dt" sz="half" idx="2"/>
          </p:nvPr>
        </p:nvSpPr>
        <p:spPr>
          <a:xfrm>
            <a:off x="471488" y="9181395"/>
            <a:ext cx="1543050" cy="527403"/>
          </a:xfrm>
          <a:prstGeom prst="rect">
            <a:avLst/>
          </a:prstGeom>
        </p:spPr>
        <p:txBody>
          <a:bodyPr vert="horz" lIns="91440" tIns="45720" rIns="91440" bIns="45720" rtlCol="0" anchor="ctr"/>
          <a:lstStyle>
            <a:lvl1pPr algn="l">
              <a:defRPr sz="675">
                <a:solidFill>
                  <a:schemeClr val="tx1">
                    <a:tint val="75000"/>
                  </a:schemeClr>
                </a:solidFill>
              </a:defRPr>
            </a:lvl1pPr>
          </a:lstStyle>
          <a:p>
            <a:fld id="{D14E6D9D-19AA-464A-958A-D66BBEAE8DFA}" type="datetimeFigureOut">
              <a:rPr lang="en-IN" smtClean="0"/>
              <a:t>12-03-2020</a:t>
            </a:fld>
            <a:endParaRPr lang="en-IN"/>
          </a:p>
        </p:txBody>
      </p:sp>
      <p:sp>
        <p:nvSpPr>
          <p:cNvPr id="5" name="Footer Placeholder 4">
            <a:extLst>
              <a:ext uri="{FF2B5EF4-FFF2-40B4-BE49-F238E27FC236}">
                <a16:creationId xmlns:a16="http://schemas.microsoft.com/office/drawing/2014/main" id="{E5453DA4-5F87-47C8-80C8-6EFBB0615665}"/>
              </a:ext>
            </a:extLst>
          </p:cNvPr>
          <p:cNvSpPr>
            <a:spLocks noGrp="1"/>
          </p:cNvSpPr>
          <p:nvPr>
            <p:ph type="ftr" sz="quarter" idx="3"/>
          </p:nvPr>
        </p:nvSpPr>
        <p:spPr>
          <a:xfrm>
            <a:off x="2271713" y="9181395"/>
            <a:ext cx="2314575" cy="527403"/>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DF6E0C-B326-418F-9507-B986A2FE576E}"/>
              </a:ext>
            </a:extLst>
          </p:cNvPr>
          <p:cNvSpPr>
            <a:spLocks noGrp="1"/>
          </p:cNvSpPr>
          <p:nvPr>
            <p:ph type="sldNum" sz="quarter" idx="4"/>
          </p:nvPr>
        </p:nvSpPr>
        <p:spPr>
          <a:xfrm>
            <a:off x="4843463" y="9181395"/>
            <a:ext cx="1543050" cy="527403"/>
          </a:xfrm>
          <a:prstGeom prst="rect">
            <a:avLst/>
          </a:prstGeom>
        </p:spPr>
        <p:txBody>
          <a:bodyPr vert="horz" lIns="91440" tIns="45720" rIns="91440" bIns="45720" rtlCol="0" anchor="ctr"/>
          <a:lstStyle>
            <a:lvl1pPr algn="r">
              <a:defRPr sz="675">
                <a:solidFill>
                  <a:schemeClr val="tx1">
                    <a:tint val="75000"/>
                  </a:schemeClr>
                </a:solidFill>
              </a:defRPr>
            </a:lvl1pPr>
          </a:lstStyle>
          <a:p>
            <a:fld id="{CFDD9101-730F-4EB7-BC03-7F8C238359F4}" type="slidenum">
              <a:rPr lang="en-IN" smtClean="0"/>
              <a:t>‹#›</a:t>
            </a:fld>
            <a:endParaRPr lang="en-IN"/>
          </a:p>
        </p:txBody>
      </p:sp>
    </p:spTree>
    <p:extLst>
      <p:ext uri="{BB962C8B-B14F-4D97-AF65-F5344CB8AC3E}">
        <p14:creationId xmlns:p14="http://schemas.microsoft.com/office/powerpoint/2010/main" val="8702558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72FBB6B-20A6-4576-A1B2-A6D7205A96F1}"/>
              </a:ext>
            </a:extLst>
          </p:cNvPr>
          <p:cNvPicPr>
            <a:picLocks noChangeAspect="1"/>
          </p:cNvPicPr>
          <p:nvPr/>
        </p:nvPicPr>
        <p:blipFill rotWithShape="1">
          <a:blip r:embed="rId2">
            <a:clrChange>
              <a:clrFrom>
                <a:srgbClr val="000000">
                  <a:alpha val="0"/>
                </a:srgbClr>
              </a:clrFrom>
              <a:clrTo>
                <a:srgbClr val="000000">
                  <a:alpha val="0"/>
                </a:srgbClr>
              </a:clrTo>
            </a:clrChange>
            <a:duotone>
              <a:schemeClr val="accent1">
                <a:shade val="45000"/>
                <a:satMod val="135000"/>
              </a:schemeClr>
              <a:prstClr val="white"/>
            </a:duotone>
            <a:alphaModFix amt="19000"/>
            <a:extLst>
              <a:ext uri="{BEBA8EAE-BF5A-486C-A8C5-ECC9F3942E4B}">
                <a14:imgProps xmlns:a14="http://schemas.microsoft.com/office/drawing/2010/main">
                  <a14:imgLayer r:embed="rId3">
                    <a14:imgEffect>
                      <a14:backgroundRemoval t="4211" b="96579" l="9582" r="89547">
                        <a14:foregroundMark x1="36237" y1="4474" x2="39373" y2="4211"/>
                        <a14:foregroundMark x1="42160" y1="28947" x2="44251" y2="28158"/>
                        <a14:foregroundMark x1="46167" y1="90526" x2="45122" y2="88421"/>
                        <a14:foregroundMark x1="48258" y1="96579" x2="47561" y2="96579"/>
                        <a14:foregroundMark x1="64286" y1="90789" x2="64286" y2="90789"/>
                      </a14:backgroundRemoval>
                    </a14:imgEffect>
                  </a14:imgLayer>
                </a14:imgProps>
              </a:ext>
              <a:ext uri="{28A0092B-C50C-407E-A947-70E740481C1C}">
                <a14:useLocalDpi xmlns:a14="http://schemas.microsoft.com/office/drawing/2010/main" val="0"/>
              </a:ext>
            </a:extLst>
          </a:blip>
          <a:srcRect l="21802" t="-3005" r="30036" b="-2243"/>
          <a:stretch/>
        </p:blipFill>
        <p:spPr>
          <a:xfrm rot="1163246" flipH="1">
            <a:off x="-881204" y="-284262"/>
            <a:ext cx="2214738" cy="3204080"/>
          </a:xfrm>
          <a:prstGeom prst="rect">
            <a:avLst/>
          </a:prstGeom>
        </p:spPr>
      </p:pic>
      <p:pic>
        <p:nvPicPr>
          <p:cNvPr id="4" name="Picture 3">
            <a:extLst>
              <a:ext uri="{FF2B5EF4-FFF2-40B4-BE49-F238E27FC236}">
                <a16:creationId xmlns:a16="http://schemas.microsoft.com/office/drawing/2014/main" id="{9E7504CF-6437-4F88-A966-612F665AF6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6413" y="4355707"/>
            <a:ext cx="3825174" cy="1194585"/>
          </a:xfrm>
          <a:prstGeom prst="rect">
            <a:avLst/>
          </a:prstGeom>
        </p:spPr>
      </p:pic>
      <p:sp>
        <p:nvSpPr>
          <p:cNvPr id="5" name="TextBox 4">
            <a:extLst>
              <a:ext uri="{FF2B5EF4-FFF2-40B4-BE49-F238E27FC236}">
                <a16:creationId xmlns:a16="http://schemas.microsoft.com/office/drawing/2014/main" id="{496FAFB9-C181-4141-9460-23511117605E}"/>
              </a:ext>
            </a:extLst>
          </p:cNvPr>
          <p:cNvSpPr txBox="1"/>
          <p:nvPr/>
        </p:nvSpPr>
        <p:spPr>
          <a:xfrm>
            <a:off x="731520" y="5332428"/>
            <a:ext cx="5252720" cy="430887"/>
          </a:xfrm>
          <a:prstGeom prst="rect">
            <a:avLst/>
          </a:prstGeom>
          <a:noFill/>
        </p:spPr>
        <p:txBody>
          <a:bodyPr wrap="square" rtlCol="0">
            <a:spAutoFit/>
          </a:bodyPr>
          <a:lstStyle/>
          <a:p>
            <a:pPr algn="ctr"/>
            <a:r>
              <a:rPr lang="en-US" sz="2100" dirty="0">
                <a:solidFill>
                  <a:srgbClr val="262626"/>
                </a:solidFill>
                <a:latin typeface="Alegreya Sans SC" panose="00000500000000000000" pitchFamily="2" charset="0"/>
              </a:rPr>
              <a:t>Your personal travel assistant</a:t>
            </a:r>
            <a:endParaRPr lang="en-IN" sz="2100" dirty="0">
              <a:solidFill>
                <a:srgbClr val="262626"/>
              </a:solidFill>
              <a:latin typeface="Alegreya Sans SC" panose="00000500000000000000" pitchFamily="2" charset="0"/>
            </a:endParaRPr>
          </a:p>
        </p:txBody>
      </p:sp>
      <p:pic>
        <p:nvPicPr>
          <p:cNvPr id="7" name="Picture 6">
            <a:extLst>
              <a:ext uri="{FF2B5EF4-FFF2-40B4-BE49-F238E27FC236}">
                <a16:creationId xmlns:a16="http://schemas.microsoft.com/office/drawing/2014/main" id="{0666923E-8B60-428C-8D5F-A4E9B7E79560}"/>
              </a:ext>
            </a:extLst>
          </p:cNvPr>
          <p:cNvPicPr>
            <a:picLocks noChangeAspect="1"/>
          </p:cNvPicPr>
          <p:nvPr/>
        </p:nvPicPr>
        <p:blipFill rotWithShape="1">
          <a:blip r:embed="rId2">
            <a:clrChange>
              <a:clrFrom>
                <a:srgbClr val="000000">
                  <a:alpha val="0"/>
                </a:srgbClr>
              </a:clrFrom>
              <a:clrTo>
                <a:srgbClr val="000000">
                  <a:alpha val="0"/>
                </a:srgbClr>
              </a:clrTo>
            </a:clrChange>
            <a:duotone>
              <a:schemeClr val="accent1">
                <a:shade val="45000"/>
                <a:satMod val="135000"/>
              </a:schemeClr>
              <a:prstClr val="white"/>
            </a:duotone>
            <a:alphaModFix amt="19000"/>
            <a:extLst>
              <a:ext uri="{BEBA8EAE-BF5A-486C-A8C5-ECC9F3942E4B}">
                <a14:imgProps xmlns:a14="http://schemas.microsoft.com/office/drawing/2010/main">
                  <a14:imgLayer r:embed="rId3">
                    <a14:imgEffect>
                      <a14:backgroundRemoval t="4211" b="96579" l="9582" r="89547">
                        <a14:foregroundMark x1="36237" y1="4474" x2="39373" y2="4211"/>
                        <a14:foregroundMark x1="42160" y1="28947" x2="44251" y2="28158"/>
                        <a14:foregroundMark x1="46167" y1="90526" x2="45122" y2="88421"/>
                        <a14:foregroundMark x1="48258" y1="96579" x2="47561" y2="96579"/>
                        <a14:foregroundMark x1="64286" y1="90789" x2="64286" y2="90789"/>
                      </a14:backgroundRemoval>
                    </a14:imgEffect>
                  </a14:imgLayer>
                </a14:imgProps>
              </a:ext>
              <a:ext uri="{28A0092B-C50C-407E-A947-70E740481C1C}">
                <a14:useLocalDpi xmlns:a14="http://schemas.microsoft.com/office/drawing/2010/main" val="0"/>
              </a:ext>
            </a:extLst>
          </a:blip>
          <a:srcRect l="21802" t="-3005" r="30036" b="-2243"/>
          <a:stretch/>
        </p:blipFill>
        <p:spPr>
          <a:xfrm>
            <a:off x="3877888" y="5429554"/>
            <a:ext cx="3655853" cy="5288955"/>
          </a:xfrm>
          <a:prstGeom prst="rect">
            <a:avLst/>
          </a:prstGeom>
        </p:spPr>
      </p:pic>
    </p:spTree>
    <p:extLst>
      <p:ext uri="{BB962C8B-B14F-4D97-AF65-F5344CB8AC3E}">
        <p14:creationId xmlns:p14="http://schemas.microsoft.com/office/powerpoint/2010/main" val="121624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D64B61-C63B-4377-8253-E9D1653A074C}"/>
              </a:ext>
            </a:extLst>
          </p:cNvPr>
          <p:cNvSpPr/>
          <p:nvPr/>
        </p:nvSpPr>
        <p:spPr>
          <a:xfrm>
            <a:off x="350497" y="1209147"/>
            <a:ext cx="6157006" cy="907684"/>
          </a:xfrm>
          <a:prstGeom prst="rect">
            <a:avLst/>
          </a:prstGeom>
        </p:spPr>
        <p:txBody>
          <a:bodyPr wrap="square">
            <a:spAutoFit/>
          </a:bodyPr>
          <a:lstStyle/>
          <a:p>
            <a:pPr>
              <a:lnSpc>
                <a:spcPct val="115000"/>
              </a:lnSpc>
              <a:spcAft>
                <a:spcPts val="1000"/>
              </a:spcAft>
            </a:pPr>
            <a:r>
              <a:rPr lang="en-US" sz="1400" b="1" dirty="0">
                <a:solidFill>
                  <a:srgbClr val="DC3D24"/>
                </a:solidFill>
                <a:effectLst/>
                <a:latin typeface="Cambria" panose="02040503050406030204" pitchFamily="18" charset="0"/>
                <a:ea typeface="Times New Roman" panose="02020603050405020304" pitchFamily="18" charset="0"/>
                <a:cs typeface="Mangal" panose="02040503050203030202" pitchFamily="18" charset="0"/>
              </a:rPr>
              <a:t>TOPIC –</a:t>
            </a:r>
            <a:r>
              <a:rPr lang="en-US" sz="2000" dirty="0">
                <a:solidFill>
                  <a:srgbClr val="DC3D24"/>
                </a:solidFill>
                <a:latin typeface="Calibri" panose="020F0502020204030204" pitchFamily="34" charset="0"/>
                <a:ea typeface="Calibri" panose="020F0502020204030204" pitchFamily="34" charset="0"/>
                <a:cs typeface="Mangal" panose="02040503050203030202" pitchFamily="18" charset="0"/>
              </a:rPr>
              <a:t> </a:t>
            </a:r>
            <a:r>
              <a:rPr lang="en-US" sz="2000" dirty="0">
                <a:solidFill>
                  <a:srgbClr val="262626"/>
                </a:solidFill>
                <a:latin typeface="Calibri" panose="020F0502020204030204" pitchFamily="34" charset="0"/>
                <a:ea typeface="Calibri" panose="020F0502020204030204" pitchFamily="34" charset="0"/>
                <a:cs typeface="Mangal" panose="02040503050203030202" pitchFamily="18" charset="0"/>
              </a:rPr>
              <a:t>Personal Travel Assistant.</a:t>
            </a:r>
            <a:endParaRPr lang="en-IN" sz="1050" dirty="0">
              <a:solidFill>
                <a:srgbClr val="262626"/>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1400" b="1" dirty="0">
                <a:solidFill>
                  <a:srgbClr val="DC3D24"/>
                </a:solidFill>
                <a:effectLst/>
                <a:latin typeface="Cambria" panose="02040503050406030204" pitchFamily="18" charset="0"/>
                <a:ea typeface="Times New Roman" panose="02020603050405020304" pitchFamily="18" charset="0"/>
                <a:cs typeface="Mangal" panose="02040503050203030202" pitchFamily="18" charset="0"/>
              </a:rPr>
              <a:t>CATEGORY- </a:t>
            </a:r>
            <a:r>
              <a:rPr lang="en-US" sz="2000" dirty="0">
                <a:solidFill>
                  <a:srgbClr val="262626"/>
                </a:solidFill>
                <a:latin typeface="Calibri" panose="020F0502020204030204" pitchFamily="34" charset="0"/>
                <a:ea typeface="Calibri" panose="020F0502020204030204" pitchFamily="34" charset="0"/>
                <a:cs typeface="Mangal" panose="02040503050203030202" pitchFamily="18" charset="0"/>
              </a:rPr>
              <a:t>Dynamic web-based application.</a:t>
            </a:r>
            <a:endParaRPr lang="en-IN" sz="1050" dirty="0">
              <a:solidFill>
                <a:srgbClr val="262626"/>
              </a:solidFill>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F8AF8CAF-F877-439F-ADC7-5319488F3C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61" y="118030"/>
            <a:ext cx="2323496" cy="725618"/>
          </a:xfrm>
          <a:prstGeom prst="rect">
            <a:avLst/>
          </a:prstGeom>
        </p:spPr>
      </p:pic>
      <p:grpSp>
        <p:nvGrpSpPr>
          <p:cNvPr id="11" name="Group 10">
            <a:extLst>
              <a:ext uri="{FF2B5EF4-FFF2-40B4-BE49-F238E27FC236}">
                <a16:creationId xmlns:a16="http://schemas.microsoft.com/office/drawing/2014/main" id="{41E965DB-F0AD-4A3D-BA93-3ECE75C7DB09}"/>
              </a:ext>
            </a:extLst>
          </p:cNvPr>
          <p:cNvGrpSpPr/>
          <p:nvPr/>
        </p:nvGrpSpPr>
        <p:grpSpPr>
          <a:xfrm>
            <a:off x="234562" y="796914"/>
            <a:ext cx="2323495" cy="46734"/>
            <a:chOff x="89535" y="876300"/>
            <a:chExt cx="2699385" cy="125730"/>
          </a:xfrm>
        </p:grpSpPr>
        <p:sp>
          <p:nvSpPr>
            <p:cNvPr id="4" name="Rectangle 3">
              <a:extLst>
                <a:ext uri="{FF2B5EF4-FFF2-40B4-BE49-F238E27FC236}">
                  <a16:creationId xmlns:a16="http://schemas.microsoft.com/office/drawing/2014/main" id="{F44C497A-7D7A-467B-8F3C-0E15E63CEFE6}"/>
                </a:ext>
              </a:extLst>
            </p:cNvPr>
            <p:cNvSpPr/>
            <p:nvPr/>
          </p:nvSpPr>
          <p:spPr>
            <a:xfrm>
              <a:off x="89535" y="876300"/>
              <a:ext cx="664845" cy="1257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1EF2B2-8E05-49C6-A000-79971C490B31}"/>
                </a:ext>
              </a:extLst>
            </p:cNvPr>
            <p:cNvSpPr/>
            <p:nvPr/>
          </p:nvSpPr>
          <p:spPr>
            <a:xfrm>
              <a:off x="737235" y="876300"/>
              <a:ext cx="476250" cy="125730"/>
            </a:xfrm>
            <a:prstGeom prst="rect">
              <a:avLst/>
            </a:prstGeom>
            <a:solidFill>
              <a:srgbClr val="D0D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DCF1436-5A08-43AD-B9ED-CC7E10C1C6B2}"/>
                </a:ext>
              </a:extLst>
            </p:cNvPr>
            <p:cNvSpPr/>
            <p:nvPr/>
          </p:nvSpPr>
          <p:spPr>
            <a:xfrm>
              <a:off x="1183004" y="876300"/>
              <a:ext cx="779145" cy="125730"/>
            </a:xfrm>
            <a:prstGeom prst="rect">
              <a:avLst/>
            </a:prstGeom>
            <a:solidFill>
              <a:srgbClr val="DC3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3DD854-3965-409D-B811-983EA22BA2E0}"/>
                </a:ext>
              </a:extLst>
            </p:cNvPr>
            <p:cNvSpPr/>
            <p:nvPr/>
          </p:nvSpPr>
          <p:spPr>
            <a:xfrm>
              <a:off x="1836420" y="876300"/>
              <a:ext cx="476250" cy="125730"/>
            </a:xfrm>
            <a:prstGeom prst="rect">
              <a:avLst/>
            </a:prstGeom>
            <a:solidFill>
              <a:srgbClr val="E4E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332074-2B5A-4E86-A487-0D7E4B80C948}"/>
                </a:ext>
              </a:extLst>
            </p:cNvPr>
            <p:cNvSpPr/>
            <p:nvPr/>
          </p:nvSpPr>
          <p:spPr>
            <a:xfrm>
              <a:off x="2312670" y="876300"/>
              <a:ext cx="476250" cy="125730"/>
            </a:xfrm>
            <a:prstGeom prst="rect">
              <a:avLst/>
            </a:prstGeom>
            <a:solidFill>
              <a:srgbClr val="E05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0EE07D28-22FF-4CCA-B736-783BDBCD7D1F}"/>
              </a:ext>
            </a:extLst>
          </p:cNvPr>
          <p:cNvSpPr/>
          <p:nvPr/>
        </p:nvSpPr>
        <p:spPr>
          <a:xfrm>
            <a:off x="350497" y="5765800"/>
            <a:ext cx="6258646" cy="3496085"/>
          </a:xfrm>
          <a:prstGeom prst="rect">
            <a:avLst/>
          </a:prstGeom>
        </p:spPr>
        <p:txBody>
          <a:bodyPr wrap="square">
            <a:spAutoFit/>
          </a:bodyPr>
          <a:lstStyle/>
          <a:p>
            <a:pPr algn="just">
              <a:spcAft>
                <a:spcPts val="1500"/>
              </a:spcAft>
            </a:pPr>
            <a:r>
              <a:rPr lang="en-US" sz="4000" kern="1400" spc="25" dirty="0">
                <a:solidFill>
                  <a:srgbClr val="17365D"/>
                </a:solidFill>
                <a:effectLst/>
                <a:latin typeface="Product Sans" panose="020B0403030502040203"/>
                <a:ea typeface="Times New Roman" panose="02020603050405020304" pitchFamily="18" charset="0"/>
                <a:cs typeface="Mangal" panose="02040503050203030202" pitchFamily="18" charset="0"/>
              </a:rPr>
              <a:t>Solution</a:t>
            </a:r>
            <a:endParaRPr lang="en-IN" sz="4000" kern="1400" spc="25" dirty="0">
              <a:solidFill>
                <a:srgbClr val="17365D"/>
              </a:solidFill>
              <a:effectLst/>
              <a:latin typeface="Product Sans" panose="020B0403030502040203"/>
              <a:ea typeface="Times New Roman" panose="02020603050405020304" pitchFamily="18" charset="0"/>
              <a:cs typeface="Mangal" panose="02040503050203030202"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dirty="0">
                <a:latin typeface="Product Sans" panose="020B0403030502040203"/>
                <a:ea typeface="Calibri" panose="020F0502020204030204" pitchFamily="34" charset="0"/>
                <a:cs typeface="Times New Roman" panose="02020603050405020304" pitchFamily="18" charset="0"/>
              </a:rPr>
              <a:t>Building a platform that will assist the user before and during the trip.</a:t>
            </a:r>
            <a:endParaRPr lang="en-IN" sz="1600" dirty="0">
              <a:effectLst/>
              <a:latin typeface="Product Sans" panose="020B0403030502040203"/>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dirty="0">
                <a:latin typeface="Product Sans" panose="020B0403030502040203"/>
                <a:ea typeface="Calibri" panose="020F0502020204030204" pitchFamily="34" charset="0"/>
                <a:cs typeface="Times New Roman" panose="02020603050405020304" pitchFamily="18" charset="0"/>
              </a:rPr>
              <a:t>Connecting all the companions thus keeping them updated.</a:t>
            </a:r>
            <a:endParaRPr lang="en-IN" sz="1600" dirty="0">
              <a:effectLst/>
              <a:latin typeface="Product Sans" panose="020B0403030502040203"/>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dirty="0">
                <a:latin typeface="Product Sans" panose="020B0403030502040203"/>
                <a:ea typeface="Calibri" panose="020F0502020204030204" pitchFamily="34" charset="0"/>
                <a:cs typeface="Times New Roman" panose="02020603050405020304" pitchFamily="18" charset="0"/>
              </a:rPr>
              <a:t>Creating an online marketplace for all travel related activities</a:t>
            </a:r>
            <a:endParaRPr lang="en-IN" sz="1600" dirty="0">
              <a:effectLst/>
              <a:latin typeface="Product Sans" panose="020B0403030502040203"/>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Arial" panose="020B0604020202020204" pitchFamily="34" charset="0"/>
              <a:buChar char="•"/>
              <a:tabLst>
                <a:tab pos="457200" algn="l"/>
              </a:tabLst>
            </a:pPr>
            <a:r>
              <a:rPr lang="en-US" dirty="0">
                <a:latin typeface="Product Sans" panose="020B0403030502040203"/>
                <a:ea typeface="Calibri" panose="020F0502020204030204" pitchFamily="34" charset="0"/>
                <a:cs typeface="Times New Roman" panose="02020603050405020304" pitchFamily="18" charset="0"/>
              </a:rPr>
              <a:t>Developing mobile application to provide a beautiful and intuitive interface, making it easy to access and operate for any age group.</a:t>
            </a:r>
            <a:endParaRPr lang="en-IN" sz="1600" dirty="0">
              <a:effectLst/>
              <a:latin typeface="Product Sans" panose="020B0403030502040203"/>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0A35FC2-B164-4912-A871-DFE0D08234DD}"/>
              </a:ext>
            </a:extLst>
          </p:cNvPr>
          <p:cNvSpPr/>
          <p:nvPr/>
        </p:nvSpPr>
        <p:spPr>
          <a:xfrm>
            <a:off x="350497" y="2671096"/>
            <a:ext cx="6258647" cy="2540439"/>
          </a:xfrm>
          <a:prstGeom prst="rect">
            <a:avLst/>
          </a:prstGeom>
        </p:spPr>
        <p:txBody>
          <a:bodyPr wrap="square">
            <a:spAutoFit/>
          </a:bodyPr>
          <a:lstStyle/>
          <a:p>
            <a:pPr algn="just">
              <a:spcAft>
                <a:spcPts val="1500"/>
              </a:spcAft>
            </a:pPr>
            <a:r>
              <a:rPr lang="en-US" sz="4000" kern="1400" spc="25" dirty="0">
                <a:solidFill>
                  <a:srgbClr val="17365D"/>
                </a:solidFill>
                <a:effectLst/>
                <a:latin typeface="Product Sans" panose="020B0403030502040203"/>
                <a:ea typeface="Times New Roman" panose="02020603050405020304" pitchFamily="18" charset="0"/>
                <a:cs typeface="Mangal" panose="02040503050203030202" pitchFamily="18" charset="0"/>
              </a:rPr>
              <a:t>Problem Statement</a:t>
            </a:r>
            <a:endParaRPr lang="en-IN" sz="4000" kern="1400" spc="25" dirty="0">
              <a:solidFill>
                <a:srgbClr val="17365D"/>
              </a:solidFill>
              <a:effectLst/>
              <a:latin typeface="Product Sans" panose="020B0403030502040203"/>
              <a:ea typeface="Times New Roman" panose="02020603050405020304" pitchFamily="18" charset="0"/>
              <a:cs typeface="Mangal" panose="02040503050203030202" pitchFamily="18" charset="0"/>
            </a:endParaRPr>
          </a:p>
          <a:p>
            <a:pPr marL="285750" indent="-285750" algn="just">
              <a:lnSpc>
                <a:spcPct val="115000"/>
              </a:lnSpc>
              <a:spcAft>
                <a:spcPts val="1000"/>
              </a:spcAft>
              <a:buFont typeface="Arial" panose="020B0604020202020204" pitchFamily="34" charset="0"/>
              <a:buChar char="•"/>
            </a:pPr>
            <a:r>
              <a:rPr lang="en-US" dirty="0">
                <a:latin typeface="Product Sans" panose="020B0403030502040203"/>
                <a:ea typeface="Calibri" panose="020F0502020204030204" pitchFamily="34" charset="0"/>
                <a:cs typeface="Mangal" panose="02040503050203030202" pitchFamily="18" charset="0"/>
              </a:rPr>
              <a:t>Keep forgetting important stuff before travelling</a:t>
            </a:r>
            <a:endParaRPr lang="en-IN" sz="1600" dirty="0">
              <a:effectLst/>
              <a:latin typeface="Product Sans" panose="020B0403030502040203"/>
              <a:ea typeface="Calibri" panose="020F0502020204030204" pitchFamily="34" charset="0"/>
              <a:cs typeface="Mangal" panose="02040503050203030202" pitchFamily="18" charset="0"/>
            </a:endParaRPr>
          </a:p>
          <a:p>
            <a:pPr marL="285750" indent="-285750" algn="just">
              <a:lnSpc>
                <a:spcPct val="115000"/>
              </a:lnSpc>
              <a:spcAft>
                <a:spcPts val="1000"/>
              </a:spcAft>
              <a:buFont typeface="Arial" panose="020B0604020202020204" pitchFamily="34" charset="0"/>
              <a:buChar char="•"/>
            </a:pPr>
            <a:r>
              <a:rPr lang="en-US" dirty="0">
                <a:latin typeface="Product Sans" panose="020B0403030502040203"/>
                <a:ea typeface="Calibri" panose="020F0502020204030204" pitchFamily="34" charset="0"/>
                <a:cs typeface="Mangal" panose="02040503050203030202" pitchFamily="18" charset="0"/>
              </a:rPr>
              <a:t>Sick of keeping all documents in an unorganized way</a:t>
            </a:r>
            <a:endParaRPr lang="en-IN" sz="1600" dirty="0">
              <a:effectLst/>
              <a:latin typeface="Product Sans" panose="020B0403030502040203"/>
              <a:ea typeface="Calibri" panose="020F0502020204030204" pitchFamily="34" charset="0"/>
              <a:cs typeface="Mangal" panose="02040503050203030202" pitchFamily="18" charset="0"/>
            </a:endParaRPr>
          </a:p>
          <a:p>
            <a:pPr marL="285750" indent="-285750" algn="just">
              <a:lnSpc>
                <a:spcPct val="115000"/>
              </a:lnSpc>
              <a:spcAft>
                <a:spcPts val="1000"/>
              </a:spcAft>
              <a:buFont typeface="Arial" panose="020B0604020202020204" pitchFamily="34" charset="0"/>
              <a:buChar char="•"/>
            </a:pPr>
            <a:r>
              <a:rPr lang="en-US" dirty="0">
                <a:latin typeface="Product Sans" panose="020B0403030502040203"/>
                <a:ea typeface="Calibri" panose="020F0502020204030204" pitchFamily="34" charset="0"/>
                <a:cs typeface="Mangal" panose="02040503050203030202" pitchFamily="18" charset="0"/>
              </a:rPr>
              <a:t>Keeping live updates of your travel companions</a:t>
            </a:r>
            <a:endParaRPr lang="en-IN" sz="1600" dirty="0">
              <a:effectLst/>
              <a:latin typeface="Product Sans" panose="020B0403030502040203"/>
              <a:ea typeface="Calibri" panose="020F0502020204030204" pitchFamily="34" charset="0"/>
              <a:cs typeface="Mangal" panose="02040503050203030202" pitchFamily="18" charset="0"/>
            </a:endParaRPr>
          </a:p>
          <a:p>
            <a:pPr marL="285750" indent="-285750" algn="just">
              <a:lnSpc>
                <a:spcPct val="115000"/>
              </a:lnSpc>
              <a:spcAft>
                <a:spcPts val="1000"/>
              </a:spcAft>
              <a:buFont typeface="Arial" panose="020B0604020202020204" pitchFamily="34" charset="0"/>
              <a:buChar char="•"/>
            </a:pPr>
            <a:r>
              <a:rPr lang="en-US" dirty="0">
                <a:latin typeface="Product Sans" panose="020B0403030502040203"/>
                <a:ea typeface="Calibri" panose="020F0502020204030204" pitchFamily="34" charset="0"/>
                <a:cs typeface="Mangal" panose="02040503050203030202" pitchFamily="18" charset="0"/>
              </a:rPr>
              <a:t>Don’t know what other companions have packed </a:t>
            </a:r>
            <a:endParaRPr lang="en-IN" sz="1600" dirty="0">
              <a:effectLst/>
              <a:latin typeface="Product Sans" panose="020B0403030502040203"/>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209618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F8CAF-F877-439F-ADC7-5319488F3C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61" y="118030"/>
            <a:ext cx="2323496" cy="725618"/>
          </a:xfrm>
          <a:prstGeom prst="rect">
            <a:avLst/>
          </a:prstGeom>
        </p:spPr>
      </p:pic>
      <p:grpSp>
        <p:nvGrpSpPr>
          <p:cNvPr id="11" name="Group 10">
            <a:extLst>
              <a:ext uri="{FF2B5EF4-FFF2-40B4-BE49-F238E27FC236}">
                <a16:creationId xmlns:a16="http://schemas.microsoft.com/office/drawing/2014/main" id="{41E965DB-F0AD-4A3D-BA93-3ECE75C7DB09}"/>
              </a:ext>
            </a:extLst>
          </p:cNvPr>
          <p:cNvGrpSpPr/>
          <p:nvPr/>
        </p:nvGrpSpPr>
        <p:grpSpPr>
          <a:xfrm>
            <a:off x="234562" y="796914"/>
            <a:ext cx="2323495" cy="46734"/>
            <a:chOff x="89535" y="876300"/>
            <a:chExt cx="2699385" cy="125730"/>
          </a:xfrm>
        </p:grpSpPr>
        <p:sp>
          <p:nvSpPr>
            <p:cNvPr id="4" name="Rectangle 3">
              <a:extLst>
                <a:ext uri="{FF2B5EF4-FFF2-40B4-BE49-F238E27FC236}">
                  <a16:creationId xmlns:a16="http://schemas.microsoft.com/office/drawing/2014/main" id="{F44C497A-7D7A-467B-8F3C-0E15E63CEFE6}"/>
                </a:ext>
              </a:extLst>
            </p:cNvPr>
            <p:cNvSpPr/>
            <p:nvPr/>
          </p:nvSpPr>
          <p:spPr>
            <a:xfrm>
              <a:off x="89535" y="876300"/>
              <a:ext cx="664845" cy="1257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1EF2B2-8E05-49C6-A000-79971C490B31}"/>
                </a:ext>
              </a:extLst>
            </p:cNvPr>
            <p:cNvSpPr/>
            <p:nvPr/>
          </p:nvSpPr>
          <p:spPr>
            <a:xfrm>
              <a:off x="737235" y="876300"/>
              <a:ext cx="476250" cy="125730"/>
            </a:xfrm>
            <a:prstGeom prst="rect">
              <a:avLst/>
            </a:prstGeom>
            <a:solidFill>
              <a:srgbClr val="D0D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DCF1436-5A08-43AD-B9ED-CC7E10C1C6B2}"/>
                </a:ext>
              </a:extLst>
            </p:cNvPr>
            <p:cNvSpPr/>
            <p:nvPr/>
          </p:nvSpPr>
          <p:spPr>
            <a:xfrm>
              <a:off x="1183004" y="876300"/>
              <a:ext cx="779145" cy="125730"/>
            </a:xfrm>
            <a:prstGeom prst="rect">
              <a:avLst/>
            </a:prstGeom>
            <a:solidFill>
              <a:srgbClr val="DC3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3DD854-3965-409D-B811-983EA22BA2E0}"/>
                </a:ext>
              </a:extLst>
            </p:cNvPr>
            <p:cNvSpPr/>
            <p:nvPr/>
          </p:nvSpPr>
          <p:spPr>
            <a:xfrm>
              <a:off x="1836420" y="876300"/>
              <a:ext cx="476250" cy="125730"/>
            </a:xfrm>
            <a:prstGeom prst="rect">
              <a:avLst/>
            </a:prstGeom>
            <a:solidFill>
              <a:srgbClr val="E4E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332074-2B5A-4E86-A487-0D7E4B80C948}"/>
                </a:ext>
              </a:extLst>
            </p:cNvPr>
            <p:cNvSpPr/>
            <p:nvPr/>
          </p:nvSpPr>
          <p:spPr>
            <a:xfrm>
              <a:off x="2312670" y="876300"/>
              <a:ext cx="476250" cy="125730"/>
            </a:xfrm>
            <a:prstGeom prst="rect">
              <a:avLst/>
            </a:prstGeom>
            <a:solidFill>
              <a:srgbClr val="E05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Rectangle 4">
            <a:extLst>
              <a:ext uri="{FF2B5EF4-FFF2-40B4-BE49-F238E27FC236}">
                <a16:creationId xmlns:a16="http://schemas.microsoft.com/office/drawing/2014/main" id="{47E56E80-2EA5-48E7-B2C4-58643817960F}"/>
              </a:ext>
            </a:extLst>
          </p:cNvPr>
          <p:cNvSpPr/>
          <p:nvPr/>
        </p:nvSpPr>
        <p:spPr>
          <a:xfrm>
            <a:off x="382824" y="1129520"/>
            <a:ext cx="6297375" cy="4362476"/>
          </a:xfrm>
          <a:prstGeom prst="rect">
            <a:avLst/>
          </a:prstGeom>
        </p:spPr>
        <p:txBody>
          <a:bodyPr wrap="square">
            <a:spAutoFit/>
          </a:bodyPr>
          <a:lstStyle/>
          <a:p>
            <a:pPr>
              <a:lnSpc>
                <a:spcPct val="115000"/>
              </a:lnSpc>
              <a:spcBef>
                <a:spcPts val="2400"/>
              </a:spcBef>
              <a:spcAft>
                <a:spcPts val="0"/>
              </a:spcAft>
            </a:pPr>
            <a:r>
              <a:rPr lang="en-US" sz="2400" b="1" kern="0" dirty="0">
                <a:solidFill>
                  <a:srgbClr val="365F91"/>
                </a:solidFill>
                <a:effectLst/>
                <a:latin typeface="Product Sans" panose="020B0403030502040203"/>
                <a:ea typeface="Times New Roman" panose="02020603050405020304" pitchFamily="18" charset="0"/>
                <a:cs typeface="Mangal" panose="02040503050203030202" pitchFamily="18" charset="0"/>
              </a:rPr>
              <a:t>Layers -</a:t>
            </a:r>
            <a:endParaRPr lang="en-IN" sz="2000" b="1" kern="0" dirty="0">
              <a:solidFill>
                <a:srgbClr val="365F91"/>
              </a:solidFill>
              <a:effectLst/>
              <a:latin typeface="Product Sans" panose="020B0403030502040203"/>
              <a:ea typeface="Times New Roman" panose="02020603050405020304" pitchFamily="18" charset="0"/>
              <a:cs typeface="Mangal" panose="02040503050203030202" pitchFamily="18" charset="0"/>
            </a:endParaRPr>
          </a:p>
          <a:p>
            <a:pPr indent="457200">
              <a:lnSpc>
                <a:spcPct val="115000"/>
              </a:lnSpc>
              <a:spcBef>
                <a:spcPts val="2400"/>
              </a:spcBef>
              <a:spcAft>
                <a:spcPts val="0"/>
              </a:spcAft>
            </a:pPr>
            <a:r>
              <a:rPr lang="en-US" sz="2400" b="1" kern="0" dirty="0">
                <a:solidFill>
                  <a:srgbClr val="365F91"/>
                </a:solidFill>
                <a:effectLst/>
                <a:latin typeface="Product Sans" panose="020B0403030502040203"/>
                <a:ea typeface="Times New Roman" panose="02020603050405020304" pitchFamily="18" charset="0"/>
                <a:cs typeface="Mangal" panose="02040503050203030202" pitchFamily="18" charset="0"/>
              </a:rPr>
              <a:t>Tools –</a:t>
            </a:r>
            <a:endParaRPr lang="en-IN" sz="2000" b="1" kern="0" dirty="0">
              <a:solidFill>
                <a:srgbClr val="365F91"/>
              </a:solidFill>
              <a:latin typeface="Product Sans" panose="020B0403030502040203"/>
              <a:ea typeface="Times New Roman" panose="02020603050405020304" pitchFamily="18" charset="0"/>
              <a:cs typeface="Mangal" panose="02040503050203030202" pitchFamily="18" charset="0"/>
            </a:endParaRPr>
          </a:p>
          <a:p>
            <a:pPr indent="457200">
              <a:lnSpc>
                <a:spcPct val="115000"/>
              </a:lnSpc>
              <a:spcBef>
                <a:spcPts val="2400"/>
              </a:spcBef>
              <a:spcAft>
                <a:spcPts val="0"/>
              </a:spcAft>
            </a:pPr>
            <a:r>
              <a:rPr lang="en-US" dirty="0">
                <a:latin typeface="Product Sans" panose="020B0403030502040203"/>
                <a:ea typeface="Calibri" panose="020F0502020204030204" pitchFamily="34" charset="0"/>
                <a:cs typeface="Mangal" panose="02040503050203030202" pitchFamily="18" charset="0"/>
              </a:rPr>
              <a:t>Operating Systems            -Windows</a:t>
            </a:r>
          </a:p>
          <a:p>
            <a:pPr indent="457200">
              <a:lnSpc>
                <a:spcPct val="115000"/>
              </a:lnSpc>
              <a:spcBef>
                <a:spcPts val="2400"/>
              </a:spcBef>
              <a:spcAft>
                <a:spcPts val="0"/>
              </a:spcAft>
            </a:pPr>
            <a:r>
              <a:rPr lang="en-US" dirty="0">
                <a:latin typeface="Product Sans" panose="020B0403030502040203"/>
                <a:ea typeface="Calibri" panose="020F0502020204030204" pitchFamily="34" charset="0"/>
                <a:cs typeface="Mangal" panose="02040503050203030202" pitchFamily="18" charset="0"/>
              </a:rPr>
              <a:t>Programming Language   -Flutter, Dart</a:t>
            </a:r>
          </a:p>
          <a:p>
            <a:pPr indent="457200">
              <a:lnSpc>
                <a:spcPct val="115000"/>
              </a:lnSpc>
              <a:spcBef>
                <a:spcPts val="2400"/>
              </a:spcBef>
              <a:spcAft>
                <a:spcPts val="0"/>
              </a:spcAft>
            </a:pPr>
            <a:r>
              <a:rPr lang="en-US" dirty="0">
                <a:latin typeface="Product Sans" panose="020B0403030502040203"/>
                <a:ea typeface="Calibri" panose="020F0502020204030204" pitchFamily="34" charset="0"/>
                <a:cs typeface="Mangal" panose="02040503050203030202" pitchFamily="18" charset="0"/>
              </a:rPr>
              <a:t>Database 	                  -Firebase</a:t>
            </a:r>
            <a:endParaRPr lang="en-IN" sz="1600" dirty="0">
              <a:latin typeface="Product Sans" panose="020B0403030502040203"/>
              <a:ea typeface="Calibri" panose="020F0502020204030204" pitchFamily="34" charset="0"/>
              <a:cs typeface="Mangal" panose="02040503050203030202" pitchFamily="18" charset="0"/>
            </a:endParaRPr>
          </a:p>
          <a:p>
            <a:pPr indent="457200">
              <a:lnSpc>
                <a:spcPct val="115000"/>
              </a:lnSpc>
              <a:spcBef>
                <a:spcPts val="2400"/>
              </a:spcBef>
              <a:spcAft>
                <a:spcPts val="0"/>
              </a:spcAft>
            </a:pPr>
            <a:r>
              <a:rPr lang="en-US" dirty="0">
                <a:latin typeface="Product Sans" panose="020B0403030502040203"/>
                <a:ea typeface="Calibri" panose="020F0502020204030204" pitchFamily="34" charset="0"/>
                <a:cs typeface="Mangal" panose="02040503050203030202" pitchFamily="18" charset="0"/>
              </a:rPr>
              <a:t>Server		-Apache tomcat / Glassfish server</a:t>
            </a:r>
            <a:endParaRPr lang="en-IN" sz="1600" dirty="0">
              <a:latin typeface="Product Sans" panose="020B0403030502040203"/>
              <a:ea typeface="Calibri" panose="020F0502020204030204" pitchFamily="34" charset="0"/>
              <a:cs typeface="Mangal" panose="02040503050203030202" pitchFamily="18" charset="0"/>
            </a:endParaRPr>
          </a:p>
          <a:p>
            <a:pPr indent="457200">
              <a:lnSpc>
                <a:spcPct val="115000"/>
              </a:lnSpc>
              <a:spcBef>
                <a:spcPts val="2400"/>
              </a:spcBef>
              <a:spcAft>
                <a:spcPts val="0"/>
              </a:spcAft>
            </a:pPr>
            <a:r>
              <a:rPr lang="en-US" dirty="0">
                <a:latin typeface="Product Sans" panose="020B0403030502040203"/>
                <a:ea typeface="Calibri" panose="020F0502020204030204" pitchFamily="34" charset="0"/>
                <a:cs typeface="Mangal" panose="02040503050203030202" pitchFamily="18" charset="0"/>
              </a:rPr>
              <a:t>IDE 		                 -Net beans, Android Studio</a:t>
            </a:r>
            <a:endParaRPr lang="en-IN" sz="1600" dirty="0">
              <a:effectLst/>
              <a:latin typeface="Product Sans" panose="020B0403030502040203"/>
              <a:ea typeface="Calibri" panose="020F0502020204030204" pitchFamily="34" charset="0"/>
              <a:cs typeface="Mangal" panose="02040503050203030202" pitchFamily="18" charset="0"/>
            </a:endParaRPr>
          </a:p>
        </p:txBody>
      </p:sp>
      <p:sp>
        <p:nvSpPr>
          <p:cNvPr id="6" name="Rectangle 5">
            <a:extLst>
              <a:ext uri="{FF2B5EF4-FFF2-40B4-BE49-F238E27FC236}">
                <a16:creationId xmlns:a16="http://schemas.microsoft.com/office/drawing/2014/main" id="{1922E5BA-F4F9-4C8D-BBD4-E4601C32383E}"/>
              </a:ext>
            </a:extLst>
          </p:cNvPr>
          <p:cNvSpPr/>
          <p:nvPr/>
        </p:nvSpPr>
        <p:spPr>
          <a:xfrm>
            <a:off x="382824" y="5777868"/>
            <a:ext cx="6195776" cy="3613040"/>
          </a:xfrm>
          <a:prstGeom prst="rect">
            <a:avLst/>
          </a:prstGeom>
        </p:spPr>
        <p:txBody>
          <a:bodyPr wrap="square">
            <a:spAutoFit/>
          </a:bodyPr>
          <a:lstStyle/>
          <a:p>
            <a:pPr>
              <a:lnSpc>
                <a:spcPct val="115000"/>
              </a:lnSpc>
              <a:spcBef>
                <a:spcPts val="2400"/>
              </a:spcBef>
              <a:spcAft>
                <a:spcPts val="0"/>
              </a:spcAft>
            </a:pPr>
            <a:r>
              <a:rPr lang="en-US" sz="24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Method-</a:t>
            </a:r>
            <a:endParaRPr lang="en-IN" sz="20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algn="just">
              <a:spcAft>
                <a:spcPts val="0"/>
              </a:spcAft>
            </a:pPr>
            <a:r>
              <a:rPr lang="en-US" dirty="0">
                <a:latin typeface="Calibri" panose="020F0502020204030204" pitchFamily="34" charset="0"/>
                <a:ea typeface="Calibri" panose="020F0502020204030204" pitchFamily="34" charset="0"/>
                <a:cs typeface="Mangal" panose="02040503050203030202" pitchFamily="18" charset="0"/>
              </a:rPr>
              <a:t>This application works on a dynamic web based system which acts as a personal travel assistant and will assist the user before, during and after the trip.</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Bef>
                <a:spcPts val="2400"/>
              </a:spcBef>
              <a:spcAft>
                <a:spcPts val="0"/>
              </a:spcAft>
            </a:pPr>
            <a:r>
              <a:rPr lang="en-US" sz="24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rPr>
              <a:t>Model- </a:t>
            </a:r>
            <a:endParaRPr lang="en-IN" sz="2000" b="1" kern="0" dirty="0">
              <a:solidFill>
                <a:srgbClr val="365F91"/>
              </a:solidFill>
              <a:effectLst/>
              <a:latin typeface="Cambria" panose="02040503050406030204" pitchFamily="18" charset="0"/>
              <a:ea typeface="Times New Roman" panose="02020603050405020304" pitchFamily="18" charset="0"/>
              <a:cs typeface="Mangal" panose="02040503050203030202" pitchFamily="18" charset="0"/>
            </a:endParaRPr>
          </a:p>
          <a:p>
            <a:pPr algn="just">
              <a:spcAft>
                <a:spcPts val="0"/>
              </a:spcAft>
            </a:pPr>
            <a:r>
              <a:rPr lang="en-US" dirty="0">
                <a:latin typeface="Calibri" panose="020F0502020204030204" pitchFamily="34" charset="0"/>
                <a:ea typeface="Calibri" panose="020F0502020204030204" pitchFamily="34" charset="0"/>
                <a:cs typeface="Mangal" panose="02040503050203030202" pitchFamily="18" charset="0"/>
              </a:rPr>
              <a:t>In this application we will use </a:t>
            </a:r>
            <a:r>
              <a:rPr lang="en-US" b="1" u="sng" dirty="0">
                <a:latin typeface="Calibri" panose="020F0502020204030204" pitchFamily="34" charset="0"/>
                <a:ea typeface="Calibri" panose="020F0502020204030204" pitchFamily="34" charset="0"/>
                <a:cs typeface="Mangal" panose="02040503050203030202" pitchFamily="18" charset="0"/>
              </a:rPr>
              <a:t>Agile SDLC model</a:t>
            </a:r>
            <a:r>
              <a:rPr lang="en-US" dirty="0">
                <a:latin typeface="Calibri" panose="020F0502020204030204" pitchFamily="34" charset="0"/>
                <a:ea typeface="Calibri" panose="020F0502020204030204" pitchFamily="34" charset="0"/>
                <a:cs typeface="Mangal" panose="02040503050203030202" pitchFamily="18" charset="0"/>
              </a:rPr>
              <a: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spcAft>
                <a:spcPts val="1000"/>
              </a:spcAft>
            </a:pPr>
            <a:r>
              <a:rPr lang="en-US" dirty="0"/>
              <a:t>Agile SDLC model is a combination of iterative and incremental process models with focus on process adaptability and customer satisfaction by rapid delivery of working software product. Agile Methods break the product into small incremental builds.</a:t>
            </a:r>
            <a:endParaRPr lang="en-IN"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7669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F8CAF-F877-439F-ADC7-5319488F3C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61" y="118030"/>
            <a:ext cx="2323496" cy="725618"/>
          </a:xfrm>
          <a:prstGeom prst="rect">
            <a:avLst/>
          </a:prstGeom>
        </p:spPr>
      </p:pic>
      <p:grpSp>
        <p:nvGrpSpPr>
          <p:cNvPr id="11" name="Group 10">
            <a:extLst>
              <a:ext uri="{FF2B5EF4-FFF2-40B4-BE49-F238E27FC236}">
                <a16:creationId xmlns:a16="http://schemas.microsoft.com/office/drawing/2014/main" id="{41E965DB-F0AD-4A3D-BA93-3ECE75C7DB09}"/>
              </a:ext>
            </a:extLst>
          </p:cNvPr>
          <p:cNvGrpSpPr/>
          <p:nvPr/>
        </p:nvGrpSpPr>
        <p:grpSpPr>
          <a:xfrm>
            <a:off x="234562" y="796914"/>
            <a:ext cx="2323495" cy="46734"/>
            <a:chOff x="89535" y="876300"/>
            <a:chExt cx="2699385" cy="125730"/>
          </a:xfrm>
        </p:grpSpPr>
        <p:sp>
          <p:nvSpPr>
            <p:cNvPr id="4" name="Rectangle 3">
              <a:extLst>
                <a:ext uri="{FF2B5EF4-FFF2-40B4-BE49-F238E27FC236}">
                  <a16:creationId xmlns:a16="http://schemas.microsoft.com/office/drawing/2014/main" id="{F44C497A-7D7A-467B-8F3C-0E15E63CEFE6}"/>
                </a:ext>
              </a:extLst>
            </p:cNvPr>
            <p:cNvSpPr/>
            <p:nvPr/>
          </p:nvSpPr>
          <p:spPr>
            <a:xfrm>
              <a:off x="89535" y="876300"/>
              <a:ext cx="664845" cy="1257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1EF2B2-8E05-49C6-A000-79971C490B31}"/>
                </a:ext>
              </a:extLst>
            </p:cNvPr>
            <p:cNvSpPr/>
            <p:nvPr/>
          </p:nvSpPr>
          <p:spPr>
            <a:xfrm>
              <a:off x="737235" y="876300"/>
              <a:ext cx="476250" cy="125730"/>
            </a:xfrm>
            <a:prstGeom prst="rect">
              <a:avLst/>
            </a:prstGeom>
            <a:solidFill>
              <a:srgbClr val="D0D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DCF1436-5A08-43AD-B9ED-CC7E10C1C6B2}"/>
                </a:ext>
              </a:extLst>
            </p:cNvPr>
            <p:cNvSpPr/>
            <p:nvPr/>
          </p:nvSpPr>
          <p:spPr>
            <a:xfrm>
              <a:off x="1183004" y="876300"/>
              <a:ext cx="779145" cy="125730"/>
            </a:xfrm>
            <a:prstGeom prst="rect">
              <a:avLst/>
            </a:prstGeom>
            <a:solidFill>
              <a:srgbClr val="DC3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3DD854-3965-409D-B811-983EA22BA2E0}"/>
                </a:ext>
              </a:extLst>
            </p:cNvPr>
            <p:cNvSpPr/>
            <p:nvPr/>
          </p:nvSpPr>
          <p:spPr>
            <a:xfrm>
              <a:off x="1836420" y="876300"/>
              <a:ext cx="476250" cy="125730"/>
            </a:xfrm>
            <a:prstGeom prst="rect">
              <a:avLst/>
            </a:prstGeom>
            <a:solidFill>
              <a:srgbClr val="E4E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332074-2B5A-4E86-A487-0D7E4B80C948}"/>
                </a:ext>
              </a:extLst>
            </p:cNvPr>
            <p:cNvSpPr/>
            <p:nvPr/>
          </p:nvSpPr>
          <p:spPr>
            <a:xfrm>
              <a:off x="2312670" y="876300"/>
              <a:ext cx="476250" cy="125730"/>
            </a:xfrm>
            <a:prstGeom prst="rect">
              <a:avLst/>
            </a:prstGeom>
            <a:solidFill>
              <a:srgbClr val="E05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4" name="Group 13">
            <a:extLst>
              <a:ext uri="{FF2B5EF4-FFF2-40B4-BE49-F238E27FC236}">
                <a16:creationId xmlns:a16="http://schemas.microsoft.com/office/drawing/2014/main" id="{C6918729-0EBA-4541-A92F-091E73741D95}"/>
              </a:ext>
            </a:extLst>
          </p:cNvPr>
          <p:cNvGrpSpPr/>
          <p:nvPr/>
        </p:nvGrpSpPr>
        <p:grpSpPr>
          <a:xfrm>
            <a:off x="469888" y="2408873"/>
            <a:ext cx="6019800" cy="4461715"/>
            <a:chOff x="-1397000" y="1094679"/>
            <a:chExt cx="7632700" cy="5657153"/>
          </a:xfrm>
        </p:grpSpPr>
        <p:pic>
          <p:nvPicPr>
            <p:cNvPr id="1026" name="Picture 2" descr="Image result for agile model">
              <a:extLst>
                <a:ext uri="{FF2B5EF4-FFF2-40B4-BE49-F238E27FC236}">
                  <a16:creationId xmlns:a16="http://schemas.microsoft.com/office/drawing/2014/main" id="{CE8CFE1B-8BFE-42E7-AB33-AA5F73097F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889" r="12588"/>
            <a:stretch/>
          </p:blipFill>
          <p:spPr bwMode="auto">
            <a:xfrm>
              <a:off x="-1397000" y="1094679"/>
              <a:ext cx="7632700" cy="56571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agile model">
              <a:extLst>
                <a:ext uri="{FF2B5EF4-FFF2-40B4-BE49-F238E27FC236}">
                  <a16:creationId xmlns:a16="http://schemas.microsoft.com/office/drawing/2014/main" id="{595D8496-B012-41BC-9AA9-6CA1CD8ACE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720" t="68858" r="22550" b="4428"/>
            <a:stretch/>
          </p:blipFill>
          <p:spPr bwMode="auto">
            <a:xfrm>
              <a:off x="5463540" y="4987290"/>
              <a:ext cx="772160" cy="15113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agile model">
              <a:extLst>
                <a:ext uri="{FF2B5EF4-FFF2-40B4-BE49-F238E27FC236}">
                  <a16:creationId xmlns:a16="http://schemas.microsoft.com/office/drawing/2014/main" id="{03D4F370-A75B-4231-877E-1B2B1DC1E5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720" t="68858" r="28616" b="4428"/>
            <a:stretch/>
          </p:blipFill>
          <p:spPr bwMode="auto">
            <a:xfrm>
              <a:off x="4282440" y="4987290"/>
              <a:ext cx="1215390" cy="15113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6A25B8-9EBB-45B8-99C3-4BE877B8C899}"/>
                </a:ext>
              </a:extLst>
            </p:cNvPr>
            <p:cNvSpPr txBox="1"/>
            <p:nvPr/>
          </p:nvSpPr>
          <p:spPr>
            <a:xfrm>
              <a:off x="4549139" y="5360859"/>
              <a:ext cx="403861" cy="369332"/>
            </a:xfrm>
            <a:prstGeom prst="rect">
              <a:avLst/>
            </a:prstGeom>
            <a:noFill/>
          </p:spPr>
          <p:txBody>
            <a:bodyPr wrap="square" rtlCol="0">
              <a:spAutoFit/>
            </a:bodyPr>
            <a:lstStyle/>
            <a:p>
              <a:r>
                <a:rPr lang="en-US" dirty="0">
                  <a:solidFill>
                    <a:srgbClr val="FFFFFF"/>
                  </a:solidFill>
                  <a:latin typeface="Adobe Gothic Std B" panose="020B0800000000000000" pitchFamily="34" charset="-128"/>
                  <a:ea typeface="Adobe Gothic Std B" panose="020B0800000000000000" pitchFamily="34" charset="-128"/>
                </a:rPr>
                <a:t>7</a:t>
              </a:r>
              <a:endParaRPr lang="en-IN" dirty="0">
                <a:solidFill>
                  <a:srgbClr val="FFFFFF"/>
                </a:solidFill>
                <a:latin typeface="Adobe Gothic Std B" panose="020B0800000000000000" pitchFamily="34" charset="-128"/>
                <a:ea typeface="Adobe Gothic Std B" panose="020B0800000000000000" pitchFamily="34" charset="-128"/>
              </a:endParaRPr>
            </a:p>
          </p:txBody>
        </p:sp>
        <p:sp>
          <p:nvSpPr>
            <p:cNvPr id="15" name="TextBox 14">
              <a:extLst>
                <a:ext uri="{FF2B5EF4-FFF2-40B4-BE49-F238E27FC236}">
                  <a16:creationId xmlns:a16="http://schemas.microsoft.com/office/drawing/2014/main" id="{754E3C36-148A-4410-8540-BD802DD93180}"/>
                </a:ext>
              </a:extLst>
            </p:cNvPr>
            <p:cNvSpPr txBox="1"/>
            <p:nvPr/>
          </p:nvSpPr>
          <p:spPr>
            <a:xfrm>
              <a:off x="4234132" y="5657918"/>
              <a:ext cx="1341120" cy="338554"/>
            </a:xfrm>
            <a:prstGeom prst="rect">
              <a:avLst/>
            </a:prstGeom>
            <a:noFill/>
          </p:spPr>
          <p:txBody>
            <a:bodyPr wrap="square" rtlCol="0">
              <a:spAutoFit/>
            </a:bodyPr>
            <a:lstStyle/>
            <a:p>
              <a:r>
                <a:rPr lang="en-US" sz="1600" dirty="0">
                  <a:solidFill>
                    <a:srgbClr val="FFFFFF"/>
                  </a:solidFill>
                  <a:latin typeface="Adobe Gothic Std B" panose="020B0800000000000000" pitchFamily="34" charset="-128"/>
                  <a:ea typeface="Adobe Gothic Std B" panose="020B0800000000000000" pitchFamily="34" charset="-128"/>
                </a:rPr>
                <a:t>Go live</a:t>
              </a:r>
              <a:endParaRPr lang="en-IN" sz="1600" dirty="0">
                <a:solidFill>
                  <a:srgbClr val="FFFFFF"/>
                </a:solidFill>
                <a:latin typeface="Adobe Gothic Std B" panose="020B0800000000000000" pitchFamily="34" charset="-128"/>
                <a:ea typeface="Adobe Gothic Std B" panose="020B0800000000000000" pitchFamily="34" charset="-128"/>
              </a:endParaRPr>
            </a:p>
          </p:txBody>
        </p:sp>
      </p:grpSp>
    </p:spTree>
    <p:extLst>
      <p:ext uri="{BB962C8B-B14F-4D97-AF65-F5344CB8AC3E}">
        <p14:creationId xmlns:p14="http://schemas.microsoft.com/office/powerpoint/2010/main" val="3306128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F8CAF-F877-439F-ADC7-5319488F3C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61" y="118030"/>
            <a:ext cx="2323496" cy="725618"/>
          </a:xfrm>
          <a:prstGeom prst="rect">
            <a:avLst/>
          </a:prstGeom>
        </p:spPr>
      </p:pic>
      <p:grpSp>
        <p:nvGrpSpPr>
          <p:cNvPr id="11" name="Group 10">
            <a:extLst>
              <a:ext uri="{FF2B5EF4-FFF2-40B4-BE49-F238E27FC236}">
                <a16:creationId xmlns:a16="http://schemas.microsoft.com/office/drawing/2014/main" id="{41E965DB-F0AD-4A3D-BA93-3ECE75C7DB09}"/>
              </a:ext>
            </a:extLst>
          </p:cNvPr>
          <p:cNvGrpSpPr/>
          <p:nvPr/>
        </p:nvGrpSpPr>
        <p:grpSpPr>
          <a:xfrm>
            <a:off x="234562" y="796914"/>
            <a:ext cx="2323495" cy="46734"/>
            <a:chOff x="89535" y="876300"/>
            <a:chExt cx="2699385" cy="125730"/>
          </a:xfrm>
        </p:grpSpPr>
        <p:sp>
          <p:nvSpPr>
            <p:cNvPr id="4" name="Rectangle 3">
              <a:extLst>
                <a:ext uri="{FF2B5EF4-FFF2-40B4-BE49-F238E27FC236}">
                  <a16:creationId xmlns:a16="http://schemas.microsoft.com/office/drawing/2014/main" id="{F44C497A-7D7A-467B-8F3C-0E15E63CEFE6}"/>
                </a:ext>
              </a:extLst>
            </p:cNvPr>
            <p:cNvSpPr/>
            <p:nvPr/>
          </p:nvSpPr>
          <p:spPr>
            <a:xfrm>
              <a:off x="89535" y="876300"/>
              <a:ext cx="664845" cy="1257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1EF2B2-8E05-49C6-A000-79971C490B31}"/>
                </a:ext>
              </a:extLst>
            </p:cNvPr>
            <p:cNvSpPr/>
            <p:nvPr/>
          </p:nvSpPr>
          <p:spPr>
            <a:xfrm>
              <a:off x="737235" y="876300"/>
              <a:ext cx="476250" cy="125730"/>
            </a:xfrm>
            <a:prstGeom prst="rect">
              <a:avLst/>
            </a:prstGeom>
            <a:solidFill>
              <a:srgbClr val="D0D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DCF1436-5A08-43AD-B9ED-CC7E10C1C6B2}"/>
                </a:ext>
              </a:extLst>
            </p:cNvPr>
            <p:cNvSpPr/>
            <p:nvPr/>
          </p:nvSpPr>
          <p:spPr>
            <a:xfrm>
              <a:off x="1183004" y="876300"/>
              <a:ext cx="779145" cy="125730"/>
            </a:xfrm>
            <a:prstGeom prst="rect">
              <a:avLst/>
            </a:prstGeom>
            <a:solidFill>
              <a:srgbClr val="DC3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3DD854-3965-409D-B811-983EA22BA2E0}"/>
                </a:ext>
              </a:extLst>
            </p:cNvPr>
            <p:cNvSpPr/>
            <p:nvPr/>
          </p:nvSpPr>
          <p:spPr>
            <a:xfrm>
              <a:off x="1836420" y="876300"/>
              <a:ext cx="476250" cy="125730"/>
            </a:xfrm>
            <a:prstGeom prst="rect">
              <a:avLst/>
            </a:prstGeom>
            <a:solidFill>
              <a:srgbClr val="E4E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332074-2B5A-4E86-A487-0D7E4B80C948}"/>
                </a:ext>
              </a:extLst>
            </p:cNvPr>
            <p:cNvSpPr/>
            <p:nvPr/>
          </p:nvSpPr>
          <p:spPr>
            <a:xfrm>
              <a:off x="2312670" y="876300"/>
              <a:ext cx="476250" cy="125730"/>
            </a:xfrm>
            <a:prstGeom prst="rect">
              <a:avLst/>
            </a:prstGeom>
            <a:solidFill>
              <a:srgbClr val="E05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Rectangle 4">
            <a:extLst>
              <a:ext uri="{FF2B5EF4-FFF2-40B4-BE49-F238E27FC236}">
                <a16:creationId xmlns:a16="http://schemas.microsoft.com/office/drawing/2014/main" id="{D346D3F3-D41A-43C6-BC50-6B8B12224BE7}"/>
              </a:ext>
            </a:extLst>
          </p:cNvPr>
          <p:cNvSpPr/>
          <p:nvPr/>
        </p:nvSpPr>
        <p:spPr>
          <a:xfrm>
            <a:off x="234561" y="1025060"/>
            <a:ext cx="6388878" cy="8143961"/>
          </a:xfrm>
          <a:prstGeom prst="rect">
            <a:avLst/>
          </a:prstGeom>
        </p:spPr>
        <p:txBody>
          <a:bodyPr wrap="square">
            <a:spAutoFit/>
          </a:bodyPr>
          <a:lstStyle/>
          <a:p>
            <a:pPr algn="ctr">
              <a:spcAft>
                <a:spcPts val="1500"/>
              </a:spcAft>
            </a:pPr>
            <a:r>
              <a:rPr lang="en-US" sz="2800" kern="1800" spc="25" dirty="0">
                <a:solidFill>
                  <a:srgbClr val="17365D"/>
                </a:solidFill>
                <a:effectLst/>
                <a:latin typeface="Product Sans" panose="020B0403030502040203"/>
                <a:ea typeface="Times New Roman" panose="02020603050405020304" pitchFamily="18" charset="0"/>
                <a:cs typeface="Mangal" panose="02040503050203030202" pitchFamily="18" charset="0"/>
              </a:rPr>
              <a:t>Comparison of different life cycle models</a:t>
            </a:r>
            <a:endParaRPr lang="en-IN" sz="2800" kern="1400" spc="25" dirty="0">
              <a:solidFill>
                <a:srgbClr val="17365D"/>
              </a:solidFill>
              <a:effectLst/>
              <a:latin typeface="Product Sans" panose="020B0403030502040203"/>
              <a:ea typeface="Times New Roman" panose="02020603050405020304" pitchFamily="18" charset="0"/>
              <a:cs typeface="Mangal" panose="02040503050203030202" pitchFamily="18" charset="0"/>
            </a:endParaRPr>
          </a:p>
          <a:p>
            <a:pPr>
              <a:spcBef>
                <a:spcPts val="2400"/>
              </a:spcBef>
              <a:spcAft>
                <a:spcPts val="0"/>
              </a:spcAft>
            </a:pPr>
            <a:r>
              <a:rPr lang="en-US" sz="1600" b="1" kern="0" dirty="0">
                <a:solidFill>
                  <a:srgbClr val="365F91"/>
                </a:solidFill>
                <a:latin typeface="Product Sans" panose="020B0403030502040203"/>
                <a:ea typeface="Times New Roman" panose="02020603050405020304" pitchFamily="18" charset="0"/>
                <a:cs typeface="Mangal" panose="02040503050203030202" pitchFamily="18" charset="0"/>
              </a:rPr>
              <a:t>Classical Waterfall Model- </a:t>
            </a:r>
            <a:endParaRPr lang="en-IN" sz="1400" b="1" kern="0" dirty="0">
              <a:solidFill>
                <a:srgbClr val="365F91"/>
              </a:solidFill>
              <a:effectLst/>
              <a:latin typeface="Product Sans" panose="020B0403030502040203"/>
              <a:ea typeface="Times New Roman" panose="02020603050405020304" pitchFamily="18" charset="0"/>
              <a:cs typeface="Mangal" panose="02040503050203030202" pitchFamily="18" charset="0"/>
            </a:endParaRPr>
          </a:p>
          <a:p>
            <a:pPr algn="just">
              <a:lnSpc>
                <a:spcPct val="115000"/>
              </a:lnSpc>
              <a:spcAft>
                <a:spcPts val="1000"/>
              </a:spcAft>
            </a:pPr>
            <a:r>
              <a:rPr lang="en-US" sz="1600" dirty="0">
                <a:latin typeface="Product Sans" panose="020B0403030502040203"/>
                <a:ea typeface="Calibri" panose="020F0502020204030204" pitchFamily="34" charset="0"/>
                <a:cs typeface="Mangal" panose="02040503050203030202" pitchFamily="18" charset="0"/>
              </a:rPr>
              <a:t> The Classical Waterfall model can be considered as the basic model and all other life cycle models are based on this model. It is an ideal model. However, the Classical Waterfall model cannot be used in practical project development, since this model does not support any mechanism to correct the errors that are committed during any of the phases but detected at a later phase. This problem is overcome by the Iterative Waterfall model through the inclusion of feedback paths.</a:t>
            </a:r>
            <a:endParaRPr lang="en-IN" sz="1100" dirty="0">
              <a:effectLst/>
              <a:latin typeface="Product Sans" panose="020B0403030502040203"/>
              <a:ea typeface="Calibri" panose="020F0502020204030204" pitchFamily="34" charset="0"/>
              <a:cs typeface="Mangal" panose="02040503050203030202" pitchFamily="18" charset="0"/>
            </a:endParaRPr>
          </a:p>
          <a:p>
            <a:pPr>
              <a:lnSpc>
                <a:spcPct val="115000"/>
              </a:lnSpc>
              <a:spcBef>
                <a:spcPts val="2400"/>
              </a:spcBef>
              <a:spcAft>
                <a:spcPts val="0"/>
              </a:spcAft>
            </a:pPr>
            <a:r>
              <a:rPr lang="en-US" sz="1600" b="1" kern="0" dirty="0">
                <a:solidFill>
                  <a:srgbClr val="365F91"/>
                </a:solidFill>
                <a:latin typeface="Product Sans" panose="020B0403030502040203"/>
                <a:ea typeface="Times New Roman" panose="02020603050405020304" pitchFamily="18" charset="0"/>
                <a:cs typeface="Mangal" panose="02040503050203030202" pitchFamily="18" charset="0"/>
              </a:rPr>
              <a:t>Iterative Waterfall Model- </a:t>
            </a:r>
            <a:endParaRPr lang="en-IN" sz="1400" b="1" kern="0" dirty="0">
              <a:solidFill>
                <a:srgbClr val="365F91"/>
              </a:solidFill>
              <a:effectLst/>
              <a:latin typeface="Product Sans" panose="020B0403030502040203"/>
              <a:ea typeface="Times New Roman" panose="02020603050405020304" pitchFamily="18" charset="0"/>
              <a:cs typeface="Mangal" panose="02040503050203030202" pitchFamily="18" charset="0"/>
            </a:endParaRPr>
          </a:p>
          <a:p>
            <a:pPr algn="just">
              <a:lnSpc>
                <a:spcPct val="115000"/>
              </a:lnSpc>
              <a:spcAft>
                <a:spcPts val="1000"/>
              </a:spcAft>
            </a:pPr>
            <a:r>
              <a:rPr lang="en-US" sz="1600" dirty="0">
                <a:latin typeface="Product Sans" panose="020B0403030502040203"/>
                <a:ea typeface="Calibri" panose="020F0502020204030204" pitchFamily="34" charset="0"/>
                <a:cs typeface="Mangal" panose="02040503050203030202" pitchFamily="18" charset="0"/>
              </a:rPr>
              <a:t> The Iterative Waterfall model is probably the most used software development model. This model is simple to use and understand. But this model is suitable only for well-understood problems and is not suitable for the development of very large projects and projects that suffer from a large number of risks.</a:t>
            </a:r>
            <a:endParaRPr lang="en-IN" sz="1100" dirty="0">
              <a:effectLst/>
              <a:latin typeface="Product Sans" panose="020B0403030502040203"/>
              <a:ea typeface="Calibri" panose="020F0502020204030204" pitchFamily="34" charset="0"/>
              <a:cs typeface="Mangal" panose="02040503050203030202" pitchFamily="18" charset="0"/>
            </a:endParaRPr>
          </a:p>
          <a:p>
            <a:pPr>
              <a:lnSpc>
                <a:spcPct val="115000"/>
              </a:lnSpc>
              <a:spcBef>
                <a:spcPts val="2400"/>
              </a:spcBef>
              <a:spcAft>
                <a:spcPts val="0"/>
              </a:spcAft>
            </a:pPr>
            <a:r>
              <a:rPr lang="en-US" sz="1600" b="1" kern="0" dirty="0">
                <a:solidFill>
                  <a:srgbClr val="365F91"/>
                </a:solidFill>
                <a:latin typeface="Product Sans" panose="020B0403030502040203"/>
                <a:ea typeface="Times New Roman" panose="02020603050405020304" pitchFamily="18" charset="0"/>
                <a:cs typeface="Mangal" panose="02040503050203030202" pitchFamily="18" charset="0"/>
              </a:rPr>
              <a:t>Prototyping Model-</a:t>
            </a:r>
            <a:endParaRPr lang="en-IN" sz="1400" b="1" kern="0" dirty="0">
              <a:solidFill>
                <a:srgbClr val="365F91"/>
              </a:solidFill>
              <a:effectLst/>
              <a:latin typeface="Product Sans" panose="020B0403030502040203"/>
              <a:ea typeface="Times New Roman" panose="02020603050405020304" pitchFamily="18" charset="0"/>
              <a:cs typeface="Mangal" panose="02040503050203030202" pitchFamily="18" charset="0"/>
            </a:endParaRPr>
          </a:p>
          <a:p>
            <a:pPr algn="just">
              <a:lnSpc>
                <a:spcPct val="115000"/>
              </a:lnSpc>
              <a:spcAft>
                <a:spcPts val="1000"/>
              </a:spcAft>
            </a:pPr>
            <a:r>
              <a:rPr lang="en-US" sz="1600" dirty="0">
                <a:latin typeface="Product Sans" panose="020B0403030502040203"/>
                <a:ea typeface="Calibri" panose="020F0502020204030204" pitchFamily="34" charset="0"/>
                <a:cs typeface="Mangal" panose="02040503050203030202" pitchFamily="18" charset="0"/>
              </a:rPr>
              <a:t> The Prototyping model is suitable for projects, which either the customer requirements or the technical solutions are not well understood. These risks must be identified </a:t>
            </a:r>
            <a:r>
              <a:rPr lang="en-US" sz="1600" dirty="0">
                <a:latin typeface="Calibri" panose="020F0502020204030204" pitchFamily="34" charset="0"/>
                <a:ea typeface="Calibri" panose="020F0502020204030204" pitchFamily="34" charset="0"/>
                <a:cs typeface="Mangal" panose="02040503050203030202" pitchFamily="18" charset="0"/>
              </a:rPr>
              <a:t>before the project starts. This model is especially popular for the development of the user interface part of the project.</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12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US" sz="2400" dirty="0">
                <a:effectLst/>
                <a:latin typeface="Calibri" panose="020F0502020204030204" pitchFamily="34" charset="0"/>
                <a:ea typeface="Calibri" panose="020F0502020204030204" pitchFamily="34" charset="0"/>
                <a:cs typeface="Mangal" panose="02040503050203030202" pitchFamily="18" charset="0"/>
              </a:rPr>
              <a:t> </a:t>
            </a:r>
            <a:endParaRPr lang="en-IN" sz="1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851528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F8CAF-F877-439F-ADC7-5319488F3C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561" y="118030"/>
            <a:ext cx="2323496" cy="725618"/>
          </a:xfrm>
          <a:prstGeom prst="rect">
            <a:avLst/>
          </a:prstGeom>
        </p:spPr>
      </p:pic>
      <p:grpSp>
        <p:nvGrpSpPr>
          <p:cNvPr id="11" name="Group 10">
            <a:extLst>
              <a:ext uri="{FF2B5EF4-FFF2-40B4-BE49-F238E27FC236}">
                <a16:creationId xmlns:a16="http://schemas.microsoft.com/office/drawing/2014/main" id="{41E965DB-F0AD-4A3D-BA93-3ECE75C7DB09}"/>
              </a:ext>
            </a:extLst>
          </p:cNvPr>
          <p:cNvGrpSpPr/>
          <p:nvPr/>
        </p:nvGrpSpPr>
        <p:grpSpPr>
          <a:xfrm>
            <a:off x="234562" y="796914"/>
            <a:ext cx="2323495" cy="46734"/>
            <a:chOff x="89535" y="876300"/>
            <a:chExt cx="2699385" cy="125730"/>
          </a:xfrm>
        </p:grpSpPr>
        <p:sp>
          <p:nvSpPr>
            <p:cNvPr id="4" name="Rectangle 3">
              <a:extLst>
                <a:ext uri="{FF2B5EF4-FFF2-40B4-BE49-F238E27FC236}">
                  <a16:creationId xmlns:a16="http://schemas.microsoft.com/office/drawing/2014/main" id="{F44C497A-7D7A-467B-8F3C-0E15E63CEFE6}"/>
                </a:ext>
              </a:extLst>
            </p:cNvPr>
            <p:cNvSpPr/>
            <p:nvPr/>
          </p:nvSpPr>
          <p:spPr>
            <a:xfrm>
              <a:off x="89535" y="876300"/>
              <a:ext cx="664845" cy="12573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7C1EF2B2-8E05-49C6-A000-79971C490B31}"/>
                </a:ext>
              </a:extLst>
            </p:cNvPr>
            <p:cNvSpPr/>
            <p:nvPr/>
          </p:nvSpPr>
          <p:spPr>
            <a:xfrm>
              <a:off x="737235" y="876300"/>
              <a:ext cx="476250" cy="125730"/>
            </a:xfrm>
            <a:prstGeom prst="rect">
              <a:avLst/>
            </a:prstGeom>
            <a:solidFill>
              <a:srgbClr val="D0D1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DCF1436-5A08-43AD-B9ED-CC7E10C1C6B2}"/>
                </a:ext>
              </a:extLst>
            </p:cNvPr>
            <p:cNvSpPr/>
            <p:nvPr/>
          </p:nvSpPr>
          <p:spPr>
            <a:xfrm>
              <a:off x="1183004" y="876300"/>
              <a:ext cx="779145" cy="125730"/>
            </a:xfrm>
            <a:prstGeom prst="rect">
              <a:avLst/>
            </a:prstGeom>
            <a:solidFill>
              <a:srgbClr val="DC3D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23DD854-3965-409D-B811-983EA22BA2E0}"/>
                </a:ext>
              </a:extLst>
            </p:cNvPr>
            <p:cNvSpPr/>
            <p:nvPr/>
          </p:nvSpPr>
          <p:spPr>
            <a:xfrm>
              <a:off x="1836420" y="876300"/>
              <a:ext cx="476250" cy="125730"/>
            </a:xfrm>
            <a:prstGeom prst="rect">
              <a:avLst/>
            </a:prstGeom>
            <a:solidFill>
              <a:srgbClr val="E4E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9332074-2B5A-4E86-A487-0D7E4B80C948}"/>
                </a:ext>
              </a:extLst>
            </p:cNvPr>
            <p:cNvSpPr/>
            <p:nvPr/>
          </p:nvSpPr>
          <p:spPr>
            <a:xfrm>
              <a:off x="2312670" y="876300"/>
              <a:ext cx="476250" cy="125730"/>
            </a:xfrm>
            <a:prstGeom prst="rect">
              <a:avLst/>
            </a:prstGeom>
            <a:solidFill>
              <a:srgbClr val="E05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Rectangle 4">
            <a:extLst>
              <a:ext uri="{FF2B5EF4-FFF2-40B4-BE49-F238E27FC236}">
                <a16:creationId xmlns:a16="http://schemas.microsoft.com/office/drawing/2014/main" id="{D346D3F3-D41A-43C6-BC50-6B8B12224BE7}"/>
              </a:ext>
            </a:extLst>
          </p:cNvPr>
          <p:cNvSpPr/>
          <p:nvPr/>
        </p:nvSpPr>
        <p:spPr>
          <a:xfrm>
            <a:off x="234561" y="1522532"/>
            <a:ext cx="6388878" cy="6739024"/>
          </a:xfrm>
          <a:prstGeom prst="rect">
            <a:avLst/>
          </a:prstGeom>
        </p:spPr>
        <p:txBody>
          <a:bodyPr wrap="square">
            <a:spAutoFit/>
          </a:bodyPr>
          <a:lstStyle/>
          <a:p>
            <a:pPr>
              <a:lnSpc>
                <a:spcPct val="115000"/>
              </a:lnSpc>
              <a:spcAft>
                <a:spcPts val="1000"/>
              </a:spcAft>
            </a:pPr>
            <a:r>
              <a:rPr lang="en-US" sz="1600" b="1" dirty="0">
                <a:solidFill>
                  <a:srgbClr val="365F91"/>
                </a:solidFill>
                <a:latin typeface="Product Sans" panose="020B0403030502040203"/>
                <a:ea typeface="Times New Roman" panose="02020603050405020304" pitchFamily="18" charset="0"/>
                <a:cs typeface="Mangal" panose="02040503050203030202" pitchFamily="18" charset="0"/>
              </a:rPr>
              <a:t>Evolutionary Model</a:t>
            </a:r>
            <a:r>
              <a:rPr lang="en-US" sz="1600" dirty="0">
                <a:effectLst/>
                <a:latin typeface="Product Sans" panose="020B0403030502040203"/>
                <a:ea typeface="Calibri" panose="020F0502020204030204" pitchFamily="34" charset="0"/>
                <a:cs typeface="Mangal" panose="02040503050203030202" pitchFamily="18" charset="0"/>
              </a:rPr>
              <a:t>-</a:t>
            </a:r>
            <a:endParaRPr lang="en-IN" sz="1600" dirty="0">
              <a:latin typeface="Product Sans" panose="020B0403030502040203"/>
              <a:ea typeface="Calibri" panose="020F0502020204030204" pitchFamily="34" charset="0"/>
              <a:cs typeface="Mangal" panose="02040503050203030202" pitchFamily="18" charset="0"/>
            </a:endParaRPr>
          </a:p>
          <a:p>
            <a:pPr algn="just">
              <a:lnSpc>
                <a:spcPct val="115000"/>
              </a:lnSpc>
              <a:spcAft>
                <a:spcPts val="1000"/>
              </a:spcAft>
            </a:pPr>
            <a:r>
              <a:rPr lang="en-US" sz="1600" dirty="0">
                <a:latin typeface="Product Sans" panose="020B0403030502040203"/>
                <a:ea typeface="Calibri" panose="020F0502020204030204" pitchFamily="34" charset="0"/>
                <a:cs typeface="Mangal" panose="02040503050203030202" pitchFamily="18" charset="0"/>
              </a:rPr>
              <a:t> The Evolutionary model is suitable for large projects which can be decomposed into a set of modules for incremental development and delivery. This model is widely used in object-oriented development projects. This model is only used if incremental delivery of the system is acceptable to the customer.</a:t>
            </a:r>
            <a:endParaRPr lang="en-IN" sz="1600" dirty="0">
              <a:latin typeface="Product Sans" panose="020B0403030502040203"/>
              <a:ea typeface="Calibri" panose="020F0502020204030204" pitchFamily="34" charset="0"/>
              <a:cs typeface="Mangal" panose="02040503050203030202" pitchFamily="18" charset="0"/>
            </a:endParaRPr>
          </a:p>
          <a:p>
            <a:pPr>
              <a:lnSpc>
                <a:spcPct val="115000"/>
              </a:lnSpc>
              <a:spcBef>
                <a:spcPts val="2400"/>
              </a:spcBef>
              <a:spcAft>
                <a:spcPts val="0"/>
              </a:spcAft>
            </a:pPr>
            <a:r>
              <a:rPr lang="en-US" sz="1600" b="1" kern="0" dirty="0">
                <a:solidFill>
                  <a:srgbClr val="365F91"/>
                </a:solidFill>
                <a:latin typeface="Product Sans" panose="020B0403030502040203"/>
                <a:ea typeface="Times New Roman" panose="02020603050405020304" pitchFamily="18" charset="0"/>
                <a:cs typeface="Mangal" panose="02040503050203030202" pitchFamily="18" charset="0"/>
              </a:rPr>
              <a:t>Spiral Model- </a:t>
            </a:r>
            <a:endParaRPr lang="en-IN" sz="1600" b="1" kern="0" dirty="0">
              <a:solidFill>
                <a:srgbClr val="365F91"/>
              </a:solidFill>
              <a:effectLst/>
              <a:latin typeface="Product Sans" panose="020B0403030502040203"/>
              <a:ea typeface="Times New Roman" panose="02020603050405020304" pitchFamily="18" charset="0"/>
              <a:cs typeface="Mangal" panose="02040503050203030202" pitchFamily="18" charset="0"/>
            </a:endParaRPr>
          </a:p>
          <a:p>
            <a:pPr algn="just">
              <a:lnSpc>
                <a:spcPct val="115000"/>
              </a:lnSpc>
              <a:spcAft>
                <a:spcPts val="1000"/>
              </a:spcAft>
            </a:pPr>
            <a:r>
              <a:rPr lang="en-US" sz="1600" dirty="0">
                <a:latin typeface="Product Sans" panose="020B0403030502040203"/>
                <a:ea typeface="Calibri" panose="020F0502020204030204" pitchFamily="34" charset="0"/>
                <a:cs typeface="Mangal" panose="02040503050203030202" pitchFamily="18" charset="0"/>
              </a:rPr>
              <a:t> The Spiral model is considered as a meta-model as it includes all other life cycle models. Flexibility and risk handling are the main characteristics of this model. The spiral model is suitable for the development of technically challenging and large software that is prone to various risks that are difficult to anticipate at the start of the project. But this model is very much complex than the other models.</a:t>
            </a:r>
            <a:endParaRPr lang="en-IN" sz="1600" dirty="0">
              <a:latin typeface="Product Sans" panose="020B0403030502040203"/>
              <a:ea typeface="Calibri" panose="020F0502020204030204" pitchFamily="34" charset="0"/>
              <a:cs typeface="Mangal" panose="02040503050203030202" pitchFamily="18" charset="0"/>
            </a:endParaRPr>
          </a:p>
          <a:p>
            <a:pPr>
              <a:lnSpc>
                <a:spcPct val="115000"/>
              </a:lnSpc>
              <a:spcBef>
                <a:spcPts val="2400"/>
              </a:spcBef>
              <a:spcAft>
                <a:spcPts val="0"/>
              </a:spcAft>
            </a:pPr>
            <a:r>
              <a:rPr lang="en-US" sz="1600" b="1" kern="0" dirty="0">
                <a:solidFill>
                  <a:srgbClr val="365F91"/>
                </a:solidFill>
                <a:latin typeface="Product Sans" panose="020B0403030502040203"/>
                <a:ea typeface="Times New Roman" panose="02020603050405020304" pitchFamily="18" charset="0"/>
                <a:cs typeface="Mangal" panose="02040503050203030202" pitchFamily="18" charset="0"/>
              </a:rPr>
              <a:t>Agile Model-</a:t>
            </a:r>
            <a:endParaRPr lang="en-IN" sz="1600" b="1" kern="0" dirty="0">
              <a:solidFill>
                <a:srgbClr val="365F91"/>
              </a:solidFill>
              <a:effectLst/>
              <a:latin typeface="Product Sans" panose="020B0403030502040203"/>
              <a:ea typeface="Times New Roman" panose="02020603050405020304" pitchFamily="18" charset="0"/>
              <a:cs typeface="Mangal" panose="02040503050203030202" pitchFamily="18" charset="0"/>
            </a:endParaRPr>
          </a:p>
          <a:p>
            <a:pPr algn="just">
              <a:lnSpc>
                <a:spcPct val="115000"/>
              </a:lnSpc>
              <a:spcAft>
                <a:spcPts val="1000"/>
              </a:spcAft>
            </a:pPr>
            <a:r>
              <a:rPr lang="en-US" sz="1600" dirty="0">
                <a:latin typeface="Product Sans" panose="020B0403030502040203"/>
                <a:ea typeface="Calibri" panose="020F0502020204030204" pitchFamily="34" charset="0"/>
                <a:cs typeface="Mangal" panose="02040503050203030202" pitchFamily="18" charset="0"/>
              </a:rPr>
              <a:t>The Agile model was designed to incorporate change requests quickly. In this model, requirements are decomposed into small parts that can be incrementally developed. But the main principle of the Agile model is to deliver an increment to the customer after each Time-box. The end date of iteration is fixed, it can’t be extended. This agility is achieved by removing unnecessary activities that waste time and effort.</a:t>
            </a:r>
            <a:endParaRPr lang="en-IN" sz="1600" dirty="0">
              <a:latin typeface="Product Sans" panose="020B0403030502040203"/>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164487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TotalTime>
  <Words>634</Words>
  <Application>Microsoft Office PowerPoint</Application>
  <PresentationFormat>A4 Paper (210x297 mm)</PresentationFormat>
  <Paragraphs>42</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Adobe Gothic Std B</vt:lpstr>
      <vt:lpstr>Alegreya Sans SC</vt:lpstr>
      <vt:lpstr>Arial</vt:lpstr>
      <vt:lpstr>Calibri</vt:lpstr>
      <vt:lpstr>Calibri Light</vt:lpstr>
      <vt:lpstr>Cambria</vt:lpstr>
      <vt:lpstr>Product Sans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 Tonde</dc:creator>
  <cp:lastModifiedBy>Harsh Tonde</cp:lastModifiedBy>
  <cp:revision>8</cp:revision>
  <dcterms:created xsi:type="dcterms:W3CDTF">2020-03-12T16:14:45Z</dcterms:created>
  <dcterms:modified xsi:type="dcterms:W3CDTF">2020-03-12T18:39:25Z</dcterms:modified>
</cp:coreProperties>
</file>