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74162F-AB6D-4574-A277-237BA2BFEFBA}">
  <a:tblStyle styleId="{A274162F-AB6D-4574-A277-237BA2BFEF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7b30497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7b30497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6d60dd6e2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6d60dd6e2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6d60dd6e2_1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6d60dd6e2_1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6d60dd6e2_1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6d60dd6e2_1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7b304978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7b304978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7b30497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7b30497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b30497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b30497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7b304978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7b304978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b30497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b30497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6d60dd6e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6d60dd6e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6d60dd6e2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6d60dd6e2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6d60dd6e2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6d60dd6e2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7b30497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7b30497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7b304978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7b304978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0" Type="http://schemas.openxmlformats.org/officeDocument/2006/relationships/image" Target="../media/image19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30450" y="304575"/>
            <a:ext cx="4255500" cy="15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CHE352 PROJECT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Group 4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82600" y="1832250"/>
            <a:ext cx="4118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INSTRUCTOR : Prof. Vishal Agarwal</a:t>
            </a:r>
            <a:endParaRPr sz="1800"/>
          </a:p>
        </p:txBody>
      </p:sp>
      <p:sp>
        <p:nvSpPr>
          <p:cNvPr id="279" name="Google Shape;279;p13"/>
          <p:cNvSpPr txBox="1"/>
          <p:nvPr/>
        </p:nvSpPr>
        <p:spPr>
          <a:xfrm>
            <a:off x="5210550" y="2881125"/>
            <a:ext cx="3524400" cy="2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Ishika Singh(160302)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Sirjan Jain(160693)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Monal Goel(160415)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Shivam Barodiya(160652)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Varanasi Nitesh(160774)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Krishan Kumar Tetarwal(160338)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Naman Swarnkar</a:t>
            </a:r>
            <a:r>
              <a:rPr b="1" lang="en-GB"/>
              <a:t> </a:t>
            </a:r>
            <a:r>
              <a:rPr lang="en-GB"/>
              <a:t>(150434)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Abhishek Mehta (160034)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type="title"/>
          </p:nvPr>
        </p:nvSpPr>
        <p:spPr>
          <a:xfrm>
            <a:off x="319200" y="208800"/>
            <a:ext cx="8505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RESULTS - 2 </a:t>
            </a:r>
            <a:endParaRPr/>
          </a:p>
        </p:txBody>
      </p:sp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489425" y="736050"/>
            <a:ext cx="85056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Results Obtained in ASPEN:</a:t>
            </a:r>
            <a:endParaRPr b="1" sz="14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The composition vs stage plots obtained is as follows: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64" name="Google Shape;3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25" y="1558075"/>
            <a:ext cx="8335374" cy="34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319200" y="208800"/>
            <a:ext cx="8505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RESULTS - 3</a:t>
            </a:r>
            <a:endParaRPr/>
          </a:p>
        </p:txBody>
      </p:sp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67500" y="735600"/>
            <a:ext cx="9009000" cy="4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Temperature profiles r</a:t>
            </a:r>
            <a:r>
              <a:rPr b="1" lang="en-GB" sz="1400" u="sng"/>
              <a:t>esults obtained from Matlab and Aspen:</a:t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 u="sng"/>
              <a:t>In Aspen: </a:t>
            </a:r>
            <a:r>
              <a:rPr lang="en-GB" sz="1400"/>
              <a:t>                                                                                     </a:t>
            </a:r>
            <a:r>
              <a:rPr b="1" lang="en-GB" sz="1400" u="sng"/>
              <a:t> In Matlab: </a:t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50" y="1695100"/>
            <a:ext cx="4344876" cy="32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0" y="1695100"/>
            <a:ext cx="397950" cy="326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400" y="1695100"/>
            <a:ext cx="4123101" cy="32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24"/>
          <p:cNvGraphicFramePr/>
          <p:nvPr/>
        </p:nvGraphicFramePr>
        <p:xfrm>
          <a:off x="172888" y="24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{A274162F-AB6D-4574-A277-237BA2BFEFBA}</a:tableStyleId>
              </a:tblPr>
              <a:tblGrid>
                <a:gridCol w="7354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83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comp/stage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Methanol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9.84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16.37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15.83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15.28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14.68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13.90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Acetate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17.46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34.04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33.00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32.32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31.83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31.44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31.08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31.02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30.87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30.52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29.67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27.70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3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Methyl acetate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Benzene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7.92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10.90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Chloroform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8.70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9.81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10.91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13.39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p24"/>
          <p:cNvGraphicFramePr/>
          <p:nvPr/>
        </p:nvGraphicFramePr>
        <p:xfrm>
          <a:off x="167300" y="27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{A274162F-AB6D-4574-A277-237BA2BFEFBA}</a:tableStyleId>
              </a:tblPr>
              <a:tblGrid>
                <a:gridCol w="912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  <a:gridCol w="415050"/>
              </a:tblGrid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comp/stage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Methanol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7.43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19.72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19.72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19.72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19.71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19.68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19.64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18.93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Acetate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13.96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12.79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51.98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51.47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50.63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48.66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20.96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Methyl acetate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1.48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Benzene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25.39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25.39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25.39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25.39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25.40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25.41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25.43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25.50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26.02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26.91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29.00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Chloroform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25.86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25.87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25.90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25.95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26.04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26.21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26.51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27.05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27.99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29.53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16.14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ED7D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24"/>
          <p:cNvSpPr txBox="1"/>
          <p:nvPr/>
        </p:nvSpPr>
        <p:spPr>
          <a:xfrm>
            <a:off x="295825" y="2357803"/>
            <a:ext cx="8675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Above table is of vapor phase flow rates and following table is of liquid phase flow rates for each component at various stages: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319200" y="198500"/>
            <a:ext cx="85056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References: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67500" y="818600"/>
            <a:ext cx="9009000" cy="4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departure functions: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Separation Process Principles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Book </a:t>
            </a:r>
            <a:r>
              <a:rPr lang="en-GB" sz="11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by Ernest J. Henley and J. D Seader.</a:t>
            </a:r>
            <a:endParaRPr sz="11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RK equation of states, fugacity coefficients: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Engineering and Chemical Thermodynamics </a:t>
            </a:r>
            <a:r>
              <a:rPr lang="en-GB" sz="11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Book by Milo D. Koretsky</a:t>
            </a:r>
            <a:r>
              <a:rPr lang="en-GB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Algorithm: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Multicomponent Separation CaIcuIations by Linearization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Book by Leonard M. Napthali and Donald P. Sandholm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319200" y="208800"/>
            <a:ext cx="8505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INDIVIDUAL CONTRIBUTION </a:t>
            </a:r>
            <a:endParaRPr/>
          </a:p>
        </p:txBody>
      </p:sp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319200" y="764350"/>
            <a:ext cx="85056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/>
              <a:t>ISHIKA SINGH: Base matlab code, </a:t>
            </a:r>
            <a:r>
              <a:rPr b="1" lang="en-GB"/>
              <a:t>debugging</a:t>
            </a:r>
            <a:r>
              <a:rPr b="1" lang="en-GB"/>
              <a:t>, presentation.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/>
              <a:t>SIRJAN JAIN: Aspen, </a:t>
            </a:r>
            <a:r>
              <a:rPr b="1" lang="en-GB"/>
              <a:t>presentation, debugging.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/>
              <a:t>MONAL GOEL: </a:t>
            </a:r>
            <a:r>
              <a:rPr b="1" lang="en-GB"/>
              <a:t>Degree of freedom analysis, presentation, debugging.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/>
              <a:t>SHIVAM BARODIYA: </a:t>
            </a:r>
            <a:r>
              <a:rPr b="1" lang="en-GB"/>
              <a:t>Degree of freedom analysis, presentation.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/>
              <a:t>KRISHAN KUMAR TETARWAL: </a:t>
            </a:r>
            <a:r>
              <a:rPr b="1" lang="en-GB"/>
              <a:t>Debugging, presentation.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/>
              <a:t>VARANASHI NITESH : Aspen, d</a:t>
            </a:r>
            <a:r>
              <a:rPr b="1" lang="en-GB"/>
              <a:t>ebugging, presentation.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/>
              <a:t>NAMAN SWARNKAR</a:t>
            </a:r>
            <a:r>
              <a:rPr b="1" lang="en-GB" sz="1400">
                <a:solidFill>
                  <a:srgbClr val="000000"/>
                </a:solidFill>
              </a:rPr>
              <a:t>: </a:t>
            </a:r>
            <a:r>
              <a:rPr b="1" lang="en-GB"/>
              <a:t>Vapor phase departure function</a:t>
            </a:r>
            <a:r>
              <a:rPr b="1" lang="en-GB" sz="1400"/>
              <a:t>,</a:t>
            </a:r>
            <a:r>
              <a:rPr b="1" lang="en-GB"/>
              <a:t>Presentation.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824000" y="763600"/>
            <a:ext cx="7926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</a:t>
            </a:r>
            <a:r>
              <a:rPr lang="en-GB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177150"/>
            <a:ext cx="7030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</a:t>
            </a:r>
            <a:r>
              <a:rPr lang="en-GB" u="sng"/>
              <a:t>Problem Statement</a:t>
            </a:r>
            <a:endParaRPr u="sng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82400" y="647000"/>
            <a:ext cx="87792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</a:t>
            </a:r>
            <a:r>
              <a:rPr b="1" lang="en-GB"/>
              <a:t>o simulate a multicomponent distillation column using Naphtali and Sandholm Newton-Raphson algorithm  incorporating vapor-phase non-idealities in Matlab.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Compute composition on each tray (including bottom and distillate).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Plot the temperature profile inside the distillation column.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To check the results obtained from Matlab by performing rigorous simulation in ASPEN.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Given :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Methanol =15 kmol/h, Acetone = 40 kmol/h, Methyl Acetate = 5 kmol/h, Benzene = 20 kmol/h, Chloroform = 20 kmol/h.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Column pressure = 1 atm, Feed plate location = 6, Number of plates inside column = 17,Thermal condition of Feed =Liquid at 330 K, Type of Condenser= Total,Reflux ratio= 9.5, Bottom flow rate = 62 kmol/h, Type of Reboiler = Partial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Activity coefficients for liquid phase calculated by Wilson’s equation.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Fugacity coefficients for vapour phase obtained from Redlich-Kwong equation of state.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Murphree tray efficiency = 0.85 and Departure functions for vapour phase enthalpies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570325" y="46250"/>
            <a:ext cx="8461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Degree of Freedom Analysis</a:t>
            </a:r>
            <a:endParaRPr u="sng"/>
          </a:p>
        </p:txBody>
      </p:sp>
      <p:sp>
        <p:nvSpPr>
          <p:cNvPr id="291" name="Google Shape;291;p15" title="5)"/>
          <p:cNvSpPr txBox="1"/>
          <p:nvPr>
            <p:ph idx="1" type="body"/>
          </p:nvPr>
        </p:nvSpPr>
        <p:spPr>
          <a:xfrm>
            <a:off x="389700" y="495525"/>
            <a:ext cx="8197800" cy="4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u="sng"/>
              <a:t>Number of components</a:t>
            </a:r>
            <a:r>
              <a:rPr b="1" lang="en-GB"/>
              <a:t> = c = 5 (Methanol, Acetone, Methyl Acetate, Benzene, Chloroform)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Number of stages</a:t>
            </a:r>
            <a:r>
              <a:rPr b="1" lang="en-GB"/>
              <a:t> = N = 19 (including condenser and reboiler)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Number of independent variables</a:t>
            </a:r>
            <a:r>
              <a:rPr b="1" lang="en-GB"/>
              <a:t> = 495 = (3*N*c + 11*N + 1)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Murphree</a:t>
            </a:r>
            <a:r>
              <a:rPr b="1" lang="en-GB"/>
              <a:t> Tray efficiency(all stages) = 19 (N)		</a:t>
            </a:r>
            <a:r>
              <a:rPr b="1" lang="en-GB"/>
              <a:t>F = 19 (N)</a:t>
            </a:r>
            <a:r>
              <a:rPr b="1" lang="en-GB"/>
              <a:t>		</a:t>
            </a:r>
            <a:r>
              <a:rPr b="1" lang="en-GB"/>
              <a:t>Q = 19 (N)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T(all stages) = 19 (N)                                         </a:t>
            </a:r>
            <a:r>
              <a:rPr b="1" lang="en-GB"/>
              <a:t>		L = 19 (N)</a:t>
            </a:r>
            <a:r>
              <a:rPr b="1" lang="en-GB"/>
              <a:t>              </a:t>
            </a:r>
            <a:r>
              <a:rPr b="1" lang="en-GB"/>
              <a:t>x,y,z = 3*19*5 (3*N*c)                                         </a:t>
            </a:r>
            <a:r>
              <a:rPr b="1" lang="en-GB"/>
              <a:t>   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T(incoming feed) = 19 </a:t>
            </a:r>
            <a:r>
              <a:rPr b="1" lang="en-GB"/>
              <a:t>(N)</a:t>
            </a:r>
            <a:r>
              <a:rPr b="1" lang="en-GB"/>
              <a:t>                                 		</a:t>
            </a:r>
            <a:r>
              <a:rPr b="1" lang="en-GB"/>
              <a:t>U = 19 (N)		No. of Trays(N) = 1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P(all stages) = 19 </a:t>
            </a:r>
            <a:r>
              <a:rPr b="1" lang="en-GB"/>
              <a:t>(N)</a:t>
            </a:r>
            <a:r>
              <a:rPr b="1" lang="en-GB"/>
              <a:t>                                         		</a:t>
            </a:r>
            <a:r>
              <a:rPr b="1" lang="en-GB"/>
              <a:t>V = 19 (N)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</a:t>
            </a:r>
            <a:r>
              <a:rPr b="1" lang="en-GB"/>
              <a:t>(incoming feed) = 19</a:t>
            </a:r>
            <a:r>
              <a:rPr b="1" lang="en-GB"/>
              <a:t> </a:t>
            </a:r>
            <a:r>
              <a:rPr b="1" lang="en-GB"/>
              <a:t>(N)</a:t>
            </a:r>
            <a:r>
              <a:rPr b="1" lang="en-GB"/>
              <a:t>                                		</a:t>
            </a:r>
            <a:r>
              <a:rPr b="1" lang="en-GB"/>
              <a:t>W = 19 (N)</a:t>
            </a:r>
            <a:r>
              <a:rPr b="1" lang="en-GB"/>
              <a:t>                         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Number of independent equations</a:t>
            </a:r>
            <a:r>
              <a:rPr b="1" lang="en-GB"/>
              <a:t> = 247 = (2*N*c + 3*N)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Mij = 19*5 (N*c)                         Eij = 19*5 (N*c)              Hj = 19 (N)            Sx &amp; Sy = 2*19 (2*N)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Degrees of freedom</a:t>
            </a:r>
            <a:r>
              <a:rPr b="1" lang="en-GB"/>
              <a:t> = Number of independent variables - Number of independent equations				  = (3*N*c + 11*N + 1) - (2*N*c + 3*N) = (N*c + 8*N + 1)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Values to be mentioned</a:t>
            </a:r>
            <a:r>
              <a:rPr b="1" lang="en-GB"/>
              <a:t> </a:t>
            </a:r>
            <a:r>
              <a:rPr b="1" lang="en-GB"/>
              <a:t>= 248 = (N*c + 8*N + 1)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Murphree Tray efficiency(all stages) = 19 (N)		F = 19 (N)		zi = 19*5 (N*c)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T(incoming feed) = 19 (N)                                   </a:t>
            </a:r>
            <a:r>
              <a:rPr b="1" lang="en-GB"/>
              <a:t>  		U = 19 (N)             No. of Trays(N) = 1 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P(all sta</a:t>
            </a:r>
            <a:r>
              <a:rPr b="1" lang="en-GB"/>
              <a:t>ges</a:t>
            </a:r>
            <a:r>
              <a:rPr b="1" lang="en-GB"/>
              <a:t>) = 19 (N)                                                       W = 19 (N)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P(incoming feed) = 19 (N)					Q = 19 (N)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Hence, system is sufficiently defined...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                                        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319200" y="104250"/>
            <a:ext cx="8505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LOGIC - </a:t>
            </a:r>
            <a:r>
              <a:rPr lang="en-GB" u="sng"/>
              <a:t>Naphtali Sandholm Formulation </a:t>
            </a:r>
            <a:r>
              <a:rPr lang="en-GB" u="sng"/>
              <a:t> </a:t>
            </a:r>
            <a:endParaRPr u="sng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6550" y="576775"/>
            <a:ext cx="8688300" cy="4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Converting to MEH equation</a:t>
            </a:r>
            <a:r>
              <a:rPr b="1" lang="en-GB" sz="1400"/>
              <a:t> 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L</a:t>
            </a:r>
            <a:r>
              <a:rPr b="1" baseline="-25000" lang="en-GB" sz="1400"/>
              <a:t>j</a:t>
            </a:r>
            <a:r>
              <a:rPr b="1" lang="en-GB" sz="1400"/>
              <a:t>*x</a:t>
            </a:r>
            <a:r>
              <a:rPr b="1" baseline="-25000" lang="en-GB" sz="1400"/>
              <a:t>ij</a:t>
            </a:r>
            <a:r>
              <a:rPr b="1" lang="en-GB" sz="1400"/>
              <a:t> = l</a:t>
            </a:r>
            <a:r>
              <a:rPr b="1" baseline="-25000" lang="en-GB" sz="1400"/>
              <a:t>ij</a:t>
            </a:r>
            <a:endParaRPr b="1" baseline="-2500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V</a:t>
            </a:r>
            <a:r>
              <a:rPr b="1" baseline="-25000" lang="en-GB" sz="1400"/>
              <a:t>j</a:t>
            </a:r>
            <a:r>
              <a:rPr b="1" lang="en-GB" sz="1400"/>
              <a:t>*</a:t>
            </a:r>
            <a:r>
              <a:rPr b="1" lang="en-GB" sz="1400"/>
              <a:t>y</a:t>
            </a:r>
            <a:r>
              <a:rPr b="1" baseline="-25000" lang="en-GB" sz="1400"/>
              <a:t>ij</a:t>
            </a:r>
            <a:r>
              <a:rPr b="1" lang="en-GB" sz="1400"/>
              <a:t> = v</a:t>
            </a:r>
            <a:r>
              <a:rPr b="1" baseline="-25000" lang="en-GB" sz="1400"/>
              <a:t>ij</a:t>
            </a:r>
            <a:endParaRPr b="1" baseline="-25000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F</a:t>
            </a:r>
            <a:r>
              <a:rPr b="1" baseline="-25000" lang="en-GB" sz="1400"/>
              <a:t>j</a:t>
            </a:r>
            <a:r>
              <a:rPr b="1" lang="en-GB" sz="1400"/>
              <a:t>*z</a:t>
            </a:r>
            <a:r>
              <a:rPr b="1" baseline="-25000" lang="en-GB" sz="1400"/>
              <a:t>ij</a:t>
            </a:r>
            <a:r>
              <a:rPr b="1" lang="en-GB" sz="1400"/>
              <a:t> = f</a:t>
            </a:r>
            <a:r>
              <a:rPr b="1" baseline="-25000" lang="en-GB" sz="1400"/>
              <a:t>ij</a:t>
            </a:r>
            <a:endParaRPr b="1" baseline="-25000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Murphree Tray Efficiency(n)</a:t>
            </a:r>
            <a:r>
              <a:rPr b="1" lang="en-GB" sz="1400"/>
              <a:t> :- 		</a:t>
            </a:r>
            <a:r>
              <a:rPr b="1" lang="en-GB" sz="1400">
                <a:solidFill>
                  <a:srgbClr val="434343"/>
                </a:solidFill>
              </a:rPr>
              <a:t>n</a:t>
            </a:r>
            <a:r>
              <a:rPr b="1" baseline="-25000" lang="en-GB" sz="1400">
                <a:solidFill>
                  <a:srgbClr val="434343"/>
                </a:solidFill>
              </a:rPr>
              <a:t>i</a:t>
            </a:r>
            <a:r>
              <a:rPr b="1" lang="en-GB" sz="1400">
                <a:solidFill>
                  <a:srgbClr val="434343"/>
                </a:solidFill>
              </a:rPr>
              <a:t>k</a:t>
            </a:r>
            <a:r>
              <a:rPr b="1" baseline="-25000" lang="en-GB" sz="1400">
                <a:solidFill>
                  <a:srgbClr val="434343"/>
                </a:solidFill>
              </a:rPr>
              <a:t>i,j</a:t>
            </a:r>
            <a:r>
              <a:rPr b="1" lang="en-GB" sz="1400">
                <a:solidFill>
                  <a:srgbClr val="434343"/>
                </a:solidFill>
              </a:rPr>
              <a:t>x</a:t>
            </a:r>
            <a:r>
              <a:rPr b="1" baseline="-25000" lang="en-GB" sz="1400">
                <a:solidFill>
                  <a:srgbClr val="434343"/>
                </a:solidFill>
              </a:rPr>
              <a:t>i,j</a:t>
            </a:r>
            <a:r>
              <a:rPr b="1" lang="en-GB" sz="1400">
                <a:solidFill>
                  <a:srgbClr val="434343"/>
                </a:solidFill>
              </a:rPr>
              <a:t> - y</a:t>
            </a:r>
            <a:r>
              <a:rPr b="1" baseline="-25000" lang="en-GB" sz="1400">
                <a:solidFill>
                  <a:srgbClr val="434343"/>
                </a:solidFill>
              </a:rPr>
              <a:t>i,j</a:t>
            </a:r>
            <a:r>
              <a:rPr b="1" lang="en-GB" sz="1400">
                <a:solidFill>
                  <a:srgbClr val="434343"/>
                </a:solidFill>
              </a:rPr>
              <a:t> + (1-n</a:t>
            </a:r>
            <a:r>
              <a:rPr b="1" baseline="-25000" lang="en-GB" sz="1400">
                <a:solidFill>
                  <a:srgbClr val="434343"/>
                </a:solidFill>
              </a:rPr>
              <a:t>i</a:t>
            </a:r>
            <a:r>
              <a:rPr b="1" lang="en-GB" sz="1400">
                <a:solidFill>
                  <a:srgbClr val="434343"/>
                </a:solidFill>
              </a:rPr>
              <a:t>) y</a:t>
            </a:r>
            <a:r>
              <a:rPr b="1" baseline="-25000" lang="en-GB" sz="1400">
                <a:solidFill>
                  <a:srgbClr val="434343"/>
                </a:solidFill>
              </a:rPr>
              <a:t>i,j+1</a:t>
            </a:r>
            <a:r>
              <a:rPr b="1" lang="en-GB" sz="1400">
                <a:solidFill>
                  <a:srgbClr val="434343"/>
                </a:solidFill>
              </a:rPr>
              <a:t>=0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 u="sng"/>
              <a:t>Substituting assumptions of Naphtali Sandholm in equations, we get</a:t>
            </a:r>
            <a:r>
              <a:rPr b="1" lang="en-GB" sz="1400"/>
              <a:t> :-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Mass Balance :- 			M</a:t>
            </a:r>
            <a:r>
              <a:rPr b="1" baseline="-25000" lang="en-GB" sz="1400"/>
              <a:t>ij</a:t>
            </a:r>
            <a:r>
              <a:rPr b="1" lang="en-GB" sz="1400"/>
              <a:t>= f</a:t>
            </a:r>
            <a:r>
              <a:rPr b="1" baseline="-25000" lang="en-GB" sz="1400"/>
              <a:t>ij </a:t>
            </a:r>
            <a:r>
              <a:rPr b="1" lang="en-GB" sz="1400"/>
              <a:t>+ v</a:t>
            </a:r>
            <a:r>
              <a:rPr b="1" baseline="-25000" lang="en-GB" sz="1400"/>
              <a:t>i,j+1 </a:t>
            </a:r>
            <a:r>
              <a:rPr b="1" lang="en-GB" sz="1400"/>
              <a:t>+ l</a:t>
            </a:r>
            <a:r>
              <a:rPr b="1" baseline="-25000" lang="en-GB" sz="1400"/>
              <a:t>i,j-1 </a:t>
            </a:r>
            <a:r>
              <a:rPr b="1" lang="en-GB" sz="1400"/>
              <a:t>- l</a:t>
            </a:r>
            <a:r>
              <a:rPr b="1" baseline="-25000" lang="en-GB" sz="1400"/>
              <a:t>ij</a:t>
            </a:r>
            <a:r>
              <a:rPr b="1" lang="en-GB" sz="1400"/>
              <a:t>(1+s</a:t>
            </a:r>
            <a:r>
              <a:rPr b="1" baseline="-25000" lang="en-GB" sz="1400"/>
              <a:t>j</a:t>
            </a:r>
            <a:r>
              <a:rPr b="1" lang="en-GB" sz="1400"/>
              <a:t>) - v</a:t>
            </a:r>
            <a:r>
              <a:rPr b="1" baseline="-25000" lang="en-GB" sz="1400"/>
              <a:t>ij</a:t>
            </a:r>
            <a:r>
              <a:rPr b="1" lang="en-GB" sz="1400"/>
              <a:t>(1+S</a:t>
            </a:r>
            <a:r>
              <a:rPr b="1" baseline="-25000" lang="en-GB" sz="1400"/>
              <a:t>j</a:t>
            </a:r>
            <a:r>
              <a:rPr b="1" lang="en-GB" sz="1400"/>
              <a:t>) = 0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Equilibrium equations :-	</a:t>
            </a:r>
            <a:r>
              <a:rPr b="1" lang="en-GB" sz="1400"/>
              <a:t>E</a:t>
            </a:r>
            <a:r>
              <a:rPr b="1" baseline="-25000" lang="en-GB" sz="1400"/>
              <a:t>ij</a:t>
            </a:r>
            <a:r>
              <a:rPr b="1" lang="en-GB" sz="1400"/>
              <a:t> = n</a:t>
            </a:r>
            <a:r>
              <a:rPr b="1" baseline="-25000" lang="en-GB" sz="1400"/>
              <a:t>j</a:t>
            </a:r>
            <a:r>
              <a:rPr b="1" lang="en-GB" sz="1400"/>
              <a:t>*K</a:t>
            </a:r>
            <a:r>
              <a:rPr b="1" baseline="-25000" lang="en-GB" sz="1400"/>
              <a:t>ij</a:t>
            </a:r>
            <a:r>
              <a:rPr b="1" lang="en-GB" sz="1400"/>
              <a:t>*l</a:t>
            </a:r>
            <a:r>
              <a:rPr b="1" baseline="-25000" lang="en-GB" sz="1400"/>
              <a:t>ij</a:t>
            </a:r>
            <a:r>
              <a:rPr b="1" lang="en-GB" sz="1400"/>
              <a:t>/L</a:t>
            </a:r>
            <a:r>
              <a:rPr b="1" baseline="-25000" lang="en-GB" sz="1400"/>
              <a:t>i </a:t>
            </a:r>
            <a:r>
              <a:rPr b="1" lang="en-GB" sz="1400"/>
              <a:t>– v</a:t>
            </a:r>
            <a:r>
              <a:rPr b="1" baseline="-25000" lang="en-GB" sz="1400"/>
              <a:t>ij</a:t>
            </a:r>
            <a:r>
              <a:rPr b="1" lang="en-GB" sz="1400"/>
              <a:t>/V</a:t>
            </a:r>
            <a:r>
              <a:rPr b="1" baseline="-25000" lang="en-GB" sz="1400"/>
              <a:t>i</a:t>
            </a:r>
            <a:r>
              <a:rPr b="1" lang="en-GB" sz="1400"/>
              <a:t> + (1-n</a:t>
            </a:r>
            <a:r>
              <a:rPr b="1" baseline="-25000" lang="en-GB" sz="1400"/>
              <a:t>j</a:t>
            </a:r>
            <a:r>
              <a:rPr b="1" lang="en-GB" sz="1400"/>
              <a:t>)v</a:t>
            </a:r>
            <a:r>
              <a:rPr b="1" baseline="-25000" lang="en-GB" sz="1400"/>
              <a:t>i+1,j</a:t>
            </a:r>
            <a:r>
              <a:rPr b="1" lang="en-GB" sz="1400"/>
              <a:t>/V</a:t>
            </a:r>
            <a:r>
              <a:rPr b="1" baseline="-25000" lang="en-GB" sz="1400"/>
              <a:t>i+1 </a:t>
            </a:r>
            <a:r>
              <a:rPr b="1" lang="en-GB" sz="1400"/>
              <a:t>= 0</a:t>
            </a:r>
            <a:endParaRPr b="1" baseline="-2500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Enthalpy Balance :-		H</a:t>
            </a:r>
            <a:r>
              <a:rPr b="1" baseline="-25000" lang="en-GB" sz="1400"/>
              <a:t>j</a:t>
            </a:r>
            <a:r>
              <a:rPr b="1" lang="en-GB" sz="1400"/>
              <a:t> = F</a:t>
            </a:r>
            <a:r>
              <a:rPr b="1" baseline="-25000" lang="en-GB" sz="1400"/>
              <a:t>j</a:t>
            </a:r>
            <a:r>
              <a:rPr b="1" lang="en-GB" sz="1400"/>
              <a:t>*h</a:t>
            </a:r>
            <a:r>
              <a:rPr b="1" baseline="30000" lang="en-GB" sz="1400"/>
              <a:t>F</a:t>
            </a:r>
            <a:r>
              <a:rPr b="1" baseline="-25000" lang="en-GB" sz="1400"/>
              <a:t>j </a:t>
            </a:r>
            <a:r>
              <a:rPr b="1" lang="en-GB" sz="1400"/>
              <a:t>+ V</a:t>
            </a:r>
            <a:r>
              <a:rPr b="1" baseline="-25000" lang="en-GB" sz="1400"/>
              <a:t>j+1</a:t>
            </a:r>
            <a:r>
              <a:rPr b="1" lang="en-GB" sz="1400"/>
              <a:t>h</a:t>
            </a:r>
            <a:r>
              <a:rPr b="1" baseline="30000" lang="en-GB" sz="1400"/>
              <a:t>V</a:t>
            </a:r>
            <a:r>
              <a:rPr b="1" baseline="-25000" lang="en-GB" sz="1400"/>
              <a:t>j+1 </a:t>
            </a:r>
            <a:r>
              <a:rPr b="1" lang="en-GB" sz="1400"/>
              <a:t>+ L</a:t>
            </a:r>
            <a:r>
              <a:rPr b="1" baseline="-25000" lang="en-GB" sz="1400"/>
              <a:t>j-1</a:t>
            </a:r>
            <a:r>
              <a:rPr b="1" lang="en-GB" sz="1400"/>
              <a:t>h</a:t>
            </a:r>
            <a:r>
              <a:rPr b="1" baseline="30000" lang="en-GB" sz="1400"/>
              <a:t>L</a:t>
            </a:r>
            <a:r>
              <a:rPr b="1" baseline="-25000" lang="en-GB" sz="1400"/>
              <a:t>j-1 </a:t>
            </a:r>
            <a:r>
              <a:rPr b="1" lang="en-GB" sz="1400"/>
              <a:t>- </a:t>
            </a:r>
            <a:r>
              <a:rPr b="1" lang="en-GB" sz="1400"/>
              <a:t>(</a:t>
            </a:r>
            <a:r>
              <a:rPr b="1" lang="en-GB" sz="1400"/>
              <a:t>1+s</a:t>
            </a:r>
            <a:r>
              <a:rPr b="1" baseline="-25000" lang="en-GB" sz="1400"/>
              <a:t>j</a:t>
            </a:r>
            <a:r>
              <a:rPr b="1" lang="en-GB" sz="1400"/>
              <a:t>)h</a:t>
            </a:r>
            <a:r>
              <a:rPr b="1" baseline="30000" lang="en-GB" sz="1400"/>
              <a:t>L</a:t>
            </a:r>
            <a:r>
              <a:rPr b="1" baseline="-25000" lang="en-GB" sz="1400"/>
              <a:t>j</a:t>
            </a:r>
            <a:r>
              <a:rPr b="1" lang="en-GB" sz="1400"/>
              <a:t>L</a:t>
            </a:r>
            <a:r>
              <a:rPr b="1" baseline="-25000" lang="en-GB" sz="1400"/>
              <a:t>j </a:t>
            </a:r>
            <a:r>
              <a:rPr b="1" lang="en-GB" sz="1400"/>
              <a:t>- (1+S</a:t>
            </a:r>
            <a:r>
              <a:rPr b="1" baseline="-25000" lang="en-GB" sz="1400"/>
              <a:t>j</a:t>
            </a:r>
            <a:r>
              <a:rPr b="1" lang="en-GB" sz="1400"/>
              <a:t>)</a:t>
            </a:r>
            <a:r>
              <a:rPr b="1" baseline="30000" lang="en-GB" sz="1400"/>
              <a:t>V</a:t>
            </a:r>
            <a:r>
              <a:rPr b="1" lang="en-GB" sz="1400"/>
              <a:t>h</a:t>
            </a:r>
            <a:r>
              <a:rPr b="1" baseline="-25000" lang="en-GB" sz="1400"/>
              <a:t>j</a:t>
            </a:r>
            <a:r>
              <a:rPr b="1" lang="en-GB" sz="1400"/>
              <a:t>V</a:t>
            </a:r>
            <a:r>
              <a:rPr b="1" baseline="-25000" lang="en-GB" sz="1400"/>
              <a:t>j </a:t>
            </a:r>
            <a:r>
              <a:rPr b="1" lang="en-GB" sz="1400"/>
              <a:t>- Q</a:t>
            </a:r>
            <a:r>
              <a:rPr b="1" baseline="-25000" lang="en-GB" sz="1400"/>
              <a:t>j</a:t>
            </a:r>
            <a:r>
              <a:rPr b="1" lang="en-GB" sz="1400"/>
              <a:t>= 0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400" u="sng"/>
              <a:t>Taking initial guess</a:t>
            </a:r>
            <a:endParaRPr b="1" sz="1400" u="sng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Solving Rachford Rice equation(considering flash) to calculate L,V considering Constant Molar Overflow.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Taking T of all plates by interpolating the minimum and maximum boiling points,setting topmost plate temperature=max bpt(benzene) and bottommost plate temperature=min bpt(acetone).</a:t>
            </a:r>
            <a:endParaRPr b="1"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baseline="-25000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319200" y="208800"/>
            <a:ext cx="8505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ALGORITHM - Flow Chart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25" y="781200"/>
            <a:ext cx="8367950" cy="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/>
          <p:nvPr/>
        </p:nvSpPr>
        <p:spPr>
          <a:xfrm>
            <a:off x="4529900" y="1075225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25" y="1369225"/>
            <a:ext cx="8367951" cy="32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5">
            <a:alphaModFix/>
          </a:blip>
          <a:srcRect b="0" l="910" r="-910" t="0"/>
          <a:stretch/>
        </p:blipFill>
        <p:spPr>
          <a:xfrm>
            <a:off x="388025" y="1986575"/>
            <a:ext cx="8367949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/>
          <p:nvPr/>
        </p:nvSpPr>
        <p:spPr>
          <a:xfrm>
            <a:off x="4529900" y="1692575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025" y="2574575"/>
            <a:ext cx="8367949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/>
          <p:nvPr/>
        </p:nvSpPr>
        <p:spPr>
          <a:xfrm>
            <a:off x="4529900" y="2280575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025" y="3162575"/>
            <a:ext cx="836795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/>
          <p:nvPr/>
        </p:nvSpPr>
        <p:spPr>
          <a:xfrm>
            <a:off x="4529900" y="2868575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4529900" y="3456575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5613" y="4819450"/>
            <a:ext cx="8480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9575" y="4819450"/>
            <a:ext cx="848025" cy="3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/>
          <p:nvPr/>
        </p:nvSpPr>
        <p:spPr>
          <a:xfrm>
            <a:off x="4529888" y="4044575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88925" y="2636600"/>
            <a:ext cx="299100" cy="222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88925" y="4866025"/>
            <a:ext cx="1526700" cy="4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025" y="3750575"/>
            <a:ext cx="836795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 txBox="1"/>
          <p:nvPr/>
        </p:nvSpPr>
        <p:spPr>
          <a:xfrm>
            <a:off x="388025" y="4338575"/>
            <a:ext cx="8344200" cy="2610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Convergence criteria satisfied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1960125" y="4525450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6324075" y="4525450"/>
            <a:ext cx="1590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6827600" y="4893575"/>
            <a:ext cx="251400" cy="16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7079000" y="4813975"/>
            <a:ext cx="848100" cy="323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STOP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319200" y="208800"/>
            <a:ext cx="8505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165525" y="728600"/>
            <a:ext cx="4374900" cy="4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Initialization of </a:t>
            </a:r>
            <a:r>
              <a:rPr b="1" lang="en-GB" sz="1400" u="sng"/>
              <a:t>Variables (Tij, vij, lij in a vector Xi )</a:t>
            </a:r>
            <a:r>
              <a:rPr b="1" lang="en-GB" sz="1400" u="sng"/>
              <a:t> </a:t>
            </a:r>
            <a:r>
              <a:rPr b="1" lang="en-GB" sz="1400"/>
              <a:t>:- </a:t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 u="sng"/>
              <a:t>i</a:t>
            </a:r>
            <a:endParaRPr b="1" sz="14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 u="sng"/>
          </a:p>
        </p:txBody>
      </p:sp>
      <p:pic>
        <p:nvPicPr>
          <p:cNvPr id="330" name="Google Shape;3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25" y="2642547"/>
            <a:ext cx="802975" cy="3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000" y="1155200"/>
            <a:ext cx="10096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/>
          <p:nvPr/>
        </p:nvSpPr>
        <p:spPr>
          <a:xfrm>
            <a:off x="4517575" y="728600"/>
            <a:ext cx="43749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Calculated the Mij, Eij, Hi and formed a vector Fi</a:t>
            </a:r>
            <a:r>
              <a:rPr b="1"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:-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125" y="1211700"/>
            <a:ext cx="2414300" cy="35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type="title"/>
          </p:nvPr>
        </p:nvSpPr>
        <p:spPr>
          <a:xfrm>
            <a:off x="319200" y="208800"/>
            <a:ext cx="8505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</a:t>
            </a:r>
            <a:endParaRPr/>
          </a:p>
        </p:txBody>
      </p:sp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165525" y="728600"/>
            <a:ext cx="4374900" cy="4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Evaluation of new guess using Jacobian Formula and Newton-Raphson Method</a:t>
            </a:r>
            <a:r>
              <a:rPr b="1" lang="en-GB" sz="1400"/>
              <a:t> </a:t>
            </a:r>
            <a:r>
              <a:rPr b="1" lang="en-GB" sz="1400"/>
              <a:t>:-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 u="sng"/>
          </a:p>
        </p:txBody>
      </p:sp>
      <p:sp>
        <p:nvSpPr>
          <p:cNvPr id="340" name="Google Shape;340;p19"/>
          <p:cNvSpPr txBox="1"/>
          <p:nvPr/>
        </p:nvSpPr>
        <p:spPr>
          <a:xfrm>
            <a:off x="4673275" y="728600"/>
            <a:ext cx="42192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Solving Using Thomas Algorithm</a:t>
            </a:r>
            <a:r>
              <a:rPr b="1"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:-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75" y="1519250"/>
            <a:ext cx="3261750" cy="17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99" y="3401825"/>
            <a:ext cx="3954751" cy="7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900" y="1182697"/>
            <a:ext cx="3817405" cy="24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222" y="3703475"/>
            <a:ext cx="3954751" cy="80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319200" y="208800"/>
            <a:ext cx="85056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ALGORITHM</a:t>
            </a:r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319200" y="799675"/>
            <a:ext cx="8505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Functions: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hv function:</a:t>
            </a:r>
            <a:r>
              <a:rPr b="1" lang="en-GB"/>
              <a:t> To calculate the enthalpy at each stage for the vapor phase, along with vapor phase non-ideality (departure function using Redlich Kwong EOS)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hl function</a:t>
            </a:r>
            <a:r>
              <a:rPr b="1" lang="en-GB"/>
              <a:t>: To</a:t>
            </a:r>
            <a:r>
              <a:rPr b="1" lang="en-GB"/>
              <a:t> calculate </a:t>
            </a:r>
            <a:r>
              <a:rPr b="1" lang="en-GB"/>
              <a:t>the enthalpy at each stage for liquid phase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Hj function</a:t>
            </a:r>
            <a:r>
              <a:rPr b="1" lang="en-GB"/>
              <a:t>: To calculate enthalpy equation for all the stages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Mij function:</a:t>
            </a:r>
            <a:r>
              <a:rPr b="1" lang="en-GB"/>
              <a:t> To calculate material balance equations for all components and stages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Eij function: </a:t>
            </a:r>
            <a:r>
              <a:rPr b="1" lang="en-GB"/>
              <a:t>To calculate equilibrium equations for all components and stages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StageH function: </a:t>
            </a:r>
            <a:r>
              <a:rPr b="1" lang="en-GB"/>
              <a:t>To calculate enthalpy equation at a given stage, used for evaluating partial derivatives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StageM function: </a:t>
            </a:r>
            <a:r>
              <a:rPr b="1" lang="en-GB"/>
              <a:t>To calculate material balance equations for all components at a given stage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StageE function: </a:t>
            </a:r>
            <a:r>
              <a:rPr b="1" lang="en-GB"/>
              <a:t>To calculate equilibrium equations for all components at a given stage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ABC function:</a:t>
            </a:r>
            <a:r>
              <a:rPr b="1" lang="en-GB"/>
              <a:t> To find Aj, Bj, Cj matrices for a given stage. Derivatives are calculated using Central Difference.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u="sng"/>
              <a:t>Plotting function:</a:t>
            </a:r>
            <a:r>
              <a:rPr b="1" lang="en-GB"/>
              <a:t> To plot the both my temperature vs stage plot and composition vs stage plot.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319200" y="208800"/>
            <a:ext cx="8505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RESULTS - 1</a:t>
            </a:r>
            <a:endParaRPr/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89075" y="653575"/>
            <a:ext cx="8874600" cy="4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Results obtained from Matlab:</a:t>
            </a:r>
            <a:endParaRPr b="1" sz="14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The tau(𝝉) after 10 iterations = 4.5e-19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The epsilon(𝟄) after 10 iterations =  2.7e-22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The composition vs stage and temperature vs stage plots obtained are: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57" name="Google Shape;3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942325"/>
            <a:ext cx="6858001" cy="31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