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sldIdLst>
    <p:sldId id="256" r:id="rId5"/>
    <p:sldId id="257" r:id="rId6"/>
    <p:sldId id="271" r:id="rId7"/>
    <p:sldId id="266" r:id="rId8"/>
    <p:sldId id="259" r:id="rId9"/>
    <p:sldId id="273" r:id="rId10"/>
    <p:sldId id="267" r:id="rId11"/>
    <p:sldId id="268" r:id="rId12"/>
    <p:sldId id="269" r:id="rId13"/>
    <p:sldId id="264" r:id="rId14"/>
    <p:sldId id="277" r:id="rId15"/>
    <p:sldId id="281" r:id="rId16"/>
    <p:sldId id="286" r:id="rId17"/>
    <p:sldId id="285" r:id="rId18"/>
    <p:sldId id="261" r:id="rId19"/>
    <p:sldId id="276" r:id="rId20"/>
    <p:sldId id="283" r:id="rId21"/>
    <p:sldId id="284" r:id="rId22"/>
    <p:sldId id="274" r:id="rId23"/>
    <p:sldId id="275" r:id="rId24"/>
    <p:sldId id="2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84DAB0-661D-456A-9D60-997047FB1DDF}" v="43" dt="2023-04-12T20:11:34.289"/>
    <p1510:client id="{2837017B-07CB-456C-95BA-7549B22B114C}" v="114" vWet="116" dt="2023-04-13T11:56:37.590"/>
    <p1510:client id="{297A7C2F-B645-4F58-9004-DB0FC5B43F5B}" v="1" dt="2023-04-12T20:22:59.087"/>
    <p1510:client id="{32AC8C4E-662C-4106-B87C-4E737F1BFAF8}" v="2" dt="2023-04-12T20:19:33.722"/>
    <p1510:client id="{678D9EF8-6FA1-4F0F-8D13-1EC4C1F93ECF}" v="30" dt="2023-04-13T12:11:53.674"/>
    <p1510:client id="{80F58A37-25BF-4687-85A4-0F6E0BD7258B}" v="12" dt="2023-04-12T19:56:40.665"/>
    <p1510:client id="{81EB84D7-60CA-4EEA-BF40-2953F43E2058}" v="7" dt="2023-04-12T20:23:55.091"/>
    <p1510:client id="{87DE9F32-ED17-4975-A993-D768DF540999}" v="1" dt="2023-04-12T18:33:50.921"/>
    <p1510:client id="{898A8D8A-85EB-4E7C-A3F7-21CDDE792EBB}" v="1" dt="2023-04-12T20:14:44.620"/>
    <p1510:client id="{95A300A9-E037-4C02-9ACA-3F583DABA63D}" v="40" dt="2023-04-12T20:23:08.485"/>
    <p1510:client id="{971E3223-604D-448D-9BB8-D8FB6BA97413}" v="1188" dt="2023-04-12T17:58:11.688"/>
    <p1510:client id="{A49A87B9-7F53-4E89-ADB9-F5D4A055F3E7}" v="1" dt="2023-04-12T20:04:56.636"/>
    <p1510:client id="{B51A203C-F6DD-484D-B082-6DE7120CCAD6}" v="73" dt="2023-04-12T20:13:20.972"/>
    <p1510:client id="{B7DA852A-B86B-43A1-BB33-E1E85CEE25A5}" v="177" dt="2023-04-13T12:11:31.560"/>
    <p1510:client id="{DFB6EDDB-2709-2B7D-C15F-D510D407C59A}" v="8" dt="2023-04-12T17:33:24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5A7E2-49DD-1549-A2A2-A40366DE5AC6}" type="datetimeFigureOut">
              <a:rPr lang="en-US" smtClean="0"/>
              <a:t>4/16/23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53EC4-C792-394C-8CEA-97E2AC15B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36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Released in 2019</a:t>
            </a:r>
          </a:p>
          <a:p>
            <a:r>
              <a:rPr lang="en-US"/>
              <a:t>Multi-page apps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53EC4-C792-394C-8CEA-97E2AC15BA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3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Multi-page apps</a:t>
            </a:r>
          </a:p>
          <a:p>
            <a:r>
              <a:rPr lang="en-US"/>
              <a:t>Released in 2019 – not as well-established as flask/</a:t>
            </a:r>
            <a:r>
              <a:rPr lang="en-US" err="1"/>
              <a:t>django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53EC4-C792-394C-8CEA-97E2AC15BA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2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advantages of using HTML- </a:t>
            </a:r>
            <a:r>
              <a:rPr lang="en-US" b="0" i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It is easy to learn and use, hence Useful for beginners in web design. It is free to use.</a:t>
            </a:r>
          </a:p>
          <a:p>
            <a:r>
              <a:rPr lang="en-US" b="0" i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Some disadvantages of HTML- We need to create a lot of code for a simple webpage. the webpages created are not that aesthetically pleasing.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53EC4-C792-394C-8CEA-97E2AC15BA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61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Easy to use:</a:t>
            </a:r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Anybody with just basic knowledge of HTML and CSS can start using Bootstrap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Responsive features:</a:t>
            </a:r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Bootstrap's responsive designs adjust to phones, tablets, and desktops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Bootstrap is compatible with all modern browsers (Chrome, Firefox, Internet Explorer, Edge, Safari, and Opera)</a:t>
            </a:r>
          </a:p>
          <a:p>
            <a:endParaRPr lang="en-US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Disadvantages- It might be a little difficult for beginners. A lot of customization might be needed otherwise all the webpages would look the same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53EC4-C792-394C-8CEA-97E2AC15BA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94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bstract background of blue mesh and nodes">
            <a:extLst>
              <a:ext uri="{FF2B5EF4-FFF2-40B4-BE49-F238E27FC236}">
                <a16:creationId xmlns:a16="http://schemas.microsoft.com/office/drawing/2014/main" id="{B392E848-F138-2024-3563-FC0D5C26DC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8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flask.palletsprojects.com/en/2.2.x/quickstart/" TargetMode="External"/><Relationship Id="rId2" Type="http://schemas.openxmlformats.org/officeDocument/2006/relationships/hyperlink" Target="https://docs.streamlit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extflow.io/blog/2022/learn-nextflow-in-2022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ascore.streamlit.app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Team 2:</a:t>
            </a:r>
            <a:br>
              <a:rPr lang="en-US"/>
            </a:br>
            <a:r>
              <a:rPr lang="en-US"/>
              <a:t>Predictive Webserver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Verdana"/>
              </a:rPr>
              <a:t>Members:</a:t>
            </a:r>
          </a:p>
          <a:p>
            <a:r>
              <a:rPr lang="en-US">
                <a:ea typeface="Verdana"/>
              </a:rPr>
              <a:t>Kate </a:t>
            </a:r>
            <a:r>
              <a:rPr lang="en-US" err="1">
                <a:ea typeface="Verdana"/>
              </a:rPr>
              <a:t>Xie</a:t>
            </a:r>
            <a:r>
              <a:rPr lang="en-US">
                <a:ea typeface="Verdana"/>
              </a:rPr>
              <a:t>, Lindsey Tucker, Ishika Verma, Lee Ellen Mullins, Brendon Cara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C05C-9AEA-5259-45E9-7BEBBF2D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BE91-CD56-727A-DE08-F4D93BF3C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>
                <a:ea typeface="Verdana"/>
              </a:rPr>
              <a:t>A python-based web framework</a:t>
            </a:r>
          </a:p>
          <a:p>
            <a:r>
              <a:rPr lang="en-US">
                <a:ea typeface="Verdana"/>
              </a:rPr>
              <a:t>Full stack framework:</a:t>
            </a:r>
          </a:p>
          <a:p>
            <a:pPr lvl="1"/>
            <a:r>
              <a:rPr lang="en-US">
                <a:ea typeface="Verdana"/>
              </a:rPr>
              <a:t>Complete set of tools for front end, back end, security,  database management, etc.</a:t>
            </a:r>
          </a:p>
          <a:p>
            <a:r>
              <a:rPr lang="en-US">
                <a:ea typeface="Verdana"/>
              </a:rPr>
              <a:t>Third party package available for additional features</a:t>
            </a:r>
          </a:p>
          <a:p>
            <a:r>
              <a:rPr lang="en-US">
                <a:ea typeface="Verdana"/>
              </a:rPr>
              <a:t>Object-Relational mapping</a:t>
            </a:r>
          </a:p>
          <a:p>
            <a:r>
              <a:rPr lang="en-US">
                <a:ea typeface="Verdana"/>
              </a:rPr>
              <a:t>Can be installed through </a:t>
            </a:r>
            <a:r>
              <a:rPr lang="en-US" err="1">
                <a:ea typeface="Verdana"/>
              </a:rPr>
              <a:t>conda</a:t>
            </a:r>
            <a:r>
              <a:rPr lang="en-US">
                <a:ea typeface="Verdana"/>
              </a:rPr>
              <a:t> or pip</a:t>
            </a:r>
          </a:p>
          <a:p>
            <a:endParaRPr lang="en-US">
              <a:ea typeface="Verdana"/>
            </a:endParaRPr>
          </a:p>
          <a:p>
            <a:pPr marL="0" indent="0">
              <a:buNone/>
            </a:pPr>
            <a:r>
              <a:rPr lang="en-US" b="1" u="sng">
                <a:ea typeface="Verdana"/>
              </a:rPr>
              <a:t>Pros</a:t>
            </a:r>
            <a:r>
              <a:rPr lang="en-US">
                <a:ea typeface="Verdana"/>
              </a:rPr>
              <a:t>-</a:t>
            </a:r>
            <a:endParaRPr lang="en-US"/>
          </a:p>
          <a:p>
            <a:pPr lvl="1"/>
            <a:r>
              <a:rPr lang="en-US">
                <a:ea typeface="Verdana"/>
              </a:rPr>
              <a:t>Lots of built-in functions</a:t>
            </a:r>
          </a:p>
          <a:p>
            <a:pPr lvl="1"/>
            <a:r>
              <a:rPr lang="en-US">
                <a:ea typeface="Verdana"/>
              </a:rPr>
              <a:t>In the market for a longtime, large community, complete documentation</a:t>
            </a:r>
          </a:p>
          <a:p>
            <a:pPr marL="0" indent="0">
              <a:buNone/>
            </a:pPr>
            <a:r>
              <a:rPr lang="en-US" b="1" u="sng">
                <a:ea typeface="Verdana"/>
              </a:rPr>
              <a:t>Cons</a:t>
            </a:r>
            <a:r>
              <a:rPr lang="en-US">
                <a:ea typeface="Verdana"/>
              </a:rPr>
              <a:t>-</a:t>
            </a:r>
          </a:p>
          <a:p>
            <a:pPr lvl="1"/>
            <a:r>
              <a:rPr lang="en-US">
                <a:ea typeface="Verdana"/>
              </a:rPr>
              <a:t>Runtime might be longer</a:t>
            </a:r>
          </a:p>
          <a:p>
            <a:pPr lvl="1"/>
            <a:r>
              <a:rPr lang="en-US">
                <a:ea typeface="Verdana"/>
              </a:rPr>
              <a:t>Might be harder to learn for beginner</a:t>
            </a:r>
          </a:p>
          <a:p>
            <a:pPr lvl="1"/>
            <a:endParaRPr lang="en-US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84427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C21D-C48E-DDB4-6E35-8746A405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 Comparison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947214B4-8CC6-03C9-EE58-BD3C05A4F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995" y="1825625"/>
            <a:ext cx="10376009" cy="4351338"/>
          </a:xfrm>
        </p:spPr>
      </p:pic>
    </p:spTree>
    <p:extLst>
      <p:ext uri="{BB962C8B-B14F-4D97-AF65-F5344CB8AC3E}">
        <p14:creationId xmlns:p14="http://schemas.microsoft.com/office/powerpoint/2010/main" val="3717342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ylinder 25">
            <a:extLst>
              <a:ext uri="{FF2B5EF4-FFF2-40B4-BE49-F238E27FC236}">
                <a16:creationId xmlns:a16="http://schemas.microsoft.com/office/drawing/2014/main" id="{79EA5804-4DFA-5B8C-AF02-8B119B08CEE5}"/>
              </a:ext>
            </a:extLst>
          </p:cNvPr>
          <p:cNvSpPr/>
          <p:nvPr/>
        </p:nvSpPr>
        <p:spPr>
          <a:xfrm>
            <a:off x="1904999" y="4706469"/>
            <a:ext cx="1900515" cy="1317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Verdana"/>
              </a:rPr>
              <a:t>Browser</a:t>
            </a:r>
          </a:p>
          <a:p>
            <a:pPr algn="ctr"/>
            <a:r>
              <a:rPr lang="en-US">
                <a:ea typeface="Verdana"/>
              </a:rPr>
              <a:t>(HTML file?)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B10EB-3A9C-F712-230E-BC553231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Frontend to backend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97B1D1B7-3EBC-38C1-C04E-9AF8FE1EC8A5}"/>
              </a:ext>
            </a:extLst>
          </p:cNvPr>
          <p:cNvSpPr/>
          <p:nvPr/>
        </p:nvSpPr>
        <p:spPr>
          <a:xfrm>
            <a:off x="2041713" y="1640542"/>
            <a:ext cx="2008093" cy="1873622"/>
          </a:xfrm>
          <a:prstGeom prst="cub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Verdana"/>
              </a:rPr>
              <a:t>Other computers and routers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A14BE1B0-F0D5-3A1F-EF23-784F764EE52E}"/>
              </a:ext>
            </a:extLst>
          </p:cNvPr>
          <p:cNvSpPr/>
          <p:nvPr/>
        </p:nvSpPr>
        <p:spPr>
          <a:xfrm>
            <a:off x="7044017" y="1640541"/>
            <a:ext cx="1882588" cy="18646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Verdana"/>
              </a:rPr>
              <a:t>Our </a:t>
            </a:r>
          </a:p>
          <a:p>
            <a:pPr algn="ctr"/>
            <a:r>
              <a:rPr lang="en-US">
                <a:ea typeface="Verdana"/>
              </a:rPr>
              <a:t>server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C8926787-5065-93E8-224A-1DE4D4A02D10}"/>
              </a:ext>
            </a:extLst>
          </p:cNvPr>
          <p:cNvSpPr/>
          <p:nvPr/>
        </p:nvSpPr>
        <p:spPr>
          <a:xfrm>
            <a:off x="4706470" y="2149288"/>
            <a:ext cx="1900517" cy="788894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Verdana"/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BC33BAEC-FA82-F009-F049-04B50EE95B11}"/>
              </a:ext>
            </a:extLst>
          </p:cNvPr>
          <p:cNvSpPr/>
          <p:nvPr/>
        </p:nvSpPr>
        <p:spPr>
          <a:xfrm>
            <a:off x="6934200" y="4679575"/>
            <a:ext cx="1900515" cy="1317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Verdana"/>
              </a:rPr>
              <a:t>Our code</a:t>
            </a:r>
          </a:p>
          <a:p>
            <a:pPr algn="ctr"/>
            <a:r>
              <a:rPr lang="en-US">
                <a:ea typeface="Verdana"/>
              </a:rPr>
              <a:t>(.</a:t>
            </a:r>
            <a:r>
              <a:rPr lang="en-US" err="1">
                <a:ea typeface="Verdana"/>
              </a:rPr>
              <a:t>py</a:t>
            </a:r>
            <a:r>
              <a:rPr lang="en-US">
                <a:ea typeface="Verdana"/>
              </a:rPr>
              <a:t>)</a:t>
            </a:r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096E9419-905B-62DC-13BC-6673CF649085}"/>
              </a:ext>
            </a:extLst>
          </p:cNvPr>
          <p:cNvSpPr/>
          <p:nvPr/>
        </p:nvSpPr>
        <p:spPr>
          <a:xfrm rot="5400000">
            <a:off x="7243482" y="3915336"/>
            <a:ext cx="1272986" cy="627530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Verdana"/>
            </a:endParaRP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F4C7BFC7-87CD-F0BF-D4EF-E1F8BB72416A}"/>
              </a:ext>
            </a:extLst>
          </p:cNvPr>
          <p:cNvSpPr/>
          <p:nvPr/>
        </p:nvSpPr>
        <p:spPr>
          <a:xfrm rot="5400000">
            <a:off x="2214280" y="3951193"/>
            <a:ext cx="1192305" cy="636494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3245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ylinder 25">
            <a:extLst>
              <a:ext uri="{FF2B5EF4-FFF2-40B4-BE49-F238E27FC236}">
                <a16:creationId xmlns:a16="http://schemas.microsoft.com/office/drawing/2014/main" id="{79EA5804-4DFA-5B8C-AF02-8B119B08CEE5}"/>
              </a:ext>
            </a:extLst>
          </p:cNvPr>
          <p:cNvSpPr/>
          <p:nvPr/>
        </p:nvSpPr>
        <p:spPr>
          <a:xfrm>
            <a:off x="1904999" y="4706469"/>
            <a:ext cx="1900515" cy="1317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Verdana"/>
              </a:rPr>
              <a:t>Browser</a:t>
            </a:r>
          </a:p>
          <a:p>
            <a:pPr algn="ctr"/>
            <a:r>
              <a:rPr lang="en-US">
                <a:ea typeface="Verdana"/>
              </a:rPr>
              <a:t>(HTML file?)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B10EB-3A9C-F712-230E-BC553231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Frontend to backend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97B1D1B7-3EBC-38C1-C04E-9AF8FE1EC8A5}"/>
              </a:ext>
            </a:extLst>
          </p:cNvPr>
          <p:cNvSpPr/>
          <p:nvPr/>
        </p:nvSpPr>
        <p:spPr>
          <a:xfrm>
            <a:off x="2041713" y="1640542"/>
            <a:ext cx="2008093" cy="1873622"/>
          </a:xfrm>
          <a:prstGeom prst="cub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Verdana"/>
              </a:rPr>
              <a:t>Other computers and routers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A14BE1B0-F0D5-3A1F-EF23-784F764EE52E}"/>
              </a:ext>
            </a:extLst>
          </p:cNvPr>
          <p:cNvSpPr/>
          <p:nvPr/>
        </p:nvSpPr>
        <p:spPr>
          <a:xfrm>
            <a:off x="7044017" y="1640541"/>
            <a:ext cx="1882588" cy="18646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Verdana"/>
              </a:rPr>
              <a:t>Our </a:t>
            </a:r>
          </a:p>
          <a:p>
            <a:pPr algn="ctr"/>
            <a:r>
              <a:rPr lang="en-US">
                <a:ea typeface="Verdana"/>
              </a:rPr>
              <a:t>server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C8926787-5065-93E8-224A-1DE4D4A02D10}"/>
              </a:ext>
            </a:extLst>
          </p:cNvPr>
          <p:cNvSpPr/>
          <p:nvPr/>
        </p:nvSpPr>
        <p:spPr>
          <a:xfrm>
            <a:off x="4706470" y="2149288"/>
            <a:ext cx="1900517" cy="788894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Verdana"/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BC33BAEC-FA82-F009-F049-04B50EE95B11}"/>
              </a:ext>
            </a:extLst>
          </p:cNvPr>
          <p:cNvSpPr/>
          <p:nvPr/>
        </p:nvSpPr>
        <p:spPr>
          <a:xfrm>
            <a:off x="6934200" y="4679575"/>
            <a:ext cx="1900515" cy="1317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Verdana"/>
              </a:rPr>
              <a:t>Our code</a:t>
            </a:r>
          </a:p>
          <a:p>
            <a:pPr algn="ctr"/>
            <a:r>
              <a:rPr lang="en-US">
                <a:ea typeface="Verdana"/>
              </a:rPr>
              <a:t>(.</a:t>
            </a:r>
            <a:r>
              <a:rPr lang="en-US" err="1">
                <a:ea typeface="Verdana"/>
              </a:rPr>
              <a:t>py</a:t>
            </a:r>
            <a:r>
              <a:rPr lang="en-US">
                <a:ea typeface="Verdana"/>
              </a:rPr>
              <a:t>)</a:t>
            </a:r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096E9419-905B-62DC-13BC-6673CF649085}"/>
              </a:ext>
            </a:extLst>
          </p:cNvPr>
          <p:cNvSpPr/>
          <p:nvPr/>
        </p:nvSpPr>
        <p:spPr>
          <a:xfrm rot="5400000">
            <a:off x="7243482" y="3915336"/>
            <a:ext cx="1272986" cy="627530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Verdana"/>
            </a:endParaRP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F4C7BFC7-87CD-F0BF-D4EF-E1F8BB72416A}"/>
              </a:ext>
            </a:extLst>
          </p:cNvPr>
          <p:cNvSpPr/>
          <p:nvPr/>
        </p:nvSpPr>
        <p:spPr>
          <a:xfrm rot="5400000">
            <a:off x="2214280" y="3951193"/>
            <a:ext cx="1192305" cy="636494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Verdan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4FF6B-FC87-2E53-8C47-8FBA7D2CA349}"/>
              </a:ext>
            </a:extLst>
          </p:cNvPr>
          <p:cNvSpPr txBox="1"/>
          <p:nvPr/>
        </p:nvSpPr>
        <p:spPr>
          <a:xfrm>
            <a:off x="3877235" y="4229100"/>
            <a:ext cx="24764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Verdana"/>
              </a:rPr>
              <a:t>Server config file</a:t>
            </a:r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2909C91-29C4-30C5-AAAD-9251DEB246A8}"/>
              </a:ext>
            </a:extLst>
          </p:cNvPr>
          <p:cNvSpPr/>
          <p:nvPr/>
        </p:nvSpPr>
        <p:spPr>
          <a:xfrm rot="16200000">
            <a:off x="4702781" y="3323256"/>
            <a:ext cx="950260" cy="376518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3B2C217-D3D0-B2E9-1568-A6DFA3368A28}"/>
              </a:ext>
            </a:extLst>
          </p:cNvPr>
          <p:cNvSpPr/>
          <p:nvPr/>
        </p:nvSpPr>
        <p:spPr>
          <a:xfrm rot="20160000">
            <a:off x="6208851" y="4040432"/>
            <a:ext cx="950260" cy="376518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35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ylinder 25">
            <a:extLst>
              <a:ext uri="{FF2B5EF4-FFF2-40B4-BE49-F238E27FC236}">
                <a16:creationId xmlns:a16="http://schemas.microsoft.com/office/drawing/2014/main" id="{79EA5804-4DFA-5B8C-AF02-8B119B08CEE5}"/>
              </a:ext>
            </a:extLst>
          </p:cNvPr>
          <p:cNvSpPr/>
          <p:nvPr/>
        </p:nvSpPr>
        <p:spPr>
          <a:xfrm>
            <a:off x="1904999" y="4706469"/>
            <a:ext cx="1900515" cy="1317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Verdana"/>
              </a:rPr>
              <a:t>Browser</a:t>
            </a:r>
          </a:p>
          <a:p>
            <a:pPr algn="ctr"/>
            <a:r>
              <a:rPr lang="en-US">
                <a:ea typeface="Verdana"/>
              </a:rPr>
              <a:t>(HTML file?)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B10EB-3A9C-F712-230E-BC553231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Frontend to backend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97B1D1B7-3EBC-38C1-C04E-9AF8FE1EC8A5}"/>
              </a:ext>
            </a:extLst>
          </p:cNvPr>
          <p:cNvSpPr/>
          <p:nvPr/>
        </p:nvSpPr>
        <p:spPr>
          <a:xfrm>
            <a:off x="2041713" y="1640542"/>
            <a:ext cx="2008093" cy="1873622"/>
          </a:xfrm>
          <a:prstGeom prst="cub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Verdana"/>
              </a:rPr>
              <a:t>Other computers and routers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A14BE1B0-F0D5-3A1F-EF23-784F764EE52E}"/>
              </a:ext>
            </a:extLst>
          </p:cNvPr>
          <p:cNvSpPr/>
          <p:nvPr/>
        </p:nvSpPr>
        <p:spPr>
          <a:xfrm>
            <a:off x="7044017" y="1640541"/>
            <a:ext cx="1882588" cy="18646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Verdana"/>
              </a:rPr>
              <a:t>Our </a:t>
            </a:r>
          </a:p>
          <a:p>
            <a:pPr algn="ctr"/>
            <a:r>
              <a:rPr lang="en-US">
                <a:ea typeface="Verdana"/>
              </a:rPr>
              <a:t>server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C8926787-5065-93E8-224A-1DE4D4A02D10}"/>
              </a:ext>
            </a:extLst>
          </p:cNvPr>
          <p:cNvSpPr/>
          <p:nvPr/>
        </p:nvSpPr>
        <p:spPr>
          <a:xfrm>
            <a:off x="4706470" y="2149288"/>
            <a:ext cx="1900517" cy="788894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Verdana"/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BC33BAEC-FA82-F009-F049-04B50EE95B11}"/>
              </a:ext>
            </a:extLst>
          </p:cNvPr>
          <p:cNvSpPr/>
          <p:nvPr/>
        </p:nvSpPr>
        <p:spPr>
          <a:xfrm>
            <a:off x="6934200" y="4679575"/>
            <a:ext cx="1900515" cy="1317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Verdana"/>
              </a:rPr>
              <a:t>Our code</a:t>
            </a:r>
          </a:p>
          <a:p>
            <a:pPr algn="ctr"/>
            <a:r>
              <a:rPr lang="en-US">
                <a:ea typeface="Verdana"/>
              </a:rPr>
              <a:t>(.</a:t>
            </a:r>
            <a:r>
              <a:rPr lang="en-US" err="1">
                <a:ea typeface="Verdana"/>
              </a:rPr>
              <a:t>py</a:t>
            </a:r>
            <a:r>
              <a:rPr lang="en-US">
                <a:ea typeface="Verdana"/>
              </a:rPr>
              <a:t>)</a:t>
            </a:r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096E9419-905B-62DC-13BC-6673CF649085}"/>
              </a:ext>
            </a:extLst>
          </p:cNvPr>
          <p:cNvSpPr/>
          <p:nvPr/>
        </p:nvSpPr>
        <p:spPr>
          <a:xfrm rot="5400000">
            <a:off x="7243482" y="3915336"/>
            <a:ext cx="1272986" cy="627530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Verdana"/>
            </a:endParaRP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F4C7BFC7-87CD-F0BF-D4EF-E1F8BB72416A}"/>
              </a:ext>
            </a:extLst>
          </p:cNvPr>
          <p:cNvSpPr/>
          <p:nvPr/>
        </p:nvSpPr>
        <p:spPr>
          <a:xfrm rot="5400000">
            <a:off x="2214280" y="3951193"/>
            <a:ext cx="1192305" cy="636494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Verdan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F2BFE0-6EE3-590B-650E-4886E75B4993}"/>
              </a:ext>
            </a:extLst>
          </p:cNvPr>
          <p:cNvSpPr txBox="1"/>
          <p:nvPr/>
        </p:nvSpPr>
        <p:spPr>
          <a:xfrm>
            <a:off x="3877235" y="4229100"/>
            <a:ext cx="24764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Verdana"/>
              </a:rPr>
              <a:t>Server config file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16C235-0E32-69B3-9B0D-F87E9498FE23}"/>
              </a:ext>
            </a:extLst>
          </p:cNvPr>
          <p:cNvSpPr txBox="1"/>
          <p:nvPr/>
        </p:nvSpPr>
        <p:spPr>
          <a:xfrm>
            <a:off x="9256057" y="3478305"/>
            <a:ext cx="1797424" cy="1774845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2400" u="sng">
                <a:ea typeface="Verdana"/>
              </a:rPr>
              <a:t>Options</a:t>
            </a:r>
            <a:endParaRPr lang="en-US" sz="2400">
              <a:ea typeface="Verdana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>
                <a:ea typeface="Verdana"/>
              </a:rPr>
              <a:t>Django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>
                <a:ea typeface="Verdana"/>
              </a:rPr>
              <a:t>Flask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err="1">
                <a:ea typeface="Verdana"/>
              </a:rPr>
              <a:t>Streamlit</a:t>
            </a:r>
            <a:endParaRPr lang="en-US">
              <a:ea typeface="Verdana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err="1">
                <a:ea typeface="Verdana"/>
              </a:rPr>
              <a:t>FastAPI</a:t>
            </a:r>
            <a:endParaRPr lang="en-US">
              <a:ea typeface="Verdana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DA4CABC-5005-164D-E25C-FDA27A3EB1DF}"/>
              </a:ext>
            </a:extLst>
          </p:cNvPr>
          <p:cNvSpPr/>
          <p:nvPr/>
        </p:nvSpPr>
        <p:spPr>
          <a:xfrm rot="16200000">
            <a:off x="4702781" y="3323256"/>
            <a:ext cx="950260" cy="376518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4F59E1A-4B6F-251E-E191-A673E3EDFD7B}"/>
              </a:ext>
            </a:extLst>
          </p:cNvPr>
          <p:cNvSpPr/>
          <p:nvPr/>
        </p:nvSpPr>
        <p:spPr>
          <a:xfrm rot="20160000">
            <a:off x="6208851" y="4040432"/>
            <a:ext cx="950260" cy="376518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81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0C0E-601B-356D-B8F5-069376BC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E4589-0B8D-730F-FCC2-C2CA125B4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Verdana"/>
              </a:rPr>
              <a:t>The backend will be responsible for several important tasks</a:t>
            </a:r>
          </a:p>
          <a:p>
            <a:r>
              <a:rPr lang="en-US">
                <a:ea typeface="Verdana"/>
              </a:rPr>
              <a:t>Handles the input files once uploaded</a:t>
            </a:r>
          </a:p>
          <a:p>
            <a:r>
              <a:rPr lang="en-US">
                <a:ea typeface="Verdana"/>
              </a:rPr>
              <a:t>Attempts to connect the smaller pipelines process their intermediate outputs into one larger pipeline workflow</a:t>
            </a:r>
          </a:p>
          <a:p>
            <a:pPr marL="0" indent="0">
              <a:buNone/>
            </a:pPr>
            <a:endParaRPr lang="en-US">
              <a:ea typeface="Verdana"/>
            </a:endParaRPr>
          </a:p>
          <a:p>
            <a:endParaRPr lang="en-US">
              <a:solidFill>
                <a:schemeClr val="tx1"/>
              </a:solidFill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15864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B1C7-3E72-B36C-FC99-0C612716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pipeline workflow process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2C1EB4-895D-D756-FFC6-464A96CEFBD5}"/>
              </a:ext>
            </a:extLst>
          </p:cNvPr>
          <p:cNvSpPr/>
          <p:nvPr/>
        </p:nvSpPr>
        <p:spPr>
          <a:xfrm>
            <a:off x="1811261" y="3011715"/>
            <a:ext cx="1318380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ea typeface="Verdana"/>
              </a:rPr>
              <a:t>Genome Assembly</a:t>
            </a:r>
            <a:endParaRPr lang="en-US">
              <a:ea typeface="Verdana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350C50-CEDF-7F92-83C3-97409F5BA8E3}"/>
              </a:ext>
            </a:extLst>
          </p:cNvPr>
          <p:cNvSpPr/>
          <p:nvPr/>
        </p:nvSpPr>
        <p:spPr>
          <a:xfrm>
            <a:off x="1000880" y="4209142"/>
            <a:ext cx="1257904" cy="635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ea typeface="Verdana"/>
              </a:rPr>
              <a:t>Raw FASTQ Pairs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C00D55-70BB-0A00-E8BB-A26072B62115}"/>
              </a:ext>
            </a:extLst>
          </p:cNvPr>
          <p:cNvSpPr/>
          <p:nvPr/>
        </p:nvSpPr>
        <p:spPr>
          <a:xfrm>
            <a:off x="3305023" y="3737427"/>
            <a:ext cx="1517950" cy="423334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err="1">
                <a:ea typeface="Verdana"/>
              </a:rPr>
              <a:t>Contigs.fasta</a:t>
            </a:r>
            <a:endParaRPr lang="en-US" sz="1400">
              <a:ea typeface="Verdana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A54BAE-BFEC-0A26-1CB5-59E29250BAB2}"/>
              </a:ext>
            </a:extLst>
          </p:cNvPr>
          <p:cNvSpPr/>
          <p:nvPr/>
        </p:nvSpPr>
        <p:spPr>
          <a:xfrm>
            <a:off x="4877405" y="2842381"/>
            <a:ext cx="1318380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ea typeface="Verdana"/>
              </a:rPr>
              <a:t>Gene Prediction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AC9EDA-392C-9B9B-3E62-7C653E6A2151}"/>
              </a:ext>
            </a:extLst>
          </p:cNvPr>
          <p:cNvSpPr/>
          <p:nvPr/>
        </p:nvSpPr>
        <p:spPr>
          <a:xfrm>
            <a:off x="6238117" y="4027712"/>
            <a:ext cx="1499808" cy="586619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err="1">
                <a:ea typeface="Verdana"/>
              </a:rPr>
              <a:t>Gff</a:t>
            </a:r>
            <a:r>
              <a:rPr lang="en-US" sz="1400">
                <a:ea typeface="Verdana"/>
              </a:rPr>
              <a:t>, </a:t>
            </a:r>
            <a:r>
              <a:rPr lang="en-US" sz="1400" err="1">
                <a:ea typeface="Verdana"/>
              </a:rPr>
              <a:t>fna</a:t>
            </a:r>
            <a:r>
              <a:rPr lang="en-US" sz="1400">
                <a:ea typeface="Verdana"/>
              </a:rPr>
              <a:t>, </a:t>
            </a:r>
            <a:r>
              <a:rPr lang="en-US" sz="1400" err="1">
                <a:ea typeface="Verdana"/>
              </a:rPr>
              <a:t>faa</a:t>
            </a:r>
            <a:r>
              <a:rPr lang="en-US" sz="1400">
                <a:ea typeface="Verdana"/>
              </a:rPr>
              <a:t> files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859A53-228F-062B-52BA-C2EB0D0BADF8}"/>
              </a:ext>
            </a:extLst>
          </p:cNvPr>
          <p:cNvSpPr/>
          <p:nvPr/>
        </p:nvSpPr>
        <p:spPr>
          <a:xfrm>
            <a:off x="7737927" y="2842380"/>
            <a:ext cx="1318380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ea typeface="Verdana"/>
              </a:rPr>
              <a:t>Functional Annotation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6D3DA3-650B-8550-6451-81F9B53AC104}"/>
              </a:ext>
            </a:extLst>
          </p:cNvPr>
          <p:cNvSpPr/>
          <p:nvPr/>
        </p:nvSpPr>
        <p:spPr>
          <a:xfrm>
            <a:off x="9134926" y="4076092"/>
            <a:ext cx="1499808" cy="586619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ea typeface="Verdana"/>
              </a:rPr>
              <a:t>Annotated </a:t>
            </a:r>
            <a:r>
              <a:rPr lang="en-US" sz="1400" err="1">
                <a:ea typeface="Verdana"/>
              </a:rPr>
              <a:t>Gff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C6A138-5230-C4EC-0E5E-58E21CB5E4F2}"/>
              </a:ext>
            </a:extLst>
          </p:cNvPr>
          <p:cNvSpPr/>
          <p:nvPr/>
        </p:nvSpPr>
        <p:spPr>
          <a:xfrm>
            <a:off x="4599214" y="5067904"/>
            <a:ext cx="1439332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ea typeface="Verdana"/>
              </a:rPr>
              <a:t>Comparative Genomics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B7976C-D51A-033B-FAF2-9B6BDED8228F}"/>
              </a:ext>
            </a:extLst>
          </p:cNvPr>
          <p:cNvSpPr/>
          <p:nvPr/>
        </p:nvSpPr>
        <p:spPr>
          <a:xfrm>
            <a:off x="6540500" y="5594047"/>
            <a:ext cx="1481665" cy="725714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ea typeface="Verdana"/>
              </a:rPr>
              <a:t>Phylogenetic Tree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3D42B3-F572-96AC-3881-B6CDA5E55120}"/>
              </a:ext>
            </a:extLst>
          </p:cNvPr>
          <p:cNvCxnSpPr/>
          <p:nvPr/>
        </p:nvCxnSpPr>
        <p:spPr>
          <a:xfrm flipV="1">
            <a:off x="1901372" y="3728962"/>
            <a:ext cx="231019" cy="4946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9B9580-377D-AED0-158E-16F05926C345}"/>
              </a:ext>
            </a:extLst>
          </p:cNvPr>
          <p:cNvCxnSpPr>
            <a:cxnSpLocks/>
          </p:cNvCxnSpPr>
          <p:nvPr/>
        </p:nvCxnSpPr>
        <p:spPr>
          <a:xfrm>
            <a:off x="3104847" y="3455607"/>
            <a:ext cx="478971" cy="2854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1B816E-27C6-06E5-A7B9-5F9AB434D52C}"/>
              </a:ext>
            </a:extLst>
          </p:cNvPr>
          <p:cNvCxnSpPr>
            <a:cxnSpLocks/>
          </p:cNvCxnSpPr>
          <p:nvPr/>
        </p:nvCxnSpPr>
        <p:spPr>
          <a:xfrm>
            <a:off x="4574417" y="4145036"/>
            <a:ext cx="188687" cy="9446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3585F2-8FB8-210F-16AC-AAC128D1A493}"/>
              </a:ext>
            </a:extLst>
          </p:cNvPr>
          <p:cNvCxnSpPr>
            <a:cxnSpLocks/>
          </p:cNvCxnSpPr>
          <p:nvPr/>
        </p:nvCxnSpPr>
        <p:spPr>
          <a:xfrm flipV="1">
            <a:off x="4707464" y="3517291"/>
            <a:ext cx="231019" cy="2406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A577DF-0ACD-3254-F331-244092709C6C}"/>
              </a:ext>
            </a:extLst>
          </p:cNvPr>
          <p:cNvCxnSpPr>
            <a:cxnSpLocks/>
          </p:cNvCxnSpPr>
          <p:nvPr/>
        </p:nvCxnSpPr>
        <p:spPr>
          <a:xfrm>
            <a:off x="6189130" y="3443510"/>
            <a:ext cx="497114" cy="593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DCC2F9-B9E5-1A7B-0E95-4D1852CD9EC6}"/>
              </a:ext>
            </a:extLst>
          </p:cNvPr>
          <p:cNvCxnSpPr>
            <a:cxnSpLocks/>
          </p:cNvCxnSpPr>
          <p:nvPr/>
        </p:nvCxnSpPr>
        <p:spPr>
          <a:xfrm>
            <a:off x="5989558" y="5427128"/>
            <a:ext cx="533399" cy="4426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7AAD28-F212-1FEA-B549-11F7213A97E4}"/>
              </a:ext>
            </a:extLst>
          </p:cNvPr>
          <p:cNvCxnSpPr>
            <a:cxnSpLocks/>
          </p:cNvCxnSpPr>
          <p:nvPr/>
        </p:nvCxnSpPr>
        <p:spPr>
          <a:xfrm flipV="1">
            <a:off x="7694986" y="3559622"/>
            <a:ext cx="237066" cy="4705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E509A3-4B45-9A9E-2FAF-88AD82707BF3}"/>
              </a:ext>
            </a:extLst>
          </p:cNvPr>
          <p:cNvCxnSpPr>
            <a:cxnSpLocks/>
          </p:cNvCxnSpPr>
          <p:nvPr/>
        </p:nvCxnSpPr>
        <p:spPr>
          <a:xfrm>
            <a:off x="9031510" y="3558411"/>
            <a:ext cx="345922" cy="4910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EB7221C-6FB7-57FD-85F0-BDAD28516795}"/>
              </a:ext>
            </a:extLst>
          </p:cNvPr>
          <p:cNvSpPr/>
          <p:nvPr/>
        </p:nvSpPr>
        <p:spPr>
          <a:xfrm>
            <a:off x="9050645" y="5170453"/>
            <a:ext cx="1657046" cy="72442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ea typeface="Verdana"/>
              </a:rPr>
              <a:t>Integrative </a:t>
            </a:r>
            <a:endParaRPr lang="en-US">
              <a:ea typeface="Verdana"/>
            </a:endParaRPr>
          </a:p>
          <a:p>
            <a:pPr algn="ctr"/>
            <a:r>
              <a:rPr lang="en-US" sz="1400">
                <a:ea typeface="Verdana"/>
              </a:rPr>
              <a:t>Genome </a:t>
            </a:r>
            <a:endParaRPr lang="en-US">
              <a:ea typeface="Verdana"/>
            </a:endParaRPr>
          </a:p>
          <a:p>
            <a:pPr algn="ctr"/>
            <a:r>
              <a:rPr lang="en-US" sz="1400">
                <a:ea typeface="Verdana"/>
              </a:rPr>
              <a:t>Viewer</a:t>
            </a:r>
            <a:endParaRPr lang="en-US">
              <a:ea typeface="Verdana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C98778-E95B-62F8-8A73-1E9C4249FBBF}"/>
              </a:ext>
            </a:extLst>
          </p:cNvPr>
          <p:cNvCxnSpPr>
            <a:cxnSpLocks/>
          </p:cNvCxnSpPr>
          <p:nvPr/>
        </p:nvCxnSpPr>
        <p:spPr>
          <a:xfrm flipH="1">
            <a:off x="9904347" y="4652772"/>
            <a:ext cx="18864" cy="4505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4005A0-7BB5-D54B-8C3E-AA9D7907125D}"/>
              </a:ext>
            </a:extLst>
          </p:cNvPr>
          <p:cNvCxnSpPr>
            <a:cxnSpLocks/>
          </p:cNvCxnSpPr>
          <p:nvPr/>
        </p:nvCxnSpPr>
        <p:spPr>
          <a:xfrm>
            <a:off x="4889969" y="4512389"/>
            <a:ext cx="4167169" cy="7897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D3BCBF6-FD29-8086-8012-2A32AB143EB0}"/>
              </a:ext>
            </a:extLst>
          </p:cNvPr>
          <p:cNvSpPr/>
          <p:nvPr/>
        </p:nvSpPr>
        <p:spPr>
          <a:xfrm>
            <a:off x="2939824" y="4527909"/>
            <a:ext cx="1517950" cy="423334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ea typeface="Verdana"/>
              </a:rPr>
              <a:t>QUAST Report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5A5148-1975-630B-1048-949834834C35}"/>
              </a:ext>
            </a:extLst>
          </p:cNvPr>
          <p:cNvCxnSpPr/>
          <p:nvPr/>
        </p:nvCxnSpPr>
        <p:spPr>
          <a:xfrm>
            <a:off x="4711403" y="4165806"/>
            <a:ext cx="187202" cy="339706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921A92-8125-B137-A1F3-C8110AA017C2}"/>
              </a:ext>
            </a:extLst>
          </p:cNvPr>
          <p:cNvCxnSpPr>
            <a:cxnSpLocks/>
          </p:cNvCxnSpPr>
          <p:nvPr/>
        </p:nvCxnSpPr>
        <p:spPr>
          <a:xfrm>
            <a:off x="3895524" y="4139770"/>
            <a:ext cx="11939" cy="4124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968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B1C7-3E72-B36C-FC99-0C612716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A8AD7-09B0-5340-0366-B571C2F75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569"/>
            <a:ext cx="10515600" cy="526224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ea typeface="Verdana"/>
              </a:rPr>
              <a:t>It has several benefits when creating large pipelines</a:t>
            </a:r>
          </a:p>
          <a:p>
            <a:pPr lvl="1"/>
            <a:r>
              <a:rPr lang="en-US">
                <a:ea typeface="Verdana"/>
              </a:rPr>
              <a:t>It can be much better at creating reproducible pipelines</a:t>
            </a:r>
          </a:p>
          <a:p>
            <a:pPr lvl="1"/>
            <a:r>
              <a:rPr lang="en-US">
                <a:ea typeface="Verdana"/>
              </a:rPr>
              <a:t>It can be portable across many devices meaning that no matter if the pipeline is made on a local machine vs a server it should run the same</a:t>
            </a:r>
          </a:p>
          <a:p>
            <a:pPr lvl="1"/>
            <a:r>
              <a:rPr lang="en-US">
                <a:ea typeface="Verdana"/>
              </a:rPr>
              <a:t>It can be scalable by enabling parallelization of tasks without hard-coding the architecture of the system it is running on</a:t>
            </a:r>
          </a:p>
          <a:p>
            <a:pPr lvl="1"/>
            <a:r>
              <a:rPr lang="en-US">
                <a:ea typeface="Verdana"/>
              </a:rPr>
              <a:t>Its flexibility makes possible to cache intermediate processes as needed</a:t>
            </a:r>
          </a:p>
          <a:p>
            <a:pPr lvl="1"/>
            <a:r>
              <a:rPr lang="en-US">
                <a:ea typeface="Verdana"/>
              </a:rPr>
              <a:t>It generates workflow reports for better evaluation of the how the pipeline runs</a:t>
            </a:r>
          </a:p>
          <a:p>
            <a:pPr lvl="1"/>
            <a:r>
              <a:rPr lang="en-US">
                <a:ea typeface="Verdana"/>
              </a:rPr>
              <a:t>It is modular, meaning that if one of the components of the pipeline are updates it is easy to integrate that into the larger </a:t>
            </a:r>
            <a:r>
              <a:rPr lang="en-US" err="1">
                <a:ea typeface="Verdana"/>
              </a:rPr>
              <a:t>nextflow</a:t>
            </a:r>
            <a:r>
              <a:rPr lang="en-US">
                <a:ea typeface="Verdana"/>
              </a:rPr>
              <a:t> based pipeline</a:t>
            </a:r>
          </a:p>
          <a:p>
            <a:pPr lvl="1"/>
            <a:r>
              <a:rPr lang="en-US">
                <a:ea typeface="Verdana"/>
              </a:rPr>
              <a:t>Can be installed with </a:t>
            </a:r>
            <a:r>
              <a:rPr lang="en-US" err="1">
                <a:ea typeface="Verdana"/>
              </a:rPr>
              <a:t>conda</a:t>
            </a:r>
            <a:r>
              <a:rPr lang="en-US">
                <a:ea typeface="Verdana"/>
              </a:rPr>
              <a:t> </a:t>
            </a:r>
          </a:p>
          <a:p>
            <a:pPr lvl="2"/>
            <a:r>
              <a:rPr lang="en-US" b="1" err="1">
                <a:solidFill>
                  <a:srgbClr val="1F497D"/>
                </a:solidFill>
                <a:latin typeface="Verdana"/>
                <a:ea typeface="Verdana"/>
              </a:rPr>
              <a:t>conda</a:t>
            </a:r>
            <a:r>
              <a:rPr lang="en-US" b="1">
                <a:solidFill>
                  <a:srgbClr val="1F497D"/>
                </a:solidFill>
                <a:latin typeface="Verdana"/>
                <a:ea typeface="Verdana"/>
              </a:rPr>
              <a:t> install -c </a:t>
            </a:r>
            <a:r>
              <a:rPr lang="en-US" b="1" err="1">
                <a:solidFill>
                  <a:srgbClr val="1F497D"/>
                </a:solidFill>
                <a:latin typeface="Verdana"/>
                <a:ea typeface="Verdana"/>
              </a:rPr>
              <a:t>bioconda</a:t>
            </a:r>
            <a:r>
              <a:rPr lang="en-US" b="1">
                <a:solidFill>
                  <a:srgbClr val="1F497D"/>
                </a:solidFill>
                <a:latin typeface="Verdana"/>
                <a:ea typeface="Verdana"/>
              </a:rPr>
              <a:t> </a:t>
            </a:r>
            <a:r>
              <a:rPr lang="en-US" b="1" err="1">
                <a:solidFill>
                  <a:srgbClr val="1F497D"/>
                </a:solidFill>
                <a:latin typeface="Verdana"/>
                <a:ea typeface="Verdana"/>
              </a:rPr>
              <a:t>nextflow</a:t>
            </a:r>
            <a:br>
              <a:rPr lang="en-US">
                <a:solidFill>
                  <a:srgbClr val="1F497D"/>
                </a:solidFill>
                <a:latin typeface="Verdana"/>
                <a:ea typeface="Verdana"/>
              </a:rPr>
            </a:br>
            <a:endParaRPr lang="en-US">
              <a:solidFill>
                <a:srgbClr val="1F497D"/>
              </a:solidFill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246714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3458-18E7-B3F6-B270-56AAC2D3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D6C7F-B876-D011-8816-DEA56DD0F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Frontend will be responsible for creating the creating the user interface for our web server</a:t>
            </a:r>
          </a:p>
          <a:p>
            <a:endParaRPr lang="en-US"/>
          </a:p>
          <a:p>
            <a:r>
              <a:rPr lang="en-US"/>
              <a:t>Create pages for uploading the input file and for displaying the results</a:t>
            </a:r>
          </a:p>
        </p:txBody>
      </p:sp>
    </p:spTree>
    <p:extLst>
      <p:ext uri="{BB962C8B-B14F-4D97-AF65-F5344CB8AC3E}">
        <p14:creationId xmlns:p14="http://schemas.microsoft.com/office/powerpoint/2010/main" val="2172331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8AB0-3BB6-D978-DEDD-53EF6CAC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0D08F-1DE2-2040-177B-5710FAC16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>
                <a:ea typeface="+mn-lt"/>
                <a:cs typeface="+mn-lt"/>
              </a:rPr>
              <a:t>HTML is a combination of Hypertext and Markup language. Hypertext defines the link between web pages</a:t>
            </a:r>
          </a:p>
          <a:p>
            <a:pPr marL="457200" indent="-457200"/>
            <a:r>
              <a:rPr lang="en-US">
                <a:ea typeface="Verdana"/>
              </a:rPr>
              <a:t>HTML describes the structure of a web page </a:t>
            </a:r>
          </a:p>
          <a:p>
            <a:pPr marL="457200" indent="-457200"/>
            <a:r>
              <a:rPr lang="en-US">
                <a:ea typeface="Verdana"/>
              </a:rPr>
              <a:t>Web browsers receive HTML documents from a web server or from local storage and render documents into multimedia web pages</a:t>
            </a:r>
          </a:p>
          <a:p>
            <a:pPr marL="457200" indent="-457200"/>
            <a:endParaRPr lang="en-US">
              <a:ea typeface="Verdana"/>
            </a:endParaRPr>
          </a:p>
          <a:p>
            <a:endParaRPr lang="en-US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42606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CC19-0B15-2A0C-2014-485FC850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 web server?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0953D-7817-1C3C-8205-9A73EC15A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Verdana"/>
              </a:rPr>
              <a:t>GUI presentation for easier access for non-technical people</a:t>
            </a:r>
          </a:p>
          <a:p>
            <a:r>
              <a:rPr lang="en-US">
                <a:ea typeface="Verdana"/>
              </a:rPr>
              <a:t>Take in large amounts of data and visualize only the key aspects </a:t>
            </a:r>
          </a:p>
          <a:p>
            <a:r>
              <a:rPr lang="en-US">
                <a:ea typeface="Verdana"/>
              </a:rPr>
              <a:t>Simplifies data interpretation for easier understanding of the data</a:t>
            </a:r>
          </a:p>
        </p:txBody>
      </p:sp>
    </p:spTree>
    <p:extLst>
      <p:ext uri="{BB962C8B-B14F-4D97-AF65-F5344CB8AC3E}">
        <p14:creationId xmlns:p14="http://schemas.microsoft.com/office/powerpoint/2010/main" val="1043176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F0C8-A9C3-1F78-8BFA-01C13058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CE60C-A14E-0A94-5F75-05E827EA1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Bootstrap is a free front-end framework for faster and easier web development</a:t>
            </a:r>
            <a:endParaRPr lang="en-US">
              <a:ea typeface="Verdana"/>
            </a:endParaRPr>
          </a:p>
          <a:p>
            <a:r>
              <a:rPr lang="en-US">
                <a:ea typeface="+mn-lt"/>
                <a:cs typeface="+mn-lt"/>
              </a:rPr>
              <a:t>Bootstrap includes HTML and CSS based design templates for typography, forms, buttons, tables, navigation, and many others</a:t>
            </a:r>
            <a:endParaRPr lang="en-US">
              <a:ea typeface="Verdana"/>
            </a:endParaRPr>
          </a:p>
          <a:p>
            <a:r>
              <a:rPr lang="en-US">
                <a:ea typeface="+mn-lt"/>
                <a:cs typeface="+mn-lt"/>
              </a:rPr>
              <a:t>Bootstrap also gives you the ability to easily create responsive designs</a:t>
            </a:r>
            <a:endParaRPr lang="en-US">
              <a:ea typeface="Verdana"/>
            </a:endParaRPr>
          </a:p>
          <a:p>
            <a:pPr marL="0" indent="0">
              <a:buNone/>
            </a:pPr>
            <a:endParaRPr lang="en-US" b="1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21505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2CF6-BCED-50B0-D106-39528EF3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FEACE-2662-E8BF-7F67-6F819AC64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hlinkClick r:id="rId2"/>
              </a:rPr>
              <a:t>https://docs.streamlit.io/</a:t>
            </a:r>
            <a:endParaRPr lang="en-US"/>
          </a:p>
          <a:p>
            <a:r>
              <a:rPr lang="en-US">
                <a:hlinkClick r:id="rId3"/>
              </a:rPr>
              <a:t>https://flask.palletsprojects.com/en/2.2.x/quickstart/</a:t>
            </a:r>
            <a:endParaRPr lang="en-US"/>
          </a:p>
          <a:p>
            <a:r>
              <a:rPr lang="en-US">
                <a:ea typeface="+mn-lt"/>
                <a:cs typeface="+mn-lt"/>
                <a:hlinkClick r:id="rId4"/>
              </a:rPr>
              <a:t>https://www.nextflow.io/blog/2022/learn-nextflow-in-2022.html</a:t>
            </a:r>
            <a:endParaRPr lang="en-US">
              <a:ea typeface="Verdana"/>
            </a:endParaRPr>
          </a:p>
          <a:p>
            <a:endParaRPr lang="en-US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3759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ACC8-BF87-D4BD-4493-37DBD6D0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Delegation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9560F-DD9C-EC32-E56D-2CDE888CF2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/>
              <a:t>Pipeline</a:t>
            </a:r>
            <a:r>
              <a:rPr lang="en-US"/>
              <a:t>: Automating the scripts using bash and/or </a:t>
            </a:r>
            <a:r>
              <a:rPr lang="en-US" err="1"/>
              <a:t>Nextflow</a:t>
            </a:r>
            <a:endParaRPr lang="en-US"/>
          </a:p>
          <a:p>
            <a:pPr lvl="1"/>
            <a:r>
              <a:rPr lang="en-US"/>
              <a:t>Brendon</a:t>
            </a:r>
          </a:p>
          <a:p>
            <a:pPr lvl="1"/>
            <a:r>
              <a:rPr lang="en-US"/>
              <a:t>Lee Ellen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DE347-F30A-2C52-9058-627F3857F5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/>
              <a:t>Web development</a:t>
            </a:r>
            <a:r>
              <a:rPr lang="en-US"/>
              <a:t>: creating the UI and deploying the app on the server</a:t>
            </a:r>
          </a:p>
          <a:p>
            <a:pPr lvl="1"/>
            <a:r>
              <a:rPr lang="en-US"/>
              <a:t>Kate</a:t>
            </a:r>
          </a:p>
          <a:p>
            <a:pPr lvl="1"/>
            <a:r>
              <a:rPr lang="en-US"/>
              <a:t>Lindsey</a:t>
            </a:r>
          </a:p>
          <a:p>
            <a:pPr lvl="1"/>
            <a:r>
              <a:rPr lang="en-US" err="1"/>
              <a:t>Ishika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49E56-3978-A963-F676-8E2DBCDF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0B481-9071-D78A-31F3-84A105974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969"/>
            <a:ext cx="10515600" cy="503237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Verdana"/>
              </a:rPr>
              <a:t>Take in input files – paired .</a:t>
            </a:r>
            <a:r>
              <a:rPr lang="en-US" err="1">
                <a:ea typeface="Verdana"/>
              </a:rPr>
              <a:t>fastq</a:t>
            </a:r>
            <a:r>
              <a:rPr lang="en-US">
                <a:ea typeface="Verdana"/>
              </a:rPr>
              <a:t>/.</a:t>
            </a:r>
            <a:r>
              <a:rPr lang="en-US" err="1">
                <a:ea typeface="Verdana"/>
              </a:rPr>
              <a:t>fq</a:t>
            </a:r>
            <a:r>
              <a:rPr lang="en-US">
                <a:ea typeface="Verdana"/>
              </a:rPr>
              <a:t> files</a:t>
            </a:r>
          </a:p>
          <a:p>
            <a:r>
              <a:rPr lang="en-US">
                <a:ea typeface="Verdana"/>
              </a:rPr>
              <a:t>Trim </a:t>
            </a:r>
            <a:r>
              <a:rPr lang="en-US" err="1">
                <a:ea typeface="Verdana"/>
              </a:rPr>
              <a:t>fastq</a:t>
            </a:r>
            <a:r>
              <a:rPr lang="en-US">
                <a:ea typeface="Verdana"/>
              </a:rPr>
              <a:t> files with trimmomatic</a:t>
            </a:r>
          </a:p>
          <a:p>
            <a:r>
              <a:rPr lang="en-US">
                <a:ea typeface="Verdana"/>
              </a:rPr>
              <a:t>Run assembly with megahit</a:t>
            </a:r>
          </a:p>
          <a:p>
            <a:r>
              <a:rPr lang="en-US">
                <a:ea typeface="Verdana"/>
              </a:rPr>
              <a:t>Use prodigal to get CDS from assembly</a:t>
            </a:r>
          </a:p>
          <a:p>
            <a:r>
              <a:rPr lang="en-US">
                <a:ea typeface="Verdana"/>
              </a:rPr>
              <a:t>Annotate with diamond </a:t>
            </a:r>
            <a:r>
              <a:rPr lang="en-US" err="1">
                <a:ea typeface="Verdana"/>
              </a:rPr>
              <a:t>blastp</a:t>
            </a:r>
            <a:endParaRPr lang="en-US">
              <a:ea typeface="Verdana"/>
            </a:endParaRPr>
          </a:p>
          <a:p>
            <a:pPr lvl="1"/>
            <a:r>
              <a:rPr lang="en-US">
                <a:ea typeface="Verdana"/>
              </a:rPr>
              <a:t>Antibiotic resistance genes with CARD</a:t>
            </a:r>
          </a:p>
          <a:p>
            <a:pPr lvl="1"/>
            <a:r>
              <a:rPr lang="en-US">
                <a:ea typeface="Verdana"/>
              </a:rPr>
              <a:t>Virulence factors with VFDB</a:t>
            </a:r>
          </a:p>
          <a:p>
            <a:r>
              <a:rPr lang="en-US">
                <a:ea typeface="Verdana"/>
              </a:rPr>
              <a:t>Results:</a:t>
            </a:r>
          </a:p>
          <a:p>
            <a:pPr lvl="1"/>
            <a:r>
              <a:rPr lang="en-US">
                <a:ea typeface="Verdana"/>
              </a:rPr>
              <a:t>Quast quality report </a:t>
            </a:r>
          </a:p>
          <a:p>
            <a:pPr lvl="1"/>
            <a:r>
              <a:rPr lang="en-US">
                <a:ea typeface="Verdana"/>
              </a:rPr>
              <a:t>Display annotations with integrative genomics viewer (IGV)</a:t>
            </a:r>
          </a:p>
          <a:p>
            <a:pPr lvl="1"/>
            <a:r>
              <a:rPr lang="en-US">
                <a:ea typeface="Verdana"/>
              </a:rPr>
              <a:t>Output list of annotated antibiotic resistance genes and virulence factors</a:t>
            </a:r>
          </a:p>
          <a:p>
            <a:pPr marL="457200" lvl="1" indent="0">
              <a:buNone/>
            </a:pPr>
            <a:endParaRPr lang="en-US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3401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8B383-BBD2-2021-6119-39605709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Webpage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F601A-890F-FA30-77D0-0B15529AA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5032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Verdana"/>
              </a:rPr>
              <a:t>Main page</a:t>
            </a:r>
            <a:r>
              <a:rPr lang="en-US">
                <a:ea typeface="Verdana"/>
              </a:rPr>
              <a:t>: Brief explanation of what the pipeline does, with a form with file upload and basic options</a:t>
            </a:r>
            <a:br>
              <a:rPr lang="en-US">
                <a:ea typeface="Verdana"/>
              </a:rPr>
            </a:br>
            <a:br>
              <a:rPr lang="en-US">
                <a:ea typeface="Verdana"/>
              </a:rPr>
            </a:br>
            <a:br>
              <a:rPr lang="en-US">
                <a:ea typeface="Verdana"/>
              </a:rPr>
            </a:br>
            <a:br>
              <a:rPr lang="en-US">
                <a:ea typeface="Verdana"/>
              </a:rPr>
            </a:br>
            <a:endParaRPr lang="en-US">
              <a:ea typeface="Verdana"/>
            </a:endParaRPr>
          </a:p>
          <a:p>
            <a:r>
              <a:rPr lang="en-US" b="1">
                <a:ea typeface="Verdana"/>
              </a:rPr>
              <a:t>Submission page</a:t>
            </a:r>
            <a:r>
              <a:rPr lang="en-US">
                <a:ea typeface="Verdana"/>
              </a:rPr>
              <a:t>: After form submission, confirming upload and displays job ID and optional email for results</a:t>
            </a:r>
          </a:p>
          <a:p>
            <a:r>
              <a:rPr lang="en-US" b="1">
                <a:ea typeface="Verdana"/>
              </a:rPr>
              <a:t>Results page</a:t>
            </a:r>
            <a:r>
              <a:rPr lang="en-US">
                <a:ea typeface="Verdana"/>
              </a:rPr>
              <a:t>: Displaying the results of the workflow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4A90425-57F9-C1E6-6D91-C78C0D4EC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391" y="2825750"/>
            <a:ext cx="4330700" cy="1206500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5573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A7E70-A472-47C6-7D8F-DBA6470B2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4706"/>
            <a:ext cx="9144000" cy="2387600"/>
          </a:xfrm>
        </p:spPr>
        <p:txBody>
          <a:bodyPr anchor="ctr"/>
          <a:lstStyle/>
          <a:p>
            <a:r>
              <a:rPr lang="en-US"/>
              <a:t>Web Frameworks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3740C4-2BAF-A726-FE50-35B6A26794A1}"/>
              </a:ext>
            </a:extLst>
          </p:cNvPr>
          <p:cNvGrpSpPr/>
          <p:nvPr/>
        </p:nvGrpSpPr>
        <p:grpSpPr>
          <a:xfrm>
            <a:off x="1727199" y="2612571"/>
            <a:ext cx="8638922" cy="3309257"/>
            <a:chOff x="1727199" y="3048000"/>
            <a:chExt cx="8638922" cy="33092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74FD02A-4311-108E-3042-200AE50847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727199" y="3048000"/>
              <a:ext cx="3315039" cy="3265714"/>
            </a:xfrm>
            <a:prstGeom prst="ellipse">
              <a:avLst/>
            </a:prstGeom>
            <a:solidFill>
              <a:schemeClr val="accent5">
                <a:alpha val="27421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Flask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7CE577-F052-D3B0-29C2-2ACD9CE88D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38480" y="3091543"/>
              <a:ext cx="3315039" cy="3265714"/>
            </a:xfrm>
            <a:prstGeom prst="ellipse">
              <a:avLst/>
            </a:prstGeom>
            <a:solidFill>
              <a:schemeClr val="accent5">
                <a:alpha val="27421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Django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780A0B3-1D7B-276E-F622-79CA8C8D36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051082" y="3091543"/>
              <a:ext cx="3315039" cy="3265714"/>
            </a:xfrm>
            <a:prstGeom prst="ellipse">
              <a:avLst/>
            </a:prstGeom>
            <a:solidFill>
              <a:schemeClr val="accent5">
                <a:alpha val="27421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28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Streamlit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51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430E-6663-4673-55C3-47A71F98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D863-45BF-24BF-4FDF-8B2DDDCC9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Python-based lightweight and minimalist framework</a:t>
            </a:r>
          </a:p>
          <a:p>
            <a:r>
              <a:rPr lang="en-US"/>
              <a:t>Well-documented with a variety of extensions</a:t>
            </a:r>
          </a:p>
          <a:p>
            <a:pPr lvl="1"/>
            <a:r>
              <a:rPr lang="en-US"/>
              <a:t>Can choose between different packages, ex. </a:t>
            </a:r>
            <a:r>
              <a:rPr lang="en-US" err="1"/>
              <a:t>SQLAlchemy</a:t>
            </a:r>
            <a:r>
              <a:rPr lang="en-US"/>
              <a:t> and sqlite3</a:t>
            </a:r>
          </a:p>
          <a:p>
            <a:r>
              <a:rPr lang="en-US"/>
              <a:t>Low complexity ideal for small projects</a:t>
            </a:r>
          </a:p>
          <a:p>
            <a:r>
              <a:rPr lang="en-US"/>
              <a:t>Easy to install</a:t>
            </a:r>
          </a:p>
          <a:p>
            <a:pPr lvl="1"/>
            <a:r>
              <a:rPr lang="en-US" err="1"/>
              <a:t>conda</a:t>
            </a:r>
            <a:r>
              <a:rPr lang="en-US"/>
              <a:t> install –c anaconda flask</a:t>
            </a:r>
          </a:p>
          <a:p>
            <a:r>
              <a:rPr lang="en-US"/>
              <a:t>But…</a:t>
            </a:r>
          </a:p>
          <a:p>
            <a:pPr lvl="1"/>
            <a:r>
              <a:rPr lang="en-US"/>
              <a:t>Less built-in features</a:t>
            </a:r>
          </a:p>
          <a:p>
            <a:pPr lvl="1"/>
            <a:r>
              <a:rPr lang="en-US"/>
              <a:t>Steep learning curve for complex applications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97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643A-CBF9-2310-7DFA-24A818BF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B0428-F31B-167F-5B11-7E7FDA341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Open-source python library</a:t>
            </a:r>
          </a:p>
          <a:p>
            <a:pPr lvl="1"/>
            <a:r>
              <a:rPr lang="en-US"/>
              <a:t>Easy to use in “just a few minutes”</a:t>
            </a:r>
          </a:p>
          <a:p>
            <a:r>
              <a:rPr lang="en-US"/>
              <a:t>Easily add built-in widgets by declaring variables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32B0890-08B7-3990-8D44-D7092E59C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3429000"/>
            <a:ext cx="65278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50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643A-CBF9-2310-7DFA-24A818BF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B0428-F31B-167F-5B11-7E7FDA341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Open-source python library</a:t>
            </a:r>
          </a:p>
          <a:p>
            <a:pPr lvl="1"/>
            <a:r>
              <a:rPr lang="en-US"/>
              <a:t>Easy to use in “just a few minutes”</a:t>
            </a:r>
          </a:p>
          <a:p>
            <a:r>
              <a:rPr lang="en-US"/>
              <a:t>Easily add built-in widgets by declaring variables</a:t>
            </a:r>
          </a:p>
          <a:p>
            <a:r>
              <a:rPr lang="en-US"/>
              <a:t>Streamlit community for troubleshooting: 84.6K posts</a:t>
            </a:r>
          </a:p>
          <a:p>
            <a:r>
              <a:rPr lang="en-US"/>
              <a:t>Compatible with many other packages and extensions</a:t>
            </a:r>
          </a:p>
          <a:p>
            <a:r>
              <a:rPr lang="en-US"/>
              <a:t>Example:</a:t>
            </a:r>
          </a:p>
          <a:p>
            <a:pPr lvl="1"/>
            <a:r>
              <a:rPr lang="en-US">
                <a:hlinkClick r:id="rId3"/>
              </a:rPr>
              <a:t>Rascore: A tool for analyzing RAS protein structures</a:t>
            </a:r>
            <a:r>
              <a:rPr lang="en-US"/>
              <a:t>, created by Mitchell Parker and Roland </a:t>
            </a:r>
            <a:r>
              <a:rPr lang="en-US" err="1"/>
              <a:t>Dunbrack</a:t>
            </a:r>
            <a:r>
              <a:rPr lang="en-US"/>
              <a:t> Fox Chase Cancer Center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79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13B4177351444186ABEE9C2307DFD4" ma:contentTypeVersion="9" ma:contentTypeDescription="Create a new document." ma:contentTypeScope="" ma:versionID="88dd1de249cbddda835878d840a3c867">
  <xsd:schema xmlns:xsd="http://www.w3.org/2001/XMLSchema" xmlns:xs="http://www.w3.org/2001/XMLSchema" xmlns:p="http://schemas.microsoft.com/office/2006/metadata/properties" xmlns:ns2="d2566df1-0d88-40af-9b18-879b35b8c4f7" xmlns:ns3="4043fab7-11d9-4675-b94a-518c4335b897" targetNamespace="http://schemas.microsoft.com/office/2006/metadata/properties" ma:root="true" ma:fieldsID="dcf177a7afde8beb4e91bdf6f3442307" ns2:_="" ns3:_="">
    <xsd:import namespace="d2566df1-0d88-40af-9b18-879b35b8c4f7"/>
    <xsd:import namespace="4043fab7-11d9-4675-b94a-518c4335b8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566df1-0d88-40af-9b18-879b35b8c4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c2506c3-735d-4e70-aa79-204d06275b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43fab7-11d9-4675-b94a-518c4335b89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f3f932a6-210f-4cce-afbd-5b6cc515fc43}" ma:internalName="TaxCatchAll" ma:showField="CatchAllData" ma:web="4043fab7-11d9-4675-b94a-518c4335b8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2566df1-0d88-40af-9b18-879b35b8c4f7">
      <Terms xmlns="http://schemas.microsoft.com/office/infopath/2007/PartnerControls"/>
    </lcf76f155ced4ddcb4097134ff3c332f>
    <TaxCatchAll xmlns="4043fab7-11d9-4675-b94a-518c4335b897" xsi:nil="true"/>
  </documentManagement>
</p:properties>
</file>

<file path=customXml/itemProps1.xml><?xml version="1.0" encoding="utf-8"?>
<ds:datastoreItem xmlns:ds="http://schemas.openxmlformats.org/officeDocument/2006/customXml" ds:itemID="{0911DB48-2EAB-4E46-A4E9-790F4A5505FB}">
  <ds:schemaRefs>
    <ds:schemaRef ds:uri="4043fab7-11d9-4675-b94a-518c4335b897"/>
    <ds:schemaRef ds:uri="d2566df1-0d88-40af-9b18-879b35b8c4f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70D6DA7-613A-47B3-B679-C62B589D70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63ACE1-7B5C-4575-859D-4B8433CE9B24}">
  <ds:schemaRefs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d2566df1-0d88-40af-9b18-879b35b8c4f7"/>
    <ds:schemaRef ds:uri="http://schemas.microsoft.com/office/2006/documentManagement/types"/>
    <ds:schemaRef ds:uri="http://schemas.microsoft.com/office/infopath/2007/PartnerControls"/>
    <ds:schemaRef ds:uri="4043fab7-11d9-4675-b94a-518c4335b89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989</Words>
  <Application>Microsoft Macintosh PowerPoint</Application>
  <PresentationFormat>Widescreen</PresentationFormat>
  <Paragraphs>162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Roboto</vt:lpstr>
      <vt:lpstr>Verdana</vt:lpstr>
      <vt:lpstr>office theme</vt:lpstr>
      <vt:lpstr>Team 2: Predictive Webserver</vt:lpstr>
      <vt:lpstr>Why a web server?</vt:lpstr>
      <vt:lpstr>Task Delegation</vt:lpstr>
      <vt:lpstr>Main Pipeline</vt:lpstr>
      <vt:lpstr>Webpage format</vt:lpstr>
      <vt:lpstr>Web Frameworks</vt:lpstr>
      <vt:lpstr>Flask</vt:lpstr>
      <vt:lpstr>Streamlit</vt:lpstr>
      <vt:lpstr>Streamlit</vt:lpstr>
      <vt:lpstr>Django</vt:lpstr>
      <vt:lpstr>Tool Comparison</vt:lpstr>
      <vt:lpstr>Frontend to backend</vt:lpstr>
      <vt:lpstr>Frontend to backend</vt:lpstr>
      <vt:lpstr>Frontend to backend</vt:lpstr>
      <vt:lpstr>Backend</vt:lpstr>
      <vt:lpstr>Overall pipeline workflow process</vt:lpstr>
      <vt:lpstr>Nextflow</vt:lpstr>
      <vt:lpstr>Frontend</vt:lpstr>
      <vt:lpstr>HTML </vt:lpstr>
      <vt:lpstr>Bootstrap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Tucker, Lindsey</cp:lastModifiedBy>
  <cp:revision>2</cp:revision>
  <dcterms:created xsi:type="dcterms:W3CDTF">2023-04-04T14:19:55Z</dcterms:created>
  <dcterms:modified xsi:type="dcterms:W3CDTF">2023-04-16T14:17:34Z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0x0101001013B4177351444186ABEE9C2307DFD4</vt:lpwstr>
  </property>
  <property fmtid="{D5CDD505-2E9C-101B-9397-08002B2CF9AE}" pid="3" name="MediaServiceImageTags">
    <vt:lpwstr/>
  </property>
</Properties>
</file>