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97" r:id="rId3"/>
    <p:sldId id="499" r:id="rId4"/>
    <p:sldId id="507" r:id="rId5"/>
    <p:sldId id="500" r:id="rId6"/>
    <p:sldId id="501" r:id="rId7"/>
    <p:sldId id="510" r:id="rId8"/>
    <p:sldId id="508" r:id="rId9"/>
    <p:sldId id="511" r:id="rId10"/>
    <p:sldId id="512" r:id="rId11"/>
    <p:sldId id="513" r:id="rId12"/>
    <p:sldId id="269" r:id="rId1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p:cViewPr varScale="1">
        <p:scale>
          <a:sx n="84" d="100"/>
          <a:sy n="84" d="100"/>
        </p:scale>
        <p:origin x="931"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28-04-2025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38F23-21AD-AD64-2E88-B98253390C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D8176-BD6C-B8C9-E303-5E5F819603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BA9C7F-3DC0-2867-6B0A-1291A0705AFB}"/>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67E63278-B392-E79D-09B0-6981EEEAC45A}"/>
              </a:ext>
            </a:extLst>
          </p:cNvPr>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228421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F667D-FD23-C9F7-FB42-191CF7A62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4959B-CBAF-F3DA-B94D-D954294F71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34AAE0-20A9-B33B-313D-2D1EEDEEC057}"/>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4D1C3083-30BF-1CB0-D618-57C873920937}"/>
              </a:ext>
            </a:extLst>
          </p:cNvPr>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83137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618E6-4994-D4DD-89B9-FD64659D55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0BD707-B5AF-352D-F96C-BF2FC08560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740073-569F-CDD2-9C47-9F8828B01DA8}"/>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CB1DF912-C80F-8B5F-DD34-A3415C8CD070}"/>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710953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37087-AABB-2BEE-D7F1-C14C4E6DE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9F5E5-2B5D-A0BD-8E29-716687E2CD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8F59A9-9616-B846-E2FD-7A42236019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876525F1-E3B8-A01D-94B1-55C2D6A48449}"/>
              </a:ext>
            </a:extLst>
          </p:cNvPr>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115244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28-04-2025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C5C2F-7FF7-0C5D-401F-5A35FBC671B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28DACE-4263-CFFF-4B45-E17BDD766C1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44624"/>
            <a:ext cx="9180512" cy="6885384"/>
          </a:xfrm>
        </p:spPr>
      </p:pic>
      <p:sp>
        <p:nvSpPr>
          <p:cNvPr id="5" name="Rectangle 1">
            <a:extLst>
              <a:ext uri="{FF2B5EF4-FFF2-40B4-BE49-F238E27FC236}">
                <a16:creationId xmlns:a16="http://schemas.microsoft.com/office/drawing/2014/main" id="{15FDF1FD-2C1E-0C80-73A8-D7E504EA416B}"/>
              </a:ext>
            </a:extLst>
          </p:cNvPr>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screenshots</a:t>
            </a:r>
            <a:endParaRPr lang="en-IN" sz="3200" b="1" dirty="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1FFFD5FB-CB94-0F91-4ADE-A7C7CEA11B69}"/>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612F1A4-B090-1EB1-F171-11848E433B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604FC0F-02A7-AE4E-5BFF-F8F1FC176F42}"/>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2">
            <a:extLst>
              <a:ext uri="{FF2B5EF4-FFF2-40B4-BE49-F238E27FC236}">
                <a16:creationId xmlns:a16="http://schemas.microsoft.com/office/drawing/2014/main" id="{43F734AD-1A59-E706-B840-70AB5FFAB4FF}"/>
              </a:ext>
            </a:extLst>
          </p:cNvPr>
          <p:cNvSpPr txBox="1"/>
          <p:nvPr/>
        </p:nvSpPr>
        <p:spPr>
          <a:xfrm>
            <a:off x="611560" y="1648116"/>
            <a:ext cx="7560840" cy="9950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en-IN" sz="1400" dirty="0"/>
          </a:p>
          <a:p>
            <a:pPr>
              <a:lnSpc>
                <a:spcPct val="150000"/>
              </a:lnSpc>
            </a:pPr>
            <a:endParaRPr lang="en-IN" sz="2800" dirty="0"/>
          </a:p>
        </p:txBody>
      </p:sp>
      <p:pic>
        <p:nvPicPr>
          <p:cNvPr id="8" name="Picture 7">
            <a:extLst>
              <a:ext uri="{FF2B5EF4-FFF2-40B4-BE49-F238E27FC236}">
                <a16:creationId xmlns:a16="http://schemas.microsoft.com/office/drawing/2014/main" id="{F7C4A60B-C487-5C9B-FDE9-22D8F3926EE4}"/>
              </a:ext>
            </a:extLst>
          </p:cNvPr>
          <p:cNvPicPr>
            <a:picLocks noChangeAspect="1"/>
          </p:cNvPicPr>
          <p:nvPr/>
        </p:nvPicPr>
        <p:blipFill>
          <a:blip r:embed="rId5"/>
          <a:stretch>
            <a:fillRect/>
          </a:stretch>
        </p:blipFill>
        <p:spPr>
          <a:xfrm>
            <a:off x="0" y="1110769"/>
            <a:ext cx="9144000" cy="4636462"/>
          </a:xfrm>
          <a:prstGeom prst="rect">
            <a:avLst/>
          </a:prstGeom>
        </p:spPr>
      </p:pic>
    </p:spTree>
    <p:extLst>
      <p:ext uri="{BB962C8B-B14F-4D97-AF65-F5344CB8AC3E}">
        <p14:creationId xmlns:p14="http://schemas.microsoft.com/office/powerpoint/2010/main" val="135330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701B1-C141-5D92-34FF-E99E71CB91B7}"/>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9896F5-705E-F24D-02F8-377F0D151FF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44624"/>
            <a:ext cx="9180512" cy="6885384"/>
          </a:xfrm>
        </p:spPr>
      </p:pic>
      <p:sp>
        <p:nvSpPr>
          <p:cNvPr id="5" name="Rectangle 1">
            <a:extLst>
              <a:ext uri="{FF2B5EF4-FFF2-40B4-BE49-F238E27FC236}">
                <a16:creationId xmlns:a16="http://schemas.microsoft.com/office/drawing/2014/main" id="{7078145C-DF65-EF24-DEDC-9432F9F7D444}"/>
              </a:ext>
            </a:extLst>
          </p:cNvPr>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screenshots</a:t>
            </a:r>
            <a:endParaRPr lang="en-IN" sz="3200" b="1" dirty="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E3709112-7466-0F1B-DCAC-FBB1DFB0A628}"/>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EA451EF-5A4D-2FCB-537B-35546EAAA9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88FA6A0-5809-1C37-E1BF-66518E49E53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2">
            <a:extLst>
              <a:ext uri="{FF2B5EF4-FFF2-40B4-BE49-F238E27FC236}">
                <a16:creationId xmlns:a16="http://schemas.microsoft.com/office/drawing/2014/main" id="{FD3160E4-9D48-0E12-0FC8-FCC3B0F549F8}"/>
              </a:ext>
            </a:extLst>
          </p:cNvPr>
          <p:cNvSpPr txBox="1"/>
          <p:nvPr/>
        </p:nvSpPr>
        <p:spPr>
          <a:xfrm>
            <a:off x="611560" y="1648116"/>
            <a:ext cx="7560840" cy="9950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en-IN" sz="1400" dirty="0"/>
          </a:p>
          <a:p>
            <a:pPr>
              <a:lnSpc>
                <a:spcPct val="150000"/>
              </a:lnSpc>
            </a:pPr>
            <a:endParaRPr lang="en-IN" sz="2800" dirty="0"/>
          </a:p>
        </p:txBody>
      </p:sp>
      <p:pic>
        <p:nvPicPr>
          <p:cNvPr id="10" name="Picture 9">
            <a:extLst>
              <a:ext uri="{FF2B5EF4-FFF2-40B4-BE49-F238E27FC236}">
                <a16:creationId xmlns:a16="http://schemas.microsoft.com/office/drawing/2014/main" id="{5CC097A2-5F3E-BAC1-A51B-258085B5D345}"/>
              </a:ext>
            </a:extLst>
          </p:cNvPr>
          <p:cNvPicPr>
            <a:picLocks noChangeAspect="1"/>
          </p:cNvPicPr>
          <p:nvPr/>
        </p:nvPicPr>
        <p:blipFill>
          <a:blip r:embed="rId5"/>
          <a:stretch>
            <a:fillRect/>
          </a:stretch>
        </p:blipFill>
        <p:spPr>
          <a:xfrm>
            <a:off x="0" y="1117983"/>
            <a:ext cx="9144000" cy="4622033"/>
          </a:xfrm>
          <a:prstGeom prst="rect">
            <a:avLst/>
          </a:prstGeom>
        </p:spPr>
      </p:pic>
    </p:spTree>
    <p:extLst>
      <p:ext uri="{BB962C8B-B14F-4D97-AF65-F5344CB8AC3E}">
        <p14:creationId xmlns:p14="http://schemas.microsoft.com/office/powerpoint/2010/main" val="59768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2385572267"/>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2301010300</a:t>
                      </a:r>
                    </a:p>
                  </a:txBody>
                  <a:tcPr/>
                </a:tc>
                <a:tc>
                  <a:txBody>
                    <a:bodyPr/>
                    <a:lstStyle/>
                    <a:p>
                      <a:r>
                        <a:rPr lang="en-US" dirty="0"/>
                        <a:t>HIMANI TYAGI</a:t>
                      </a:r>
                    </a:p>
                  </a:txBody>
                  <a:tcPr/>
                </a:tc>
                <a:extLst>
                  <a:ext uri="{0D108BD9-81ED-4DB2-BD59-A6C34878D82A}">
                    <a16:rowId xmlns:a16="http://schemas.microsoft.com/office/drawing/2014/main" val="4176101868"/>
                  </a:ext>
                </a:extLst>
              </a:tr>
              <a:tr h="370840">
                <a:tc>
                  <a:txBody>
                    <a:bodyPr/>
                    <a:lstStyle/>
                    <a:p>
                      <a:r>
                        <a:rPr lang="en-US" dirty="0"/>
                        <a:t>2301010303</a:t>
                      </a:r>
                    </a:p>
                  </a:txBody>
                  <a:tcPr/>
                </a:tc>
                <a:tc>
                  <a:txBody>
                    <a:bodyPr/>
                    <a:lstStyle/>
                    <a:p>
                      <a:r>
                        <a:rPr lang="en-US" dirty="0"/>
                        <a:t>ISHIKA</a:t>
                      </a:r>
                    </a:p>
                  </a:txBody>
                  <a:tcPr/>
                </a:tc>
                <a:extLst>
                  <a:ext uri="{0D108BD9-81ED-4DB2-BD59-A6C34878D82A}">
                    <a16:rowId xmlns:a16="http://schemas.microsoft.com/office/drawing/2014/main" val="1958206324"/>
                  </a:ext>
                </a:extLst>
              </a:tr>
              <a:tr h="370840">
                <a:tc>
                  <a:txBody>
                    <a:bodyPr/>
                    <a:lstStyle/>
                    <a:p>
                      <a:r>
                        <a:rPr lang="en-US" dirty="0"/>
                        <a:t>2301010331</a:t>
                      </a:r>
                    </a:p>
                  </a:txBody>
                  <a:tcPr/>
                </a:tc>
                <a:tc>
                  <a:txBody>
                    <a:bodyPr/>
                    <a:lstStyle/>
                    <a:p>
                      <a:r>
                        <a:rPr lang="en-US" dirty="0"/>
                        <a:t>KAVYA</a:t>
                      </a:r>
                    </a:p>
                  </a:txBody>
                  <a:tcPr/>
                </a:tc>
                <a:extLst>
                  <a:ext uri="{0D108BD9-81ED-4DB2-BD59-A6C34878D82A}">
                    <a16:rowId xmlns:a16="http://schemas.microsoft.com/office/drawing/2014/main" val="441949598"/>
                  </a:ext>
                </a:extLst>
              </a:tr>
              <a:tr h="370840">
                <a:tc>
                  <a:txBody>
                    <a:bodyPr/>
                    <a:lstStyle/>
                    <a:p>
                      <a:r>
                        <a:rPr lang="en-US" dirty="0"/>
                        <a:t>2301010332</a:t>
                      </a:r>
                    </a:p>
                  </a:txBody>
                  <a:tcPr/>
                </a:tc>
                <a:tc>
                  <a:txBody>
                    <a:bodyPr/>
                    <a:lstStyle/>
                    <a:p>
                      <a:r>
                        <a:rPr lang="en-US" dirty="0"/>
                        <a:t>SAHIL</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IN" sz="4000" b="1" dirty="0">
                <a:solidFill>
                  <a:srgbClr val="C00000"/>
                </a:solidFill>
                <a:highlight>
                  <a:srgbClr val="FFFF00"/>
                </a:highlight>
                <a:ea typeface="Cambria" panose="02040503050406030204" pitchFamily="18" charset="0"/>
                <a:cs typeface="Times New Roman" panose="02020603050405020304" pitchFamily="18" charset="0"/>
                <a:sym typeface="Arial"/>
              </a:rPr>
              <a:t>Project Title</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a:t>
            </a:r>
            <a:r>
              <a:rPr lang="en-IN" sz="1800" b="1" dirty="0" err="1">
                <a:solidFill>
                  <a:srgbClr val="0070C0"/>
                </a:solidFill>
                <a:ea typeface="Cambria" panose="02040503050406030204" pitchFamily="18" charset="0"/>
                <a:cs typeface="Times New Roman" panose="02020603050405020304" pitchFamily="18" charset="0"/>
                <a:sym typeface="Arial"/>
              </a:rPr>
              <a:t>Mentor:</a:t>
            </a:r>
            <a:r>
              <a:rPr lang="en-IN" b="1" dirty="0" err="1">
                <a:solidFill>
                  <a:srgbClr val="0070C0"/>
                </a:solidFill>
                <a:ea typeface="Cambria" panose="02040503050406030204" pitchFamily="18" charset="0"/>
                <a:cs typeface="Times New Roman" panose="02020603050405020304" pitchFamily="18" charset="0"/>
                <a:sym typeface="Arial"/>
              </a:rPr>
              <a:t>MR</a:t>
            </a:r>
            <a:r>
              <a:rPr lang="en-IN" b="1" dirty="0">
                <a:solidFill>
                  <a:srgbClr val="0070C0"/>
                </a:solidFill>
                <a:ea typeface="Cambria" panose="02040503050406030204" pitchFamily="18" charset="0"/>
                <a:cs typeface="Times New Roman" panose="02020603050405020304" pitchFamily="18" charset="0"/>
                <a:sym typeface="Arial"/>
              </a:rPr>
              <a:t> JITENDAR TYAGI</a:t>
            </a:r>
            <a:endParaRPr lang="en-IN" sz="1800" b="1" dirty="0">
              <a:solidFill>
                <a:srgbClr val="0070C0"/>
              </a:solidFill>
              <a:ea typeface="Cambria" panose="02040503050406030204" pitchFamily="18" charset="0"/>
              <a:cs typeface="Times New Roman" panose="02020603050405020304" pitchFamily="18" charset="0"/>
              <a:sym typeface="Arial"/>
            </a:endParaRP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a:t>
            </a:r>
            <a:r>
              <a:rPr lang="en-IN" b="1" dirty="0" err="1">
                <a:solidFill>
                  <a:srgbClr val="0070C0"/>
                </a:solidFill>
                <a:ea typeface="Cambria" panose="02040503050406030204" pitchFamily="18" charset="0"/>
                <a:cs typeface="Times New Roman" panose="02020603050405020304" pitchFamily="18" charset="0"/>
                <a:sym typeface="Arial"/>
              </a:rPr>
              <a:t>Mentor:DR</a:t>
            </a:r>
            <a:r>
              <a:rPr lang="en-IN" b="1" dirty="0">
                <a:solidFill>
                  <a:srgbClr val="0070C0"/>
                </a:solidFill>
                <a:ea typeface="Cambria" panose="02040503050406030204" pitchFamily="18" charset="0"/>
                <a:cs typeface="Times New Roman" panose="02020603050405020304" pitchFamily="18" charset="0"/>
                <a:sym typeface="Arial"/>
              </a:rPr>
              <a:t> AMAN JATIN</a:t>
            </a: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03549"/>
            <a:ext cx="9180512" cy="6885384"/>
          </a:xfrm>
        </p:spPr>
      </p:pic>
      <p:sp>
        <p:nvSpPr>
          <p:cNvPr id="5" name="Rectangle 1"/>
          <p:cNvSpPr>
            <a:spLocks noChangeArrowheads="1"/>
          </p:cNvSpPr>
          <p:nvPr/>
        </p:nvSpPr>
        <p:spPr bwMode="auto">
          <a:xfrm>
            <a:off x="251520" y="326457"/>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FAD27AB-F078-0122-98EB-D263634B6434}"/>
              </a:ext>
            </a:extLst>
          </p:cNvPr>
          <p:cNvSpPr txBox="1"/>
          <p:nvPr/>
        </p:nvSpPr>
        <p:spPr>
          <a:xfrm>
            <a:off x="187192" y="1168668"/>
            <a:ext cx="8064896" cy="4849404"/>
          </a:xfrm>
          <a:prstGeom prst="rect">
            <a:avLst/>
          </a:prstGeom>
          <a:noFill/>
        </p:spPr>
        <p:txBody>
          <a:bodyPr wrap="square">
            <a:spAutoFit/>
          </a:bodyPr>
          <a:lstStyle/>
          <a:p>
            <a:pPr algn="just">
              <a:lnSpc>
                <a:spcPct val="150000"/>
              </a:lnSpc>
            </a:pPr>
            <a:r>
              <a:rPr lang="en-US" sz="1600" b="0" i="0" dirty="0">
                <a:solidFill>
                  <a:srgbClr val="191919"/>
                </a:solidFill>
                <a:effectLst/>
                <a:latin typeface="Times New Roman" panose="02020603050405020304" pitchFamily="18" charset="0"/>
                <a:cs typeface="Times New Roman" panose="02020603050405020304" pitchFamily="18" charset="0"/>
              </a:rPr>
              <a:t>This presentation will </a:t>
            </a:r>
            <a:r>
              <a:rPr lang="en-US" sz="1600" b="0" i="0" dirty="0">
                <a:effectLst/>
                <a:latin typeface="Times New Roman" panose="02020603050405020304" pitchFamily="18" charset="0"/>
                <a:cs typeface="Times New Roman" panose="02020603050405020304" pitchFamily="18" charset="0"/>
              </a:rPr>
              <a:t>discuss</a:t>
            </a:r>
            <a:r>
              <a:rPr lang="en-US" sz="1600" b="0" i="0" dirty="0">
                <a:solidFill>
                  <a:srgbClr val="191919"/>
                </a:solidFill>
                <a:effectLst/>
                <a:latin typeface="Times New Roman" panose="02020603050405020304" pitchFamily="18" charset="0"/>
                <a:cs typeface="Times New Roman" panose="02020603050405020304" pitchFamily="18" charset="0"/>
              </a:rPr>
              <a:t> a project on developing an Inventory management system </a:t>
            </a:r>
            <a:r>
              <a:rPr lang="en-US" sz="1600" b="0" i="0" dirty="0">
                <a:effectLst/>
                <a:latin typeface="Times New Roman" panose="02020603050405020304" pitchFamily="18" charset="0"/>
                <a:cs typeface="Times New Roman" panose="02020603050405020304" pitchFamily="18" charset="0"/>
              </a:rPr>
              <a:t>to optimize the tracking, management, and control of inventory within an organization. This project is a web-based project. The system will</a:t>
            </a:r>
            <a:r>
              <a:rPr lang="en-US" sz="1600" b="0" i="0" dirty="0">
                <a:solidFill>
                  <a:srgbClr val="191919"/>
                </a:solidFill>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provide real-time data on stock levels, automate order processes, and improve</a:t>
            </a:r>
            <a:r>
              <a:rPr lang="en-US" sz="1600" b="0" i="0" dirty="0">
                <a:solidFill>
                  <a:srgbClr val="191919"/>
                </a:solidFill>
                <a:effectLst/>
                <a:latin typeface="Times New Roman" panose="02020603050405020304" pitchFamily="18" charset="0"/>
                <a:cs typeface="Times New Roman" panose="02020603050405020304" pitchFamily="18" charset="0"/>
              </a:rPr>
              <a:t> overall operational efficiency.</a:t>
            </a:r>
          </a:p>
          <a:p>
            <a:pPr algn="just">
              <a:lnSpc>
                <a:spcPct val="150000"/>
              </a:lnSpc>
            </a:pPr>
            <a:endParaRPr lang="en-US" sz="1600" b="0" i="0" dirty="0">
              <a:solidFill>
                <a:srgbClr val="191919"/>
              </a:solidFill>
              <a:effectLst/>
              <a:latin typeface="Times New Roman" panose="02020603050405020304" pitchFamily="18" charset="0"/>
              <a:cs typeface="Times New Roman" panose="02020603050405020304" pitchFamily="18" charset="0"/>
            </a:endParaRPr>
          </a:p>
          <a:p>
            <a:pPr algn="just">
              <a:lnSpc>
                <a:spcPct val="150000"/>
              </a:lnSpc>
            </a:pPr>
            <a:r>
              <a:rPr lang="en-US" sz="1600" b="0" i="0" dirty="0">
                <a:solidFill>
                  <a:srgbClr val="191919"/>
                </a:solidFill>
                <a:effectLst/>
                <a:latin typeface="Times New Roman" panose="02020603050405020304" pitchFamily="18" charset="0"/>
                <a:cs typeface="Times New Roman" panose="02020603050405020304" pitchFamily="18" charset="0"/>
              </a:rPr>
              <a:t>The project aims to help</a:t>
            </a:r>
          </a:p>
          <a:p>
            <a:pPr algn="just">
              <a:lnSpc>
                <a:spcPct val="150000"/>
              </a:lnSpc>
            </a:pPr>
            <a:r>
              <a:rPr lang="en-US" sz="1600" b="0" i="0" dirty="0">
                <a:solidFill>
                  <a:srgbClr val="191919"/>
                </a:solidFill>
                <a:effectLst/>
                <a:latin typeface="Times New Roman" panose="02020603050405020304" pitchFamily="18" charset="0"/>
                <a:cs typeface="Times New Roman" panose="02020603050405020304" pitchFamily="18" charset="0"/>
              </a:rPr>
              <a:t>• to keep the stock count updated.</a:t>
            </a:r>
          </a:p>
          <a:p>
            <a:pPr algn="just">
              <a:lnSpc>
                <a:spcPct val="150000"/>
              </a:lnSpc>
            </a:pPr>
            <a:r>
              <a:rPr lang="en-US" sz="1600" b="0" i="0" dirty="0">
                <a:solidFill>
                  <a:srgbClr val="191919"/>
                </a:solidFill>
                <a:effectLst/>
                <a:latin typeface="Times New Roman" panose="02020603050405020304" pitchFamily="18" charset="0"/>
                <a:cs typeface="Times New Roman" panose="02020603050405020304" pitchFamily="18" charset="0"/>
              </a:rPr>
              <a:t>• to get the best return on investment from the stock.</a:t>
            </a:r>
          </a:p>
          <a:p>
            <a:pPr algn="just">
              <a:lnSpc>
                <a:spcPct val="150000"/>
              </a:lnSpc>
            </a:pPr>
            <a:r>
              <a:rPr lang="en-US" sz="1600" b="0" i="0" dirty="0">
                <a:solidFill>
                  <a:srgbClr val="191919"/>
                </a:solidFill>
                <a:effectLst/>
                <a:latin typeface="Times New Roman" panose="02020603050405020304" pitchFamily="18" charset="0"/>
                <a:cs typeface="Times New Roman" panose="02020603050405020304" pitchFamily="18" charset="0"/>
              </a:rPr>
              <a:t>• to manage the orders, storage and carrying the costs of inventory.</a:t>
            </a:r>
          </a:p>
          <a:p>
            <a:pPr algn="just">
              <a:lnSpc>
                <a:spcPct val="150000"/>
              </a:lnSpc>
            </a:pPr>
            <a:r>
              <a:rPr lang="en-US" sz="1600" b="0" i="0" dirty="0">
                <a:solidFill>
                  <a:srgbClr val="191919"/>
                </a:solidFill>
                <a:effectLst/>
                <a:latin typeface="Times New Roman" panose="02020603050405020304" pitchFamily="18" charset="0"/>
                <a:cs typeface="Times New Roman" panose="02020603050405020304" pitchFamily="18" charset="0"/>
              </a:rPr>
              <a:t>• to ensure all kinds of materials are accessible.</a:t>
            </a:r>
          </a:p>
          <a:p>
            <a:pPr algn="just">
              <a:lnSpc>
                <a:spcPct val="150000"/>
              </a:lnSpc>
            </a:pPr>
            <a:endParaRPr lang="en-US" sz="1600" b="0" i="0" dirty="0">
              <a:solidFill>
                <a:srgbClr val="191919"/>
              </a:solidFill>
              <a:effectLst/>
              <a:latin typeface="Times New Roman" panose="02020603050405020304" pitchFamily="18" charset="0"/>
              <a:cs typeface="Times New Roman" panose="02020603050405020304" pitchFamily="18" charset="0"/>
            </a:endParaRPr>
          </a:p>
          <a:p>
            <a:pPr algn="just">
              <a:lnSpc>
                <a:spcPct val="150000"/>
              </a:lnSpc>
            </a:pPr>
            <a:r>
              <a:rPr lang="en-US" sz="1600" b="0" i="0" dirty="0">
                <a:solidFill>
                  <a:srgbClr val="191919"/>
                </a:solidFill>
                <a:effectLst/>
                <a:latin typeface="Times New Roman" panose="02020603050405020304" pitchFamily="18" charset="0"/>
                <a:cs typeface="Times New Roman" panose="02020603050405020304" pitchFamily="18" charset="0"/>
              </a:rPr>
              <a:t>Users will be provided by the facility to register, to log in to the </a:t>
            </a:r>
            <a:r>
              <a:rPr lang="en-US" sz="1600" b="0" i="0" dirty="0" err="1">
                <a:solidFill>
                  <a:srgbClr val="191919"/>
                </a:solidFill>
                <a:effectLst/>
                <a:latin typeface="Times New Roman" panose="02020603050405020304" pitchFamily="18" charset="0"/>
                <a:cs typeface="Times New Roman" panose="02020603050405020304" pitchFamily="18" charset="0"/>
              </a:rPr>
              <a:t>app.</a:t>
            </a:r>
            <a:r>
              <a:rPr lang="en-US" sz="1600" dirty="0" err="1">
                <a:latin typeface="Times New Roman" panose="02020603050405020304" pitchFamily="18" charset="0"/>
                <a:cs typeface="Times New Roman" panose="02020603050405020304" pitchFamily="18" charset="0"/>
              </a:rPr>
              <a:t>We’ll</a:t>
            </a:r>
            <a:r>
              <a:rPr lang="en-US" sz="1600" dirty="0">
                <a:latin typeface="Times New Roman" panose="02020603050405020304" pitchFamily="18" charset="0"/>
                <a:cs typeface="Times New Roman" panose="02020603050405020304" pitchFamily="18" charset="0"/>
              </a:rPr>
              <a:t> focus on the main goals of the project, such as reducing mistakes, and avoiding wasted stock.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64858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b="1" dirty="0">
                <a:solidFill>
                  <a:prstClr val="black"/>
                </a:solidFill>
                <a:latin typeface="Calibri"/>
                <a:ea typeface="+mj-ea"/>
                <a:cs typeface="+mj-cs"/>
                <a:sym typeface="Arial"/>
              </a:rPr>
              <a:t>A</a:t>
            </a:r>
            <a:r>
              <a:rPr lang="en-IN" sz="4400" b="1"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755576" y="1484784"/>
            <a:ext cx="8208912" cy="2400657"/>
          </a:xfrm>
          <a:prstGeom prst="rect">
            <a:avLst/>
          </a:prstGeom>
          <a:noFill/>
        </p:spPr>
        <p:txBody>
          <a:bodyPr wrap="square" rtlCol="0">
            <a:spAutoFit/>
          </a:bodyPr>
          <a:lstStyle/>
          <a:p>
            <a:pPr algn="just"/>
            <a:r>
              <a:rPr lang="en-US" sz="1600" dirty="0"/>
              <a:t>Most of the Retailers do not have a proper management system to maintain the inventory records and it is difficult for them to store the data in a paper file or as a hard copy and also difficult to go through the inventory data quickly and hard to maintain the data safely as they do not maintain the inventory data properly.</a:t>
            </a:r>
          </a:p>
          <a:p>
            <a:pPr algn="just"/>
            <a:endParaRPr lang="en-US" sz="1600" dirty="0"/>
          </a:p>
          <a:p>
            <a:pPr marL="342900" indent="-342900" algn="just">
              <a:buAutoNum type="alphaLcPeriod"/>
            </a:pPr>
            <a:r>
              <a:rPr lang="en-US" sz="1400" dirty="0"/>
              <a:t>Lack of Inventory Visibility.</a:t>
            </a:r>
          </a:p>
          <a:p>
            <a:pPr marL="342900" indent="-342900" algn="just">
              <a:buAutoNum type="alphaLcPeriod"/>
            </a:pPr>
            <a:r>
              <a:rPr lang="en-US" sz="1400" dirty="0"/>
              <a:t> Keeping up with Overstocks.</a:t>
            </a:r>
          </a:p>
          <a:p>
            <a:pPr marL="342900" indent="-342900" algn="just">
              <a:buAutoNum type="alphaLcPeriod"/>
            </a:pPr>
            <a:r>
              <a:rPr lang="en-US" sz="1400" dirty="0"/>
              <a:t> Inefficient Inventory Management Process or Software.</a:t>
            </a:r>
          </a:p>
          <a:p>
            <a:pPr marL="342900" indent="-342900" algn="just">
              <a:buAutoNum type="alphaLcPeriod"/>
            </a:pPr>
            <a:r>
              <a:rPr lang="en-US" sz="1400" dirty="0"/>
              <a:t> Identifying Incorrectly Located Material. </a:t>
            </a:r>
          </a:p>
          <a:p>
            <a:pPr marL="342900" indent="-342900" algn="just">
              <a:buAutoNum type="alphaLcPeriod"/>
            </a:pPr>
            <a:r>
              <a:rPr lang="en-US" sz="1400" dirty="0"/>
              <a:t>Managing Inventory Waste &amp; Defects</a:t>
            </a:r>
            <a:endParaRPr lang="en-IN" sz="1400" dirty="0"/>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9353"/>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827584" y="1678060"/>
            <a:ext cx="6912768" cy="2677656"/>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The retailers generally facing issues in recording the stocks and its threshold limit available. The retailers doesn't know which product is getting expired and when it is being expired. The retailers couldn't track the availability of all the stocks up-to date. The customers are not satisfied with the retailer store since it doesn't have enough supplements and the deliveries were not made on time.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mentioned are crucial because they directly impact the efficiency of the retail business, customer satisfaction, the profitability of the store.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Solving these problems will result in increased sales, higher profit margins, better customer loyalty, </a:t>
            </a:r>
            <a:r>
              <a:rPr lang="en-IN" sz="1400" dirty="0">
                <a:latin typeface="Times New Roman" panose="02020603050405020304" pitchFamily="18" charset="0"/>
                <a:cs typeface="Times New Roman" panose="02020603050405020304" pitchFamily="18" charset="0"/>
              </a:rPr>
              <a:t>Improved Operational Efficiency, Better Customer Satisfaction, </a:t>
            </a:r>
            <a:r>
              <a:rPr lang="en-US" sz="1400" dirty="0">
                <a:latin typeface="Times New Roman" panose="02020603050405020304" pitchFamily="18" charset="0"/>
                <a:cs typeface="Times New Roman" panose="02020603050405020304" pitchFamily="18" charset="0"/>
              </a:rPr>
              <a:t>Better Management of Expiring Products</a:t>
            </a:r>
            <a:r>
              <a:rPr lang="en-IN" sz="1400" dirty="0">
                <a:latin typeface="Times New Roman" panose="02020603050405020304" pitchFamily="18" charset="0"/>
                <a:cs typeface="Times New Roman" panose="02020603050405020304" pitchFamily="18" charset="0"/>
              </a:rPr>
              <a:t>, Reduced Overstocking and stockouts</a:t>
            </a:r>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44624"/>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2">
            <a:extLst>
              <a:ext uri="{FF2B5EF4-FFF2-40B4-BE49-F238E27FC236}">
                <a16:creationId xmlns:a16="http://schemas.microsoft.com/office/drawing/2014/main" id="{7B14FE12-9F36-1DAE-B174-062D669256D2}"/>
              </a:ext>
            </a:extLst>
          </p:cNvPr>
          <p:cNvSpPr txBox="1"/>
          <p:nvPr/>
        </p:nvSpPr>
        <p:spPr>
          <a:xfrm>
            <a:off x="611560" y="1648116"/>
            <a:ext cx="7560840" cy="390350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400" dirty="0"/>
              <a:t>T</a:t>
            </a:r>
            <a:r>
              <a:rPr lang="en-IN" sz="1400" dirty="0"/>
              <a:t>he main goad of the project is to develop and implement a user friendly website that performs the process of tracking. Managing and controlling the inventory.</a:t>
            </a:r>
          </a:p>
          <a:p>
            <a:pPr algn="just">
              <a:lnSpc>
                <a:spcPct val="150000"/>
              </a:lnSpc>
            </a:pPr>
            <a:r>
              <a:rPr lang="en-IN" sz="1400" dirty="0"/>
              <a:t>Key objectives of the project:</a:t>
            </a:r>
          </a:p>
          <a:p>
            <a:pPr marL="285750" indent="-285750" algn="just">
              <a:lnSpc>
                <a:spcPct val="150000"/>
              </a:lnSpc>
              <a:buFont typeface="Arial" panose="020B0604020202020204" pitchFamily="34" charset="0"/>
              <a:buChar char="•"/>
            </a:pPr>
            <a:r>
              <a:rPr lang="en-IN" sz="1400" dirty="0"/>
              <a:t>Accurate Real-time inventory tracking</a:t>
            </a:r>
          </a:p>
          <a:p>
            <a:pPr marL="285750" indent="-285750" algn="just">
              <a:lnSpc>
                <a:spcPct val="150000"/>
              </a:lnSpc>
              <a:buFont typeface="Arial" panose="020B0604020202020204" pitchFamily="34" charset="0"/>
              <a:buChar char="•"/>
            </a:pPr>
            <a:r>
              <a:rPr lang="en-IN" sz="1400" dirty="0"/>
              <a:t>Stock alerts when inventory quantity is row or high</a:t>
            </a:r>
          </a:p>
          <a:p>
            <a:pPr marL="285750" indent="-285750" algn="just">
              <a:lnSpc>
                <a:spcPct val="150000"/>
              </a:lnSpc>
              <a:buFont typeface="Arial" panose="020B0604020202020204" pitchFamily="34" charset="0"/>
              <a:buChar char="•"/>
            </a:pPr>
            <a:r>
              <a:rPr lang="en-IN" sz="1400" dirty="0"/>
              <a:t>Expiration date management</a:t>
            </a:r>
          </a:p>
          <a:p>
            <a:pPr marL="285750" indent="-285750" algn="just">
              <a:lnSpc>
                <a:spcPct val="150000"/>
              </a:lnSpc>
              <a:buFont typeface="Arial" panose="020B0604020202020204" pitchFamily="34" charset="0"/>
              <a:buChar char="•"/>
            </a:pPr>
            <a:r>
              <a:rPr lang="en-IN" sz="1400" dirty="0"/>
              <a:t>Cost control </a:t>
            </a:r>
          </a:p>
          <a:p>
            <a:pPr marL="285750" indent="-285750" algn="just">
              <a:lnSpc>
                <a:spcPct val="150000"/>
              </a:lnSpc>
              <a:buFont typeface="Arial" panose="020B0604020202020204" pitchFamily="34" charset="0"/>
              <a:buChar char="•"/>
            </a:pPr>
            <a:r>
              <a:rPr lang="en-IN" sz="1400" dirty="0"/>
              <a:t>Stock rotation to ensure older products are sold first</a:t>
            </a:r>
          </a:p>
          <a:p>
            <a:pPr marL="285750" indent="-285750" algn="just">
              <a:lnSpc>
                <a:spcPct val="150000"/>
              </a:lnSpc>
              <a:buFont typeface="Arial" panose="020B0604020202020204" pitchFamily="34" charset="0"/>
              <a:buChar char="•"/>
            </a:pPr>
            <a:r>
              <a:rPr lang="en-IN" sz="1400" dirty="0"/>
              <a:t>User friendly interface</a:t>
            </a:r>
          </a:p>
          <a:p>
            <a:pPr algn="just">
              <a:lnSpc>
                <a:spcPct val="150000"/>
              </a:lnSpc>
            </a:pPr>
            <a:endParaRPr lang="en-IN" sz="1400" dirty="0"/>
          </a:p>
          <a:p>
            <a:pPr>
              <a:lnSpc>
                <a:spcPct val="150000"/>
              </a:lnSpc>
            </a:pPr>
            <a:endParaRPr lang="en-IN" sz="2800" dirty="0"/>
          </a:p>
        </p:txBody>
      </p:sp>
    </p:spTree>
    <p:extLst>
      <p:ext uri="{BB962C8B-B14F-4D97-AF65-F5344CB8AC3E}">
        <p14:creationId xmlns:p14="http://schemas.microsoft.com/office/powerpoint/2010/main" val="95742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04" y="-18807"/>
            <a:ext cx="9180512" cy="6885384"/>
          </a:xfrm>
        </p:spPr>
      </p:pic>
      <p:sp>
        <p:nvSpPr>
          <p:cNvPr id="5" name="Rectangle 1"/>
          <p:cNvSpPr>
            <a:spLocks noChangeArrowheads="1"/>
          </p:cNvSpPr>
          <p:nvPr/>
        </p:nvSpPr>
        <p:spPr bwMode="auto">
          <a:xfrm>
            <a:off x="179512" y="13111"/>
            <a:ext cx="871296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 used</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0" name="TextBox 9">
            <a:extLst>
              <a:ext uri="{FF2B5EF4-FFF2-40B4-BE49-F238E27FC236}">
                <a16:creationId xmlns:a16="http://schemas.microsoft.com/office/drawing/2014/main" id="{0DA52E49-AEF3-74B9-E293-E116F9CA9CB2}"/>
              </a:ext>
            </a:extLst>
          </p:cNvPr>
          <p:cNvSpPr txBox="1"/>
          <p:nvPr/>
        </p:nvSpPr>
        <p:spPr>
          <a:xfrm>
            <a:off x="85251" y="1268760"/>
            <a:ext cx="8973497" cy="3936912"/>
          </a:xfrm>
          <a:prstGeom prst="rect">
            <a:avLst/>
          </a:prstGeom>
          <a:noFill/>
        </p:spPr>
        <p:txBody>
          <a:bodyPr wrap="square" rtlCol="0">
            <a:spAutoFit/>
          </a:bodyPr>
          <a:lstStyle/>
          <a:p>
            <a:pPr>
              <a:lnSpc>
                <a:spcPct val="150000"/>
              </a:lnSpc>
              <a:buNone/>
            </a:pPr>
            <a:r>
              <a:rPr lang="en-US" sz="1400" dirty="0"/>
              <a:t>The development of the Inventory Management System followed a modular and iterative development methodology, primarily inspired by the Agile approach. The focus was on creating a user-friendly, responsive, and functional web application that could handle inventory operations efficiently. The project was structured into multiple phases: planning, designing, development, testing, and deployment. Each phase was refined based on feedback and testing, allowing continuous improvement and enhancement of the application features.</a:t>
            </a:r>
          </a:p>
          <a:p>
            <a:pPr>
              <a:lnSpc>
                <a:spcPct val="150000"/>
              </a:lnSpc>
              <a:buNone/>
            </a:pPr>
            <a:r>
              <a:rPr lang="en-US" sz="1400" dirty="0"/>
              <a:t>Technologies used in the project include:</a:t>
            </a:r>
          </a:p>
          <a:p>
            <a:pPr>
              <a:lnSpc>
                <a:spcPct val="150000"/>
              </a:lnSpc>
              <a:buFont typeface="Arial" panose="020B0604020202020204" pitchFamily="34" charset="0"/>
              <a:buChar char="•"/>
            </a:pPr>
            <a:r>
              <a:rPr lang="en-US" sz="1400" b="1" dirty="0"/>
              <a:t>HTML &amp; CSS</a:t>
            </a:r>
            <a:r>
              <a:rPr lang="en-US" sz="1400" dirty="0"/>
              <a:t>: For structuring and styling the web pages.</a:t>
            </a:r>
          </a:p>
          <a:p>
            <a:pPr>
              <a:lnSpc>
                <a:spcPct val="150000"/>
              </a:lnSpc>
              <a:buFont typeface="Arial" panose="020B0604020202020204" pitchFamily="34" charset="0"/>
              <a:buChar char="•"/>
            </a:pPr>
            <a:r>
              <a:rPr lang="en-US" sz="1400" b="1" dirty="0"/>
              <a:t>JavaScript</a:t>
            </a:r>
            <a:r>
              <a:rPr lang="en-US" sz="1400" dirty="0"/>
              <a:t>: For adding dynamic behaviors and interactivity.</a:t>
            </a:r>
          </a:p>
          <a:p>
            <a:pPr>
              <a:lnSpc>
                <a:spcPct val="150000"/>
              </a:lnSpc>
              <a:buFont typeface="Arial" panose="020B0604020202020204" pitchFamily="34" charset="0"/>
              <a:buChar char="•"/>
            </a:pPr>
            <a:r>
              <a:rPr lang="en-US" sz="1400" b="1" dirty="0"/>
              <a:t>MongoDB</a:t>
            </a:r>
            <a:r>
              <a:rPr lang="en-US" sz="1400" dirty="0"/>
              <a:t>: Used as the backend database to store inventory data in a flexible, document-oriented format.</a:t>
            </a:r>
          </a:p>
          <a:p>
            <a:pPr>
              <a:lnSpc>
                <a:spcPct val="150000"/>
              </a:lnSpc>
              <a:buFont typeface="Arial" panose="020B0604020202020204" pitchFamily="34" charset="0"/>
              <a:buChar char="•"/>
            </a:pPr>
            <a:r>
              <a:rPr lang="en-US" sz="1400" b="1" dirty="0"/>
              <a:t>XAMPP Server</a:t>
            </a:r>
            <a:r>
              <a:rPr lang="en-US" sz="1400" dirty="0"/>
              <a:t>: Utilized for local testing and hosting of the backend (mainly the Apache server and MySQL if required).</a:t>
            </a:r>
          </a:p>
          <a:p>
            <a:pPr>
              <a:lnSpc>
                <a:spcPct val="150000"/>
              </a:lnSpc>
              <a:buFont typeface="Arial" panose="020B0604020202020204" pitchFamily="34" charset="0"/>
              <a:buChar char="•"/>
            </a:pPr>
            <a:r>
              <a:rPr lang="en-US" sz="1400" b="1" dirty="0"/>
              <a:t>VS Code</a:t>
            </a:r>
            <a:r>
              <a:rPr lang="en-US" sz="1400" dirty="0"/>
              <a:t>: The main code editor for writing and organizing code efficiently.</a:t>
            </a:r>
          </a:p>
          <a:p>
            <a:pPr>
              <a:lnSpc>
                <a:spcPct val="150000"/>
              </a:lnSpc>
              <a:buFont typeface="Arial" panose="020B0604020202020204" pitchFamily="34" charset="0"/>
              <a:buChar char="•"/>
            </a:pPr>
            <a:r>
              <a:rPr lang="en-US" sz="1400" b="1" dirty="0"/>
              <a:t>Adobe Tools</a:t>
            </a:r>
            <a:r>
              <a:rPr lang="en-US" sz="1400" dirty="0"/>
              <a:t>: Used for designing UI/UX elements, creating graphics, and preparing visual content for the web pages.</a:t>
            </a:r>
          </a:p>
        </p:txBody>
      </p:sp>
    </p:spTree>
    <p:extLst>
      <p:ext uri="{BB962C8B-B14F-4D97-AF65-F5344CB8AC3E}">
        <p14:creationId xmlns:p14="http://schemas.microsoft.com/office/powerpoint/2010/main" val="159605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478F8-8B82-E460-56EB-601B46DD2804}"/>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39D8D1-C577-6A25-1A0D-4732AD1898E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837" y="0"/>
            <a:ext cx="9180512" cy="6885384"/>
          </a:xfrm>
        </p:spPr>
      </p:pic>
      <p:cxnSp>
        <p:nvCxnSpPr>
          <p:cNvPr id="7" name="Straight Connector 6">
            <a:extLst>
              <a:ext uri="{FF2B5EF4-FFF2-40B4-BE49-F238E27FC236}">
                <a16:creationId xmlns:a16="http://schemas.microsoft.com/office/drawing/2014/main" id="{651DC200-F0B2-DD7F-D8F1-51C3FC2A126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F16ADC0-96A8-CF2D-DE3A-C9719608D2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4" name="Rectangle 5">
            <a:extLst>
              <a:ext uri="{FF2B5EF4-FFF2-40B4-BE49-F238E27FC236}">
                <a16:creationId xmlns:a16="http://schemas.microsoft.com/office/drawing/2014/main" id="{B17BE67E-8D2C-999A-0E6F-85B9C4BB1106}"/>
              </a:ext>
            </a:extLst>
          </p:cNvPr>
          <p:cNvSpPr>
            <a:spLocks noChangeArrowheads="1"/>
          </p:cNvSpPr>
          <p:nvPr/>
        </p:nvSpPr>
        <p:spPr bwMode="auto">
          <a:xfrm>
            <a:off x="395535" y="888850"/>
            <a:ext cx="8568953" cy="542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 &amp; Planning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Identified core functionalities such as inventory tracking, adding/deleting items, updating stock, and generating reports.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Outlined the tech stack and tools required.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UI/UX Design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wireframes and layout designs using Adobe XD/Illustrator.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on intuitive navigation and clean visual design for a better user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the structure of the website.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Styled components with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layout, colors, and responsiveness.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interactivity using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JavaScript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form validation and dynamic DOM updates.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&amp; Database Setup</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Installed and configured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XAMPP Server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running the development environment locally.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database, with collections structured to store products, categories, stock levels, and transaction history.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basic CRUD operations to interact with the database and ensure data persistence.</a:t>
            </a:r>
          </a:p>
        </p:txBody>
      </p:sp>
      <p:sp>
        <p:nvSpPr>
          <p:cNvPr id="15" name="TextBox 14">
            <a:extLst>
              <a:ext uri="{FF2B5EF4-FFF2-40B4-BE49-F238E27FC236}">
                <a16:creationId xmlns:a16="http://schemas.microsoft.com/office/drawing/2014/main" id="{6FCB92C7-CF2C-3170-54CD-A6DA819F20C3}"/>
              </a:ext>
            </a:extLst>
          </p:cNvPr>
          <p:cNvSpPr txBox="1"/>
          <p:nvPr/>
        </p:nvSpPr>
        <p:spPr>
          <a:xfrm>
            <a:off x="2051720" y="372386"/>
            <a:ext cx="324036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Procedure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86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EBBD2-9B3F-3BBE-07FA-73AFC523853B}"/>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D58B92-8F25-DD91-108F-881836666A3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44624"/>
            <a:ext cx="9180512" cy="6885384"/>
          </a:xfrm>
        </p:spPr>
      </p:pic>
      <p:sp>
        <p:nvSpPr>
          <p:cNvPr id="5" name="Rectangle 1">
            <a:extLst>
              <a:ext uri="{FF2B5EF4-FFF2-40B4-BE49-F238E27FC236}">
                <a16:creationId xmlns:a16="http://schemas.microsoft.com/office/drawing/2014/main" id="{262D6990-4250-6683-9A44-378B74E4D895}"/>
              </a:ext>
            </a:extLst>
          </p:cNvPr>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Output</a:t>
            </a:r>
            <a:endParaRPr lang="en-IN" sz="3200" b="1" dirty="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23DD49B9-AD5A-D3EE-1015-B55368D8A998}"/>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54842BE-F260-A73F-DC04-5774A20DFF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84DF3C0-32A7-71EA-9FF4-DC048AE6ADC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2">
            <a:extLst>
              <a:ext uri="{FF2B5EF4-FFF2-40B4-BE49-F238E27FC236}">
                <a16:creationId xmlns:a16="http://schemas.microsoft.com/office/drawing/2014/main" id="{6B6CC67D-258C-808B-51C8-3E3A50C6C13E}"/>
              </a:ext>
            </a:extLst>
          </p:cNvPr>
          <p:cNvSpPr txBox="1"/>
          <p:nvPr/>
        </p:nvSpPr>
        <p:spPr>
          <a:xfrm>
            <a:off x="179512" y="1648116"/>
            <a:ext cx="8568952" cy="530388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None/>
            </a:pPr>
            <a:r>
              <a:rPr lang="en-US" sz="1400" b="1" dirty="0"/>
              <a:t>Project Output: Inventory Management System</a:t>
            </a:r>
          </a:p>
          <a:p>
            <a:pPr>
              <a:buNone/>
            </a:pPr>
            <a:r>
              <a:rPr lang="en-US" sz="1400" dirty="0"/>
              <a:t>The </a:t>
            </a:r>
            <a:r>
              <a:rPr lang="en-US" sz="1400" i="1" dirty="0"/>
              <a:t>Inventory Management System</a:t>
            </a:r>
            <a:r>
              <a:rPr lang="en-US" sz="1400" dirty="0"/>
              <a:t> project was designed and developed to streamline the tracking, management, and overall organization of stock items in a simple and user-friendly web application. Here's a breakdown of the final output:</a:t>
            </a:r>
          </a:p>
          <a:p>
            <a:pPr>
              <a:buFont typeface="Arial" panose="020B0604020202020204" pitchFamily="34" charset="0"/>
              <a:buChar char="•"/>
            </a:pPr>
            <a:r>
              <a:rPr lang="en-US" sz="1400" b="1" dirty="0"/>
              <a:t>Homepage:</a:t>
            </a:r>
            <a:br>
              <a:rPr lang="en-US" sz="1400" dirty="0"/>
            </a:br>
            <a:r>
              <a:rPr lang="en-US" sz="1400" dirty="0"/>
              <a:t>The homepage gives users a clean, welcoming intro to the system. It provides quick navigation to major features with a minimalist design, keeping it easy on the eyes and hard to mess up (because honestly, who has time to get lost?).</a:t>
            </a:r>
          </a:p>
          <a:p>
            <a:pPr>
              <a:buFont typeface="Arial" panose="020B0604020202020204" pitchFamily="34" charset="0"/>
              <a:buChar char="•"/>
            </a:pPr>
            <a:r>
              <a:rPr lang="en-US" sz="1400" b="1" dirty="0"/>
              <a:t>Login Page:</a:t>
            </a:r>
            <a:br>
              <a:rPr lang="en-US" sz="1400" dirty="0"/>
            </a:br>
            <a:r>
              <a:rPr lang="en-US" sz="1400" dirty="0"/>
              <a:t>Users can securely log in to access their personal dashboard. Validation is in place to ensure only authorized users get the VIP access — no crashers allowed.</a:t>
            </a:r>
          </a:p>
          <a:p>
            <a:pPr>
              <a:buFont typeface="Arial" panose="020B0604020202020204" pitchFamily="34" charset="0"/>
              <a:buChar char="•"/>
            </a:pPr>
            <a:r>
              <a:rPr lang="en-US" sz="1400" b="1" dirty="0"/>
              <a:t>Tracking Page:</a:t>
            </a:r>
            <a:br>
              <a:rPr lang="en-US" sz="1400" dirty="0"/>
            </a:br>
            <a:r>
              <a:rPr lang="en-US" sz="1400" dirty="0"/>
              <a:t>This is where the real magic happens. Users can track all inventory items in real-time, including stock levels, item statuses, and restock alerts. Basically, it's like having superpowers over your stockroom.</a:t>
            </a:r>
          </a:p>
          <a:p>
            <a:pPr>
              <a:buFont typeface="Arial" panose="020B0604020202020204" pitchFamily="34" charset="0"/>
              <a:buChar char="•"/>
            </a:pPr>
            <a:r>
              <a:rPr lang="en-US" sz="1400" b="1" dirty="0"/>
              <a:t>Contact Page:</a:t>
            </a:r>
            <a:br>
              <a:rPr lang="en-US" sz="1400" dirty="0"/>
            </a:br>
            <a:r>
              <a:rPr lang="en-US" sz="1400" dirty="0"/>
              <a:t>A dedicated page where users can easily reach out for support, drop feedback, or just say hi. Because communication is key, and ghosting is </a:t>
            </a:r>
            <a:r>
              <a:rPr lang="en-US" sz="1400" i="1" dirty="0"/>
              <a:t>so</a:t>
            </a:r>
            <a:r>
              <a:rPr lang="en-US" sz="1400" dirty="0"/>
              <a:t> 2019.</a:t>
            </a:r>
          </a:p>
          <a:p>
            <a:pPr>
              <a:buFont typeface="Arial" panose="020B0604020202020204" pitchFamily="34" charset="0"/>
              <a:buChar char="•"/>
            </a:pPr>
            <a:r>
              <a:rPr lang="en-US" sz="1400" b="1" dirty="0"/>
              <a:t>Help Page:</a:t>
            </a:r>
            <a:br>
              <a:rPr lang="en-US" sz="1400" dirty="0"/>
            </a:br>
            <a:r>
              <a:rPr lang="en-US" sz="1400" dirty="0"/>
              <a:t>Got stuck? No worries. The help page provides detailed guides, FAQs, and quick tips to navigate the system smoothly — like a digital life coach for inventory management.</a:t>
            </a:r>
          </a:p>
          <a:p>
            <a:pPr algn="just">
              <a:lnSpc>
                <a:spcPct val="150000"/>
              </a:lnSpc>
            </a:pPr>
            <a:endParaRPr lang="en-IN" sz="1400" dirty="0"/>
          </a:p>
          <a:p>
            <a:pPr>
              <a:lnSpc>
                <a:spcPct val="150000"/>
              </a:lnSpc>
            </a:pPr>
            <a:endParaRPr lang="en-IN" sz="2800" dirty="0"/>
          </a:p>
        </p:txBody>
      </p:sp>
    </p:spTree>
    <p:extLst>
      <p:ext uri="{BB962C8B-B14F-4D97-AF65-F5344CB8AC3E}">
        <p14:creationId xmlns:p14="http://schemas.microsoft.com/office/powerpoint/2010/main" val="144928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6362</TotalTime>
  <Words>1131</Words>
  <Application>Microsoft Office PowerPoint</Application>
  <PresentationFormat>On-screen Show (4:3)</PresentationFormat>
  <Paragraphs>110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Garamond</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Ishika Verma</cp:lastModifiedBy>
  <cp:revision>324</cp:revision>
  <cp:lastPrinted>2022-09-05T08:43:44Z</cp:lastPrinted>
  <dcterms:created xsi:type="dcterms:W3CDTF">2020-01-16T09:05:56Z</dcterms:created>
  <dcterms:modified xsi:type="dcterms:W3CDTF">2025-04-28T06:00:34Z</dcterms:modified>
</cp:coreProperties>
</file>