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8"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7" r:id="rId22"/>
    <p:sldId id="276" r:id="rId23"/>
  </p:sldIdLst>
  <p:sldSz cx="12192000" cy="72723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5DB"/>
    <a:srgbClr val="0000FF"/>
    <a:srgbClr val="5DBEE4"/>
    <a:srgbClr val="96C9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D733-17F7-70C6-DED2-327DDA76814C}"/>
              </a:ext>
            </a:extLst>
          </p:cNvPr>
          <p:cNvSpPr>
            <a:spLocks noGrp="1"/>
          </p:cNvSpPr>
          <p:nvPr>
            <p:ph type="ctrTitle"/>
          </p:nvPr>
        </p:nvSpPr>
        <p:spPr>
          <a:xfrm>
            <a:off x="1524000" y="1190173"/>
            <a:ext cx="9144000" cy="2531851"/>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E45495-3D1D-2265-5CAC-71F03135D9E3}"/>
              </a:ext>
            </a:extLst>
          </p:cNvPr>
          <p:cNvSpPr>
            <a:spLocks noGrp="1"/>
          </p:cNvSpPr>
          <p:nvPr>
            <p:ph type="subTitle" idx="1"/>
          </p:nvPr>
        </p:nvSpPr>
        <p:spPr>
          <a:xfrm>
            <a:off x="1524000" y="3819662"/>
            <a:ext cx="9144000" cy="1755798"/>
          </a:xfrm>
        </p:spPr>
        <p:txBody>
          <a:bodyPr/>
          <a:lstStyle>
            <a:lvl1pPr marL="0" indent="0" algn="ctr">
              <a:buNone/>
              <a:defRPr sz="2400"/>
            </a:lvl1pPr>
            <a:lvl2pPr marL="457194" indent="0" algn="ctr">
              <a:buNone/>
              <a:defRPr sz="2000"/>
            </a:lvl2pPr>
            <a:lvl3pPr marL="914388" indent="0" algn="ctr">
              <a:buNone/>
              <a:defRPr sz="1800"/>
            </a:lvl3pPr>
            <a:lvl4pPr marL="1371582" indent="0" algn="ctr">
              <a:buNone/>
              <a:defRPr sz="1600"/>
            </a:lvl4pPr>
            <a:lvl5pPr marL="1828776" indent="0" algn="ctr">
              <a:buNone/>
              <a:defRPr sz="1600"/>
            </a:lvl5pPr>
            <a:lvl6pPr marL="2285970" indent="0" algn="ctr">
              <a:buNone/>
              <a:defRPr sz="1600"/>
            </a:lvl6pPr>
            <a:lvl7pPr marL="2743164" indent="0" algn="ctr">
              <a:buNone/>
              <a:defRPr sz="1600"/>
            </a:lvl7pPr>
            <a:lvl8pPr marL="3200358" indent="0" algn="ctr">
              <a:buNone/>
              <a:defRPr sz="1600"/>
            </a:lvl8pPr>
            <a:lvl9pPr marL="3657552"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7C367B-5897-E38D-1429-3D8DA393BAD8}"/>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5" name="Footer Placeholder 4">
            <a:extLst>
              <a:ext uri="{FF2B5EF4-FFF2-40B4-BE49-F238E27FC236}">
                <a16:creationId xmlns:a16="http://schemas.microsoft.com/office/drawing/2014/main" id="{B39C197F-5682-B3C0-4E79-4BC53110E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40521-0FE1-B2C2-F87B-6A04F838D4E5}"/>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9051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7093-1BB8-7390-5AA1-90EDF5C7C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93906B-2341-F16E-8A78-1CD3BF5F1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BE32C-2800-912F-7F8F-2FA27A60ECE1}"/>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5" name="Footer Placeholder 4">
            <a:extLst>
              <a:ext uri="{FF2B5EF4-FFF2-40B4-BE49-F238E27FC236}">
                <a16:creationId xmlns:a16="http://schemas.microsoft.com/office/drawing/2014/main" id="{29321BE0-94CA-88FA-75AB-0F78ED2DF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426BA-72D4-C7FF-E688-DAB6DECF6F0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22319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B2803-31F9-1D77-31C0-2ADF38152115}"/>
              </a:ext>
            </a:extLst>
          </p:cNvPr>
          <p:cNvSpPr>
            <a:spLocks noGrp="1"/>
          </p:cNvSpPr>
          <p:nvPr>
            <p:ph type="title" orient="vert"/>
          </p:nvPr>
        </p:nvSpPr>
        <p:spPr>
          <a:xfrm>
            <a:off x="8724900" y="387185"/>
            <a:ext cx="2628900" cy="616297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65969-3E1C-42A8-CB64-2A0FB9A23239}"/>
              </a:ext>
            </a:extLst>
          </p:cNvPr>
          <p:cNvSpPr>
            <a:spLocks noGrp="1"/>
          </p:cNvSpPr>
          <p:nvPr>
            <p:ph type="body" orient="vert" idx="1"/>
          </p:nvPr>
        </p:nvSpPr>
        <p:spPr>
          <a:xfrm>
            <a:off x="838200" y="387185"/>
            <a:ext cx="7734300" cy="61629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B11CD-93D6-E837-1631-EBAD679DFB12}"/>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5" name="Footer Placeholder 4">
            <a:extLst>
              <a:ext uri="{FF2B5EF4-FFF2-40B4-BE49-F238E27FC236}">
                <a16:creationId xmlns:a16="http://schemas.microsoft.com/office/drawing/2014/main" id="{E4227E4E-8ACC-88E5-F5D9-B3A5138C4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B7906-B992-71CE-F53C-8FBD0F8A8EA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7615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479D-52CA-542D-9256-0AAD588D99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A85C82-5D91-2106-2C15-B2B6CA2D5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ED85F-B4F1-5B7F-56FC-B419BE818045}"/>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5" name="Footer Placeholder 4">
            <a:extLst>
              <a:ext uri="{FF2B5EF4-FFF2-40B4-BE49-F238E27FC236}">
                <a16:creationId xmlns:a16="http://schemas.microsoft.com/office/drawing/2014/main" id="{996A5F84-10A9-7D40-F212-B1E5C6618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3F0E9-0B5C-3E61-C052-579E5CD4D0D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85450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7B75-F629-5BBD-EE3D-EF784465A7B0}"/>
              </a:ext>
            </a:extLst>
          </p:cNvPr>
          <p:cNvSpPr>
            <a:spLocks noGrp="1"/>
          </p:cNvSpPr>
          <p:nvPr>
            <p:ph type="title"/>
          </p:nvPr>
        </p:nvSpPr>
        <p:spPr>
          <a:xfrm>
            <a:off x="831850" y="1813036"/>
            <a:ext cx="10515600" cy="302509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EA0FA5-F966-9003-E0B2-887DD3D2E647}"/>
              </a:ext>
            </a:extLst>
          </p:cNvPr>
          <p:cNvSpPr>
            <a:spLocks noGrp="1"/>
          </p:cNvSpPr>
          <p:nvPr>
            <p:ph type="body" idx="1"/>
          </p:nvPr>
        </p:nvSpPr>
        <p:spPr>
          <a:xfrm>
            <a:off x="831850" y="4866745"/>
            <a:ext cx="10515600" cy="1590823"/>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8" indent="0">
              <a:buNone/>
              <a:defRPr sz="1800">
                <a:solidFill>
                  <a:schemeClr val="tx1">
                    <a:tint val="75000"/>
                  </a:schemeClr>
                </a:solidFill>
              </a:defRPr>
            </a:lvl3pPr>
            <a:lvl4pPr marL="1371582" indent="0">
              <a:buNone/>
              <a:defRPr sz="1600">
                <a:solidFill>
                  <a:schemeClr val="tx1">
                    <a:tint val="75000"/>
                  </a:schemeClr>
                </a:solidFill>
              </a:defRPr>
            </a:lvl4pPr>
            <a:lvl5pPr marL="1828776" indent="0">
              <a:buNone/>
              <a:defRPr sz="1600">
                <a:solidFill>
                  <a:schemeClr val="tx1">
                    <a:tint val="75000"/>
                  </a:schemeClr>
                </a:solidFill>
              </a:defRPr>
            </a:lvl5pPr>
            <a:lvl6pPr marL="2285970" indent="0">
              <a:buNone/>
              <a:defRPr sz="1600">
                <a:solidFill>
                  <a:schemeClr val="tx1">
                    <a:tint val="75000"/>
                  </a:schemeClr>
                </a:solidFill>
              </a:defRPr>
            </a:lvl6pPr>
            <a:lvl7pPr marL="2743164" indent="0">
              <a:buNone/>
              <a:defRPr sz="1600">
                <a:solidFill>
                  <a:schemeClr val="tx1">
                    <a:tint val="75000"/>
                  </a:schemeClr>
                </a:solidFill>
              </a:defRPr>
            </a:lvl7pPr>
            <a:lvl8pPr marL="3200358" indent="0">
              <a:buNone/>
              <a:defRPr sz="1600">
                <a:solidFill>
                  <a:schemeClr val="tx1">
                    <a:tint val="75000"/>
                  </a:schemeClr>
                </a:solidFill>
              </a:defRPr>
            </a:lvl8pPr>
            <a:lvl9pPr marL="3657552"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F045A-B778-3E18-178D-E015BA943FE2}"/>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5" name="Footer Placeholder 4">
            <a:extLst>
              <a:ext uri="{FF2B5EF4-FFF2-40B4-BE49-F238E27FC236}">
                <a16:creationId xmlns:a16="http://schemas.microsoft.com/office/drawing/2014/main" id="{1D7A6279-6057-123A-2A32-C3150E6BD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38B0E-CA7F-9747-A0EA-9C9E51EDE330}"/>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222894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F4A7-D638-C99C-4A8D-8F8763FD68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44ED9-99EE-D476-249A-953F1284ABC2}"/>
              </a:ext>
            </a:extLst>
          </p:cNvPr>
          <p:cNvSpPr>
            <a:spLocks noGrp="1"/>
          </p:cNvSpPr>
          <p:nvPr>
            <p:ph sz="half" idx="1"/>
          </p:nvPr>
        </p:nvSpPr>
        <p:spPr>
          <a:xfrm>
            <a:off x="838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D5D929-CDF3-3C3E-F10D-B2CD3FAA5E11}"/>
              </a:ext>
            </a:extLst>
          </p:cNvPr>
          <p:cNvSpPr>
            <a:spLocks noGrp="1"/>
          </p:cNvSpPr>
          <p:nvPr>
            <p:ph sz="half" idx="2"/>
          </p:nvPr>
        </p:nvSpPr>
        <p:spPr>
          <a:xfrm>
            <a:off x="6172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9E1680-C171-5665-A0A3-93DFA7BB9543}"/>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6" name="Footer Placeholder 5">
            <a:extLst>
              <a:ext uri="{FF2B5EF4-FFF2-40B4-BE49-F238E27FC236}">
                <a16:creationId xmlns:a16="http://schemas.microsoft.com/office/drawing/2014/main" id="{5DA552B7-90FD-A628-DC01-6F7E4E732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8EAD7-A993-4F2F-B7E7-55BF10CB3E0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8310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6D84-1549-6774-A575-08B907A10BB7}"/>
              </a:ext>
            </a:extLst>
          </p:cNvPr>
          <p:cNvSpPr>
            <a:spLocks noGrp="1"/>
          </p:cNvSpPr>
          <p:nvPr>
            <p:ph type="title"/>
          </p:nvPr>
        </p:nvSpPr>
        <p:spPr>
          <a:xfrm>
            <a:off x="839788" y="387186"/>
            <a:ext cx="10515600" cy="140564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8AAD8-3722-FD57-F781-C9C97DE59906}"/>
              </a:ext>
            </a:extLst>
          </p:cNvPr>
          <p:cNvSpPr>
            <a:spLocks noGrp="1"/>
          </p:cNvSpPr>
          <p:nvPr>
            <p:ph type="body" idx="1"/>
          </p:nvPr>
        </p:nvSpPr>
        <p:spPr>
          <a:xfrm>
            <a:off x="839791" y="1782734"/>
            <a:ext cx="5157787"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A2837-4A0B-1761-3149-63D76DEBAEDF}"/>
              </a:ext>
            </a:extLst>
          </p:cNvPr>
          <p:cNvSpPr>
            <a:spLocks noGrp="1"/>
          </p:cNvSpPr>
          <p:nvPr>
            <p:ph sz="half" idx="2"/>
          </p:nvPr>
        </p:nvSpPr>
        <p:spPr>
          <a:xfrm>
            <a:off x="839791" y="2656424"/>
            <a:ext cx="5157787"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6201D9-A0A4-0AE7-88E3-2DB317240C64}"/>
              </a:ext>
            </a:extLst>
          </p:cNvPr>
          <p:cNvSpPr>
            <a:spLocks noGrp="1"/>
          </p:cNvSpPr>
          <p:nvPr>
            <p:ph type="body" sz="quarter" idx="3"/>
          </p:nvPr>
        </p:nvSpPr>
        <p:spPr>
          <a:xfrm>
            <a:off x="6172200" y="1782734"/>
            <a:ext cx="5183188"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A392D-3A7D-E41C-DEAF-B202171BEA2F}"/>
              </a:ext>
            </a:extLst>
          </p:cNvPr>
          <p:cNvSpPr>
            <a:spLocks noGrp="1"/>
          </p:cNvSpPr>
          <p:nvPr>
            <p:ph sz="quarter" idx="4"/>
          </p:nvPr>
        </p:nvSpPr>
        <p:spPr>
          <a:xfrm>
            <a:off x="6172200" y="2656424"/>
            <a:ext cx="5183188"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087F2-C94D-5106-6275-AECFF07CD861}"/>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8" name="Footer Placeholder 7">
            <a:extLst>
              <a:ext uri="{FF2B5EF4-FFF2-40B4-BE49-F238E27FC236}">
                <a16:creationId xmlns:a16="http://schemas.microsoft.com/office/drawing/2014/main" id="{3E6E4CDC-4C26-9EF4-3DE3-0321524E3B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02008D-AAE0-52B2-D2E8-7A0E01535FFF}"/>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1873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EEC8-5874-6240-E641-531FC2E113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AB9EF2-0511-1868-49A5-D770A72F7108}"/>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4" name="Footer Placeholder 3">
            <a:extLst>
              <a:ext uri="{FF2B5EF4-FFF2-40B4-BE49-F238E27FC236}">
                <a16:creationId xmlns:a16="http://schemas.microsoft.com/office/drawing/2014/main" id="{961C988F-571C-D423-9353-9902C94223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0A6455-766C-C3F5-8E67-ACE2D591939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30795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CAC61-F24D-9066-DA13-866EC5FE6D6E}"/>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3" name="Footer Placeholder 2">
            <a:extLst>
              <a:ext uri="{FF2B5EF4-FFF2-40B4-BE49-F238E27FC236}">
                <a16:creationId xmlns:a16="http://schemas.microsoft.com/office/drawing/2014/main" id="{2B5D06F9-0F84-7536-5CDE-7A7AAB8C41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1864D-FDF7-6268-248D-FAA8A1D57C0D}"/>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27740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C0EE-7BFD-DEDD-8D29-FCCFE96B0A4C}"/>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A4C19C-9F24-9766-6020-78F24FDCD539}"/>
              </a:ext>
            </a:extLst>
          </p:cNvPr>
          <p:cNvSpPr>
            <a:spLocks noGrp="1"/>
          </p:cNvSpPr>
          <p:nvPr>
            <p:ph idx="1"/>
          </p:nvPr>
        </p:nvSpPr>
        <p:spPr>
          <a:xfrm>
            <a:off x="5183188" y="1047083"/>
            <a:ext cx="6172200" cy="5168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57B73B-C672-CD65-A8E1-DD3B273E338B}"/>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D19AE-B092-733B-6F7E-150FE61195A1}"/>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6" name="Footer Placeholder 5">
            <a:extLst>
              <a:ext uri="{FF2B5EF4-FFF2-40B4-BE49-F238E27FC236}">
                <a16:creationId xmlns:a16="http://schemas.microsoft.com/office/drawing/2014/main" id="{BE297E72-6FF0-4F10-B20B-242DB9C4C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A09E1-924F-E123-8C1B-B10F696D186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6986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9E61-AB04-6F1C-EA74-4A6B34FA03BA}"/>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01769D-87D8-2092-96B2-3A9488951452}"/>
              </a:ext>
            </a:extLst>
          </p:cNvPr>
          <p:cNvSpPr>
            <a:spLocks noGrp="1"/>
          </p:cNvSpPr>
          <p:nvPr>
            <p:ph type="pic" idx="1"/>
          </p:nvPr>
        </p:nvSpPr>
        <p:spPr>
          <a:xfrm>
            <a:off x="5183188" y="1047083"/>
            <a:ext cx="6172200" cy="5168074"/>
          </a:xfrm>
        </p:spPr>
        <p:txBody>
          <a:bodyPr/>
          <a:lstStyle>
            <a:lvl1pPr marL="0" indent="0">
              <a:buNone/>
              <a:defRPr sz="3200"/>
            </a:lvl1pPr>
            <a:lvl2pPr marL="457194" indent="0">
              <a:buNone/>
              <a:defRPr sz="2800"/>
            </a:lvl2pPr>
            <a:lvl3pPr marL="914388" indent="0">
              <a:buNone/>
              <a:defRPr sz="2400"/>
            </a:lvl3pPr>
            <a:lvl4pPr marL="1371582" indent="0">
              <a:buNone/>
              <a:defRPr sz="2000"/>
            </a:lvl4pPr>
            <a:lvl5pPr marL="1828776" indent="0">
              <a:buNone/>
              <a:defRPr sz="2000"/>
            </a:lvl5pPr>
            <a:lvl6pPr marL="2285970" indent="0">
              <a:buNone/>
              <a:defRPr sz="2000"/>
            </a:lvl6pPr>
            <a:lvl7pPr marL="2743164" indent="0">
              <a:buNone/>
              <a:defRPr sz="2000"/>
            </a:lvl7pPr>
            <a:lvl8pPr marL="3200358" indent="0">
              <a:buNone/>
              <a:defRPr sz="2000"/>
            </a:lvl8pPr>
            <a:lvl9pPr marL="3657552" indent="0">
              <a:buNone/>
              <a:defRPr sz="2000"/>
            </a:lvl9pPr>
          </a:lstStyle>
          <a:p>
            <a:endParaRPr lang="en-IN"/>
          </a:p>
        </p:txBody>
      </p:sp>
      <p:sp>
        <p:nvSpPr>
          <p:cNvPr id="4" name="Text Placeholder 3">
            <a:extLst>
              <a:ext uri="{FF2B5EF4-FFF2-40B4-BE49-F238E27FC236}">
                <a16:creationId xmlns:a16="http://schemas.microsoft.com/office/drawing/2014/main" id="{4A2C894D-4DA9-B3B1-47B3-C31B06D0099F}"/>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D185-6C78-7CBB-64B7-75068D1B272D}"/>
              </a:ext>
            </a:extLst>
          </p:cNvPr>
          <p:cNvSpPr>
            <a:spLocks noGrp="1"/>
          </p:cNvSpPr>
          <p:nvPr>
            <p:ph type="dt" sz="half" idx="10"/>
          </p:nvPr>
        </p:nvSpPr>
        <p:spPr/>
        <p:txBody>
          <a:bodyPr/>
          <a:lstStyle/>
          <a:p>
            <a:fld id="{A4D4FD87-E8F9-4D00-81D3-49C043D7E0C1}" type="datetimeFigureOut">
              <a:rPr lang="en-IN" smtClean="0"/>
              <a:t>30-07-2022</a:t>
            </a:fld>
            <a:endParaRPr lang="en-IN"/>
          </a:p>
        </p:txBody>
      </p:sp>
      <p:sp>
        <p:nvSpPr>
          <p:cNvPr id="6" name="Footer Placeholder 5">
            <a:extLst>
              <a:ext uri="{FF2B5EF4-FFF2-40B4-BE49-F238E27FC236}">
                <a16:creationId xmlns:a16="http://schemas.microsoft.com/office/drawing/2014/main" id="{9D7488ED-4530-8051-F1B4-F2F937017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ECB2F-9538-1DAA-3108-2608C1439ED1}"/>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6394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BA6CD-A078-52F4-5A24-C31DA89B1A63}"/>
              </a:ext>
            </a:extLst>
          </p:cNvPr>
          <p:cNvSpPr>
            <a:spLocks noGrp="1"/>
          </p:cNvSpPr>
          <p:nvPr>
            <p:ph type="title"/>
          </p:nvPr>
        </p:nvSpPr>
        <p:spPr>
          <a:xfrm>
            <a:off x="838200" y="387186"/>
            <a:ext cx="10515600" cy="140564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7238B-468A-5E47-5FA2-DDDEBB2623E3}"/>
              </a:ext>
            </a:extLst>
          </p:cNvPr>
          <p:cNvSpPr>
            <a:spLocks noGrp="1"/>
          </p:cNvSpPr>
          <p:nvPr>
            <p:ph type="body" idx="1"/>
          </p:nvPr>
        </p:nvSpPr>
        <p:spPr>
          <a:xfrm>
            <a:off x="838200" y="1935923"/>
            <a:ext cx="10515600" cy="461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B6C97-6A29-8AE7-CD54-CEC2AA72C11C}"/>
              </a:ext>
            </a:extLst>
          </p:cNvPr>
          <p:cNvSpPr>
            <a:spLocks noGrp="1"/>
          </p:cNvSpPr>
          <p:nvPr>
            <p:ph type="dt" sz="half" idx="2"/>
          </p:nvPr>
        </p:nvSpPr>
        <p:spPr>
          <a:xfrm>
            <a:off x="838200" y="6740381"/>
            <a:ext cx="2743200" cy="387185"/>
          </a:xfrm>
          <a:prstGeom prst="rect">
            <a:avLst/>
          </a:prstGeom>
        </p:spPr>
        <p:txBody>
          <a:bodyPr vert="horz" lIns="91440" tIns="45720" rIns="91440" bIns="45720" rtlCol="0" anchor="ctr"/>
          <a:lstStyle>
            <a:lvl1pPr algn="l">
              <a:defRPr sz="1200">
                <a:solidFill>
                  <a:schemeClr val="tx1">
                    <a:tint val="75000"/>
                  </a:schemeClr>
                </a:solidFill>
              </a:defRPr>
            </a:lvl1pPr>
          </a:lstStyle>
          <a:p>
            <a:fld id="{A4D4FD87-E8F9-4D00-81D3-49C043D7E0C1}" type="datetimeFigureOut">
              <a:rPr lang="en-IN" smtClean="0"/>
              <a:t>30-07-2022</a:t>
            </a:fld>
            <a:endParaRPr lang="en-IN"/>
          </a:p>
        </p:txBody>
      </p:sp>
      <p:sp>
        <p:nvSpPr>
          <p:cNvPr id="5" name="Footer Placeholder 4">
            <a:extLst>
              <a:ext uri="{FF2B5EF4-FFF2-40B4-BE49-F238E27FC236}">
                <a16:creationId xmlns:a16="http://schemas.microsoft.com/office/drawing/2014/main" id="{06E03DE5-B3C7-B721-9D26-6F490DEC2531}"/>
              </a:ext>
            </a:extLst>
          </p:cNvPr>
          <p:cNvSpPr>
            <a:spLocks noGrp="1"/>
          </p:cNvSpPr>
          <p:nvPr>
            <p:ph type="ftr" sz="quarter" idx="3"/>
          </p:nvPr>
        </p:nvSpPr>
        <p:spPr>
          <a:xfrm>
            <a:off x="4038600" y="6740381"/>
            <a:ext cx="4114800" cy="38718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FAE543-FD71-7FD2-51FF-CCBD346B121C}"/>
              </a:ext>
            </a:extLst>
          </p:cNvPr>
          <p:cNvSpPr>
            <a:spLocks noGrp="1"/>
          </p:cNvSpPr>
          <p:nvPr>
            <p:ph type="sldNum" sz="quarter" idx="4"/>
          </p:nvPr>
        </p:nvSpPr>
        <p:spPr>
          <a:xfrm>
            <a:off x="8610600" y="6740381"/>
            <a:ext cx="2743200" cy="387185"/>
          </a:xfrm>
          <a:prstGeom prst="rect">
            <a:avLst/>
          </a:prstGeom>
        </p:spPr>
        <p:txBody>
          <a:bodyPr vert="horz" lIns="91440" tIns="45720" rIns="91440" bIns="45720" rtlCol="0" anchor="ctr"/>
          <a:lstStyle>
            <a:lvl1pPr algn="r">
              <a:defRPr sz="1200">
                <a:solidFill>
                  <a:schemeClr val="tx1">
                    <a:tint val="75000"/>
                  </a:schemeClr>
                </a:solidFill>
              </a:defRPr>
            </a:lvl1pPr>
          </a:lstStyle>
          <a:p>
            <a:fld id="{87B7F1CF-6D7B-410A-B47B-C3ACA8E88FC4}" type="slidenum">
              <a:rPr lang="en-IN" smtClean="0"/>
              <a:t>‹#›</a:t>
            </a:fld>
            <a:endParaRPr lang="en-IN"/>
          </a:p>
        </p:txBody>
      </p:sp>
    </p:spTree>
    <p:extLst>
      <p:ext uri="{BB962C8B-B14F-4D97-AF65-F5344CB8AC3E}">
        <p14:creationId xmlns:p14="http://schemas.microsoft.com/office/powerpoint/2010/main" val="4100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8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5" indent="-228597" algn="l" defTabSz="91438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7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3"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7"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0"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5"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4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4"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2" algn="l" defTabSz="914388" rtl="0" eaLnBrk="1" latinLnBrk="0" hangingPunct="1">
        <a:defRPr sz="1800" kern="1200">
          <a:solidFill>
            <a:schemeClr val="tx1"/>
          </a:solidFill>
          <a:latin typeface="+mn-lt"/>
          <a:ea typeface="+mn-ea"/>
          <a:cs typeface="+mn-cs"/>
        </a:defRPr>
      </a:lvl4pPr>
      <a:lvl5pPr marL="1828776" algn="l" defTabSz="914388" rtl="0" eaLnBrk="1" latinLnBrk="0" hangingPunct="1">
        <a:defRPr sz="1800" kern="1200">
          <a:solidFill>
            <a:schemeClr val="tx1"/>
          </a:solidFill>
          <a:latin typeface="+mn-lt"/>
          <a:ea typeface="+mn-ea"/>
          <a:cs typeface="+mn-cs"/>
        </a:defRPr>
      </a:lvl5pPr>
      <a:lvl6pPr marL="2285970" algn="l" defTabSz="914388" rtl="0" eaLnBrk="1" latinLnBrk="0" hangingPunct="1">
        <a:defRPr sz="1800" kern="1200">
          <a:solidFill>
            <a:schemeClr val="tx1"/>
          </a:solidFill>
          <a:latin typeface="+mn-lt"/>
          <a:ea typeface="+mn-ea"/>
          <a:cs typeface="+mn-cs"/>
        </a:defRPr>
      </a:lvl6pPr>
      <a:lvl7pPr marL="2743164" algn="l" defTabSz="914388" rtl="0" eaLnBrk="1" latinLnBrk="0" hangingPunct="1">
        <a:defRPr sz="1800" kern="1200">
          <a:solidFill>
            <a:schemeClr val="tx1"/>
          </a:solidFill>
          <a:latin typeface="+mn-lt"/>
          <a:ea typeface="+mn-ea"/>
          <a:cs typeface="+mn-cs"/>
        </a:defRPr>
      </a:lvl7pPr>
      <a:lvl8pPr marL="3200358" algn="l" defTabSz="914388" rtl="0" eaLnBrk="1" latinLnBrk="0" hangingPunct="1">
        <a:defRPr sz="1800" kern="1200">
          <a:solidFill>
            <a:schemeClr val="tx1"/>
          </a:solidFill>
          <a:latin typeface="+mn-lt"/>
          <a:ea typeface="+mn-ea"/>
          <a:cs typeface="+mn-cs"/>
        </a:defRPr>
      </a:lvl8pPr>
      <a:lvl9pPr marL="3657552" algn="l" defTabSz="9143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parascript.com/services/"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s://ksobkowiak-talks.github.io/capgemini-craftsmanship-open-session-2/"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freepngimg.com/png/63583-visualization-data-illustration-png-image-high-quality"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iconfinder.com/icons/614514/choice_elections_form_individual_list_icon" TargetMode="External"/><Relationship Id="rId4" Type="http://schemas.openxmlformats.org/officeDocument/2006/relationships/hyperlink" Target="https://pixabay.com/es/barrido-limpia-escoba-pincel-icono-97583/"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01CBD5-A61D-90F1-F19B-C8FC84082B46}"/>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13" name="Title 12">
            <a:extLst>
              <a:ext uri="{FF2B5EF4-FFF2-40B4-BE49-F238E27FC236}">
                <a16:creationId xmlns:a16="http://schemas.microsoft.com/office/drawing/2014/main" id="{6820D4D0-80CD-95E7-DAD4-24464185D571}"/>
              </a:ext>
            </a:extLst>
          </p:cNvPr>
          <p:cNvSpPr>
            <a:spLocks noGrp="1"/>
          </p:cNvSpPr>
          <p:nvPr>
            <p:ph type="title"/>
          </p:nvPr>
        </p:nvSpPr>
        <p:spPr>
          <a:xfrm>
            <a:off x="359737" y="304800"/>
            <a:ext cx="10515600" cy="1405649"/>
          </a:xfrm>
        </p:spPr>
        <p:txBody>
          <a:bodyPr>
            <a:noAutofit/>
          </a:bodyPr>
          <a:lstStyle/>
          <a:p>
            <a:r>
              <a:rPr lang="en-US" sz="4800" b="1" dirty="0">
                <a:solidFill>
                  <a:srgbClr val="002060"/>
                </a:solidFill>
                <a:latin typeface="Berlin Sans FB" panose="020E0602020502020306" pitchFamily="34" charset="0"/>
              </a:rPr>
              <a:t>FRAUDULENT TRANSACTION PREDICTIONS</a:t>
            </a:r>
            <a:endParaRPr lang="en-IN" sz="4800" b="1" dirty="0">
              <a:solidFill>
                <a:srgbClr val="002060"/>
              </a:solidFill>
              <a:latin typeface="Berlin Sans FB" panose="020E0602020502020306" pitchFamily="34" charset="0"/>
            </a:endParaRPr>
          </a:p>
        </p:txBody>
      </p:sp>
      <p:sp>
        <p:nvSpPr>
          <p:cNvPr id="15" name="TextBox 14">
            <a:extLst>
              <a:ext uri="{FF2B5EF4-FFF2-40B4-BE49-F238E27FC236}">
                <a16:creationId xmlns:a16="http://schemas.microsoft.com/office/drawing/2014/main" id="{6D6EC40E-BC99-ECE7-93DD-8D202D9CF97C}"/>
              </a:ext>
            </a:extLst>
          </p:cNvPr>
          <p:cNvSpPr txBox="1"/>
          <p:nvPr/>
        </p:nvSpPr>
        <p:spPr>
          <a:xfrm>
            <a:off x="430306" y="5261485"/>
            <a:ext cx="4122643" cy="2185214"/>
          </a:xfrm>
          <a:prstGeom prst="rect">
            <a:avLst/>
          </a:prstGeom>
          <a:noFill/>
        </p:spPr>
        <p:txBody>
          <a:bodyPr wrap="square" rtlCol="0">
            <a:spAutoFit/>
          </a:bodyPr>
          <a:lstStyle/>
          <a:p>
            <a:pPr marL="285746" indent="-285746">
              <a:buFontTx/>
              <a:buChar char="-"/>
            </a:pPr>
            <a:r>
              <a:rPr lang="en-US" sz="2800" b="1" dirty="0">
                <a:latin typeface="Bradley Hand ITC" panose="03070402050302030203" pitchFamily="66" charset="0"/>
              </a:rPr>
              <a:t>Ishika Welekar</a:t>
            </a:r>
          </a:p>
          <a:p>
            <a:pPr marL="285746" indent="-285746">
              <a:buFontTx/>
              <a:buChar char="-"/>
            </a:pPr>
            <a:r>
              <a:rPr lang="en-US" sz="2800" b="1" dirty="0">
                <a:latin typeface="Bradley Hand ITC" panose="03070402050302030203" pitchFamily="66" charset="0"/>
              </a:rPr>
              <a:t>Akash Kadam</a:t>
            </a:r>
          </a:p>
          <a:p>
            <a:pPr marL="285746" indent="-285746">
              <a:buFontTx/>
              <a:buChar char="-"/>
            </a:pPr>
            <a:r>
              <a:rPr lang="en-US" sz="2800" b="1" dirty="0">
                <a:latin typeface="Bradley Hand ITC" panose="03070402050302030203" pitchFamily="66" charset="0"/>
              </a:rPr>
              <a:t>Sufian Riza</a:t>
            </a:r>
          </a:p>
          <a:p>
            <a:pPr marL="285746" indent="-285746">
              <a:buFontTx/>
              <a:buChar char="-"/>
            </a:pPr>
            <a:r>
              <a:rPr lang="en-US" sz="2800" b="1" dirty="0">
                <a:latin typeface="Bradley Hand ITC" panose="03070402050302030203" pitchFamily="66" charset="0"/>
              </a:rPr>
              <a:t>Priyanka Mahule</a:t>
            </a:r>
          </a:p>
          <a:p>
            <a:pPr marL="285746" indent="-285746">
              <a:buFontTx/>
              <a:buChar char="-"/>
            </a:pPr>
            <a:endParaRPr lang="en-IN" sz="2400" b="1" dirty="0">
              <a:latin typeface="Bradley Hand ITC" panose="03070402050302030203" pitchFamily="66" charset="0"/>
            </a:endParaRPr>
          </a:p>
        </p:txBody>
      </p:sp>
      <p:sp>
        <p:nvSpPr>
          <p:cNvPr id="17" name="TextBox 16">
            <a:extLst>
              <a:ext uri="{FF2B5EF4-FFF2-40B4-BE49-F238E27FC236}">
                <a16:creationId xmlns:a16="http://schemas.microsoft.com/office/drawing/2014/main" id="{94D45E9F-3C88-B6A3-7E72-DB2086AEB05E}"/>
              </a:ext>
            </a:extLst>
          </p:cNvPr>
          <p:cNvSpPr txBox="1"/>
          <p:nvPr/>
        </p:nvSpPr>
        <p:spPr>
          <a:xfrm flipH="1">
            <a:off x="359737" y="4172361"/>
            <a:ext cx="4869487" cy="1077218"/>
          </a:xfrm>
          <a:prstGeom prst="rect">
            <a:avLst/>
          </a:prstGeom>
          <a:noFill/>
        </p:spPr>
        <p:txBody>
          <a:bodyPr wrap="square" rtlCol="0">
            <a:spAutoFit/>
          </a:bodyPr>
          <a:lstStyle/>
          <a:p>
            <a:r>
              <a:rPr lang="en-US" sz="3200" b="1" dirty="0">
                <a:solidFill>
                  <a:srgbClr val="002060"/>
                </a:solidFill>
                <a:latin typeface="Broadway" panose="04040905080B02020502" pitchFamily="82" charset="0"/>
              </a:rPr>
              <a:t>Project (P-129):</a:t>
            </a:r>
          </a:p>
          <a:p>
            <a:r>
              <a:rPr lang="en-US" sz="3200" b="1" dirty="0">
                <a:solidFill>
                  <a:srgbClr val="002060"/>
                </a:solidFill>
                <a:latin typeface="Broadway" panose="04040905080B02020502" pitchFamily="82" charset="0"/>
              </a:rPr>
              <a:t> By GROUP 4 </a:t>
            </a:r>
            <a:endParaRPr lang="en-IN" sz="3200" b="1" dirty="0">
              <a:solidFill>
                <a:srgbClr val="002060"/>
              </a:solidFill>
              <a:latin typeface="Broadway" panose="04040905080B02020502" pitchFamily="82" charset="0"/>
            </a:endParaRPr>
          </a:p>
        </p:txBody>
      </p:sp>
    </p:spTree>
    <p:extLst>
      <p:ext uri="{BB962C8B-B14F-4D97-AF65-F5344CB8AC3E}">
        <p14:creationId xmlns:p14="http://schemas.microsoft.com/office/powerpoint/2010/main" val="392309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043313-2667-4402-6DD2-E37D830E578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CF77BD14-32C7-5ADC-E3B2-C1B566362C7C}"/>
              </a:ext>
            </a:extLst>
          </p:cNvPr>
          <p:cNvSpPr txBox="1"/>
          <p:nvPr/>
        </p:nvSpPr>
        <p:spPr>
          <a:xfrm>
            <a:off x="204951" y="396356"/>
            <a:ext cx="8781393" cy="735458"/>
          </a:xfrm>
          <a:prstGeom prst="rect">
            <a:avLst/>
          </a:prstGeom>
          <a:noFill/>
        </p:spPr>
        <p:txBody>
          <a:bodyPr wrap="square" rtlCol="0">
            <a:spAutoFit/>
          </a:bodyPr>
          <a:lstStyle/>
          <a:p>
            <a:pPr algn="l"/>
            <a:r>
              <a:rPr lang="en-US" sz="4000" b="1" dirty="0">
                <a:solidFill>
                  <a:srgbClr val="8DC5DB"/>
                </a:solidFill>
                <a:latin typeface="Berlin Sans FB Demi" panose="020E0802020502020306" pitchFamily="34" charset="0"/>
              </a:rPr>
              <a:t>Taking note of the Step Feature</a:t>
            </a:r>
          </a:p>
        </p:txBody>
      </p:sp>
      <p:pic>
        <p:nvPicPr>
          <p:cNvPr id="6152" name="Picture 8">
            <a:extLst>
              <a:ext uri="{FF2B5EF4-FFF2-40B4-BE49-F238E27FC236}">
                <a16:creationId xmlns:a16="http://schemas.microsoft.com/office/drawing/2014/main" id="{208B3FA4-6BDC-D90D-87FE-BF5D09F22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82" y="1440331"/>
            <a:ext cx="4885503" cy="390639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18E020D-5B54-E5AC-1D32-CFFD3A25F5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40331"/>
            <a:ext cx="5081752" cy="39063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ECB98F8-8BC8-27D5-5C6E-7371E533DFA0}"/>
              </a:ext>
            </a:extLst>
          </p:cNvPr>
          <p:cNvSpPr txBox="1"/>
          <p:nvPr/>
        </p:nvSpPr>
        <p:spPr>
          <a:xfrm>
            <a:off x="380182" y="5710955"/>
            <a:ext cx="10436773" cy="1354217"/>
          </a:xfrm>
          <a:prstGeom prst="rect">
            <a:avLst/>
          </a:prstGeom>
          <a:noFill/>
        </p:spPr>
        <p:txBody>
          <a:bodyPr wrap="square" rtlCol="0">
            <a:spAutoFit/>
          </a:bodyPr>
          <a:lstStyle/>
          <a:p>
            <a:pPr algn="l" rtl="0"/>
            <a:r>
              <a:rPr lang="en-US" sz="2400" b="1" i="1" dirty="0">
                <a:solidFill>
                  <a:srgbClr val="00206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1.A lot of VALID TRANSACTIONS occur during 0 to 60 hours and then again 120 to 400 hours.</a:t>
            </a:r>
          </a:p>
          <a:p>
            <a:pPr algn="l" rtl="0"/>
            <a:r>
              <a:rPr lang="en-US" sz="2000" dirty="0">
                <a:solidFill>
                  <a:srgbClr val="000000"/>
                </a:solidFill>
                <a:latin typeface="Constantia" panose="02030602050306030303" pitchFamily="18" charset="0"/>
              </a:rPr>
              <a:t>2.The FRAUD TRANSACTIONS don't change much throughout the time frame.</a:t>
            </a:r>
          </a:p>
          <a:p>
            <a:endParaRPr lang="en-IN" dirty="0"/>
          </a:p>
        </p:txBody>
      </p:sp>
    </p:spTree>
    <p:extLst>
      <p:ext uri="{BB962C8B-B14F-4D97-AF65-F5344CB8AC3E}">
        <p14:creationId xmlns:p14="http://schemas.microsoft.com/office/powerpoint/2010/main" val="255991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07B9CA-AD40-4173-4363-442A171A862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38100"/>
            <a:ext cx="2143125" cy="717177"/>
          </a:xfrm>
          <a:prstGeom prst="rect">
            <a:avLst/>
          </a:prstGeom>
        </p:spPr>
      </p:pic>
      <p:sp>
        <p:nvSpPr>
          <p:cNvPr id="3" name="TextBox 2">
            <a:extLst>
              <a:ext uri="{FF2B5EF4-FFF2-40B4-BE49-F238E27FC236}">
                <a16:creationId xmlns:a16="http://schemas.microsoft.com/office/drawing/2014/main" id="{84C81CA6-B10E-A90B-1F25-FC96057D9756}"/>
              </a:ext>
            </a:extLst>
          </p:cNvPr>
          <p:cNvSpPr txBox="1"/>
          <p:nvPr/>
        </p:nvSpPr>
        <p:spPr>
          <a:xfrm>
            <a:off x="0" y="154906"/>
            <a:ext cx="6981372" cy="799771"/>
          </a:xfrm>
          <a:prstGeom prst="rect">
            <a:avLst/>
          </a:prstGeom>
          <a:noFill/>
        </p:spPr>
        <p:txBody>
          <a:bodyPr wrap="square" rtlCol="0">
            <a:spAutoFit/>
          </a:bodyPr>
          <a:lstStyle/>
          <a:p>
            <a:r>
              <a:rPr lang="en-US" sz="4400" dirty="0">
                <a:solidFill>
                  <a:srgbClr val="8DC5DB"/>
                </a:solidFill>
                <a:latin typeface="Berlin Sans FB Demi" panose="020E0802020502020306" pitchFamily="34" charset="0"/>
              </a:rPr>
              <a:t>DATASET ANALYSIS</a:t>
            </a:r>
            <a:endParaRPr lang="en-IN" sz="4400" dirty="0">
              <a:solidFill>
                <a:srgbClr val="8DC5DB"/>
              </a:solidFill>
              <a:latin typeface="Berlin Sans FB Demi" panose="020E0802020502020306" pitchFamily="34" charset="0"/>
            </a:endParaRPr>
          </a:p>
        </p:txBody>
      </p:sp>
      <p:pic>
        <p:nvPicPr>
          <p:cNvPr id="1026" name="Picture 2">
            <a:extLst>
              <a:ext uri="{FF2B5EF4-FFF2-40B4-BE49-F238E27FC236}">
                <a16:creationId xmlns:a16="http://schemas.microsoft.com/office/drawing/2014/main" id="{F868749A-E539-773F-5417-3FCCE5702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143" y="3269685"/>
            <a:ext cx="5080000" cy="34033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967897-DD7A-EC16-2B21-57C5958C2411}"/>
              </a:ext>
            </a:extLst>
          </p:cNvPr>
          <p:cNvSpPr txBox="1"/>
          <p:nvPr/>
        </p:nvSpPr>
        <p:spPr>
          <a:xfrm>
            <a:off x="275772" y="1092540"/>
            <a:ext cx="11263086" cy="2708434"/>
          </a:xfrm>
          <a:prstGeom prst="rect">
            <a:avLst/>
          </a:prstGeom>
          <a:noFill/>
        </p:spPr>
        <p:txBody>
          <a:bodyPr wrap="square" rtlCol="0">
            <a:spAutoFit/>
          </a:bodyPr>
          <a:lstStyle/>
          <a:p>
            <a:r>
              <a:rPr lang="en-US" sz="2800" dirty="0">
                <a:solidFill>
                  <a:schemeClr val="bg1"/>
                </a:solidFill>
                <a:latin typeface="Consolas" panose="020B0609020204030204" pitchFamily="49" charset="0"/>
              </a:rPr>
              <a:t>The target feature is isFraud which is binary feature with </a:t>
            </a:r>
            <a:r>
              <a:rPr lang="en-US" sz="2800" b="1" dirty="0">
                <a:solidFill>
                  <a:schemeClr val="bg1"/>
                </a:solidFill>
                <a:latin typeface="Consolas" panose="020B0609020204030204" pitchFamily="49" charset="0"/>
              </a:rPr>
              <a:t>0(NON FRAUD) </a:t>
            </a:r>
            <a:r>
              <a:rPr lang="en-US" sz="2800" dirty="0">
                <a:solidFill>
                  <a:schemeClr val="bg1"/>
                </a:solidFill>
                <a:latin typeface="Consolas" panose="020B0609020204030204" pitchFamily="49" charset="0"/>
              </a:rPr>
              <a:t>and </a:t>
            </a:r>
            <a:r>
              <a:rPr lang="en-US" sz="2800" b="1" dirty="0">
                <a:solidFill>
                  <a:schemeClr val="bg1"/>
                </a:solidFill>
                <a:latin typeface="Consolas" panose="020B0609020204030204" pitchFamily="49" charset="0"/>
              </a:rPr>
              <a:t>1 (FRAUD). </a:t>
            </a:r>
            <a:r>
              <a:rPr lang="en-US" sz="2800" dirty="0">
                <a:solidFill>
                  <a:schemeClr val="bg1"/>
                </a:solidFill>
                <a:latin typeface="Consolas" panose="020B0609020204030204" pitchFamily="49" charset="0"/>
              </a:rPr>
              <a:t>There are </a:t>
            </a:r>
            <a:r>
              <a:rPr lang="en-US" sz="2800" b="1" dirty="0">
                <a:solidFill>
                  <a:schemeClr val="bg1"/>
                </a:solidFill>
                <a:latin typeface="Consolas" panose="020B0609020204030204" pitchFamily="49" charset="0"/>
              </a:rPr>
              <a:t>63,54,407 NON-FRAUD TRANSACTIONS (99.88%) and  8213 FRAUDULENT TRANSACTIONS (0.13%)</a:t>
            </a:r>
          </a:p>
          <a:p>
            <a:r>
              <a:rPr lang="en-US" sz="2000" dirty="0">
                <a:solidFill>
                  <a:schemeClr val="bg1"/>
                </a:solidFill>
              </a:rPr>
              <a:t>As expected, most transactions are non-fraudulent. The following visualization underlines this significant contrast.</a:t>
            </a:r>
            <a:endParaRPr lang="en-IN" sz="2000" dirty="0">
              <a:solidFill>
                <a:schemeClr val="bg1"/>
              </a:solidFill>
              <a:latin typeface="Consolas" panose="020B0609020204030204" pitchFamily="49" charset="0"/>
            </a:endParaRPr>
          </a:p>
          <a:p>
            <a:endParaRPr lang="en-IN" dirty="0"/>
          </a:p>
        </p:txBody>
      </p:sp>
    </p:spTree>
    <p:extLst>
      <p:ext uri="{BB962C8B-B14F-4D97-AF65-F5344CB8AC3E}">
        <p14:creationId xmlns:p14="http://schemas.microsoft.com/office/powerpoint/2010/main" val="268566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DDBC5-E729-1807-9644-34ED5CEA56A4}"/>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5280B4AC-E4B5-BFD5-9AFC-E10E10943C60}"/>
              </a:ext>
            </a:extLst>
          </p:cNvPr>
          <p:cNvSpPr txBox="1"/>
          <p:nvPr/>
        </p:nvSpPr>
        <p:spPr>
          <a:xfrm>
            <a:off x="57990" y="331214"/>
            <a:ext cx="8261132" cy="1200329"/>
          </a:xfrm>
          <a:prstGeom prst="rect">
            <a:avLst/>
          </a:prstGeom>
          <a:noFill/>
        </p:spPr>
        <p:txBody>
          <a:bodyPr wrap="square">
            <a:spAutoFit/>
          </a:bodyPr>
          <a:lstStyle/>
          <a:p>
            <a:r>
              <a:rPr lang="en-US" sz="7200" b="1" dirty="0">
                <a:solidFill>
                  <a:srgbClr val="8DC5DB"/>
                </a:solidFill>
                <a:latin typeface="Berlin Sans FB Demi" panose="020E0802020502020306" pitchFamily="34" charset="0"/>
              </a:rPr>
              <a:t>Data Cleaning</a:t>
            </a:r>
          </a:p>
        </p:txBody>
      </p:sp>
      <p:sp>
        <p:nvSpPr>
          <p:cNvPr id="9" name="TextBox 8">
            <a:extLst>
              <a:ext uri="{FF2B5EF4-FFF2-40B4-BE49-F238E27FC236}">
                <a16:creationId xmlns:a16="http://schemas.microsoft.com/office/drawing/2014/main" id="{6943836A-0E01-1A50-E0F3-CC571D3C41B2}"/>
              </a:ext>
            </a:extLst>
          </p:cNvPr>
          <p:cNvSpPr txBox="1"/>
          <p:nvPr/>
        </p:nvSpPr>
        <p:spPr>
          <a:xfrm>
            <a:off x="567559" y="2138738"/>
            <a:ext cx="10547131" cy="4154984"/>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1.</a:t>
            </a:r>
            <a:r>
              <a:rPr lang="en-US" sz="2400" dirty="0">
                <a:solidFill>
                  <a:schemeClr val="bg1"/>
                </a:solidFill>
                <a:latin typeface="Comic Sans MS" panose="030F0702030302020204" pitchFamily="66" charset="0"/>
              </a:rPr>
              <a:t> </a:t>
            </a:r>
            <a:r>
              <a:rPr lang="en-US" sz="2400" b="1" dirty="0">
                <a:solidFill>
                  <a:schemeClr val="bg1"/>
                </a:solidFill>
                <a:latin typeface="Comic Sans MS" panose="030F0702030302020204" pitchFamily="66" charset="0"/>
              </a:rPr>
              <a:t>As We know Dataset is totally Biased, 8231 are fraud transactions(minority class) where as remaining are non fraud transactions(majority class). However We are trying to make content small so that we could balanced the dataset. Hence we are going to take 12000 data from each type(Payment, Transfer, Cash_out, Debit ,Cash_in) which is non fraud and will make one dataframe of fraud data i.e. 8231 and we will combine all the dataframe i.e. 68231 to perform further steps.</a:t>
            </a:r>
          </a:p>
          <a:p>
            <a:endParaRPr lang="en-US" sz="2400" b="1" dirty="0">
              <a:solidFill>
                <a:schemeClr val="bg1"/>
              </a:solidFill>
              <a:latin typeface="Comic Sans MS" panose="030F0702030302020204" pitchFamily="66" charset="0"/>
            </a:endParaRPr>
          </a:p>
          <a:p>
            <a:r>
              <a:rPr lang="en-US" sz="2400" b="1" dirty="0">
                <a:solidFill>
                  <a:schemeClr val="bg1"/>
                </a:solidFill>
                <a:latin typeface="Comic Sans MS" panose="030F0702030302020204" pitchFamily="66" charset="0"/>
              </a:rPr>
              <a:t>2. We do not get any beneficial information from the nameOrig or nameDest, so we'll be dropping these columns</a:t>
            </a:r>
            <a:r>
              <a:rPr lang="en-US" b="1" dirty="0">
                <a:solidFill>
                  <a:srgbClr val="000000"/>
                </a:solidFill>
                <a:latin typeface="Helvetica Neue"/>
              </a:rPr>
              <a:t>.</a:t>
            </a:r>
            <a:endParaRPr lang="en-IN" b="1" dirty="0">
              <a:latin typeface="Comic Sans MS" panose="030F0702030302020204" pitchFamily="66" charset="0"/>
            </a:endParaRPr>
          </a:p>
        </p:txBody>
      </p:sp>
    </p:spTree>
    <p:extLst>
      <p:ext uri="{BB962C8B-B14F-4D97-AF65-F5344CB8AC3E}">
        <p14:creationId xmlns:p14="http://schemas.microsoft.com/office/powerpoint/2010/main" val="52931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71DF66-DFF2-A72C-068E-FB875D1BCC5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A273DFC1-4196-D079-3E9B-B9706B9A5ED4}"/>
              </a:ext>
            </a:extLst>
          </p:cNvPr>
          <p:cNvSpPr txBox="1"/>
          <p:nvPr/>
        </p:nvSpPr>
        <p:spPr>
          <a:xfrm>
            <a:off x="57991" y="238701"/>
            <a:ext cx="7425559" cy="1200329"/>
          </a:xfrm>
          <a:prstGeom prst="rect">
            <a:avLst/>
          </a:prstGeom>
          <a:noFill/>
        </p:spPr>
        <p:txBody>
          <a:bodyPr wrap="square" rtlCol="0">
            <a:spAutoFit/>
          </a:bodyPr>
          <a:lstStyle/>
          <a:p>
            <a:r>
              <a:rPr lang="en-IN" sz="5400" b="1" dirty="0">
                <a:solidFill>
                  <a:srgbClr val="8DC5DB"/>
                </a:solidFill>
                <a:latin typeface="Berlin Sans FB Demi" panose="020E0802020502020306" pitchFamily="34" charset="0"/>
              </a:rPr>
              <a:t>Feature Engineering</a:t>
            </a:r>
          </a:p>
          <a:p>
            <a:endParaRPr lang="en-IN" dirty="0"/>
          </a:p>
        </p:txBody>
      </p:sp>
      <p:sp>
        <p:nvSpPr>
          <p:cNvPr id="7" name="TextBox 6">
            <a:extLst>
              <a:ext uri="{FF2B5EF4-FFF2-40B4-BE49-F238E27FC236}">
                <a16:creationId xmlns:a16="http://schemas.microsoft.com/office/drawing/2014/main" id="{4BBE1EF2-1BEC-2192-D735-237724A92565}"/>
              </a:ext>
            </a:extLst>
          </p:cNvPr>
          <p:cNvSpPr txBox="1"/>
          <p:nvPr/>
        </p:nvSpPr>
        <p:spPr>
          <a:xfrm>
            <a:off x="331077" y="1439029"/>
            <a:ext cx="10294883" cy="6432530"/>
          </a:xfrm>
          <a:prstGeom prst="rect">
            <a:avLst/>
          </a:prstGeom>
          <a:noFill/>
        </p:spPr>
        <p:txBody>
          <a:bodyPr wrap="square" rtlCol="0">
            <a:spAutoFit/>
          </a:bodyPr>
          <a:lstStyle/>
          <a:p>
            <a:r>
              <a:rPr lang="en-US" sz="2400" b="1" dirty="0">
                <a:solidFill>
                  <a:srgbClr val="000000"/>
                </a:solidFill>
                <a:latin typeface="Comic Sans MS" panose="030F0702030302020204" pitchFamily="66" charset="0"/>
              </a:rPr>
              <a:t>Taking note of the balances before and after transactions</a:t>
            </a:r>
          </a:p>
          <a:p>
            <a:pPr algn="l" rtl="0"/>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a:t>
            </a:r>
          </a:p>
          <a:p>
            <a:endParaRPr lang="en-US" sz="2400" dirty="0">
              <a:solidFill>
                <a:srgbClr val="000000"/>
              </a:solidFill>
              <a:latin typeface="Comic Sans MS" panose="030F0702030302020204" pitchFamily="66" charset="0"/>
            </a:endParaRPr>
          </a:p>
          <a:p>
            <a:r>
              <a:rPr lang="en-US" sz="2000" dirty="0">
                <a:solidFill>
                  <a:schemeClr val="bg1"/>
                </a:solidFill>
              </a:rPr>
              <a:t>Number of transactions where oldbalanceorig &amp; newbalanceorig is zero but amount of transaction is not zero : </a:t>
            </a:r>
            <a:r>
              <a:rPr lang="en-US" sz="2400" b="1" dirty="0">
                <a:solidFill>
                  <a:schemeClr val="bg1"/>
                </a:solidFill>
              </a:rPr>
              <a:t>17098</a:t>
            </a:r>
            <a:endParaRPr lang="en-US" sz="2400" b="1" dirty="0">
              <a:solidFill>
                <a:schemeClr val="bg1"/>
              </a:solidFill>
              <a:latin typeface="Comic Sans MS" panose="030F0702030302020204" pitchFamily="66" charset="0"/>
            </a:endParaRPr>
          </a:p>
          <a:p>
            <a:r>
              <a:rPr lang="en-US" sz="2000" dirty="0">
                <a:solidFill>
                  <a:schemeClr val="bg1"/>
                </a:solidFill>
              </a:rPr>
              <a:t>Number of recipients who have newbalanceDest and oldbalanceDest is zero: </a:t>
            </a:r>
            <a:r>
              <a:rPr lang="en-US" sz="2800" b="1" dirty="0">
                <a:solidFill>
                  <a:schemeClr val="bg1"/>
                </a:solidFill>
              </a:rPr>
              <a:t>16831</a:t>
            </a:r>
            <a:r>
              <a:rPr lang="en-US" sz="2000" dirty="0">
                <a:solidFill>
                  <a:schemeClr val="bg1"/>
                </a:solidFill>
              </a:rPr>
              <a:t> </a:t>
            </a:r>
          </a:p>
          <a:p>
            <a:endParaRPr lang="en-US" sz="2000" dirty="0">
              <a:solidFill>
                <a:srgbClr val="000000"/>
              </a:solidFill>
            </a:endParaRPr>
          </a:p>
          <a:p>
            <a:endParaRPr lang="en-US" sz="2400" b="1" dirty="0">
              <a:solidFill>
                <a:srgbClr val="000000"/>
              </a:solidFill>
              <a:latin typeface="Comic Sans MS" panose="030F0702030302020204" pitchFamily="66" charset="0"/>
            </a:endParaRPr>
          </a:p>
          <a:p>
            <a:r>
              <a:rPr lang="en-US" sz="2400" b="1" dirty="0">
                <a:solidFill>
                  <a:srgbClr val="000000"/>
                </a:solidFill>
                <a:latin typeface="Comic Sans MS" panose="030F0702030302020204" pitchFamily="66" charset="0"/>
              </a:rPr>
              <a:t>Taking note of the balances before and after transactions</a:t>
            </a:r>
          </a:p>
          <a:p>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 by adding two columns </a:t>
            </a:r>
            <a:r>
              <a:rPr lang="en-US" sz="2400" b="1" dirty="0">
                <a:solidFill>
                  <a:srgbClr val="000000"/>
                </a:solidFill>
                <a:latin typeface="Comic Sans MS" panose="030F0702030302020204" pitchFamily="66" charset="0"/>
              </a:rPr>
              <a:t>'origin_bal_change</a:t>
            </a:r>
            <a:r>
              <a:rPr lang="en-US" sz="2400" dirty="0">
                <a:solidFill>
                  <a:srgbClr val="000000"/>
                </a:solidFill>
                <a:latin typeface="Comic Sans MS" panose="030F0702030302020204" pitchFamily="66" charset="0"/>
              </a:rPr>
              <a:t>’ and </a:t>
            </a:r>
            <a:r>
              <a:rPr lang="en-US" sz="2400" b="1" dirty="0">
                <a:solidFill>
                  <a:srgbClr val="000000"/>
                </a:solidFill>
                <a:latin typeface="Comic Sans MS" panose="030F0702030302020204" pitchFamily="66" charset="0"/>
              </a:rPr>
              <a:t>'dest_bal_increase’</a:t>
            </a:r>
          </a:p>
          <a:p>
            <a:r>
              <a:rPr lang="en-US" sz="2400" b="1" dirty="0">
                <a:solidFill>
                  <a:schemeClr val="bg1"/>
                </a:solidFill>
              </a:rPr>
              <a:t>'origin_bal_change' = '</a:t>
            </a:r>
            <a:r>
              <a:rPr lang="en-US" sz="2400" b="1" dirty="0" err="1">
                <a:solidFill>
                  <a:schemeClr val="bg1"/>
                </a:solidFill>
              </a:rPr>
              <a:t>oldbalanceOrg</a:t>
            </a:r>
            <a:r>
              <a:rPr lang="en-US" sz="2400" b="1" dirty="0">
                <a:solidFill>
                  <a:schemeClr val="bg1"/>
                </a:solidFill>
              </a:rPr>
              <a:t>' - '</a:t>
            </a:r>
            <a:r>
              <a:rPr lang="en-US" sz="2400" b="1" dirty="0" err="1">
                <a:solidFill>
                  <a:schemeClr val="bg1"/>
                </a:solidFill>
              </a:rPr>
              <a:t>newbalanceOrig</a:t>
            </a:r>
            <a:r>
              <a:rPr lang="en-US" sz="2400" b="1" dirty="0">
                <a:solidFill>
                  <a:schemeClr val="bg1"/>
                </a:solidFill>
              </a:rPr>
              <a:t>'</a:t>
            </a:r>
          </a:p>
          <a:p>
            <a:r>
              <a:rPr lang="en-US" sz="2400" b="1" dirty="0">
                <a:solidFill>
                  <a:schemeClr val="bg1"/>
                </a:solidFill>
              </a:rPr>
              <a:t>'dest_bal_increase' = 'newbalanceDest' - 'oldbalanceDest'</a:t>
            </a:r>
          </a:p>
          <a:p>
            <a:endParaRPr lang="en-US" sz="2000" dirty="0">
              <a:solidFill>
                <a:srgbClr val="000000"/>
              </a:solidFill>
            </a:endParaRPr>
          </a:p>
          <a:p>
            <a:br>
              <a:rPr lang="en-US" dirty="0">
                <a:solidFill>
                  <a:srgbClr val="000000"/>
                </a:solidFill>
                <a:latin typeface="Helvetica Neue"/>
              </a:rPr>
            </a:br>
            <a:endParaRPr lang="en-IN" dirty="0"/>
          </a:p>
        </p:txBody>
      </p:sp>
    </p:spTree>
    <p:extLst>
      <p:ext uri="{BB962C8B-B14F-4D97-AF65-F5344CB8AC3E}">
        <p14:creationId xmlns:p14="http://schemas.microsoft.com/office/powerpoint/2010/main" val="323056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64D00F-C8DA-9167-A440-C0C95404991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347C0878-6B78-96DD-AE81-0F73F7A50764}"/>
              </a:ext>
            </a:extLst>
          </p:cNvPr>
          <p:cNvSpPr txBox="1"/>
          <p:nvPr/>
        </p:nvSpPr>
        <p:spPr>
          <a:xfrm>
            <a:off x="57991" y="174565"/>
            <a:ext cx="9096703" cy="1200329"/>
          </a:xfrm>
          <a:prstGeom prst="rect">
            <a:avLst/>
          </a:prstGeom>
          <a:noFill/>
        </p:spPr>
        <p:txBody>
          <a:bodyPr wrap="square" rtlCol="0">
            <a:spAutoFit/>
          </a:bodyPr>
          <a:lstStyle/>
          <a:p>
            <a:pPr algn="l"/>
            <a:r>
              <a:rPr lang="en-US" sz="3600" b="1" dirty="0">
                <a:solidFill>
                  <a:srgbClr val="8DC5DB"/>
                </a:solidFill>
                <a:latin typeface="Berlin Sans FB Demi" panose="020E0802020502020306" pitchFamily="34" charset="0"/>
              </a:rPr>
              <a:t>Converting the step feature from hours into days</a:t>
            </a:r>
          </a:p>
        </p:txBody>
      </p:sp>
      <p:pic>
        <p:nvPicPr>
          <p:cNvPr id="8194" name="Picture 2">
            <a:extLst>
              <a:ext uri="{FF2B5EF4-FFF2-40B4-BE49-F238E27FC236}">
                <a16:creationId xmlns:a16="http://schemas.microsoft.com/office/drawing/2014/main" id="{91F36FBF-B779-9B32-F730-29B3F6D46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41" y="1165253"/>
            <a:ext cx="8276897" cy="4004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1760CD-A989-F176-4ECB-B30D93131F1D}"/>
              </a:ext>
            </a:extLst>
          </p:cNvPr>
          <p:cNvSpPr txBox="1"/>
          <p:nvPr/>
        </p:nvSpPr>
        <p:spPr>
          <a:xfrm>
            <a:off x="0" y="5255581"/>
            <a:ext cx="10736318" cy="1692771"/>
          </a:xfrm>
          <a:prstGeom prst="rect">
            <a:avLst/>
          </a:prstGeom>
          <a:noFill/>
        </p:spPr>
        <p:txBody>
          <a:bodyPr wrap="square" rtlCol="0">
            <a:spAutoFit/>
          </a:bodyPr>
          <a:lstStyle/>
          <a:p>
            <a:pPr algn="l" rtl="0"/>
            <a:r>
              <a:rPr lang="en-US" sz="2400" b="1" dirty="0">
                <a:solidFill>
                  <a:srgbClr val="00000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From the graphs above, there is strong evidence to suggest that from hour 0 to hour 9, valid transactions very rarely occur. On the other hand, fraudulent transactions still occur at similar rates to any hour of the day outside of hours 0 to 9.</a:t>
            </a:r>
          </a:p>
          <a:p>
            <a:pPr algn="l" rtl="0"/>
            <a:r>
              <a:rPr lang="en-US" sz="2000" dirty="0">
                <a:solidFill>
                  <a:srgbClr val="000000"/>
                </a:solidFill>
                <a:latin typeface="Constantia" panose="02030602050306030303" pitchFamily="18" charset="0"/>
              </a:rPr>
              <a:t>So I will add a new feature hour_of_day which is just the [(step column) %24]</a:t>
            </a:r>
          </a:p>
        </p:txBody>
      </p:sp>
    </p:spTree>
    <p:extLst>
      <p:ext uri="{BB962C8B-B14F-4D97-AF65-F5344CB8AC3E}">
        <p14:creationId xmlns:p14="http://schemas.microsoft.com/office/powerpoint/2010/main" val="372987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93E2C-2D45-E8D3-355A-4A4C19E04AD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9073ACD5-4E0A-7F5D-3B13-524966E8C5E1}"/>
              </a:ext>
            </a:extLst>
          </p:cNvPr>
          <p:cNvSpPr txBox="1"/>
          <p:nvPr/>
        </p:nvSpPr>
        <p:spPr>
          <a:xfrm>
            <a:off x="154081" y="73315"/>
            <a:ext cx="3878317" cy="984885"/>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Heat Map</a:t>
            </a:r>
          </a:p>
          <a:p>
            <a:endParaRPr lang="en-IN" dirty="0"/>
          </a:p>
        </p:txBody>
      </p:sp>
      <p:sp>
        <p:nvSpPr>
          <p:cNvPr id="2" name="TextBox 1">
            <a:extLst>
              <a:ext uri="{FF2B5EF4-FFF2-40B4-BE49-F238E27FC236}">
                <a16:creationId xmlns:a16="http://schemas.microsoft.com/office/drawing/2014/main" id="{BB278115-0E92-F045-7836-193A888D54CB}"/>
              </a:ext>
            </a:extLst>
          </p:cNvPr>
          <p:cNvSpPr txBox="1"/>
          <p:nvPr/>
        </p:nvSpPr>
        <p:spPr>
          <a:xfrm>
            <a:off x="6736080" y="1426369"/>
            <a:ext cx="5455920" cy="3785652"/>
          </a:xfrm>
          <a:prstGeom prst="rect">
            <a:avLst/>
          </a:prstGeom>
          <a:noFill/>
        </p:spPr>
        <p:txBody>
          <a:bodyPr wrap="square" rtlCol="0">
            <a:spAutoFit/>
          </a:bodyPr>
          <a:lstStyle/>
          <a:p>
            <a:r>
              <a:rPr lang="en-US" b="1" dirty="0">
                <a:solidFill>
                  <a:schemeClr val="bg1"/>
                </a:solidFill>
                <a:latin typeface="Bahnschrift" panose="020B0502040204020203" pitchFamily="34" charset="0"/>
              </a:rPr>
              <a:t>Finally, it would be interesting to know if there are any significant correlations between our predictors, especially with regards to our class variable (isFraud). One of the most visually appealing ways to determine that is by using a heatmap</a:t>
            </a:r>
          </a:p>
          <a:p>
            <a:endParaRPr lang="en-US" b="1" dirty="0">
              <a:solidFill>
                <a:schemeClr val="bg1"/>
              </a:solidFill>
              <a:latin typeface="Bahnschrift" panose="020B0502040204020203" pitchFamily="34" charset="0"/>
            </a:endParaRPr>
          </a:p>
          <a:p>
            <a:endParaRPr lang="en-US" b="1" dirty="0">
              <a:solidFill>
                <a:schemeClr val="bg1"/>
              </a:solidFill>
              <a:latin typeface="Bahnschrift" panose="020B0502040204020203" pitchFamily="34" charset="0"/>
            </a:endParaRPr>
          </a:p>
          <a:p>
            <a:r>
              <a:rPr lang="en-US" sz="2400" b="1" dirty="0">
                <a:solidFill>
                  <a:schemeClr val="bg1"/>
                </a:solidFill>
                <a:latin typeface="Arial" panose="020B0604020202020204" pitchFamily="34" charset="0"/>
                <a:cs typeface="Arial" panose="020B0604020202020204" pitchFamily="34" charset="0"/>
              </a:rPr>
              <a:t>It turned out that the features with positive correlation are amount, type, And the negative correlation are: All the other features.</a:t>
            </a:r>
            <a:endParaRPr lang="en-IN" sz="2400" b="1" dirty="0">
              <a:solidFill>
                <a:schemeClr val="bg1"/>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0EE2491-273B-45EC-49CC-C8D8980AB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769145"/>
            <a:ext cx="6507480" cy="629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2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64F608-93B0-005C-7182-2D91FE801E6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39350" y="-9525"/>
            <a:ext cx="2143125" cy="717177"/>
          </a:xfrm>
          <a:prstGeom prst="rect">
            <a:avLst/>
          </a:prstGeom>
        </p:spPr>
      </p:pic>
      <p:sp>
        <p:nvSpPr>
          <p:cNvPr id="3" name="TextBox 2">
            <a:extLst>
              <a:ext uri="{FF2B5EF4-FFF2-40B4-BE49-F238E27FC236}">
                <a16:creationId xmlns:a16="http://schemas.microsoft.com/office/drawing/2014/main" id="{B6036442-9E8B-A4D0-3C33-290C970AEC38}"/>
              </a:ext>
            </a:extLst>
          </p:cNvPr>
          <p:cNvSpPr txBox="1"/>
          <p:nvPr/>
        </p:nvSpPr>
        <p:spPr>
          <a:xfrm>
            <a:off x="57990" y="166481"/>
            <a:ext cx="7720314" cy="799771"/>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DATA PREPROCESSING</a:t>
            </a:r>
          </a:p>
        </p:txBody>
      </p:sp>
      <p:sp>
        <p:nvSpPr>
          <p:cNvPr id="2" name="TextBox 1">
            <a:extLst>
              <a:ext uri="{FF2B5EF4-FFF2-40B4-BE49-F238E27FC236}">
                <a16:creationId xmlns:a16="http://schemas.microsoft.com/office/drawing/2014/main" id="{FE5B3C4E-DE73-154D-8AE8-77C6A2AE36A9}"/>
              </a:ext>
            </a:extLst>
          </p:cNvPr>
          <p:cNvSpPr txBox="1"/>
          <p:nvPr/>
        </p:nvSpPr>
        <p:spPr>
          <a:xfrm>
            <a:off x="0" y="924348"/>
            <a:ext cx="10287000" cy="2308324"/>
          </a:xfrm>
          <a:prstGeom prst="rect">
            <a:avLst/>
          </a:prstGeom>
          <a:noFill/>
        </p:spPr>
        <p:txBody>
          <a:bodyPr wrap="square" rtlCol="0">
            <a:spAutoFit/>
          </a:bodyPr>
          <a:lstStyle/>
          <a:p>
            <a:r>
              <a:rPr lang="en-US" sz="2200" dirty="0">
                <a:solidFill>
                  <a:schemeClr val="bg1"/>
                </a:solidFill>
                <a:latin typeface="Comic Sans MS" panose="030F0702030302020204" pitchFamily="66" charset="0"/>
              </a:rPr>
              <a:t>We have used the 68231 dataset  (unbalanced). We have split dataset into two dataset: Train and Test. The ratio of splitting was 80 </a:t>
            </a:r>
            <a:r>
              <a:rPr lang="en-IN" sz="2200" dirty="0">
                <a:solidFill>
                  <a:schemeClr val="bg1"/>
                </a:solidFill>
                <a:latin typeface="Comic Sans MS" panose="030F0702030302020204" pitchFamily="66" charset="0"/>
              </a:rPr>
              <a:t>x</a:t>
            </a:r>
            <a:r>
              <a:rPr lang="en-US" sz="2200" dirty="0">
                <a:solidFill>
                  <a:schemeClr val="bg1"/>
                </a:solidFill>
                <a:latin typeface="Comic Sans MS" panose="030F0702030302020204" pitchFamily="66" charset="0"/>
              </a:rPr>
              <a:t> 20. </a:t>
            </a:r>
          </a:p>
          <a:p>
            <a:r>
              <a:rPr lang="en-US" sz="2200"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54,570</a:t>
            </a:r>
          </a:p>
          <a:p>
            <a:r>
              <a:rPr lang="en-US" sz="2800" b="1" dirty="0">
                <a:solidFill>
                  <a:schemeClr val="bg1"/>
                </a:solidFill>
                <a:latin typeface="Comic Sans MS" panose="030F0702030302020204" pitchFamily="66" charset="0"/>
              </a:rPr>
              <a:t>Shape of test: 13,643</a:t>
            </a:r>
          </a:p>
          <a:p>
            <a:r>
              <a:rPr lang="en-US" sz="2200" dirty="0">
                <a:solidFill>
                  <a:schemeClr val="bg1"/>
                </a:solidFill>
                <a:latin typeface="Comic Sans MS" panose="030F0702030302020204" pitchFamily="66" charset="0"/>
              </a:rPr>
              <a:t>We</a:t>
            </a:r>
            <a:r>
              <a:rPr lang="en-US" sz="2200" dirty="0"/>
              <a:t> </a:t>
            </a:r>
            <a:r>
              <a:rPr lang="en-US" sz="2200" dirty="0">
                <a:solidFill>
                  <a:schemeClr val="bg1"/>
                </a:solidFill>
                <a:latin typeface="Comic Sans MS" panose="030F0702030302020204" pitchFamily="66" charset="0"/>
              </a:rPr>
              <a:t>have trained and tested each model and recorded the results Accuracy:</a:t>
            </a:r>
          </a:p>
        </p:txBody>
      </p:sp>
      <p:graphicFrame>
        <p:nvGraphicFramePr>
          <p:cNvPr id="12" name="Table 12">
            <a:extLst>
              <a:ext uri="{FF2B5EF4-FFF2-40B4-BE49-F238E27FC236}">
                <a16:creationId xmlns:a16="http://schemas.microsoft.com/office/drawing/2014/main" id="{3CD3574C-F926-F788-CBEF-EA1E1418DBC5}"/>
              </a:ext>
            </a:extLst>
          </p:cNvPr>
          <p:cNvGraphicFramePr>
            <a:graphicFrameLocks noGrp="1"/>
          </p:cNvGraphicFramePr>
          <p:nvPr>
            <p:extLst>
              <p:ext uri="{D42A27DB-BD31-4B8C-83A1-F6EECF244321}">
                <p14:modId xmlns:p14="http://schemas.microsoft.com/office/powerpoint/2010/main" val="1098576627"/>
              </p:ext>
            </p:extLst>
          </p:nvPr>
        </p:nvGraphicFramePr>
        <p:xfrm>
          <a:off x="2563241" y="3232672"/>
          <a:ext cx="7065518" cy="3984789"/>
        </p:xfrm>
        <a:graphic>
          <a:graphicData uri="http://schemas.openxmlformats.org/drawingml/2006/table">
            <a:tbl>
              <a:tblPr firstRow="1" bandRow="1">
                <a:tableStyleId>{5C22544A-7EE6-4342-B048-85BDC9FD1C3A}</a:tableStyleId>
              </a:tblPr>
              <a:tblGrid>
                <a:gridCol w="4069080">
                  <a:extLst>
                    <a:ext uri="{9D8B030D-6E8A-4147-A177-3AD203B41FA5}">
                      <a16:colId xmlns:a16="http://schemas.microsoft.com/office/drawing/2014/main" val="3484076635"/>
                    </a:ext>
                  </a:extLst>
                </a:gridCol>
                <a:gridCol w="2996438">
                  <a:extLst>
                    <a:ext uri="{9D8B030D-6E8A-4147-A177-3AD203B41FA5}">
                      <a16:colId xmlns:a16="http://schemas.microsoft.com/office/drawing/2014/main" val="3098910486"/>
                    </a:ext>
                  </a:extLst>
                </a:gridCol>
              </a:tblGrid>
              <a:tr h="667227">
                <a:tc>
                  <a:txBody>
                    <a:bodyPr/>
                    <a:lstStyle/>
                    <a:p>
                      <a:r>
                        <a:rPr lang="en-US" sz="1800" dirty="0"/>
                        <a:t>Model Name</a:t>
                      </a:r>
                      <a:endParaRPr lang="en-IN" sz="1800" dirty="0"/>
                    </a:p>
                  </a:txBody>
                  <a:tcPr/>
                </a:tc>
                <a:tc>
                  <a:txBody>
                    <a:bodyPr/>
                    <a:lstStyle/>
                    <a:p>
                      <a:r>
                        <a:rPr lang="en-US" sz="1800" dirty="0"/>
                        <a:t> Accuracy</a:t>
                      </a:r>
                      <a:endParaRPr lang="en-IN" sz="1800" dirty="0"/>
                    </a:p>
                  </a:txBody>
                  <a:tcPr/>
                </a:tc>
                <a:extLst>
                  <a:ext uri="{0D108BD9-81ED-4DB2-BD59-A6C34878D82A}">
                    <a16:rowId xmlns:a16="http://schemas.microsoft.com/office/drawing/2014/main" val="2696205389"/>
                  </a:ext>
                </a:extLst>
              </a:tr>
              <a:tr h="368618">
                <a:tc>
                  <a:txBody>
                    <a:bodyPr/>
                    <a:lstStyle/>
                    <a:p>
                      <a:r>
                        <a:rPr lang="en-US" sz="1800" b="1" dirty="0"/>
                        <a:t>LOGISTIC REGRESSION</a:t>
                      </a:r>
                    </a:p>
                  </a:txBody>
                  <a:tcPr/>
                </a:tc>
                <a:tc>
                  <a:txBody>
                    <a:bodyPr/>
                    <a:lstStyle/>
                    <a:p>
                      <a:r>
                        <a:rPr lang="en-IN" b="1" dirty="0"/>
                        <a:t>98.43%</a:t>
                      </a:r>
                      <a:endParaRPr lang="en-IN" sz="1800" b="1" dirty="0"/>
                    </a:p>
                  </a:txBody>
                  <a:tcPr/>
                </a:tc>
                <a:extLst>
                  <a:ext uri="{0D108BD9-81ED-4DB2-BD59-A6C34878D82A}">
                    <a16:rowId xmlns:a16="http://schemas.microsoft.com/office/drawing/2014/main" val="1413498027"/>
                  </a:ext>
                </a:extLst>
              </a:tr>
              <a:tr h="368618">
                <a:tc>
                  <a:txBody>
                    <a:bodyPr/>
                    <a:lstStyle/>
                    <a:p>
                      <a:r>
                        <a:rPr lang="en-US" sz="1800" b="1" dirty="0"/>
                        <a:t>DECISION TREE CLASSIFIER</a:t>
                      </a:r>
                      <a:endParaRPr lang="en-IN" sz="1800" b="1" dirty="0"/>
                    </a:p>
                  </a:txBody>
                  <a:tcPr/>
                </a:tc>
                <a:tc>
                  <a:txBody>
                    <a:bodyPr/>
                    <a:lstStyle/>
                    <a:p>
                      <a:r>
                        <a:rPr lang="en-IN" b="1" dirty="0"/>
                        <a:t>99.83%</a:t>
                      </a:r>
                      <a:endParaRPr lang="en-IN" sz="1800" b="1" dirty="0"/>
                    </a:p>
                  </a:txBody>
                  <a:tcPr/>
                </a:tc>
                <a:extLst>
                  <a:ext uri="{0D108BD9-81ED-4DB2-BD59-A6C34878D82A}">
                    <a16:rowId xmlns:a16="http://schemas.microsoft.com/office/drawing/2014/main" val="2232395342"/>
                  </a:ext>
                </a:extLst>
              </a:tr>
              <a:tr h="368618">
                <a:tc>
                  <a:txBody>
                    <a:bodyPr/>
                    <a:lstStyle/>
                    <a:p>
                      <a:r>
                        <a:rPr lang="en-US" sz="1800" b="1" dirty="0"/>
                        <a:t>RANDOM FOREST CLASSIFIER</a:t>
                      </a:r>
                      <a:endParaRPr lang="en-IN" sz="1800" b="1" dirty="0"/>
                    </a:p>
                  </a:txBody>
                  <a:tcPr/>
                </a:tc>
                <a:tc>
                  <a:txBody>
                    <a:bodyPr/>
                    <a:lstStyle/>
                    <a:p>
                      <a:r>
                        <a:rPr lang="en-IN" b="1" dirty="0"/>
                        <a:t>99.33%</a:t>
                      </a:r>
                      <a:endParaRPr lang="en-IN" sz="1800" b="1" dirty="0"/>
                    </a:p>
                  </a:txBody>
                  <a:tcPr/>
                </a:tc>
                <a:extLst>
                  <a:ext uri="{0D108BD9-81ED-4DB2-BD59-A6C34878D82A}">
                    <a16:rowId xmlns:a16="http://schemas.microsoft.com/office/drawing/2014/main" val="1302506261"/>
                  </a:ext>
                </a:extLst>
              </a:tr>
              <a:tr h="368618">
                <a:tc>
                  <a:txBody>
                    <a:bodyPr/>
                    <a:lstStyle/>
                    <a:p>
                      <a:r>
                        <a:rPr lang="en-US" sz="1800" b="1" dirty="0"/>
                        <a:t>XGBOOST CLASSIFIER</a:t>
                      </a:r>
                      <a:endParaRPr lang="en-IN" sz="1800" b="1" dirty="0"/>
                    </a:p>
                  </a:txBody>
                  <a:tcPr/>
                </a:tc>
                <a:tc>
                  <a:txBody>
                    <a:bodyPr/>
                    <a:lstStyle/>
                    <a:p>
                      <a:r>
                        <a:rPr lang="en-IN" b="1" dirty="0"/>
                        <a:t>99.88%</a:t>
                      </a:r>
                      <a:endParaRPr lang="en-IN" sz="1800" b="1" dirty="0"/>
                    </a:p>
                  </a:txBody>
                  <a:tcPr/>
                </a:tc>
                <a:extLst>
                  <a:ext uri="{0D108BD9-81ED-4DB2-BD59-A6C34878D82A}">
                    <a16:rowId xmlns:a16="http://schemas.microsoft.com/office/drawing/2014/main" val="1609636922"/>
                  </a:ext>
                </a:extLst>
              </a:tr>
              <a:tr h="368618">
                <a:tc>
                  <a:txBody>
                    <a:bodyPr/>
                    <a:lstStyle/>
                    <a:p>
                      <a:r>
                        <a:rPr lang="en-US" sz="1800" b="1" dirty="0"/>
                        <a:t>LIGHT GBM CLASSIFIER</a:t>
                      </a:r>
                      <a:endParaRPr lang="en-IN" sz="1800" b="1" dirty="0"/>
                    </a:p>
                  </a:txBody>
                  <a:tcPr/>
                </a:tc>
                <a:tc>
                  <a:txBody>
                    <a:bodyPr/>
                    <a:lstStyle/>
                    <a:p>
                      <a:r>
                        <a:rPr lang="en-IN" b="1" dirty="0"/>
                        <a:t>99.89%</a:t>
                      </a:r>
                      <a:endParaRPr lang="en-IN" sz="1800" b="1" dirty="0"/>
                    </a:p>
                  </a:txBody>
                  <a:tcPr/>
                </a:tc>
                <a:extLst>
                  <a:ext uri="{0D108BD9-81ED-4DB2-BD59-A6C34878D82A}">
                    <a16:rowId xmlns:a16="http://schemas.microsoft.com/office/drawing/2014/main" val="919184257"/>
                  </a:ext>
                </a:extLst>
              </a:tr>
              <a:tr h="368618">
                <a:tc>
                  <a:txBody>
                    <a:bodyPr/>
                    <a:lstStyle/>
                    <a:p>
                      <a:r>
                        <a:rPr lang="en-US" sz="1800" b="1" dirty="0"/>
                        <a:t>GAUSSIAN NAVIE BAYES</a:t>
                      </a:r>
                      <a:endParaRPr lang="en-IN" sz="1800" b="1" dirty="0"/>
                    </a:p>
                  </a:txBody>
                  <a:tcPr/>
                </a:tc>
                <a:tc>
                  <a:txBody>
                    <a:bodyPr/>
                    <a:lstStyle/>
                    <a:p>
                      <a:r>
                        <a:rPr lang="en-IN" b="1" dirty="0"/>
                        <a:t>96.76%</a:t>
                      </a:r>
                      <a:endParaRPr lang="en-IN" sz="1800" b="1" dirty="0"/>
                    </a:p>
                  </a:txBody>
                  <a:tcPr/>
                </a:tc>
                <a:extLst>
                  <a:ext uri="{0D108BD9-81ED-4DB2-BD59-A6C34878D82A}">
                    <a16:rowId xmlns:a16="http://schemas.microsoft.com/office/drawing/2014/main" val="2080563030"/>
                  </a:ext>
                </a:extLst>
              </a:tr>
              <a:tr h="368618">
                <a:tc>
                  <a:txBody>
                    <a:bodyPr/>
                    <a:lstStyle/>
                    <a:p>
                      <a:r>
                        <a:rPr lang="en-US" sz="1800" b="1" dirty="0"/>
                        <a:t>K-FOLD CROSS VALIDATION</a:t>
                      </a:r>
                      <a:endParaRPr lang="en-IN" sz="1800" b="1" dirty="0"/>
                    </a:p>
                  </a:txBody>
                  <a:tcPr/>
                </a:tc>
                <a:tc>
                  <a:txBody>
                    <a:bodyPr/>
                    <a:lstStyle/>
                    <a:p>
                      <a:r>
                        <a:rPr lang="en-IN" b="1" dirty="0"/>
                        <a:t>98.34%</a:t>
                      </a:r>
                      <a:endParaRPr lang="en-IN" sz="1800" b="1" dirty="0"/>
                    </a:p>
                  </a:txBody>
                  <a:tcPr/>
                </a:tc>
                <a:extLst>
                  <a:ext uri="{0D108BD9-81ED-4DB2-BD59-A6C34878D82A}">
                    <a16:rowId xmlns:a16="http://schemas.microsoft.com/office/drawing/2014/main" val="2826967531"/>
                  </a:ext>
                </a:extLst>
              </a:tr>
              <a:tr h="368618">
                <a:tc>
                  <a:txBody>
                    <a:bodyPr/>
                    <a:lstStyle/>
                    <a:p>
                      <a:r>
                        <a:rPr lang="en-US" sz="1800" b="1" dirty="0"/>
                        <a:t>ADABOOST CLASSIFICATION</a:t>
                      </a:r>
                      <a:endParaRPr lang="en-IN" sz="1800" b="1" dirty="0"/>
                    </a:p>
                  </a:txBody>
                  <a:tcPr/>
                </a:tc>
                <a:tc>
                  <a:txBody>
                    <a:bodyPr/>
                    <a:lstStyle/>
                    <a:p>
                      <a:r>
                        <a:rPr lang="en-IN" b="1" dirty="0"/>
                        <a:t>99.78%</a:t>
                      </a:r>
                      <a:endParaRPr lang="en-IN" sz="1800" b="1" dirty="0"/>
                    </a:p>
                  </a:txBody>
                  <a:tcPr/>
                </a:tc>
                <a:extLst>
                  <a:ext uri="{0D108BD9-81ED-4DB2-BD59-A6C34878D82A}">
                    <a16:rowId xmlns:a16="http://schemas.microsoft.com/office/drawing/2014/main" val="2021479263"/>
                  </a:ext>
                </a:extLst>
              </a:tr>
              <a:tr h="368618">
                <a:tc>
                  <a:txBody>
                    <a:bodyPr/>
                    <a:lstStyle/>
                    <a:p>
                      <a:r>
                        <a:rPr lang="en-US" sz="1800" b="1" dirty="0"/>
                        <a:t>BAGGING CLASSIFICATION</a:t>
                      </a:r>
                      <a:endParaRPr lang="en-IN" sz="1800" b="1" dirty="0"/>
                    </a:p>
                  </a:txBody>
                  <a:tcPr/>
                </a:tc>
                <a:tc>
                  <a:txBody>
                    <a:bodyPr/>
                    <a:lstStyle/>
                    <a:p>
                      <a:r>
                        <a:rPr lang="en-IN" b="1" dirty="0"/>
                        <a:t>99.73%</a:t>
                      </a:r>
                      <a:endParaRPr lang="en-IN" sz="1800" b="1" dirty="0"/>
                    </a:p>
                  </a:txBody>
                  <a:tcPr/>
                </a:tc>
                <a:extLst>
                  <a:ext uri="{0D108BD9-81ED-4DB2-BD59-A6C34878D82A}">
                    <a16:rowId xmlns:a16="http://schemas.microsoft.com/office/drawing/2014/main" val="663503298"/>
                  </a:ext>
                </a:extLst>
              </a:tr>
            </a:tbl>
          </a:graphicData>
        </a:graphic>
      </p:graphicFrame>
    </p:spTree>
    <p:extLst>
      <p:ext uri="{BB962C8B-B14F-4D97-AF65-F5344CB8AC3E}">
        <p14:creationId xmlns:p14="http://schemas.microsoft.com/office/powerpoint/2010/main" val="78003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40FAB-CABD-FCDC-A1EA-798338E425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BDE269B0-A90C-0AC7-6F9E-B7578A08C43C}"/>
              </a:ext>
            </a:extLst>
          </p:cNvPr>
          <p:cNvSpPr txBox="1"/>
          <p:nvPr/>
        </p:nvSpPr>
        <p:spPr>
          <a:xfrm>
            <a:off x="167640" y="243840"/>
            <a:ext cx="9244127" cy="7417415"/>
          </a:xfrm>
          <a:prstGeom prst="rect">
            <a:avLst/>
          </a:prstGeom>
          <a:noFill/>
        </p:spPr>
        <p:txBody>
          <a:bodyPr wrap="square" rtlCol="0">
            <a:spAutoFit/>
          </a:bodyPr>
          <a:lstStyle/>
          <a:p>
            <a:r>
              <a:rPr lang="en-US" sz="4800" b="1" dirty="0">
                <a:solidFill>
                  <a:srgbClr val="8DC5DB"/>
                </a:solidFill>
                <a:latin typeface="Berlin Sans FB Demi" panose="020E0802020502020306" pitchFamily="34" charset="0"/>
              </a:rPr>
              <a:t>RANDOM OVERSAMPLING:</a:t>
            </a:r>
          </a:p>
          <a:p>
            <a:endParaRPr lang="en-US" sz="4800" b="1" dirty="0">
              <a:solidFill>
                <a:srgbClr val="8DC5DB"/>
              </a:solidFill>
              <a:latin typeface="Berlin Sans FB Demi" panose="020E0802020502020306" pitchFamily="34" charset="0"/>
            </a:endParaRPr>
          </a:p>
          <a:p>
            <a:r>
              <a:rPr lang="en-US" sz="2800" dirty="0">
                <a:solidFill>
                  <a:schemeClr val="bg1"/>
                </a:solidFill>
                <a:latin typeface="Comic Sans MS" panose="030F0702030302020204" pitchFamily="66" charset="0"/>
              </a:rPr>
              <a:t>This dataset is severely imbalanced (most of the transactions are non-fraud). So the algorithms are much more likely to classify new observations to the majority class and high accuracy won't tell us anything. To address the problem of imbalanced dataset we can use oversampling data approach techniques. Oversampling increases the number of minority class members in the training set. The advantage of oversampling is that no information from the original training set is lost, as all observations from the minority and majority classes are kept. </a:t>
            </a:r>
          </a:p>
          <a:p>
            <a:endParaRPr lang="en-US" sz="2400" dirty="0">
              <a:solidFill>
                <a:schemeClr val="bg1"/>
              </a:solidFill>
              <a:latin typeface="Comic Sans MS" panose="030F0702030302020204" pitchFamily="66" charset="0"/>
            </a:endParaRPr>
          </a:p>
          <a:p>
            <a:endParaRPr lang="en-US" sz="2400" dirty="0">
              <a:solidFill>
                <a:schemeClr val="bg1"/>
              </a:solidFill>
              <a:latin typeface="Comic Sans MS" panose="030F0702030302020204" pitchFamily="66" charset="0"/>
            </a:endParaRPr>
          </a:p>
          <a:p>
            <a:endParaRPr lang="en-IN"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83651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540BC-E370-CB47-C69C-ECED861FE85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4E366BB4-5D12-FCCE-DB31-0833B5C1F85C}"/>
              </a:ext>
            </a:extLst>
          </p:cNvPr>
          <p:cNvSpPr txBox="1"/>
          <p:nvPr/>
        </p:nvSpPr>
        <p:spPr>
          <a:xfrm>
            <a:off x="259080" y="411480"/>
            <a:ext cx="8321040" cy="4308872"/>
          </a:xfrm>
          <a:prstGeom prst="rect">
            <a:avLst/>
          </a:prstGeom>
          <a:noFill/>
        </p:spPr>
        <p:txBody>
          <a:bodyPr wrap="square" rtlCol="0">
            <a:spAutoFit/>
          </a:bodyPr>
          <a:lstStyle/>
          <a:p>
            <a:r>
              <a:rPr lang="en-US" sz="2200" b="1" dirty="0">
                <a:solidFill>
                  <a:schemeClr val="bg1"/>
                </a:solidFill>
                <a:latin typeface="Comic Sans MS" panose="030F0702030302020204" pitchFamily="66" charset="0"/>
              </a:rPr>
              <a:t>We have balanced the dataset using RANDOM OVERSAMPLING technique. The class feature (isFraud) now is balanced (50% for fraud transaction and 50% for non-fraud transaction) as in figure below. Then we have split the dataset into two  dataset: Training dataset and Testing dataset. The ratio of splitting was (70x30).</a:t>
            </a:r>
          </a:p>
          <a:p>
            <a:endParaRPr lang="en-US" b="1" dirty="0">
              <a:solidFill>
                <a:schemeClr val="bg1"/>
              </a:solidFill>
              <a:latin typeface="Comic Sans MS" panose="030F0702030302020204" pitchFamily="66" charset="0"/>
            </a:endParaRPr>
          </a:p>
          <a:p>
            <a:r>
              <a:rPr lang="en-US" sz="2800" b="1" dirty="0">
                <a:solidFill>
                  <a:schemeClr val="bg1"/>
                </a:solidFill>
                <a:latin typeface="Comic Sans MS" panose="030F0702030302020204" pitchFamily="66" charset="0"/>
              </a:rPr>
              <a:t>Shape of dataset after resampling : 1,20,00</a:t>
            </a:r>
          </a:p>
          <a:p>
            <a:endParaRPr lang="en-US" b="1" dirty="0">
              <a:solidFill>
                <a:schemeClr val="bg1"/>
              </a:solidFill>
              <a:latin typeface="Comic Sans MS" panose="030F0702030302020204" pitchFamily="66" charset="0"/>
            </a:endParaRPr>
          </a:p>
          <a:p>
            <a:r>
              <a:rPr lang="en-US" sz="2200" b="1"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84,000</a:t>
            </a:r>
          </a:p>
          <a:p>
            <a:r>
              <a:rPr lang="en-US" sz="2800" b="1" dirty="0">
                <a:solidFill>
                  <a:schemeClr val="bg1"/>
                </a:solidFill>
                <a:latin typeface="Comic Sans MS" panose="030F0702030302020204" pitchFamily="66" charset="0"/>
              </a:rPr>
              <a:t>Shape of Test: 36,000</a:t>
            </a:r>
            <a:endParaRPr lang="en-IN" sz="2800" b="1" dirty="0">
              <a:solidFill>
                <a:schemeClr val="bg1"/>
              </a:solidFill>
              <a:latin typeface="Comic Sans MS" panose="030F0702030302020204" pitchFamily="66" charset="0"/>
            </a:endParaRPr>
          </a:p>
        </p:txBody>
      </p:sp>
      <p:pic>
        <p:nvPicPr>
          <p:cNvPr id="1026" name="Picture 2">
            <a:extLst>
              <a:ext uri="{FF2B5EF4-FFF2-40B4-BE49-F238E27FC236}">
                <a16:creationId xmlns:a16="http://schemas.microsoft.com/office/drawing/2014/main" id="{C2F6A92B-A740-4203-1C11-86F58E760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507" y="3276601"/>
            <a:ext cx="5205413" cy="378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8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C49E4D-1F11-4F85-FBAC-97021FA2A9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52AC0E62-2888-D651-C159-6A3B7604AEC5}"/>
              </a:ext>
            </a:extLst>
          </p:cNvPr>
          <p:cNvSpPr txBox="1"/>
          <p:nvPr/>
        </p:nvSpPr>
        <p:spPr>
          <a:xfrm>
            <a:off x="335280" y="548640"/>
            <a:ext cx="8001000" cy="1107996"/>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We</a:t>
            </a:r>
            <a:r>
              <a:rPr lang="en-US" sz="2400" dirty="0"/>
              <a:t> </a:t>
            </a:r>
            <a:r>
              <a:rPr lang="en-US" sz="2400" dirty="0">
                <a:solidFill>
                  <a:schemeClr val="bg1"/>
                </a:solidFill>
                <a:latin typeface="Comic Sans MS" panose="030F0702030302020204" pitchFamily="66" charset="0"/>
              </a:rPr>
              <a:t>have trained and tested each model and recorded the results Accuracy:</a:t>
            </a:r>
          </a:p>
          <a:p>
            <a:endParaRPr lang="en-IN" dirty="0"/>
          </a:p>
        </p:txBody>
      </p:sp>
      <p:graphicFrame>
        <p:nvGraphicFramePr>
          <p:cNvPr id="3" name="Table 4">
            <a:extLst>
              <a:ext uri="{FF2B5EF4-FFF2-40B4-BE49-F238E27FC236}">
                <a16:creationId xmlns:a16="http://schemas.microsoft.com/office/drawing/2014/main" id="{9960C04B-B02B-A021-5C21-ECAD82039118}"/>
              </a:ext>
            </a:extLst>
          </p:cNvPr>
          <p:cNvGraphicFramePr>
            <a:graphicFrameLocks noGrp="1"/>
          </p:cNvGraphicFramePr>
          <p:nvPr>
            <p:extLst>
              <p:ext uri="{D42A27DB-BD31-4B8C-83A1-F6EECF244321}">
                <p14:modId xmlns:p14="http://schemas.microsoft.com/office/powerpoint/2010/main" val="983570525"/>
              </p:ext>
            </p:extLst>
          </p:nvPr>
        </p:nvGraphicFramePr>
        <p:xfrm>
          <a:off x="2032000" y="1458516"/>
          <a:ext cx="7069709" cy="3708400"/>
        </p:xfrm>
        <a:graphic>
          <a:graphicData uri="http://schemas.openxmlformats.org/drawingml/2006/table">
            <a:tbl>
              <a:tblPr firstRow="1" bandRow="1">
                <a:tableStyleId>{5C22544A-7EE6-4342-B048-85BDC9FD1C3A}</a:tableStyleId>
              </a:tblPr>
              <a:tblGrid>
                <a:gridCol w="3005709">
                  <a:extLst>
                    <a:ext uri="{9D8B030D-6E8A-4147-A177-3AD203B41FA5}">
                      <a16:colId xmlns:a16="http://schemas.microsoft.com/office/drawing/2014/main" val="1930797636"/>
                    </a:ext>
                  </a:extLst>
                </a:gridCol>
                <a:gridCol w="4064000">
                  <a:extLst>
                    <a:ext uri="{9D8B030D-6E8A-4147-A177-3AD203B41FA5}">
                      <a16:colId xmlns:a16="http://schemas.microsoft.com/office/drawing/2014/main" val="473842391"/>
                    </a:ext>
                  </a:extLst>
                </a:gridCol>
              </a:tblGrid>
              <a:tr h="370840">
                <a:tc>
                  <a:txBody>
                    <a:bodyPr/>
                    <a:lstStyle/>
                    <a:p>
                      <a:r>
                        <a:rPr lang="en-US" sz="1800" dirty="0"/>
                        <a:t>Model Name</a:t>
                      </a:r>
                      <a:endParaRPr lang="en-IN" sz="1800" dirty="0"/>
                    </a:p>
                  </a:txBody>
                  <a:tcPr/>
                </a:tc>
                <a:tc>
                  <a:txBody>
                    <a:bodyPr/>
                    <a:lstStyle/>
                    <a:p>
                      <a:r>
                        <a:rPr lang="en-US" dirty="0"/>
                        <a:t>ACCURACY</a:t>
                      </a:r>
                      <a:endParaRPr lang="en-IN" dirty="0"/>
                    </a:p>
                  </a:txBody>
                  <a:tcPr/>
                </a:tc>
                <a:extLst>
                  <a:ext uri="{0D108BD9-81ED-4DB2-BD59-A6C34878D82A}">
                    <a16:rowId xmlns:a16="http://schemas.microsoft.com/office/drawing/2014/main" val="1261478245"/>
                  </a:ext>
                </a:extLst>
              </a:tr>
              <a:tr h="370840">
                <a:tc>
                  <a:txBody>
                    <a:bodyPr/>
                    <a:lstStyle/>
                    <a:p>
                      <a:r>
                        <a:rPr lang="en-US" sz="1800" b="1" dirty="0"/>
                        <a:t>LOGISTIC REGRESSION</a:t>
                      </a:r>
                    </a:p>
                  </a:txBody>
                  <a:tcPr/>
                </a:tc>
                <a:tc>
                  <a:txBody>
                    <a:bodyPr/>
                    <a:lstStyle/>
                    <a:p>
                      <a:r>
                        <a:rPr lang="en-US" dirty="0"/>
                        <a:t>91.6166%</a:t>
                      </a:r>
                      <a:endParaRPr lang="en-IN" dirty="0"/>
                    </a:p>
                  </a:txBody>
                  <a:tcPr/>
                </a:tc>
                <a:extLst>
                  <a:ext uri="{0D108BD9-81ED-4DB2-BD59-A6C34878D82A}">
                    <a16:rowId xmlns:a16="http://schemas.microsoft.com/office/drawing/2014/main" val="1054459748"/>
                  </a:ext>
                </a:extLst>
              </a:tr>
              <a:tr h="370840">
                <a:tc>
                  <a:txBody>
                    <a:bodyPr/>
                    <a:lstStyle/>
                    <a:p>
                      <a:r>
                        <a:rPr lang="en-US" sz="1800" b="1" dirty="0"/>
                        <a:t>DECISION TREE CLASSIFIER</a:t>
                      </a:r>
                      <a:endParaRPr lang="en-IN" sz="1800" b="1" dirty="0"/>
                    </a:p>
                  </a:txBody>
                  <a:tcPr/>
                </a:tc>
                <a:tc>
                  <a:txBody>
                    <a:bodyPr/>
                    <a:lstStyle/>
                    <a:p>
                      <a:r>
                        <a:rPr lang="en-US" dirty="0"/>
                        <a:t>99.8222%</a:t>
                      </a:r>
                      <a:endParaRPr lang="en-IN" dirty="0"/>
                    </a:p>
                  </a:txBody>
                  <a:tcPr/>
                </a:tc>
                <a:extLst>
                  <a:ext uri="{0D108BD9-81ED-4DB2-BD59-A6C34878D82A}">
                    <a16:rowId xmlns:a16="http://schemas.microsoft.com/office/drawing/2014/main" val="796328512"/>
                  </a:ext>
                </a:extLst>
              </a:tr>
              <a:tr h="370840">
                <a:tc>
                  <a:txBody>
                    <a:bodyPr/>
                    <a:lstStyle/>
                    <a:p>
                      <a:r>
                        <a:rPr lang="en-US" sz="1800" b="1" dirty="0"/>
                        <a:t>RANDOM FOREST CLASSIFIER</a:t>
                      </a:r>
                      <a:endParaRPr lang="en-IN" sz="1800" b="1" dirty="0"/>
                    </a:p>
                  </a:txBody>
                  <a:tcPr/>
                </a:tc>
                <a:tc>
                  <a:txBody>
                    <a:bodyPr/>
                    <a:lstStyle/>
                    <a:p>
                      <a:r>
                        <a:rPr lang="en-US" dirty="0"/>
                        <a:t>99.9823%</a:t>
                      </a:r>
                      <a:endParaRPr lang="en-IN" dirty="0"/>
                    </a:p>
                  </a:txBody>
                  <a:tcPr/>
                </a:tc>
                <a:extLst>
                  <a:ext uri="{0D108BD9-81ED-4DB2-BD59-A6C34878D82A}">
                    <a16:rowId xmlns:a16="http://schemas.microsoft.com/office/drawing/2014/main" val="4135197171"/>
                  </a:ext>
                </a:extLst>
              </a:tr>
              <a:tr h="370840">
                <a:tc>
                  <a:txBody>
                    <a:bodyPr/>
                    <a:lstStyle/>
                    <a:p>
                      <a:r>
                        <a:rPr lang="en-US" sz="1800" b="1" dirty="0"/>
                        <a:t>XGBOOST CLASSIFIER</a:t>
                      </a:r>
                      <a:endParaRPr lang="en-IN" sz="1800" b="1" dirty="0"/>
                    </a:p>
                  </a:txBody>
                  <a:tcPr/>
                </a:tc>
                <a:tc>
                  <a:txBody>
                    <a:bodyPr/>
                    <a:lstStyle/>
                    <a:p>
                      <a:r>
                        <a:rPr lang="en-US" dirty="0"/>
                        <a:t>99.9861%</a:t>
                      </a:r>
                      <a:endParaRPr lang="en-IN" dirty="0"/>
                    </a:p>
                  </a:txBody>
                  <a:tcPr/>
                </a:tc>
                <a:extLst>
                  <a:ext uri="{0D108BD9-81ED-4DB2-BD59-A6C34878D82A}">
                    <a16:rowId xmlns:a16="http://schemas.microsoft.com/office/drawing/2014/main" val="852290838"/>
                  </a:ext>
                </a:extLst>
              </a:tr>
              <a:tr h="370840">
                <a:tc>
                  <a:txBody>
                    <a:bodyPr/>
                    <a:lstStyle/>
                    <a:p>
                      <a:r>
                        <a:rPr lang="en-US" sz="1800" b="1" dirty="0"/>
                        <a:t>LIGHT GBM CLASSIFIER</a:t>
                      </a:r>
                      <a:endParaRPr lang="en-IN" sz="1800" b="1" dirty="0"/>
                    </a:p>
                  </a:txBody>
                  <a:tcPr/>
                </a:tc>
                <a:tc>
                  <a:txBody>
                    <a:bodyPr/>
                    <a:lstStyle/>
                    <a:p>
                      <a:r>
                        <a:rPr lang="en-US" dirty="0"/>
                        <a:t>99.8055%</a:t>
                      </a:r>
                      <a:endParaRPr lang="en-IN" dirty="0"/>
                    </a:p>
                  </a:txBody>
                  <a:tcPr/>
                </a:tc>
                <a:extLst>
                  <a:ext uri="{0D108BD9-81ED-4DB2-BD59-A6C34878D82A}">
                    <a16:rowId xmlns:a16="http://schemas.microsoft.com/office/drawing/2014/main" val="1402899524"/>
                  </a:ext>
                </a:extLst>
              </a:tr>
              <a:tr h="370840">
                <a:tc>
                  <a:txBody>
                    <a:bodyPr/>
                    <a:lstStyle/>
                    <a:p>
                      <a:r>
                        <a:rPr lang="en-US" sz="1800" b="1" dirty="0"/>
                        <a:t>GAUSSIAN NAVIE BAYES</a:t>
                      </a:r>
                      <a:endParaRPr lang="en-IN" sz="1800" b="1" dirty="0"/>
                    </a:p>
                  </a:txBody>
                  <a:tcPr/>
                </a:tc>
                <a:tc>
                  <a:txBody>
                    <a:bodyPr/>
                    <a:lstStyle/>
                    <a:p>
                      <a:r>
                        <a:rPr lang="en-US" dirty="0"/>
                        <a:t>72.8583%</a:t>
                      </a:r>
                      <a:endParaRPr lang="en-IN" dirty="0"/>
                    </a:p>
                  </a:txBody>
                  <a:tcPr/>
                </a:tc>
                <a:extLst>
                  <a:ext uri="{0D108BD9-81ED-4DB2-BD59-A6C34878D82A}">
                    <a16:rowId xmlns:a16="http://schemas.microsoft.com/office/drawing/2014/main" val="3604186086"/>
                  </a:ext>
                </a:extLst>
              </a:tr>
              <a:tr h="370840">
                <a:tc>
                  <a:txBody>
                    <a:bodyPr/>
                    <a:lstStyle/>
                    <a:p>
                      <a:r>
                        <a:rPr lang="en-US" sz="1800" b="1" dirty="0"/>
                        <a:t>K-FOLD CROSS VALIDATION</a:t>
                      </a:r>
                      <a:endParaRPr lang="en-IN" sz="1800" b="1" dirty="0"/>
                    </a:p>
                  </a:txBody>
                  <a:tcPr/>
                </a:tc>
                <a:tc>
                  <a:txBody>
                    <a:bodyPr/>
                    <a:lstStyle/>
                    <a:p>
                      <a:r>
                        <a:rPr lang="en-US" dirty="0"/>
                        <a:t>90.4722%</a:t>
                      </a:r>
                      <a:endParaRPr lang="en-IN" dirty="0"/>
                    </a:p>
                  </a:txBody>
                  <a:tcPr/>
                </a:tc>
                <a:extLst>
                  <a:ext uri="{0D108BD9-81ED-4DB2-BD59-A6C34878D82A}">
                    <a16:rowId xmlns:a16="http://schemas.microsoft.com/office/drawing/2014/main" val="3416734733"/>
                  </a:ext>
                </a:extLst>
              </a:tr>
              <a:tr h="370840">
                <a:tc>
                  <a:txBody>
                    <a:bodyPr/>
                    <a:lstStyle/>
                    <a:p>
                      <a:r>
                        <a:rPr lang="en-US" sz="1800" b="1" dirty="0"/>
                        <a:t>ADABOOST CLASSIFICATION</a:t>
                      </a:r>
                      <a:endParaRPr lang="en-IN" sz="1800" b="1" dirty="0"/>
                    </a:p>
                  </a:txBody>
                  <a:tcPr/>
                </a:tc>
                <a:tc>
                  <a:txBody>
                    <a:bodyPr/>
                    <a:lstStyle/>
                    <a:p>
                      <a:r>
                        <a:rPr lang="en-US" dirty="0"/>
                        <a:t>99.6166%</a:t>
                      </a:r>
                      <a:endParaRPr lang="en-IN" dirty="0"/>
                    </a:p>
                  </a:txBody>
                  <a:tcPr/>
                </a:tc>
                <a:extLst>
                  <a:ext uri="{0D108BD9-81ED-4DB2-BD59-A6C34878D82A}">
                    <a16:rowId xmlns:a16="http://schemas.microsoft.com/office/drawing/2014/main" val="294698779"/>
                  </a:ext>
                </a:extLst>
              </a:tr>
              <a:tr h="370840">
                <a:tc>
                  <a:txBody>
                    <a:bodyPr/>
                    <a:lstStyle/>
                    <a:p>
                      <a:r>
                        <a:rPr lang="en-US" sz="1800" b="1" dirty="0"/>
                        <a:t>BAGGING CLASSIFICATION</a:t>
                      </a:r>
                      <a:endParaRPr lang="en-IN" sz="1800" b="1" dirty="0"/>
                    </a:p>
                  </a:txBody>
                  <a:tcPr/>
                </a:tc>
                <a:tc>
                  <a:txBody>
                    <a:bodyPr/>
                    <a:lstStyle/>
                    <a:p>
                      <a:r>
                        <a:rPr lang="en-US" dirty="0"/>
                        <a:t>99.8805%</a:t>
                      </a:r>
                      <a:endParaRPr lang="en-IN" dirty="0"/>
                    </a:p>
                  </a:txBody>
                  <a:tcPr/>
                </a:tc>
                <a:extLst>
                  <a:ext uri="{0D108BD9-81ED-4DB2-BD59-A6C34878D82A}">
                    <a16:rowId xmlns:a16="http://schemas.microsoft.com/office/drawing/2014/main" val="289154885"/>
                  </a:ext>
                </a:extLst>
              </a:tr>
            </a:tbl>
          </a:graphicData>
        </a:graphic>
      </p:graphicFrame>
      <p:sp>
        <p:nvSpPr>
          <p:cNvPr id="5" name="TextBox 4">
            <a:extLst>
              <a:ext uri="{FF2B5EF4-FFF2-40B4-BE49-F238E27FC236}">
                <a16:creationId xmlns:a16="http://schemas.microsoft.com/office/drawing/2014/main" id="{C9923DF3-552A-5915-E355-2715C59A0413}"/>
              </a:ext>
            </a:extLst>
          </p:cNvPr>
          <p:cNvSpPr txBox="1"/>
          <p:nvPr/>
        </p:nvSpPr>
        <p:spPr>
          <a:xfrm>
            <a:off x="335280" y="5340483"/>
            <a:ext cx="11369040" cy="2215991"/>
          </a:xfrm>
          <a:prstGeom prst="rect">
            <a:avLst/>
          </a:prstGeom>
          <a:noFill/>
        </p:spPr>
        <p:txBody>
          <a:bodyPr wrap="square" rtlCol="0">
            <a:spAutoFit/>
          </a:bodyPr>
          <a:lstStyle/>
          <a:p>
            <a:pPr algn="l" rtl="0"/>
            <a:r>
              <a:rPr lang="en-US" sz="2400" b="1" i="0" dirty="0">
                <a:solidFill>
                  <a:srgbClr val="000000"/>
                </a:solidFill>
                <a:effectLst/>
                <a:latin typeface="Comic Sans MS" panose="030F0702030302020204" pitchFamily="66" charset="0"/>
              </a:rPr>
              <a:t>From above Accuracy Comparison, We got good accuracy in all Algorithms except Logistic Regression, Gaussian Naïve Bayes, K-Fold Cross Validation.</a:t>
            </a:r>
          </a:p>
          <a:p>
            <a:pPr algn="l" rtl="0"/>
            <a:r>
              <a:rPr lang="en-US" sz="2400" b="1" i="0" dirty="0">
                <a:solidFill>
                  <a:srgbClr val="000000"/>
                </a:solidFill>
                <a:effectLst/>
                <a:latin typeface="Comic Sans MS" panose="030F0702030302020204" pitchFamily="66" charset="0"/>
              </a:rPr>
              <a:t>As </a:t>
            </a:r>
            <a:r>
              <a:rPr lang="en-US" sz="2400" b="1" i="0" dirty="0">
                <a:solidFill>
                  <a:schemeClr val="bg1"/>
                </a:solidFill>
                <a:effectLst/>
                <a:latin typeface="Comic Sans MS" panose="030F0702030302020204" pitchFamily="66" charset="0"/>
              </a:rPr>
              <a:t>RANDOM FOREST </a:t>
            </a:r>
            <a:r>
              <a:rPr lang="en-US" sz="2400" b="1" i="0" dirty="0">
                <a:solidFill>
                  <a:srgbClr val="000000"/>
                </a:solidFill>
                <a:effectLst/>
                <a:latin typeface="Comic Sans MS" panose="030F0702030302020204" pitchFamily="66" charset="0"/>
              </a:rPr>
              <a:t>accuracy is very close to 100% however we finalized random forest as our Final Model.</a:t>
            </a:r>
          </a:p>
          <a:p>
            <a:endParaRPr lang="en-IN" dirty="0"/>
          </a:p>
        </p:txBody>
      </p:sp>
    </p:spTree>
    <p:extLst>
      <p:ext uri="{BB962C8B-B14F-4D97-AF65-F5344CB8AC3E}">
        <p14:creationId xmlns:p14="http://schemas.microsoft.com/office/powerpoint/2010/main" val="201212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135012-D766-089C-6B3F-A3DD2B9083FA}"/>
              </a:ext>
            </a:extLst>
          </p:cNvPr>
          <p:cNvSpPr>
            <a:spLocks noGrp="1"/>
          </p:cNvSpPr>
          <p:nvPr>
            <p:ph type="title"/>
          </p:nvPr>
        </p:nvSpPr>
        <p:spPr/>
        <p:txBody>
          <a:bodyPr/>
          <a:lstStyle/>
          <a:p>
            <a:r>
              <a:rPr lang="en-US" b="1" dirty="0">
                <a:solidFill>
                  <a:srgbClr val="8DC5DB"/>
                </a:solidFill>
                <a:latin typeface="Comic Sans MS" panose="030F0702030302020204" pitchFamily="66" charset="0"/>
              </a:rPr>
              <a:t>BUSINESS STATEMENT:</a:t>
            </a:r>
            <a:endParaRPr lang="en-IN" b="1" dirty="0">
              <a:solidFill>
                <a:srgbClr val="8DC5DB"/>
              </a:solidFill>
              <a:latin typeface="Comic Sans MS" panose="030F0702030302020204" pitchFamily="66" charset="0"/>
            </a:endParaRPr>
          </a:p>
        </p:txBody>
      </p:sp>
      <p:pic>
        <p:nvPicPr>
          <p:cNvPr id="5" name="Picture 4">
            <a:extLst>
              <a:ext uri="{FF2B5EF4-FFF2-40B4-BE49-F238E27FC236}">
                <a16:creationId xmlns:a16="http://schemas.microsoft.com/office/drawing/2014/main" id="{C26E9EA8-D1E5-1775-9898-A283A37283CE}"/>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AEC2E1EA-9C35-24CB-3AE4-3E7FD5202BF7}"/>
              </a:ext>
            </a:extLst>
          </p:cNvPr>
          <p:cNvSpPr txBox="1"/>
          <p:nvPr/>
        </p:nvSpPr>
        <p:spPr>
          <a:xfrm>
            <a:off x="914402" y="1984613"/>
            <a:ext cx="8895509" cy="3416320"/>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In recent times, the number of fraud transactions has increased drastically, due to which companies are facing a lot of challenges. For many banks, retaining high profitable customers is the most important business goal. Banking fraud, however, poses a significant threat to this goal. In this project, We are building a fraud detection model to help banks identify frauds and be vigilant enough to reduce losses incurred due to such unauthorised transactions by the fraudsters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65195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D60A49-ED6E-3E80-F1A4-FCE72137AEA9}"/>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9D6282C3-69A3-E1CC-8D9C-268EC033A526}"/>
              </a:ext>
            </a:extLst>
          </p:cNvPr>
          <p:cNvSpPr txBox="1"/>
          <p:nvPr/>
        </p:nvSpPr>
        <p:spPr>
          <a:xfrm>
            <a:off x="57988" y="0"/>
            <a:ext cx="7848600" cy="769441"/>
          </a:xfrm>
          <a:prstGeom prst="rect">
            <a:avLst/>
          </a:prstGeom>
          <a:noFill/>
        </p:spPr>
        <p:txBody>
          <a:bodyPr wrap="square" rtlCol="0">
            <a:spAutoFit/>
          </a:bodyPr>
          <a:lstStyle/>
          <a:p>
            <a:r>
              <a:rPr lang="en-US" sz="4400" b="1" dirty="0">
                <a:solidFill>
                  <a:srgbClr val="8DC5DB"/>
                </a:solidFill>
                <a:latin typeface="Berlin Sans FB Demi" panose="020E0802020502020306" pitchFamily="34" charset="0"/>
              </a:rPr>
              <a:t>DEPLOYMENT</a:t>
            </a:r>
            <a:endParaRPr lang="en-IN" sz="4400" b="1" dirty="0">
              <a:solidFill>
                <a:srgbClr val="8DC5DB"/>
              </a:solidFill>
              <a:latin typeface="Berlin Sans FB Demi" panose="020E0802020502020306" pitchFamily="34" charset="0"/>
            </a:endParaRPr>
          </a:p>
        </p:txBody>
      </p:sp>
      <p:pic>
        <p:nvPicPr>
          <p:cNvPr id="5" name="Picture 4">
            <a:extLst>
              <a:ext uri="{FF2B5EF4-FFF2-40B4-BE49-F238E27FC236}">
                <a16:creationId xmlns:a16="http://schemas.microsoft.com/office/drawing/2014/main" id="{48A396F0-52F9-8232-8890-F627FC6C9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924347"/>
            <a:ext cx="11439525" cy="6140821"/>
          </a:xfrm>
          <a:prstGeom prst="rect">
            <a:avLst/>
          </a:prstGeom>
        </p:spPr>
      </p:pic>
    </p:spTree>
    <p:extLst>
      <p:ext uri="{BB962C8B-B14F-4D97-AF65-F5344CB8AC3E}">
        <p14:creationId xmlns:p14="http://schemas.microsoft.com/office/powerpoint/2010/main" val="287293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CCD090-B4AA-B261-9AE2-F9C671998F0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7A7CA667-563F-759C-B16D-4239D236A425}"/>
              </a:ext>
            </a:extLst>
          </p:cNvPr>
          <p:cNvSpPr txBox="1"/>
          <p:nvPr/>
        </p:nvSpPr>
        <p:spPr>
          <a:xfrm>
            <a:off x="104775" y="0"/>
            <a:ext cx="6067425" cy="923330"/>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CONCLUSION</a:t>
            </a:r>
            <a:endParaRPr lang="en-IN" sz="5400" b="1" dirty="0">
              <a:solidFill>
                <a:srgbClr val="8DC5DB"/>
              </a:solidFill>
              <a:latin typeface="Berlin Sans FB Demi" panose="020E0802020502020306" pitchFamily="34" charset="0"/>
            </a:endParaRPr>
          </a:p>
        </p:txBody>
      </p:sp>
      <p:sp>
        <p:nvSpPr>
          <p:cNvPr id="6" name="TextBox 5">
            <a:extLst>
              <a:ext uri="{FF2B5EF4-FFF2-40B4-BE49-F238E27FC236}">
                <a16:creationId xmlns:a16="http://schemas.microsoft.com/office/drawing/2014/main" id="{73CFA6AE-27E8-65E0-486F-655E321F46C6}"/>
              </a:ext>
            </a:extLst>
          </p:cNvPr>
          <p:cNvSpPr txBox="1"/>
          <p:nvPr/>
        </p:nvSpPr>
        <p:spPr>
          <a:xfrm>
            <a:off x="190500" y="1419225"/>
            <a:ext cx="8372475" cy="3785652"/>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Good prediction results can be achieved with imbalanced datasets as well as with balanced ones. Decision Tree Classifier, Random Forest Classifier, XG Boost,</a:t>
            </a:r>
            <a:r>
              <a:rPr lang="en-IN" sz="2400" b="1" dirty="0"/>
              <a:t> </a:t>
            </a:r>
            <a:r>
              <a:rPr lang="en-IN" sz="2400" b="1" dirty="0">
                <a:solidFill>
                  <a:schemeClr val="bg1"/>
                </a:solidFill>
                <a:latin typeface="Comic Sans MS" panose="030F0702030302020204" pitchFamily="66" charset="0"/>
              </a:rPr>
              <a:t>Light GBM classifier, Ada Boost, and Bagging Classifier</a:t>
            </a:r>
            <a:r>
              <a:rPr lang="en-US" sz="2400" b="1" dirty="0">
                <a:solidFill>
                  <a:schemeClr val="bg1"/>
                </a:solidFill>
                <a:latin typeface="Comic Sans MS" panose="030F0702030302020204" pitchFamily="66" charset="0"/>
              </a:rPr>
              <a:t> gave us the best results being able to detect more than 99.50% fraud transactions and at the same time not classifying some of non-fraud transactions as fraud. There is no perfect model It is up to the company and its objectives to decide which approach is the best in each particular situation.</a:t>
            </a:r>
            <a:endParaRPr lang="en-IN" sz="2400"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565913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43C8A7-33D0-B442-C918-014E10EF40B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28575"/>
            <a:ext cx="2143125" cy="717177"/>
          </a:xfrm>
          <a:prstGeom prst="rect">
            <a:avLst/>
          </a:prstGeom>
        </p:spPr>
      </p:pic>
      <p:sp>
        <p:nvSpPr>
          <p:cNvPr id="2" name="TextBox 1">
            <a:extLst>
              <a:ext uri="{FF2B5EF4-FFF2-40B4-BE49-F238E27FC236}">
                <a16:creationId xmlns:a16="http://schemas.microsoft.com/office/drawing/2014/main" id="{747A8A06-3F3E-06DA-E2A8-61CB24650CBD}"/>
              </a:ext>
            </a:extLst>
          </p:cNvPr>
          <p:cNvSpPr txBox="1"/>
          <p:nvPr/>
        </p:nvSpPr>
        <p:spPr>
          <a:xfrm>
            <a:off x="352425" y="3181350"/>
            <a:ext cx="11306175" cy="1107996"/>
          </a:xfrm>
          <a:prstGeom prst="rect">
            <a:avLst/>
          </a:prstGeom>
          <a:noFill/>
        </p:spPr>
        <p:txBody>
          <a:bodyPr wrap="square" rtlCol="0">
            <a:spAutoFit/>
          </a:bodyPr>
          <a:lstStyle/>
          <a:p>
            <a:pPr algn="ctr"/>
            <a:r>
              <a:rPr lang="en-US" sz="6600" b="1" dirty="0">
                <a:solidFill>
                  <a:srgbClr val="002060"/>
                </a:solidFill>
                <a:latin typeface="Berlin Sans FB Demi" panose="020E0802020502020306" pitchFamily="34" charset="0"/>
              </a:rPr>
              <a:t>THANK YOU</a:t>
            </a:r>
            <a:endParaRPr lang="en-IN" sz="6600" b="1"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128829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8EE600-7DFD-B6C8-F482-F765B03B653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pic>
        <p:nvPicPr>
          <p:cNvPr id="7" name="Picture 6">
            <a:extLst>
              <a:ext uri="{FF2B5EF4-FFF2-40B4-BE49-F238E27FC236}">
                <a16:creationId xmlns:a16="http://schemas.microsoft.com/office/drawing/2014/main" id="{CE930339-8285-CFFF-C048-DC86661C41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90886" y="1989001"/>
            <a:ext cx="1212274" cy="1103586"/>
          </a:xfrm>
          <a:prstGeom prst="rect">
            <a:avLst/>
          </a:prstGeom>
        </p:spPr>
      </p:pic>
      <p:pic>
        <p:nvPicPr>
          <p:cNvPr id="12" name="Picture 11">
            <a:extLst>
              <a:ext uri="{FF2B5EF4-FFF2-40B4-BE49-F238E27FC236}">
                <a16:creationId xmlns:a16="http://schemas.microsoft.com/office/drawing/2014/main" id="{1C2233D0-ABAD-304C-7783-D8DD9E0EBC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530639" y="339468"/>
            <a:ext cx="1212273" cy="1390650"/>
          </a:xfrm>
          <a:prstGeom prst="rect">
            <a:avLst/>
          </a:prstGeom>
        </p:spPr>
      </p:pic>
      <p:pic>
        <p:nvPicPr>
          <p:cNvPr id="17" name="Picture 16">
            <a:extLst>
              <a:ext uri="{FF2B5EF4-FFF2-40B4-BE49-F238E27FC236}">
                <a16:creationId xmlns:a16="http://schemas.microsoft.com/office/drawing/2014/main" id="{4A79562F-ECDB-9B2B-DDF5-4ECB780650A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72735" y="2667793"/>
            <a:ext cx="1432210" cy="1303726"/>
          </a:xfrm>
          <a:prstGeom prst="rect">
            <a:avLst/>
          </a:prstGeom>
        </p:spPr>
      </p:pic>
      <p:pic>
        <p:nvPicPr>
          <p:cNvPr id="19" name="Picture 18">
            <a:extLst>
              <a:ext uri="{FF2B5EF4-FFF2-40B4-BE49-F238E27FC236}">
                <a16:creationId xmlns:a16="http://schemas.microsoft.com/office/drawing/2014/main" id="{F6DD71CB-A121-075F-EAB8-9E375665CFF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426772" y="4129798"/>
            <a:ext cx="1635677" cy="1214716"/>
          </a:xfrm>
          <a:prstGeom prst="rect">
            <a:avLst/>
          </a:prstGeom>
        </p:spPr>
      </p:pic>
      <p:pic>
        <p:nvPicPr>
          <p:cNvPr id="21" name="Picture 20">
            <a:extLst>
              <a:ext uri="{FF2B5EF4-FFF2-40B4-BE49-F238E27FC236}">
                <a16:creationId xmlns:a16="http://schemas.microsoft.com/office/drawing/2014/main" id="{0DEE719E-249A-BE9F-7268-CE59621B4CEC}"/>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16150" y="5281181"/>
            <a:ext cx="1326762" cy="1303726"/>
          </a:xfrm>
          <a:prstGeom prst="rect">
            <a:avLst/>
          </a:prstGeom>
        </p:spPr>
      </p:pic>
      <p:sp>
        <p:nvSpPr>
          <p:cNvPr id="24" name="Arrow: Right 23">
            <a:extLst>
              <a:ext uri="{FF2B5EF4-FFF2-40B4-BE49-F238E27FC236}">
                <a16:creationId xmlns:a16="http://schemas.microsoft.com/office/drawing/2014/main" id="{EF3E1B76-D945-CFDC-2B1B-16D14DFE9B6B}"/>
              </a:ext>
            </a:extLst>
          </p:cNvPr>
          <p:cNvSpPr/>
          <p:nvPr/>
        </p:nvSpPr>
        <p:spPr>
          <a:xfrm>
            <a:off x="1746536" y="676712"/>
            <a:ext cx="1212273" cy="49526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2FD00E1-9901-87C4-0277-1DB2E9E2389B}"/>
              </a:ext>
            </a:extLst>
          </p:cNvPr>
          <p:cNvSpPr txBox="1"/>
          <p:nvPr/>
        </p:nvSpPr>
        <p:spPr>
          <a:xfrm>
            <a:off x="6331147" y="1962562"/>
            <a:ext cx="30956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DATA CLEANING</a:t>
            </a:r>
          </a:p>
        </p:txBody>
      </p:sp>
      <p:sp>
        <p:nvSpPr>
          <p:cNvPr id="30" name="Arrow: Left 29">
            <a:extLst>
              <a:ext uri="{FF2B5EF4-FFF2-40B4-BE49-F238E27FC236}">
                <a16:creationId xmlns:a16="http://schemas.microsoft.com/office/drawing/2014/main" id="{DFF29896-2FA9-4580-AFCB-D1853BF0386A}"/>
              </a:ext>
            </a:extLst>
          </p:cNvPr>
          <p:cNvSpPr/>
          <p:nvPr/>
        </p:nvSpPr>
        <p:spPr>
          <a:xfrm>
            <a:off x="8807672" y="2338282"/>
            <a:ext cx="981075" cy="43815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FEE41AF-37DB-FC71-D52F-30C206B0CF45}"/>
              </a:ext>
            </a:extLst>
          </p:cNvPr>
          <p:cNvSpPr txBox="1"/>
          <p:nvPr/>
        </p:nvSpPr>
        <p:spPr>
          <a:xfrm>
            <a:off x="2958810" y="318563"/>
            <a:ext cx="50768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EDA/DATA VISUALIZATION</a:t>
            </a:r>
          </a:p>
        </p:txBody>
      </p:sp>
      <p:sp>
        <p:nvSpPr>
          <p:cNvPr id="32" name="Arrow: Right 31">
            <a:extLst>
              <a:ext uri="{FF2B5EF4-FFF2-40B4-BE49-F238E27FC236}">
                <a16:creationId xmlns:a16="http://schemas.microsoft.com/office/drawing/2014/main" id="{ECFACA8E-D285-3341-C661-4FD12FE36F81}"/>
              </a:ext>
            </a:extLst>
          </p:cNvPr>
          <p:cNvSpPr/>
          <p:nvPr/>
        </p:nvSpPr>
        <p:spPr>
          <a:xfrm>
            <a:off x="1652799" y="3039780"/>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32">
            <a:extLst>
              <a:ext uri="{FF2B5EF4-FFF2-40B4-BE49-F238E27FC236}">
                <a16:creationId xmlns:a16="http://schemas.microsoft.com/office/drawing/2014/main" id="{8C275990-F3BD-C420-0C67-962F5D6B5752}"/>
              </a:ext>
            </a:extLst>
          </p:cNvPr>
          <p:cNvSpPr/>
          <p:nvPr/>
        </p:nvSpPr>
        <p:spPr>
          <a:xfrm>
            <a:off x="8488559" y="4536446"/>
            <a:ext cx="995363" cy="523875"/>
          </a:xfrm>
          <a:prstGeom prst="lef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10811C48-8552-2906-3E50-D3E465071BDD}"/>
              </a:ext>
            </a:extLst>
          </p:cNvPr>
          <p:cNvSpPr/>
          <p:nvPr/>
        </p:nvSpPr>
        <p:spPr>
          <a:xfrm>
            <a:off x="1765583" y="5646055"/>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latin typeface="Comic Sans MS" panose="030F0702030302020204" pitchFamily="66" charset="0"/>
            </a:endParaRPr>
          </a:p>
        </p:txBody>
      </p:sp>
      <p:sp>
        <p:nvSpPr>
          <p:cNvPr id="35" name="TextBox 34">
            <a:extLst>
              <a:ext uri="{FF2B5EF4-FFF2-40B4-BE49-F238E27FC236}">
                <a16:creationId xmlns:a16="http://schemas.microsoft.com/office/drawing/2014/main" id="{754B5CDA-1D07-55AC-FE43-24BFE9F260EC}"/>
              </a:ext>
            </a:extLst>
          </p:cNvPr>
          <p:cNvSpPr txBox="1"/>
          <p:nvPr/>
        </p:nvSpPr>
        <p:spPr>
          <a:xfrm>
            <a:off x="2904070" y="2790949"/>
            <a:ext cx="4533900" cy="1200329"/>
          </a:xfrm>
          <a:prstGeom prst="rect">
            <a:avLst/>
          </a:prstGeom>
          <a:noFill/>
        </p:spPr>
        <p:txBody>
          <a:bodyPr wrap="square" rtlCol="0">
            <a:spAutoFit/>
          </a:bodyPr>
          <a:lstStyle/>
          <a:p>
            <a:r>
              <a:rPr lang="en-US" sz="3200" b="1" dirty="0">
                <a:solidFill>
                  <a:srgbClr val="002060"/>
                </a:solidFill>
                <a:latin typeface="Comic Sans MS" panose="030F0702030302020204" pitchFamily="66" charset="0"/>
              </a:rPr>
              <a:t>Data </a:t>
            </a:r>
            <a:r>
              <a:rPr lang="en-US" sz="4000" b="1" dirty="0">
                <a:solidFill>
                  <a:srgbClr val="002060"/>
                </a:solidFill>
                <a:latin typeface="Comic Sans MS" panose="030F0702030302020204" pitchFamily="66" charset="0"/>
              </a:rPr>
              <a:t>PreProcessing</a:t>
            </a:r>
            <a:endParaRPr lang="en-IN" sz="4000" b="1" dirty="0">
              <a:solidFill>
                <a:srgbClr val="002060"/>
              </a:solidFill>
              <a:latin typeface="Comic Sans MS" panose="030F0702030302020204" pitchFamily="66" charset="0"/>
            </a:endParaRPr>
          </a:p>
        </p:txBody>
      </p:sp>
      <p:sp>
        <p:nvSpPr>
          <p:cNvPr id="37" name="TextBox 36">
            <a:extLst>
              <a:ext uri="{FF2B5EF4-FFF2-40B4-BE49-F238E27FC236}">
                <a16:creationId xmlns:a16="http://schemas.microsoft.com/office/drawing/2014/main" id="{028C308D-BF23-F455-0975-A1C2ADE46EC0}"/>
              </a:ext>
            </a:extLst>
          </p:cNvPr>
          <p:cNvSpPr txBox="1"/>
          <p:nvPr/>
        </p:nvSpPr>
        <p:spPr>
          <a:xfrm flipH="1">
            <a:off x="4740480" y="4415965"/>
            <a:ext cx="4743442" cy="642382"/>
          </a:xfrm>
          <a:prstGeom prst="rect">
            <a:avLst/>
          </a:prstGeom>
          <a:noFill/>
        </p:spPr>
        <p:txBody>
          <a:bodyPr wrap="square" rtlCol="0">
            <a:spAutoFit/>
          </a:bodyPr>
          <a:lstStyle/>
          <a:p>
            <a:r>
              <a:rPr lang="en-US" sz="3600" b="1" dirty="0">
                <a:solidFill>
                  <a:schemeClr val="accent1">
                    <a:lumMod val="75000"/>
                  </a:schemeClr>
                </a:solidFill>
                <a:latin typeface="Comic Sans MS" panose="030F0702030302020204" pitchFamily="66" charset="0"/>
              </a:rPr>
              <a:t>Model Selection</a:t>
            </a:r>
            <a:endParaRPr lang="en-IN" sz="3600" b="1" dirty="0">
              <a:solidFill>
                <a:schemeClr val="accent1">
                  <a:lumMod val="75000"/>
                </a:schemeClr>
              </a:solidFill>
              <a:latin typeface="Comic Sans MS" panose="030F0702030302020204" pitchFamily="66" charset="0"/>
            </a:endParaRPr>
          </a:p>
        </p:txBody>
      </p:sp>
      <p:sp>
        <p:nvSpPr>
          <p:cNvPr id="38" name="TextBox 37">
            <a:extLst>
              <a:ext uri="{FF2B5EF4-FFF2-40B4-BE49-F238E27FC236}">
                <a16:creationId xmlns:a16="http://schemas.microsoft.com/office/drawing/2014/main" id="{F6BFC7BF-74B8-80D3-6ED5-C9DC6A2193AF}"/>
              </a:ext>
            </a:extLst>
          </p:cNvPr>
          <p:cNvSpPr txBox="1"/>
          <p:nvPr/>
        </p:nvSpPr>
        <p:spPr>
          <a:xfrm>
            <a:off x="3055840" y="5577651"/>
            <a:ext cx="5432719" cy="642382"/>
          </a:xfrm>
          <a:prstGeom prst="rect">
            <a:avLst/>
          </a:prstGeom>
          <a:noFill/>
        </p:spPr>
        <p:txBody>
          <a:bodyPr wrap="square" rtlCol="0">
            <a:spAutoFit/>
          </a:bodyPr>
          <a:lstStyle/>
          <a:p>
            <a:r>
              <a:rPr lang="en-US" sz="3600" b="1" dirty="0">
                <a:solidFill>
                  <a:srgbClr val="002060"/>
                </a:solidFill>
                <a:latin typeface="Comic Sans MS" panose="030F0702030302020204" pitchFamily="66" charset="0"/>
              </a:rPr>
              <a:t>Model Deployment</a:t>
            </a:r>
            <a:endParaRPr lang="en-IN" sz="3600" b="1"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117221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58DE75-543F-A660-CC5C-C513D12AD87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CFBF350E-B5EE-E6AB-B8E5-4FB2793CE332}"/>
              </a:ext>
            </a:extLst>
          </p:cNvPr>
          <p:cNvSpPr txBox="1"/>
          <p:nvPr/>
        </p:nvSpPr>
        <p:spPr>
          <a:xfrm>
            <a:off x="285751" y="207169"/>
            <a:ext cx="5467350" cy="827130"/>
          </a:xfrm>
          <a:prstGeom prst="rect">
            <a:avLst/>
          </a:prstGeom>
          <a:noFill/>
        </p:spPr>
        <p:txBody>
          <a:bodyPr wrap="square" rtlCol="0">
            <a:spAutoFit/>
          </a:bodyPr>
          <a:lstStyle/>
          <a:p>
            <a:r>
              <a:rPr lang="en-US" dirty="0"/>
              <a:t> </a:t>
            </a:r>
            <a:r>
              <a:rPr lang="en-US" sz="4800" b="1" dirty="0">
                <a:solidFill>
                  <a:srgbClr val="8DC5DB"/>
                </a:solidFill>
                <a:latin typeface="Berlin Sans FB Demi" panose="020E0802020502020306" pitchFamily="34" charset="0"/>
              </a:rPr>
              <a:t>DATASET DETAILS:</a:t>
            </a:r>
            <a:endParaRPr lang="en-IN" sz="4800" b="1" dirty="0">
              <a:solidFill>
                <a:srgbClr val="8DC5DB"/>
              </a:solidFill>
              <a:latin typeface="Berlin Sans FB Demi" panose="020E0802020502020306" pitchFamily="34" charset="0"/>
            </a:endParaRPr>
          </a:p>
        </p:txBody>
      </p:sp>
      <p:pic>
        <p:nvPicPr>
          <p:cNvPr id="1028" name="Picture 4">
            <a:extLst>
              <a:ext uri="{FF2B5EF4-FFF2-40B4-BE49-F238E27FC236}">
                <a16:creationId xmlns:a16="http://schemas.microsoft.com/office/drawing/2014/main" id="{57123C1B-03FF-F15C-2966-781EA195F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5588794"/>
            <a:ext cx="8229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296F307-5D34-FD24-B642-EAE673AE9D07}"/>
              </a:ext>
            </a:extLst>
          </p:cNvPr>
          <p:cNvSpPr txBox="1"/>
          <p:nvPr/>
        </p:nvSpPr>
        <p:spPr>
          <a:xfrm>
            <a:off x="409577" y="1254921"/>
            <a:ext cx="11630025" cy="4739759"/>
          </a:xfrm>
          <a:prstGeom prst="rect">
            <a:avLst/>
          </a:prstGeom>
          <a:noFill/>
        </p:spPr>
        <p:txBody>
          <a:bodyPr wrap="square" rtlCol="0">
            <a:spAutoFit/>
          </a:bodyPr>
          <a:lstStyle/>
          <a:p>
            <a:pPr algn="l"/>
            <a:r>
              <a:rPr lang="en-US" sz="2000" b="1" i="1" dirty="0">
                <a:solidFill>
                  <a:schemeClr val="bg1"/>
                </a:solidFill>
                <a:latin typeface="Constantia" panose="02030602050306030303" pitchFamily="18" charset="0"/>
              </a:rPr>
              <a:t>The image below shows the columns in the dataset. This is the description of each column:</a:t>
            </a:r>
          </a:p>
          <a:p>
            <a:pPr algn="l">
              <a:buFont typeface="Arial" panose="020B0604020202020204" pitchFamily="34" charset="0"/>
              <a:buChar char="•"/>
            </a:pPr>
            <a:r>
              <a:rPr lang="en-US" sz="2000" b="1" dirty="0">
                <a:solidFill>
                  <a:schemeClr val="bg1"/>
                </a:solidFill>
                <a:latin typeface="charter"/>
              </a:rPr>
              <a:t>step:</a:t>
            </a:r>
            <a:r>
              <a:rPr lang="en-US" dirty="0">
                <a:solidFill>
                  <a:schemeClr val="bg1"/>
                </a:solidFill>
                <a:latin typeface="charter"/>
              </a:rPr>
              <a:t> Number of hours it took for a transaction to complete.</a:t>
            </a:r>
          </a:p>
          <a:p>
            <a:pPr algn="l">
              <a:buFont typeface="Arial" panose="020B0604020202020204" pitchFamily="34" charset="0"/>
              <a:buChar char="•"/>
            </a:pPr>
            <a:r>
              <a:rPr lang="en-US" sz="2000" b="1" dirty="0">
                <a:solidFill>
                  <a:schemeClr val="bg1"/>
                </a:solidFill>
                <a:latin typeface="charter"/>
              </a:rPr>
              <a:t>type: </a:t>
            </a:r>
            <a:r>
              <a:rPr lang="en-US" dirty="0">
                <a:solidFill>
                  <a:schemeClr val="bg1"/>
                </a:solidFill>
                <a:latin typeface="charter"/>
              </a:rPr>
              <a:t>Type of transaction that took place. There are 5 categories in this column namely; ‘PAYMENT’, ‘TRANSFER’, ‘CASH_OUT’, ‘DEBIT’, ‘CASH_IN’ .</a:t>
            </a:r>
          </a:p>
          <a:p>
            <a:pPr algn="l">
              <a:buFont typeface="Arial" panose="020B0604020202020204" pitchFamily="34" charset="0"/>
              <a:buChar char="•"/>
            </a:pPr>
            <a:r>
              <a:rPr lang="en-US" sz="2000" b="1" dirty="0">
                <a:solidFill>
                  <a:schemeClr val="bg1"/>
                </a:solidFill>
                <a:latin typeface="charter"/>
              </a:rPr>
              <a:t>nameOrig: </a:t>
            </a:r>
            <a:r>
              <a:rPr lang="en-US" dirty="0">
                <a:solidFill>
                  <a:schemeClr val="bg1"/>
                </a:solidFill>
                <a:latin typeface="charter"/>
              </a:rPr>
              <a:t>Name/ID of the Sender.</a:t>
            </a:r>
          </a:p>
          <a:p>
            <a:pPr algn="l">
              <a:buFont typeface="Arial" panose="020B0604020202020204" pitchFamily="34" charset="0"/>
              <a:buChar char="•"/>
            </a:pPr>
            <a:r>
              <a:rPr lang="en-US" sz="2000" b="1" dirty="0">
                <a:solidFill>
                  <a:schemeClr val="bg1"/>
                </a:solidFill>
                <a:latin typeface="charter"/>
              </a:rPr>
              <a:t>oldbalanceOrg:</a:t>
            </a:r>
            <a:r>
              <a:rPr lang="en-US" dirty="0">
                <a:solidFill>
                  <a:schemeClr val="bg1"/>
                </a:solidFill>
                <a:latin typeface="charter"/>
              </a:rPr>
              <a:t> Sender balance before the transaction took place.</a:t>
            </a:r>
          </a:p>
          <a:p>
            <a:pPr algn="l">
              <a:buFont typeface="Arial" panose="020B0604020202020204" pitchFamily="34" charset="0"/>
              <a:buChar char="•"/>
            </a:pPr>
            <a:r>
              <a:rPr lang="en-US" sz="2000" b="1" dirty="0">
                <a:solidFill>
                  <a:schemeClr val="bg1"/>
                </a:solidFill>
                <a:latin typeface="charter"/>
              </a:rPr>
              <a:t>newbalanceOrg: </a:t>
            </a:r>
            <a:r>
              <a:rPr lang="en-US" dirty="0">
                <a:solidFill>
                  <a:schemeClr val="bg1"/>
                </a:solidFill>
                <a:latin typeface="charter"/>
              </a:rPr>
              <a:t>Sender balance after the transaction took place.</a:t>
            </a:r>
          </a:p>
          <a:p>
            <a:pPr algn="l">
              <a:buFont typeface="Arial" panose="020B0604020202020204" pitchFamily="34" charset="0"/>
              <a:buChar char="•"/>
            </a:pPr>
            <a:r>
              <a:rPr lang="en-US" sz="2000" b="1" dirty="0">
                <a:solidFill>
                  <a:schemeClr val="bg1"/>
                </a:solidFill>
                <a:latin typeface="charter"/>
              </a:rPr>
              <a:t>nameDest:</a:t>
            </a:r>
            <a:r>
              <a:rPr lang="en-US" dirty="0">
                <a:solidFill>
                  <a:schemeClr val="bg1"/>
                </a:solidFill>
                <a:latin typeface="charter"/>
              </a:rPr>
              <a:t> Name/ID of the Recipient.</a:t>
            </a:r>
          </a:p>
          <a:p>
            <a:pPr algn="l">
              <a:buFont typeface="Arial" panose="020B0604020202020204" pitchFamily="34" charset="0"/>
              <a:buChar char="•"/>
            </a:pPr>
            <a:r>
              <a:rPr lang="en-US" sz="2000" b="1" dirty="0">
                <a:solidFill>
                  <a:schemeClr val="bg1"/>
                </a:solidFill>
                <a:latin typeface="charter"/>
              </a:rPr>
              <a:t>oldbalanceDest:</a:t>
            </a:r>
            <a:r>
              <a:rPr lang="en-US" dirty="0">
                <a:solidFill>
                  <a:schemeClr val="bg1"/>
                </a:solidFill>
                <a:latin typeface="charter"/>
              </a:rPr>
              <a:t> Recipient balance before the transaction took place.</a:t>
            </a:r>
          </a:p>
          <a:p>
            <a:pPr algn="l">
              <a:buFont typeface="Arial" panose="020B0604020202020204" pitchFamily="34" charset="0"/>
              <a:buChar char="•"/>
            </a:pPr>
            <a:r>
              <a:rPr lang="en-US" sz="2000" b="1" dirty="0">
                <a:solidFill>
                  <a:schemeClr val="bg1"/>
                </a:solidFill>
                <a:latin typeface="charter"/>
              </a:rPr>
              <a:t>newbalanceDest:</a:t>
            </a:r>
            <a:r>
              <a:rPr lang="en-US" dirty="0">
                <a:solidFill>
                  <a:schemeClr val="bg1"/>
                </a:solidFill>
                <a:latin typeface="charter"/>
              </a:rPr>
              <a:t> Recipient balance after the transaction took place.</a:t>
            </a:r>
          </a:p>
          <a:p>
            <a:pPr algn="l">
              <a:buFont typeface="Arial" panose="020B0604020202020204" pitchFamily="34" charset="0"/>
              <a:buChar char="•"/>
            </a:pPr>
            <a:r>
              <a:rPr lang="en-US" sz="2000" b="1" dirty="0">
                <a:solidFill>
                  <a:schemeClr val="bg1"/>
                </a:solidFill>
                <a:latin typeface="charter"/>
              </a:rPr>
              <a:t>isFraud:</a:t>
            </a:r>
            <a:r>
              <a:rPr lang="en-US" dirty="0">
                <a:solidFill>
                  <a:schemeClr val="bg1"/>
                </a:solidFill>
                <a:latin typeface="charter"/>
              </a:rPr>
              <a:t> This is the transactions made by the fraudulent agents inside the simulation.</a:t>
            </a:r>
          </a:p>
          <a:p>
            <a:pPr algn="l">
              <a:buFont typeface="Arial" panose="020B0604020202020204" pitchFamily="34" charset="0"/>
              <a:buChar char="•"/>
            </a:pPr>
            <a:r>
              <a:rPr lang="en-US" sz="2000" b="1" dirty="0">
                <a:solidFill>
                  <a:schemeClr val="bg1"/>
                </a:solidFill>
                <a:latin typeface="charter"/>
              </a:rPr>
              <a:t>isFlaggedFraud:</a:t>
            </a:r>
            <a:r>
              <a:rPr lang="en-US" dirty="0">
                <a:solidFill>
                  <a:schemeClr val="bg1"/>
                </a:solidFill>
                <a:latin typeface="charter"/>
              </a:rPr>
              <a:t> The business model aims to control massive transfers from one account to another and flags illegal attempts. An illegal attempt in this dataset is an attempt to transfer more than 200.000 in a single transaction.</a:t>
            </a:r>
          </a:p>
          <a:p>
            <a:pPr lvl="3">
              <a:buFont typeface="Arial" panose="020B0604020202020204" pitchFamily="34" charset="0"/>
              <a:buChar char="•"/>
            </a:pPr>
            <a:r>
              <a:rPr lang="en-US" b="1" dirty="0">
                <a:solidFill>
                  <a:schemeClr val="bg1"/>
                </a:solidFill>
                <a:latin typeface="Helvetica Neue"/>
              </a:rPr>
              <a:t>NO. OF ROWS: </a:t>
            </a:r>
            <a:r>
              <a:rPr lang="en-IN" sz="2800" b="1" dirty="0">
                <a:solidFill>
                  <a:schemeClr val="bg1"/>
                </a:solidFill>
                <a:latin typeface="Helvetica Neue"/>
              </a:rPr>
              <a:t>6362620                 </a:t>
            </a:r>
            <a:r>
              <a:rPr lang="en-IN" b="1" dirty="0">
                <a:solidFill>
                  <a:schemeClr val="bg1"/>
                </a:solidFill>
                <a:latin typeface="Helvetica Neue"/>
              </a:rPr>
              <a:t>NO. OF COLUMNS:</a:t>
            </a:r>
            <a:r>
              <a:rPr lang="en-IN" sz="2800" b="1" dirty="0">
                <a:solidFill>
                  <a:schemeClr val="bg1"/>
                </a:solidFill>
                <a:latin typeface="Helvetica Neue"/>
              </a:rPr>
              <a:t>11</a:t>
            </a:r>
            <a:endParaRPr lang="en-US" sz="2800" b="1" dirty="0">
              <a:solidFill>
                <a:schemeClr val="bg1"/>
              </a:solidFill>
              <a:latin typeface="Helvetica Neue"/>
            </a:endParaRPr>
          </a:p>
          <a:p>
            <a:endParaRPr lang="en-IN" dirty="0"/>
          </a:p>
        </p:txBody>
      </p:sp>
    </p:spTree>
    <p:extLst>
      <p:ext uri="{BB962C8B-B14F-4D97-AF65-F5344CB8AC3E}">
        <p14:creationId xmlns:p14="http://schemas.microsoft.com/office/powerpoint/2010/main" val="347394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A490D-2130-B62A-8630-96D48DAF95F2}"/>
              </a:ext>
            </a:extLst>
          </p:cNvPr>
          <p:cNvSpPr txBox="1"/>
          <p:nvPr/>
        </p:nvSpPr>
        <p:spPr>
          <a:xfrm>
            <a:off x="323851" y="207170"/>
            <a:ext cx="8029575" cy="1754326"/>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EDA/DATA VISUALIZATION</a:t>
            </a:r>
            <a:endParaRPr lang="en-IN" sz="5400" b="1" dirty="0">
              <a:solidFill>
                <a:srgbClr val="8DC5DB"/>
              </a:solidFill>
              <a:latin typeface="Berlin Sans FB Demi" panose="020E0802020502020306" pitchFamily="34" charset="0"/>
            </a:endParaRPr>
          </a:p>
        </p:txBody>
      </p:sp>
      <p:sp>
        <p:nvSpPr>
          <p:cNvPr id="3" name="TextBox 2">
            <a:extLst>
              <a:ext uri="{FF2B5EF4-FFF2-40B4-BE49-F238E27FC236}">
                <a16:creationId xmlns:a16="http://schemas.microsoft.com/office/drawing/2014/main" id="{8073423C-729E-0A88-5A3A-41B9B03E337F}"/>
              </a:ext>
            </a:extLst>
          </p:cNvPr>
          <p:cNvSpPr txBox="1"/>
          <p:nvPr/>
        </p:nvSpPr>
        <p:spPr>
          <a:xfrm>
            <a:off x="323851" y="2685911"/>
            <a:ext cx="9884709" cy="1692771"/>
          </a:xfrm>
          <a:prstGeom prst="rect">
            <a:avLst/>
          </a:prstGeom>
          <a:noFill/>
        </p:spPr>
        <p:txBody>
          <a:bodyPr wrap="square" rtlCol="0">
            <a:spAutoFit/>
          </a:bodyPr>
          <a:lstStyle/>
          <a:p>
            <a:r>
              <a:rPr lang="en-US" sz="3200" b="1" dirty="0">
                <a:latin typeface="Arial Rounded MT Bold" panose="020F0704030504030204" pitchFamily="34" charset="0"/>
              </a:rPr>
              <a:t>NULL VALUES AND DUPLICATE VALUES: </a:t>
            </a:r>
          </a:p>
          <a:p>
            <a:r>
              <a:rPr lang="en-US" sz="3600" dirty="0"/>
              <a:t>There is </a:t>
            </a:r>
            <a:r>
              <a:rPr lang="en-US" sz="3600" dirty="0">
                <a:solidFill>
                  <a:schemeClr val="bg1"/>
                </a:solidFill>
              </a:rPr>
              <a:t>no null values </a:t>
            </a:r>
            <a:r>
              <a:rPr lang="en-US" sz="3600" dirty="0"/>
              <a:t>and </a:t>
            </a:r>
            <a:r>
              <a:rPr lang="en-US" sz="3600" dirty="0">
                <a:solidFill>
                  <a:schemeClr val="bg1"/>
                </a:solidFill>
              </a:rPr>
              <a:t>no duplicate values </a:t>
            </a:r>
            <a:r>
              <a:rPr lang="en-US" sz="3600" dirty="0"/>
              <a:t>present in dataset. Hence, Dataset is cleaned.</a:t>
            </a:r>
            <a:endParaRPr lang="en-IN" sz="3600" dirty="0"/>
          </a:p>
        </p:txBody>
      </p:sp>
      <p:pic>
        <p:nvPicPr>
          <p:cNvPr id="4" name="Picture 3">
            <a:extLst>
              <a:ext uri="{FF2B5EF4-FFF2-40B4-BE49-F238E27FC236}">
                <a16:creationId xmlns:a16="http://schemas.microsoft.com/office/drawing/2014/main" id="{7B9AB285-4FC0-375D-9DC9-72185E98777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Tree>
    <p:extLst>
      <p:ext uri="{BB962C8B-B14F-4D97-AF65-F5344CB8AC3E}">
        <p14:creationId xmlns:p14="http://schemas.microsoft.com/office/powerpoint/2010/main" val="24728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B7C2B0-0A3B-E378-3342-3E410672BDF8}"/>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9BF9CAE0-EA2D-5174-828F-B4988532A643}"/>
              </a:ext>
            </a:extLst>
          </p:cNvPr>
          <p:cNvSpPr txBox="1"/>
          <p:nvPr/>
        </p:nvSpPr>
        <p:spPr>
          <a:xfrm>
            <a:off x="-21180" y="117104"/>
            <a:ext cx="9932895" cy="1446550"/>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Graphical Representation of Transaction TYPE column</a:t>
            </a:r>
          </a:p>
        </p:txBody>
      </p:sp>
      <p:pic>
        <p:nvPicPr>
          <p:cNvPr id="2050" name="Picture 2">
            <a:extLst>
              <a:ext uri="{FF2B5EF4-FFF2-40B4-BE49-F238E27FC236}">
                <a16:creationId xmlns:a16="http://schemas.microsoft.com/office/drawing/2014/main" id="{6EF3C320-8110-C504-0994-2E7E35B58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93" y="1563655"/>
            <a:ext cx="4752975" cy="43927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03ACF0-6B69-050B-1FCE-60999B4AE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567" y="1854513"/>
            <a:ext cx="5341882" cy="34941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CCA947-74C6-1CB9-0C93-86D53D99EE8B}"/>
              </a:ext>
            </a:extLst>
          </p:cNvPr>
          <p:cNvSpPr txBox="1"/>
          <p:nvPr/>
        </p:nvSpPr>
        <p:spPr>
          <a:xfrm>
            <a:off x="124551" y="5987951"/>
            <a:ext cx="9418320" cy="1077218"/>
          </a:xfrm>
          <a:prstGeom prst="rect">
            <a:avLst/>
          </a:prstGeom>
          <a:noFill/>
        </p:spPr>
        <p:txBody>
          <a:bodyPr wrap="square" rtlCol="0">
            <a:spAutoFit/>
          </a:bodyPr>
          <a:lstStyle/>
          <a:p>
            <a:r>
              <a:rPr lang="en-US" sz="2000" b="1" dirty="0">
                <a:solidFill>
                  <a:schemeClr val="bg1"/>
                </a:solidFill>
              </a:rPr>
              <a:t>NOTE: </a:t>
            </a:r>
          </a:p>
          <a:p>
            <a:r>
              <a:rPr lang="en-US" sz="2000" b="1" dirty="0">
                <a:solidFill>
                  <a:schemeClr val="bg1"/>
                </a:solidFill>
              </a:rPr>
              <a:t>AFTER APPLYING LABEL_ENCODING</a:t>
            </a:r>
            <a:r>
              <a:rPr lang="en-US" dirty="0"/>
              <a:t> </a:t>
            </a:r>
          </a:p>
          <a:p>
            <a:r>
              <a:rPr lang="en-US" sz="2400" b="1" dirty="0">
                <a:solidFill>
                  <a:schemeClr val="bg1"/>
                </a:solidFill>
                <a:latin typeface="Bahnschrift" panose="020B0502040204020203" pitchFamily="34" charset="0"/>
              </a:rPr>
              <a:t>CASH_IN = 0, CASH_OUT = 1, DEBIT = 2, PAYMENT = 3, TRANSFER = 4</a:t>
            </a:r>
            <a:endParaRPr lang="en-IN" sz="24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07506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6E06D-EBEC-C2EC-4BDD-C4076FBFC94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1E59A495-A039-F0CF-1BA6-56CC4A114889}"/>
              </a:ext>
            </a:extLst>
          </p:cNvPr>
          <p:cNvSpPr txBox="1"/>
          <p:nvPr/>
        </p:nvSpPr>
        <p:spPr>
          <a:xfrm>
            <a:off x="268014" y="711666"/>
            <a:ext cx="9254358" cy="1477328"/>
          </a:xfrm>
          <a:prstGeom prst="rect">
            <a:avLst/>
          </a:prstGeom>
          <a:noFill/>
        </p:spPr>
        <p:txBody>
          <a:bodyPr wrap="square" rtlCol="0">
            <a:spAutoFit/>
          </a:bodyPr>
          <a:lstStyle/>
          <a:p>
            <a:r>
              <a:rPr lang="en-US" sz="3600" b="1" dirty="0">
                <a:solidFill>
                  <a:srgbClr val="8DC5DB"/>
                </a:solidFill>
                <a:latin typeface="Berlin Sans FB Demi" panose="020E0802020502020306" pitchFamily="34" charset="0"/>
              </a:rPr>
              <a:t>Relation between the Fraud Transaction and the Transactions Flagged by the system</a:t>
            </a:r>
          </a:p>
          <a:p>
            <a:endParaRPr lang="en-IN" dirty="0"/>
          </a:p>
        </p:txBody>
      </p:sp>
      <p:pic>
        <p:nvPicPr>
          <p:cNvPr id="3074" name="Picture 2">
            <a:extLst>
              <a:ext uri="{FF2B5EF4-FFF2-40B4-BE49-F238E27FC236}">
                <a16:creationId xmlns:a16="http://schemas.microsoft.com/office/drawing/2014/main" id="{FB863144-CED4-D152-AE99-0EBB06008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580" y="2191261"/>
            <a:ext cx="6952593" cy="487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F5C550-F968-2C20-E259-5EE8B52EF711}"/>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3293" y="0"/>
            <a:ext cx="2143125" cy="717177"/>
          </a:xfrm>
          <a:prstGeom prst="rect">
            <a:avLst/>
          </a:prstGeom>
        </p:spPr>
      </p:pic>
      <p:sp>
        <p:nvSpPr>
          <p:cNvPr id="6" name="TextBox 5">
            <a:extLst>
              <a:ext uri="{FF2B5EF4-FFF2-40B4-BE49-F238E27FC236}">
                <a16:creationId xmlns:a16="http://schemas.microsoft.com/office/drawing/2014/main" id="{AB10C82A-5BC1-E50A-3C53-7F4D1976111D}"/>
              </a:ext>
            </a:extLst>
          </p:cNvPr>
          <p:cNvSpPr txBox="1"/>
          <p:nvPr/>
        </p:nvSpPr>
        <p:spPr>
          <a:xfrm>
            <a:off x="57991" y="207170"/>
            <a:ext cx="8418787" cy="2062103"/>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Fraud Transactions and Transaction types</a:t>
            </a:r>
          </a:p>
          <a:p>
            <a:endParaRPr lang="en-IN" sz="4800" b="1" dirty="0"/>
          </a:p>
        </p:txBody>
      </p:sp>
      <p:pic>
        <p:nvPicPr>
          <p:cNvPr id="4110" name="Picture 14">
            <a:extLst>
              <a:ext uri="{FF2B5EF4-FFF2-40B4-BE49-F238E27FC236}">
                <a16:creationId xmlns:a16="http://schemas.microsoft.com/office/drawing/2014/main" id="{3DF99084-6C36-DE0A-3DB4-ED3D6527F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1436880"/>
            <a:ext cx="6500465" cy="5454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82AEEB-49A2-B1BE-4274-DADA68007C1D}"/>
              </a:ext>
            </a:extLst>
          </p:cNvPr>
          <p:cNvSpPr txBox="1"/>
          <p:nvPr/>
        </p:nvSpPr>
        <p:spPr>
          <a:xfrm>
            <a:off x="7788168" y="2445872"/>
            <a:ext cx="3988675" cy="1754326"/>
          </a:xfrm>
          <a:prstGeom prst="rect">
            <a:avLst/>
          </a:prstGeom>
          <a:noFill/>
        </p:spPr>
        <p:txBody>
          <a:bodyPr wrap="square" rtlCol="0">
            <a:spAutoFit/>
          </a:bodyPr>
          <a:lstStyle/>
          <a:p>
            <a:r>
              <a:rPr lang="en-US" b="1" dirty="0">
                <a:solidFill>
                  <a:srgbClr val="002060"/>
                </a:solidFill>
                <a:latin typeface="Comic Sans MS" panose="030F0702030302020204" pitchFamily="66" charset="0"/>
              </a:rPr>
              <a:t>INFERENCES:</a:t>
            </a:r>
          </a:p>
          <a:p>
            <a:r>
              <a:rPr lang="en-US" dirty="0">
                <a:solidFill>
                  <a:srgbClr val="000000"/>
                </a:solidFill>
                <a:latin typeface="Comic Sans MS" panose="030F0702030302020204" pitchFamily="66" charset="0"/>
              </a:rPr>
              <a:t>From the above graph we can see that the Fraudulent transfers are from TRANSFER(4097) and CASH_OUT(4116), transaction types.</a:t>
            </a:r>
            <a:endParaRPr lang="en-IN" dirty="0">
              <a:latin typeface="Comic Sans MS" panose="030F0702030302020204" pitchFamily="66" charset="0"/>
            </a:endParaRPr>
          </a:p>
        </p:txBody>
      </p:sp>
    </p:spTree>
    <p:extLst>
      <p:ext uri="{BB962C8B-B14F-4D97-AF65-F5344CB8AC3E}">
        <p14:creationId xmlns:p14="http://schemas.microsoft.com/office/powerpoint/2010/main" val="147052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90F9E5-5CA8-A5A4-D7AA-DA4C8D01E08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43C581E2-0FF5-0FDF-16FC-42ECC010A972}"/>
              </a:ext>
            </a:extLst>
          </p:cNvPr>
          <p:cNvSpPr txBox="1"/>
          <p:nvPr/>
        </p:nvSpPr>
        <p:spPr>
          <a:xfrm>
            <a:off x="57990" y="565758"/>
            <a:ext cx="8497614" cy="984885"/>
          </a:xfrm>
          <a:prstGeom prst="rect">
            <a:avLst/>
          </a:prstGeom>
          <a:noFill/>
        </p:spPr>
        <p:txBody>
          <a:bodyPr wrap="square" rtlCol="0">
            <a:spAutoFit/>
          </a:bodyPr>
          <a:lstStyle/>
          <a:p>
            <a:r>
              <a:rPr lang="en-US" sz="4000" b="1" dirty="0">
                <a:solidFill>
                  <a:srgbClr val="8DC5DB"/>
                </a:solidFill>
                <a:latin typeface="Berlin Sans FB Demi" panose="020E0802020502020306" pitchFamily="34" charset="0"/>
              </a:rPr>
              <a:t>Flagged As Fraud per transaction</a:t>
            </a:r>
          </a:p>
          <a:p>
            <a:endParaRPr lang="en-IN" dirty="0"/>
          </a:p>
        </p:txBody>
      </p:sp>
      <p:pic>
        <p:nvPicPr>
          <p:cNvPr id="5122" name="Picture 2">
            <a:extLst>
              <a:ext uri="{FF2B5EF4-FFF2-40B4-BE49-F238E27FC236}">
                <a16:creationId xmlns:a16="http://schemas.microsoft.com/office/drawing/2014/main" id="{78E9DC48-010C-77D6-B17D-C81341CEA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04084"/>
            <a:ext cx="5257307" cy="50246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E656D6-84B1-A8A6-AF25-B646DA2FB264}"/>
              </a:ext>
            </a:extLst>
          </p:cNvPr>
          <p:cNvSpPr txBox="1"/>
          <p:nvPr/>
        </p:nvSpPr>
        <p:spPr>
          <a:xfrm>
            <a:off x="6096002" y="1972909"/>
            <a:ext cx="5665076" cy="3508653"/>
          </a:xfrm>
          <a:prstGeom prst="rect">
            <a:avLst/>
          </a:prstGeom>
          <a:noFill/>
        </p:spPr>
        <p:txBody>
          <a:bodyPr wrap="square" rtlCol="0">
            <a:spAutoFit/>
          </a:bodyPr>
          <a:lstStyle/>
          <a:p>
            <a:pPr rtl="0"/>
            <a:r>
              <a:rPr lang="en-US" sz="2400" b="1" i="1" dirty="0">
                <a:solidFill>
                  <a:srgbClr val="000000"/>
                </a:solidFill>
                <a:latin typeface="Comic Sans MS" panose="030F0702030302020204" pitchFamily="66" charset="0"/>
              </a:rPr>
              <a:t>Inferences:</a:t>
            </a:r>
          </a:p>
          <a:p>
            <a:pPr algn="l" rtl="0"/>
            <a:r>
              <a:rPr lang="en-US" dirty="0">
                <a:solidFill>
                  <a:srgbClr val="000000"/>
                </a:solidFill>
                <a:latin typeface="Constantia" panose="02030602050306030303" pitchFamily="18" charset="0"/>
              </a:rPr>
              <a:t>From the above graph we can see that the money transfers that are flagged fraud are from TRANSFER Transaction type. So out of 4097 only 16 were Flagged Fraud by the system.</a:t>
            </a:r>
          </a:p>
          <a:p>
            <a:pPr algn="l" rtl="0"/>
            <a:r>
              <a:rPr lang="en-US" dirty="0">
                <a:solidFill>
                  <a:srgbClr val="000000"/>
                </a:solidFill>
                <a:latin typeface="Constantia" panose="02030602050306030303" pitchFamily="18" charset="0"/>
              </a:rPr>
              <a:t>However, only 16 out of 6 million transactions were flagged by the system. It is safe to say that the system uses an unreasonable parameter to detect fraud transactions.</a:t>
            </a:r>
          </a:p>
          <a:p>
            <a:br>
              <a:rPr lang="en-US" dirty="0">
                <a:solidFill>
                  <a:srgbClr val="000000"/>
                </a:solidFill>
                <a:latin typeface="Constantia" panose="02030602050306030303" pitchFamily="18" charset="0"/>
              </a:rPr>
            </a:br>
            <a:endParaRPr lang="en-IN" b="1" i="1" dirty="0">
              <a:solidFill>
                <a:srgbClr val="000000"/>
              </a:solidFill>
              <a:latin typeface="Constantia" panose="02030602050306030303" pitchFamily="18" charset="0"/>
            </a:endParaRPr>
          </a:p>
          <a:p>
            <a:pPr algn="l"/>
            <a:endParaRPr lang="en-IN" b="1" i="1" dirty="0">
              <a:solidFill>
                <a:srgbClr val="000000"/>
              </a:solidFill>
              <a:latin typeface="Helvetica Neue"/>
            </a:endParaRPr>
          </a:p>
        </p:txBody>
      </p:sp>
    </p:spTree>
    <p:extLst>
      <p:ext uri="{BB962C8B-B14F-4D97-AF65-F5344CB8AC3E}">
        <p14:creationId xmlns:p14="http://schemas.microsoft.com/office/powerpoint/2010/main" val="179748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2003</TotalTime>
  <Words>1499</Words>
  <Application>Microsoft Office PowerPoint</Application>
  <PresentationFormat>Custom</PresentationFormat>
  <Paragraphs>141</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Arial</vt:lpstr>
      <vt:lpstr>Arial Rounded MT Bold</vt:lpstr>
      <vt:lpstr>Bahnschrift</vt:lpstr>
      <vt:lpstr>Berlin Sans FB</vt:lpstr>
      <vt:lpstr>Berlin Sans FB Demi</vt:lpstr>
      <vt:lpstr>Bradley Hand ITC</vt:lpstr>
      <vt:lpstr>Broadway</vt:lpstr>
      <vt:lpstr>Calibri</vt:lpstr>
      <vt:lpstr>Calibri Light</vt:lpstr>
      <vt:lpstr>charter</vt:lpstr>
      <vt:lpstr>Comic Sans MS</vt:lpstr>
      <vt:lpstr>Consolas</vt:lpstr>
      <vt:lpstr>Constantia</vt:lpstr>
      <vt:lpstr>Helvetica Neue</vt:lpstr>
      <vt:lpstr>Office Theme</vt:lpstr>
      <vt:lpstr>FRAUDULENT TRANSACTION PREDICTIONS</vt:lpstr>
      <vt:lpstr>BUSINESS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kadam</dc:creator>
  <cp:lastModifiedBy>Ishika</cp:lastModifiedBy>
  <cp:revision>20</cp:revision>
  <dcterms:created xsi:type="dcterms:W3CDTF">2022-07-23T18:25:30Z</dcterms:created>
  <dcterms:modified xsi:type="dcterms:W3CDTF">2022-07-30T15:25:30Z</dcterms:modified>
</cp:coreProperties>
</file>