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53" r:id="rId2"/>
    <p:sldMasterId id="2147483680" r:id="rId3"/>
  </p:sldMasterIdLst>
  <p:notesMasterIdLst>
    <p:notesMasterId r:id="rId9"/>
  </p:notesMasterIdLst>
  <p:handoutMasterIdLst>
    <p:handoutMasterId r:id="rId10"/>
  </p:handoutMasterIdLst>
  <p:sldIdLst>
    <p:sldId id="273" r:id="rId4"/>
    <p:sldId id="259" r:id="rId5"/>
    <p:sldId id="260" r:id="rId6"/>
    <p:sldId id="261" r:id="rId7"/>
    <p:sldId id="262" r:id="rId8"/>
  </p:sldIdLst>
  <p:sldSz cx="15119350" cy="10691813"/>
  <p:notesSz cx="14597063" cy="211074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526740" algn="l" rtl="0" fontAlgn="base">
      <a:spcBef>
        <a:spcPct val="0"/>
      </a:spcBef>
      <a:spcAft>
        <a:spcPct val="0"/>
      </a:spcAft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1053480" algn="l" rtl="0" fontAlgn="base">
      <a:spcBef>
        <a:spcPct val="0"/>
      </a:spcBef>
      <a:spcAft>
        <a:spcPct val="0"/>
      </a:spcAft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580220" algn="l" rtl="0" fontAlgn="base">
      <a:spcBef>
        <a:spcPct val="0"/>
      </a:spcBef>
      <a:spcAft>
        <a:spcPct val="0"/>
      </a:spcAft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2106960" algn="l" rtl="0" fontAlgn="base">
      <a:spcBef>
        <a:spcPct val="0"/>
      </a:spcBef>
      <a:spcAft>
        <a:spcPct val="0"/>
      </a:spcAft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633701" algn="l" defTabSz="1053480" rtl="0" eaLnBrk="1" latinLnBrk="0" hangingPunct="1"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3160441" algn="l" defTabSz="1053480" rtl="0" eaLnBrk="1" latinLnBrk="0" hangingPunct="1"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687181" algn="l" defTabSz="1053480" rtl="0" eaLnBrk="1" latinLnBrk="0" hangingPunct="1"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4213921" algn="l" defTabSz="1053480" rtl="0" eaLnBrk="1" latinLnBrk="0" hangingPunct="1"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アブストラクトページ（プライマリークラス）" id="{05F68B40-4021-4FFA-A734-7816717BBE8C}">
          <p14:sldIdLst>
            <p14:sldId id="273"/>
          </p14:sldIdLst>
        </p14:section>
        <p14:section name="モデル図ページ（プライマリークラス）" id="{8B2B3982-7BAC-4EE5-974E-E0EE0719EC85}">
          <p14:sldIdLst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368" userDrawn="1">
          <p15:clr>
            <a:srgbClr val="A4A3A4"/>
          </p15:clr>
        </p15:guide>
        <p15:guide id="2" pos="47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23" autoAdjust="0"/>
    <p:restoredTop sz="94660"/>
  </p:normalViewPr>
  <p:slideViewPr>
    <p:cSldViewPr showGuides="1">
      <p:cViewPr>
        <p:scale>
          <a:sx n="66" d="100"/>
          <a:sy n="66" d="100"/>
        </p:scale>
        <p:origin x="456" y="-106"/>
      </p:cViewPr>
      <p:guideLst>
        <p:guide orient="horz" pos="3368"/>
        <p:guide pos="47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59DA592-5F88-E54B-954E-C3C136F3960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324600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t" anchorCtr="0" compatLnSpc="1">
            <a:prstTxWarp prst="textNoShape">
              <a:avLst/>
            </a:prstTxWarp>
          </a:bodyPr>
          <a:lstStyle>
            <a:lvl1pPr defTabSz="1968500">
              <a:defRPr sz="26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D05C139-080E-2548-AEA9-AF5A6E6E659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8272463" y="0"/>
            <a:ext cx="6324600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t" anchorCtr="0" compatLnSpc="1">
            <a:prstTxWarp prst="textNoShape">
              <a:avLst/>
            </a:prstTxWarp>
          </a:bodyPr>
          <a:lstStyle>
            <a:lvl1pPr algn="r" defTabSz="1968500">
              <a:defRPr sz="26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3027D88-FF63-544E-B8F1-CD9CD49FE1B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20051713"/>
            <a:ext cx="6324600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b" anchorCtr="0" compatLnSpc="1">
            <a:prstTxWarp prst="textNoShape">
              <a:avLst/>
            </a:prstTxWarp>
          </a:bodyPr>
          <a:lstStyle>
            <a:lvl1pPr defTabSz="1968500">
              <a:defRPr sz="26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25E8D4B3-1F5B-9044-B886-14F6FE333E9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272463" y="20051713"/>
            <a:ext cx="6324600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b" anchorCtr="0" compatLnSpc="1">
            <a:prstTxWarp prst="textNoShape">
              <a:avLst/>
            </a:prstTxWarp>
          </a:bodyPr>
          <a:lstStyle>
            <a:lvl1pPr algn="r" defTabSz="1968500">
              <a:defRPr sz="2600"/>
            </a:lvl1pPr>
          </a:lstStyle>
          <a:p>
            <a:fld id="{1EFC8496-1004-0F49-ADCE-70E852CADCB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5C1222-AA60-AB4C-BA33-9EB6EC90F9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326188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D335703-604D-8840-B55C-E70670A6FC2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8267700" y="0"/>
            <a:ext cx="6326188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8FE3D853-B0C1-1A42-B2E2-6DB951ED351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03388" y="1582738"/>
            <a:ext cx="11191875" cy="7915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C885E8F-8EB1-E24A-B86E-C9C053B954D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460500" y="10026650"/>
            <a:ext cx="11677650" cy="949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68145291-64F3-C949-83D1-094C2285CB0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20048538"/>
            <a:ext cx="6326188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8E39246C-E20F-E04F-A03D-FD095DC1D5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267700" y="20048538"/>
            <a:ext cx="6326188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DB0DEA4-E0F6-FD42-B43D-9FF702984A75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383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526740" algn="l" rtl="0" eaLnBrk="0" fontAlgn="base" hangingPunct="0">
      <a:spcBef>
        <a:spcPct val="30000"/>
      </a:spcBef>
      <a:spcAft>
        <a:spcPct val="0"/>
      </a:spcAft>
      <a:defRPr kumimoji="1" sz="1383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1053480" algn="l" rtl="0" eaLnBrk="0" fontAlgn="base" hangingPunct="0">
      <a:spcBef>
        <a:spcPct val="30000"/>
      </a:spcBef>
      <a:spcAft>
        <a:spcPct val="0"/>
      </a:spcAft>
      <a:defRPr kumimoji="1" sz="1383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580220" algn="l" rtl="0" eaLnBrk="0" fontAlgn="base" hangingPunct="0">
      <a:spcBef>
        <a:spcPct val="30000"/>
      </a:spcBef>
      <a:spcAft>
        <a:spcPct val="0"/>
      </a:spcAft>
      <a:defRPr kumimoji="1" sz="1383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2106960" algn="l" rtl="0" eaLnBrk="0" fontAlgn="base" hangingPunct="0">
      <a:spcBef>
        <a:spcPct val="30000"/>
      </a:spcBef>
      <a:spcAft>
        <a:spcPct val="0"/>
      </a:spcAft>
      <a:defRPr kumimoji="1" sz="1383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633701" algn="l" defTabSz="1053480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6pPr>
    <a:lvl7pPr marL="3160441" algn="l" defTabSz="1053480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7pPr>
    <a:lvl8pPr marL="3687181" algn="l" defTabSz="1053480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8pPr>
    <a:lvl9pPr marL="4213921" algn="l" defTabSz="1053480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アブストラクトページ用（プライマリークラ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98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476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59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47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893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774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014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1C593D-50EE-492C-BF62-7061D8451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77152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227AF-C1D2-4D5B-BB89-3FC06B405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9BB6EF-1BBD-44F7-8105-357758AD3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1517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378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486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655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629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303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513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650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862174" rtl="0" eaLnBrk="1" latinLnBrk="0" hangingPunct="1">
        <a:lnSpc>
          <a:spcPct val="90000"/>
        </a:lnSpc>
        <a:spcBef>
          <a:spcPct val="0"/>
        </a:spcBef>
        <a:buNone/>
        <a:defRPr kumimoji="1" sz="41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5544" indent="-215544" algn="l" defTabSz="862174" rtl="0" eaLnBrk="1" latinLnBrk="0" hangingPunct="1">
        <a:lnSpc>
          <a:spcPct val="90000"/>
        </a:lnSpc>
        <a:spcBef>
          <a:spcPts val="943"/>
        </a:spcBef>
        <a:buFont typeface="Arial" panose="020B0604020202020204" pitchFamily="34" charset="0"/>
        <a:buChar char="•"/>
        <a:defRPr kumimoji="1"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46631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077718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885" kern="1200">
          <a:solidFill>
            <a:schemeClr val="tx1"/>
          </a:solidFill>
          <a:latin typeface="+mn-lt"/>
          <a:ea typeface="+mn-ea"/>
          <a:cs typeface="+mn-cs"/>
        </a:defRPr>
      </a:lvl3pPr>
      <a:lvl4pPr marL="1508804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4pPr>
      <a:lvl5pPr marL="1939892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5pPr>
      <a:lvl6pPr marL="2370979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6pPr>
      <a:lvl7pPr marL="2802066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7pPr>
      <a:lvl8pPr marL="3233153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8pPr>
      <a:lvl9pPr marL="3664241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1pPr>
      <a:lvl2pPr marL="431087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2pPr>
      <a:lvl3pPr marL="862174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3pPr>
      <a:lvl4pPr marL="1293262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4pPr>
      <a:lvl5pPr marL="1724348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5pPr>
      <a:lvl6pPr marL="2155435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6pPr>
      <a:lvl7pPr marL="2586522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7pPr>
      <a:lvl8pPr marL="3017610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8pPr>
      <a:lvl9pPr marL="3448697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FD3455A-94BB-4384-9D81-3373DDA6E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706" y="569241"/>
            <a:ext cx="13041939" cy="927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D97918-B164-4912-9485-268492402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8706" y="1416720"/>
            <a:ext cx="13041939" cy="8980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79914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5" r:id="rId2"/>
    <p:sldLayoutId id="2147483660" r:id="rId3"/>
  </p:sldLayoutIdLst>
  <p:txStyles>
    <p:titleStyle>
      <a:lvl1pPr algn="l" defTabSz="1018276" rtl="0" eaLnBrk="1" latinLnBrk="0" hangingPunct="1">
        <a:lnSpc>
          <a:spcPct val="90000"/>
        </a:lnSpc>
        <a:spcBef>
          <a:spcPct val="0"/>
        </a:spcBef>
        <a:buNone/>
        <a:defRPr kumimoji="1"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4569" indent="-254569" algn="l" defTabSz="1018276" rtl="0" eaLnBrk="1" latinLnBrk="0" hangingPunct="1">
        <a:lnSpc>
          <a:spcPct val="90000"/>
        </a:lnSpc>
        <a:spcBef>
          <a:spcPts val="1114"/>
        </a:spcBef>
        <a:buFont typeface="Arial" panose="020B0604020202020204" pitchFamily="34" charset="0"/>
        <a:buChar char="•"/>
        <a:defRPr kumimoji="1" sz="3118" kern="1200">
          <a:solidFill>
            <a:schemeClr val="tx1"/>
          </a:solidFill>
          <a:latin typeface="+mn-lt"/>
          <a:ea typeface="+mn-ea"/>
          <a:cs typeface="+mn-cs"/>
        </a:defRPr>
      </a:lvl1pPr>
      <a:lvl2pPr marL="763707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673" kern="1200">
          <a:solidFill>
            <a:schemeClr val="tx1"/>
          </a:solidFill>
          <a:latin typeface="+mn-lt"/>
          <a:ea typeface="+mn-ea"/>
          <a:cs typeface="+mn-cs"/>
        </a:defRPr>
      </a:lvl2pPr>
      <a:lvl3pPr marL="1272845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227" kern="1200">
          <a:solidFill>
            <a:schemeClr val="tx1"/>
          </a:solidFill>
          <a:latin typeface="+mn-lt"/>
          <a:ea typeface="+mn-ea"/>
          <a:cs typeface="+mn-cs"/>
        </a:defRPr>
      </a:lvl3pPr>
      <a:lvl4pPr marL="1781983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4pPr>
      <a:lvl5pPr marL="2291121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5pPr>
      <a:lvl6pPr marL="2800259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6pPr>
      <a:lvl7pPr marL="3309396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7pPr>
      <a:lvl8pPr marL="3818534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8pPr>
      <a:lvl9pPr marL="4327672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1pPr>
      <a:lvl2pPr marL="509138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2pPr>
      <a:lvl3pPr marL="1018276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3pPr>
      <a:lvl4pPr marL="1527414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4pPr>
      <a:lvl5pPr marL="2036552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5pPr>
      <a:lvl6pPr marL="2545690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6pPr>
      <a:lvl7pPr marL="3054828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7pPr>
      <a:lvl8pPr marL="3563965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8pPr>
      <a:lvl9pPr marL="4073103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657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kumimoji="1"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kumimoji="1"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31A5DB9D-AF0C-FC45-A0C8-DB5BE722F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988" y="1330959"/>
            <a:ext cx="803007" cy="59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2537" tIns="71269" rIns="142537" bIns="7126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673" dirty="0">
                <a:latin typeface="ＭＳ Ｐゴシック" panose="020B0600070205080204" pitchFamily="34" charset="-128"/>
              </a:rPr>
              <a:t>XXX</a:t>
            </a:r>
            <a:endParaRPr lang="ja-JP" altLang="en-US" sz="2673" dirty="0">
              <a:latin typeface="ＭＳ Ｐゴシック" panose="020B0600070205080204" pitchFamily="34" charset="-128"/>
            </a:endParaRPr>
          </a:p>
        </p:txBody>
      </p:sp>
      <p:sp>
        <p:nvSpPr>
          <p:cNvPr id="3" name="Rectangle 15">
            <a:extLst>
              <a:ext uri="{FF2B5EF4-FFF2-40B4-BE49-F238E27FC236}">
                <a16:creationId xmlns:a16="http://schemas.microsoft.com/office/drawing/2014/main" id="{86C9280E-5AC1-CD4A-BC5B-93B2260C5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1808" y="1367540"/>
            <a:ext cx="4969303" cy="59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2537" tIns="71269" rIns="142537" bIns="7126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ja-JP" altLang="en-US" sz="2673" dirty="0">
                <a:latin typeface="ＭＳ Ｐゴシック" panose="020B0600070205080204" pitchFamily="34" charset="-128"/>
              </a:rPr>
              <a:t>盛岡情報ビジネス＆デザイン専門学校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4C5521D0-6D4E-9F47-9798-8C12AB809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9487" y="374282"/>
            <a:ext cx="1924498" cy="59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2537" tIns="71269" rIns="142537" bIns="7126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ja-JP" altLang="en-US" sz="2673" dirty="0">
                <a:latin typeface="ＭＳ Ｐゴシック" panose="020B0600070205080204" pitchFamily="34" charset="-128"/>
              </a:rPr>
              <a:t>東北</a:t>
            </a:r>
            <a:endParaRPr lang="ja-JP" altLang="en-US" sz="2673" dirty="0"/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8A58248D-06D2-F144-BDA2-711B08FEE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6459" y="387290"/>
            <a:ext cx="2565115" cy="59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2537" tIns="71269" rIns="142537" bIns="7126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ja-JP" altLang="en-US" sz="2673" dirty="0">
                <a:latin typeface="ＭＳ Ｐゴシック" panose="020B0600070205080204" pitchFamily="34" charset="-128"/>
              </a:rPr>
              <a:t>岩手県盛岡市</a:t>
            </a:r>
            <a:endParaRPr lang="ja-JP" altLang="en-US" sz="2673" dirty="0"/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6F2055B4-2A72-BF41-AE08-93034EC31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6986" y="1417039"/>
            <a:ext cx="2244448" cy="494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2537" tIns="71269" rIns="142537" bIns="71269" anchor="ctr"/>
          <a:lstStyle>
            <a:lvl1pPr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ja-JP" altLang="en-US" sz="3600" dirty="0"/>
              <a:t>モリジョビ</a:t>
            </a:r>
            <a:r>
              <a:rPr lang="en-US" altLang="ja-JP" sz="3600" dirty="0"/>
              <a:t>2</a:t>
            </a:r>
            <a:r>
              <a:rPr lang="ja-JP" altLang="en-US" sz="3600" dirty="0"/>
              <a:t>軍</a:t>
            </a:r>
            <a:endParaRPr lang="en-US" altLang="ja-JP" sz="3600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DCE695B-C0E7-7944-89B8-D691FAEA7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9674" y="2048052"/>
            <a:ext cx="7344815" cy="8349665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0687" tIns="60343" rIns="120687" bIns="60343"/>
          <a:lstStyle>
            <a:lvl1pPr marL="481013" indent="-481013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2168" b="1" dirty="0">
                <a:solidFill>
                  <a:srgbClr val="FF0000"/>
                </a:solidFill>
              </a:rPr>
              <a:t>モデルの構成</a:t>
            </a:r>
            <a:endParaRPr lang="en-US" altLang="ja-JP" sz="2168" b="1" dirty="0">
              <a:solidFill>
                <a:srgbClr val="FF0000"/>
              </a:solidFill>
            </a:endParaRPr>
          </a:p>
          <a:p>
            <a:pPr marL="381853" indent="-381853" defTabSz="1018276" eaLnBrk="1" hangingPunct="1">
              <a:lnSpc>
                <a:spcPct val="80000"/>
              </a:lnSpc>
              <a:spcBef>
                <a:spcPts val="668"/>
              </a:spcBef>
              <a:buFont typeface="+mj-lt"/>
              <a:buAutoNum type="arabicPeriod"/>
            </a:pPr>
            <a:r>
              <a:rPr lang="ja-JP" altLang="en-US" sz="1782" dirty="0">
                <a:solidFill>
                  <a:prstClr val="black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要求分析</a:t>
            </a:r>
            <a:endParaRPr lang="en-US" altLang="ja-JP" sz="1782" dirty="0">
              <a:solidFill>
                <a:prstClr val="black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ダミーテキストダミーテキストダミーテキストダミーテキストダミーテキストダミーテキストダミーテキストダミーテキスト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</a:p>
          <a:p>
            <a:pPr marL="381853" indent="-381853" defTabSz="1018276" eaLnBrk="1" hangingPunct="1">
              <a:lnSpc>
                <a:spcPct val="80000"/>
              </a:lnSpc>
              <a:spcBef>
                <a:spcPts val="668"/>
              </a:spcBef>
              <a:buFont typeface="+mj-lt"/>
              <a:buAutoNum type="arabicPeriod" startAt="2"/>
            </a:pPr>
            <a:r>
              <a:rPr lang="ja-JP" altLang="en-US" sz="1782" dirty="0">
                <a:solidFill>
                  <a:prstClr val="black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分析モデル</a:t>
            </a:r>
            <a:endParaRPr lang="en-US" altLang="ja-JP" sz="1782" dirty="0">
              <a:solidFill>
                <a:prstClr val="black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ダミーテキストダミーテキストダミーテキストダミーテキストダミーテキストダミーテキストダミーテキストダミーテキスト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  <a:endParaRPr lang="en-US" altLang="ja-JP" sz="1782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（文字サイズは</a:t>
            </a:r>
            <a:r>
              <a:rPr lang="en-US" altLang="ja-JP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16</a:t>
            </a: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ポイント以上）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endParaRPr lang="ja-JP" altLang="en-US" sz="1782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20F311-75C9-FC41-879D-AE0D34B8EB9B}"/>
              </a:ext>
            </a:extLst>
          </p:cNvPr>
          <p:cNvSpPr txBox="1"/>
          <p:nvPr/>
        </p:nvSpPr>
        <p:spPr>
          <a:xfrm>
            <a:off x="214860" y="9656575"/>
            <a:ext cx="7104254" cy="7239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2052" dirty="0">
                <a:solidFill>
                  <a:schemeClr val="bg1">
                    <a:lumMod val="50000"/>
                  </a:schemeClr>
                </a:solidFill>
              </a:rPr>
              <a:t>ここに書いた説明で、モデル図全体を読んで得られる分析、設計の全体像、重要なポイント、効果や実績を捉えることができる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C3979B9-54E4-F345-81E2-BD645CFE28B9}"/>
              </a:ext>
            </a:extLst>
          </p:cNvPr>
          <p:cNvSpPr txBox="1"/>
          <p:nvPr/>
        </p:nvSpPr>
        <p:spPr>
          <a:xfrm>
            <a:off x="7583428" y="9022820"/>
            <a:ext cx="7321061" cy="1355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2052" dirty="0">
                <a:solidFill>
                  <a:schemeClr val="bg1">
                    <a:lumMod val="50000"/>
                  </a:schemeClr>
                </a:solidFill>
              </a:rPr>
              <a:t>ここに書いた説明で、どのように分析設計が進められ、分析に何が書いてあるか、設計の何が書いてあるか、制御として何に取り組んでいるか、それらがどのようにつながっているか、といったことが把握できる</a:t>
            </a:r>
          </a:p>
        </p:txBody>
      </p:sp>
      <p:sp>
        <p:nvSpPr>
          <p:cNvPr id="14" name="吹き出し: 四角形 15">
            <a:extLst>
              <a:ext uri="{FF2B5EF4-FFF2-40B4-BE49-F238E27FC236}">
                <a16:creationId xmlns:a16="http://schemas.microsoft.com/office/drawing/2014/main" id="{9CC1E1A6-FEA3-3D42-BCF8-139C71F08402}"/>
              </a:ext>
            </a:extLst>
          </p:cNvPr>
          <p:cNvSpPr/>
          <p:nvPr/>
        </p:nvSpPr>
        <p:spPr>
          <a:xfrm>
            <a:off x="9966460" y="7169909"/>
            <a:ext cx="3206339" cy="882062"/>
          </a:xfrm>
          <a:prstGeom prst="wedgeRectCallout">
            <a:avLst>
              <a:gd name="adj1" fmla="val -77127"/>
              <a:gd name="adj2" fmla="val 206505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ja-JP" altLang="en-US" sz="2052" dirty="0">
                <a:solidFill>
                  <a:srgbClr val="0070C0"/>
                </a:solidFill>
              </a:rPr>
              <a:t>提出時には消してください</a:t>
            </a:r>
          </a:p>
        </p:txBody>
      </p:sp>
      <p:sp>
        <p:nvSpPr>
          <p:cNvPr id="15" name="吹き出し: 四角形 16">
            <a:extLst>
              <a:ext uri="{FF2B5EF4-FFF2-40B4-BE49-F238E27FC236}">
                <a16:creationId xmlns:a16="http://schemas.microsoft.com/office/drawing/2014/main" id="{BA0D2F77-915E-C044-B126-F3C1DDE22BCD}"/>
              </a:ext>
            </a:extLst>
          </p:cNvPr>
          <p:cNvSpPr/>
          <p:nvPr/>
        </p:nvSpPr>
        <p:spPr>
          <a:xfrm>
            <a:off x="9966460" y="7122978"/>
            <a:ext cx="3206339" cy="882062"/>
          </a:xfrm>
          <a:prstGeom prst="wedgeRectCallout">
            <a:avLst>
              <a:gd name="adj1" fmla="val -243656"/>
              <a:gd name="adj2" fmla="val 237548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ja-JP" altLang="en-US" sz="2052" dirty="0">
                <a:solidFill>
                  <a:srgbClr val="0070C0"/>
                </a:solidFill>
              </a:rPr>
              <a:t>提出時には消してください</a:t>
            </a:r>
          </a:p>
        </p:txBody>
      </p:sp>
      <p:sp>
        <p:nvSpPr>
          <p:cNvPr id="16" name="吹き出し: 四角形 17">
            <a:extLst>
              <a:ext uri="{FF2B5EF4-FFF2-40B4-BE49-F238E27FC236}">
                <a16:creationId xmlns:a16="http://schemas.microsoft.com/office/drawing/2014/main" id="{8D3A5EBF-D84C-CB44-B08D-6BF2D1207659}"/>
              </a:ext>
            </a:extLst>
          </p:cNvPr>
          <p:cNvSpPr/>
          <p:nvPr/>
        </p:nvSpPr>
        <p:spPr>
          <a:xfrm>
            <a:off x="9966460" y="7098337"/>
            <a:ext cx="3206339" cy="953634"/>
          </a:xfrm>
          <a:prstGeom prst="wedgeRectCallout">
            <a:avLst>
              <a:gd name="adj1" fmla="val -21742"/>
              <a:gd name="adj2" fmla="val -42542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ja-JP" altLang="en-US" sz="2052" dirty="0">
                <a:solidFill>
                  <a:srgbClr val="0070C0"/>
                </a:solidFill>
              </a:rPr>
              <a:t>提出時には消してください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12351C5A-CF92-284C-AD2D-94D23A07A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860" y="2048052"/>
            <a:ext cx="7104254" cy="3808482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0687" tIns="60343" rIns="120687" bIns="60343"/>
          <a:lstStyle>
            <a:lvl1pPr marL="481013" indent="-481013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2168" b="1" dirty="0"/>
              <a:t>チーム紹介、目標、意気込み</a:t>
            </a:r>
            <a:endParaRPr lang="ja-JP" altLang="en-US" sz="1782" dirty="0"/>
          </a:p>
          <a:p>
            <a:pPr marL="0" indent="0"/>
            <a:r>
              <a:rPr lang="ja-JP" altLang="en-US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＜チーム紹介＞</a:t>
            </a:r>
            <a:endParaRPr lang="en-US" altLang="ja-JP" sz="2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2004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私たちは</a:t>
            </a: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チームモリジョビ</a:t>
            </a:r>
            <a:r>
              <a:rPr lang="en-US" altLang="ja-JP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</a:t>
            </a: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軍は盛岡情報ビジネス</a:t>
            </a:r>
            <a:r>
              <a:rPr lang="en-US" altLang="ja-JP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&amp;</a:t>
            </a: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デザイ</a:t>
            </a:r>
            <a:endParaRPr lang="en-US" altLang="ja-JP" sz="2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ン専門学校高度情報工学科の</a:t>
            </a:r>
            <a:r>
              <a:rPr lang="en-US" altLang="ja-JP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</a:t>
            </a: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年生です。</a:t>
            </a:r>
            <a:endParaRPr lang="en-US" altLang="ja-JP" sz="2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メンバーは</a:t>
            </a:r>
            <a:r>
              <a:rPr lang="en-US" altLang="ja-JP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5</a:t>
            </a: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名で構成しています。</a:t>
            </a:r>
            <a:endParaRPr lang="en-US" altLang="ja-JP" sz="2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＜目標＞</a:t>
            </a:r>
            <a:endParaRPr lang="en-US" altLang="ja-JP" sz="2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ゴールまで走行する。</a:t>
            </a:r>
            <a:endParaRPr lang="en-US" altLang="ja-JP" sz="2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＜意気込み＞</a:t>
            </a:r>
          </a:p>
          <a:p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目標達成に向けて、チーム一丸となって頑張ります。</a:t>
            </a:r>
            <a:br>
              <a:rPr lang="ja-JP" altLang="en-US" sz="2400" dirty="0"/>
            </a:br>
            <a:endParaRPr lang="ja-JP" altLang="en-US" sz="2004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C94F9FC9-983D-6341-84E1-6185BB35C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860" y="6054252"/>
            <a:ext cx="7104254" cy="4343465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0687" tIns="60343" rIns="120687" bIns="60343"/>
          <a:lstStyle>
            <a:lvl1pPr marL="481013" indent="-481013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 defTabSz="862174"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2168" b="1" dirty="0">
                <a:solidFill>
                  <a:srgbClr val="FF0000"/>
                </a:solidFill>
              </a:rPr>
              <a:t>モデルの概要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モデリング対象：ゴールまで走行する</a:t>
            </a: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 sz="2004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 sz="2004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217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29149B3-A69E-4C1D-9EC2-8EA2E2DB9DB6}"/>
              </a:ext>
            </a:extLst>
          </p:cNvPr>
          <p:cNvSpPr txBox="1"/>
          <p:nvPr/>
        </p:nvSpPr>
        <p:spPr>
          <a:xfrm>
            <a:off x="471241" y="1066728"/>
            <a:ext cx="2287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u="sng" dirty="0"/>
              <a:t>1-1 </a:t>
            </a:r>
            <a:r>
              <a:rPr kumimoji="1" lang="ja-JP" altLang="en-US" sz="2000" b="1" u="sng" dirty="0"/>
              <a:t>ユースケース図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CB63FB2-F2E7-459F-BAA8-612411B34B0D}"/>
              </a:ext>
            </a:extLst>
          </p:cNvPr>
          <p:cNvSpPr txBox="1"/>
          <p:nvPr/>
        </p:nvSpPr>
        <p:spPr>
          <a:xfrm>
            <a:off x="9717829" y="1014260"/>
            <a:ext cx="2303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u="sng" dirty="0"/>
              <a:t>1-2 </a:t>
            </a:r>
            <a:r>
              <a:rPr kumimoji="1" lang="ja-JP" altLang="en-US" sz="2000" b="1" u="sng" dirty="0"/>
              <a:t>アクティビティ図</a:t>
            </a:r>
          </a:p>
        </p:txBody>
      </p:sp>
      <p:sp>
        <p:nvSpPr>
          <p:cNvPr id="13" name="タイトル 12">
            <a:extLst>
              <a:ext uri="{FF2B5EF4-FFF2-40B4-BE49-F238E27FC236}">
                <a16:creationId xmlns:a16="http://schemas.microsoft.com/office/drawing/2014/main" id="{6A4DCF3A-4DC5-4041-8C75-FAFD6B56D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5119351" cy="79520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1.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機能モデル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					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盛岡情報ビジネス＆デザイン専門学校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A2E28F0-1A29-4C32-8DFE-2415EF75CAF2}"/>
              </a:ext>
            </a:extLst>
          </p:cNvPr>
          <p:cNvSpPr txBox="1"/>
          <p:nvPr/>
        </p:nvSpPr>
        <p:spPr>
          <a:xfrm>
            <a:off x="477612" y="1562219"/>
            <a:ext cx="6192688" cy="375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走行体がスタートしてから、基本コースを通過すること。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03C4FC1-78AB-46D1-9F16-8897689F36BC}"/>
              </a:ext>
            </a:extLst>
          </p:cNvPr>
          <p:cNvSpPr txBox="1"/>
          <p:nvPr/>
        </p:nvSpPr>
        <p:spPr>
          <a:xfrm>
            <a:off x="9717829" y="1373998"/>
            <a:ext cx="5289919" cy="65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ライントレース走行のユースケースを実現する為に必要となる処理や順序を示す。</a:t>
            </a:r>
            <a:endParaRPr kumimoji="1" lang="ja-JP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14830CE-1B7D-471F-9FE6-4444596FD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76" y="1953668"/>
            <a:ext cx="8166934" cy="44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A4B2EFD5-D538-4992-AF43-047F5CC23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414598"/>
              </p:ext>
            </p:extLst>
          </p:nvPr>
        </p:nvGraphicFramePr>
        <p:xfrm>
          <a:off x="1287662" y="6570043"/>
          <a:ext cx="7632848" cy="3243598"/>
        </p:xfrm>
        <a:graphic>
          <a:graphicData uri="http://schemas.openxmlformats.org/drawingml/2006/table">
            <a:tbl>
              <a:tblPr/>
              <a:tblGrid>
                <a:gridCol w="1635610">
                  <a:extLst>
                    <a:ext uri="{9D8B030D-6E8A-4147-A177-3AD203B41FA5}">
                      <a16:colId xmlns:a16="http://schemas.microsoft.com/office/drawing/2014/main" val="1501481797"/>
                    </a:ext>
                  </a:extLst>
                </a:gridCol>
                <a:gridCol w="5997238">
                  <a:extLst>
                    <a:ext uri="{9D8B030D-6E8A-4147-A177-3AD203B41FA5}">
                      <a16:colId xmlns:a16="http://schemas.microsoft.com/office/drawing/2014/main" val="3136505007"/>
                    </a:ext>
                  </a:extLst>
                </a:gridCol>
              </a:tblGrid>
              <a:tr h="274881">
                <a:tc>
                  <a:txBody>
                    <a:bodyPr/>
                    <a:lstStyle/>
                    <a:p>
                      <a:pPr rtl="0" fontAlgn="ctr"/>
                      <a:r>
                        <a:rPr lang="ja-JP" altLang="en-US" sz="1200">
                          <a:effectLst/>
                        </a:rPr>
                        <a:t>ユースケース名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ja-JP" altLang="en-US" sz="1200">
                          <a:effectLst/>
                        </a:rPr>
                        <a:t>走行体がゴールまで走行する</a:t>
                      </a:r>
                    </a:p>
                  </a:txBody>
                  <a:tcPr marL="22860" marR="2286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5296152"/>
                  </a:ext>
                </a:extLst>
              </a:tr>
              <a:tr h="274881">
                <a:tc>
                  <a:txBody>
                    <a:bodyPr/>
                    <a:lstStyle/>
                    <a:p>
                      <a:pPr rtl="0" fontAlgn="ctr"/>
                      <a:r>
                        <a:rPr lang="ja-JP" altLang="en-US" sz="1200">
                          <a:effectLst/>
                        </a:rPr>
                        <a:t>概要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ja-JP" altLang="en-US" sz="1200">
                          <a:effectLst/>
                        </a:rPr>
                        <a:t>基本コースを走行するシステム</a:t>
                      </a:r>
                    </a:p>
                  </a:txBody>
                  <a:tcPr marL="22860" marR="2286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03944"/>
                  </a:ext>
                </a:extLst>
              </a:tr>
              <a:tr h="274881">
                <a:tc>
                  <a:txBody>
                    <a:bodyPr/>
                    <a:lstStyle/>
                    <a:p>
                      <a:pPr rtl="0" fontAlgn="ctr"/>
                      <a:r>
                        <a:rPr lang="ja-JP" altLang="en-US" sz="1200">
                          <a:effectLst/>
                        </a:rPr>
                        <a:t>アクター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ja-JP" altLang="en-US" sz="1200">
                          <a:effectLst/>
                        </a:rPr>
                        <a:t>開発者</a:t>
                      </a:r>
                    </a:p>
                  </a:txBody>
                  <a:tcPr marL="22860" marR="2286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890337"/>
                  </a:ext>
                </a:extLst>
              </a:tr>
              <a:tr h="2418955">
                <a:tc>
                  <a:txBody>
                    <a:bodyPr/>
                    <a:lstStyle/>
                    <a:p>
                      <a:pPr rtl="0" fontAlgn="ctr"/>
                      <a:r>
                        <a:rPr lang="ja-JP" altLang="en-US" sz="1200" dirty="0">
                          <a:effectLst/>
                        </a:rPr>
                        <a:t>基本系列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altLang="ja-JP" sz="1200" dirty="0">
                          <a:effectLst/>
                        </a:rPr>
                        <a:t>1.</a:t>
                      </a:r>
                      <a:r>
                        <a:rPr lang="ja-JP" altLang="en-US" sz="1200" dirty="0">
                          <a:effectLst/>
                        </a:rPr>
                        <a:t>開発者が走行体を起動すると、走行体は動作を開始する。</a:t>
                      </a:r>
                      <a:br>
                        <a:rPr lang="ja-JP" altLang="en-US" sz="1200" dirty="0">
                          <a:effectLst/>
                        </a:rPr>
                      </a:br>
                      <a:r>
                        <a:rPr lang="en-US" altLang="ja-JP" sz="1200" dirty="0">
                          <a:effectLst/>
                        </a:rPr>
                        <a:t>2.</a:t>
                      </a:r>
                      <a:r>
                        <a:rPr lang="ja-JP" altLang="en-US" sz="1200" dirty="0">
                          <a:effectLst/>
                        </a:rPr>
                        <a:t>走行体は動作を開始すると、デバイスを初期化し、走行開始の指示を待つ。</a:t>
                      </a:r>
                      <a:br>
                        <a:rPr lang="ja-JP" altLang="en-US" sz="1200" dirty="0">
                          <a:effectLst/>
                        </a:rPr>
                      </a:br>
                      <a:r>
                        <a:rPr lang="en-US" altLang="ja-JP" sz="1200" dirty="0">
                          <a:effectLst/>
                        </a:rPr>
                        <a:t>3.</a:t>
                      </a:r>
                      <a:r>
                        <a:rPr lang="ja-JP" altLang="en-US" sz="1200" dirty="0">
                          <a:effectLst/>
                        </a:rPr>
                        <a:t>開発者はスタートボタンを押して、走行体に走行開始の指示を出す。</a:t>
                      </a:r>
                      <a:br>
                        <a:rPr lang="ja-JP" altLang="en-US" sz="1200" dirty="0">
                          <a:effectLst/>
                        </a:rPr>
                      </a:br>
                      <a:r>
                        <a:rPr lang="en-US" altLang="ja-JP" sz="1200" dirty="0">
                          <a:effectLst/>
                        </a:rPr>
                        <a:t>4.</a:t>
                      </a:r>
                      <a:r>
                        <a:rPr lang="ja-JP" altLang="en-US" sz="1200" dirty="0">
                          <a:effectLst/>
                        </a:rPr>
                        <a:t>走行体は、自分が経路上にいるかどうかを確認し、</a:t>
                      </a:r>
                      <a:r>
                        <a:rPr lang="en-US" altLang="ja-JP" sz="1200" dirty="0">
                          <a:effectLst/>
                        </a:rPr>
                        <a:t>PID</a:t>
                      </a:r>
                      <a:r>
                        <a:rPr lang="ja-JP" altLang="en-US" sz="1200" dirty="0">
                          <a:effectLst/>
                        </a:rPr>
                        <a:t>制御により走行する向きを計算する。</a:t>
                      </a:r>
                      <a:br>
                        <a:rPr lang="ja-JP" altLang="en-US" sz="1200" dirty="0">
                          <a:effectLst/>
                        </a:rPr>
                      </a:br>
                      <a:r>
                        <a:rPr lang="en-US" altLang="ja-JP" sz="1200" dirty="0">
                          <a:effectLst/>
                        </a:rPr>
                        <a:t>5.</a:t>
                      </a:r>
                      <a:r>
                        <a:rPr lang="ja-JP" altLang="en-US" sz="1200" dirty="0">
                          <a:effectLst/>
                        </a:rPr>
                        <a:t>走行体は計算された制御量に従って走行し、センサーにより位置を検知する。</a:t>
                      </a:r>
                      <a:br>
                        <a:rPr lang="ja-JP" altLang="en-US" sz="1200" dirty="0">
                          <a:effectLst/>
                        </a:rPr>
                      </a:br>
                      <a:r>
                        <a:rPr lang="en-US" altLang="ja-JP" sz="1200" dirty="0">
                          <a:effectLst/>
                        </a:rPr>
                        <a:t>6.</a:t>
                      </a:r>
                      <a:r>
                        <a:rPr lang="ja-JP" altLang="en-US" sz="1200" dirty="0">
                          <a:effectLst/>
                        </a:rPr>
                        <a:t>手順</a:t>
                      </a:r>
                      <a:r>
                        <a:rPr lang="en-US" altLang="ja-JP" sz="1200" dirty="0">
                          <a:effectLst/>
                        </a:rPr>
                        <a:t>4〜5</a:t>
                      </a:r>
                      <a:r>
                        <a:rPr lang="ja-JP" altLang="en-US" sz="1200" dirty="0">
                          <a:effectLst/>
                        </a:rPr>
                        <a:t>を繰り返すことで、経路に沿って走行する。</a:t>
                      </a:r>
                      <a:br>
                        <a:rPr lang="ja-JP" altLang="en-US" sz="1200" dirty="0">
                          <a:effectLst/>
                        </a:rPr>
                      </a:br>
                      <a:r>
                        <a:rPr lang="en-US" altLang="ja-JP" sz="1200" dirty="0">
                          <a:effectLst/>
                        </a:rPr>
                        <a:t>7.</a:t>
                      </a:r>
                      <a:r>
                        <a:rPr lang="ja-JP" altLang="en-US" sz="1200" dirty="0">
                          <a:effectLst/>
                        </a:rPr>
                        <a:t>ゴールの印があるかどうかを確認する。</a:t>
                      </a:r>
                      <a:br>
                        <a:rPr lang="ja-JP" altLang="en-US" sz="1200" dirty="0">
                          <a:effectLst/>
                        </a:rPr>
                      </a:br>
                      <a:r>
                        <a:rPr lang="en-US" altLang="ja-JP" sz="1200" dirty="0">
                          <a:effectLst/>
                        </a:rPr>
                        <a:t>8.</a:t>
                      </a:r>
                      <a:r>
                        <a:rPr lang="ja-JP" altLang="en-US" sz="1200" dirty="0">
                          <a:effectLst/>
                        </a:rPr>
                        <a:t>ゴールを検知した場合、走行を終了する。</a:t>
                      </a:r>
                    </a:p>
                  </a:txBody>
                  <a:tcPr marL="22860" marR="2286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5572915"/>
                  </a:ext>
                </a:extLst>
              </a:tr>
            </a:tbl>
          </a:graphicData>
        </a:graphic>
      </p:graphicFrame>
      <p:pic>
        <p:nvPicPr>
          <p:cNvPr id="1030" name="Picture 6">
            <a:extLst>
              <a:ext uri="{FF2B5EF4-FFF2-40B4-BE49-F238E27FC236}">
                <a16:creationId xmlns:a16="http://schemas.microsoft.com/office/drawing/2014/main" id="{8F02AB8F-AF5D-40C0-B071-0DD02C154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275" y="1975094"/>
            <a:ext cx="5578473" cy="7249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023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440250-F656-44C9-902A-E623DA03B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構造モデル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6FAAD07-F302-42C1-85D9-C09DAB46A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ここに構造のモデルを書く</a:t>
            </a:r>
          </a:p>
        </p:txBody>
      </p:sp>
    </p:spTree>
    <p:extLst>
      <p:ext uri="{BB962C8B-B14F-4D97-AF65-F5344CB8AC3E}">
        <p14:creationId xmlns:p14="http://schemas.microsoft.com/office/powerpoint/2010/main" val="3609020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D8C0B5-06BB-41B2-8E22-3BCAD69EB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振舞いモデル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21492ACA-CEBB-4A08-A6B6-1B760833E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ここに振舞いのモデルを書く</a:t>
            </a:r>
          </a:p>
        </p:txBody>
      </p:sp>
    </p:spTree>
    <p:extLst>
      <p:ext uri="{BB962C8B-B14F-4D97-AF65-F5344CB8AC3E}">
        <p14:creationId xmlns:p14="http://schemas.microsoft.com/office/powerpoint/2010/main" val="1167203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5C9B4A-2DC2-489D-8E52-893A4ED84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工夫点（最終頁とする）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651C66-4CA5-44C5-9C2F-0F0EC6F6B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ここに選択した機能を実現するための工夫点を書く</a:t>
            </a:r>
            <a:endParaRPr kumimoji="1" lang="en-US" altLang="ja-JP" dirty="0"/>
          </a:p>
          <a:p>
            <a:r>
              <a:rPr lang="ja-JP" altLang="en-US" dirty="0"/>
              <a:t>課題（問題）、対策、効果が分かる形で書く</a:t>
            </a:r>
            <a:r>
              <a:rPr lang="en-US" altLang="ja-JP" dirty="0"/>
              <a:t>…</a:t>
            </a:r>
            <a:r>
              <a:rPr lang="ja-JP" altLang="en-US" dirty="0"/>
              <a:t>などなど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/>
              <a:t>工夫点を記載する場合でも、最大ページ数は変わらない。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38716692"/>
      </p:ext>
    </p:extLst>
  </p:cSld>
  <p:clrMapOvr>
    <a:masterClrMapping/>
  </p:clrMapOvr>
</p:sld>
</file>

<file path=ppt/theme/theme1.xml><?xml version="1.0" encoding="utf-8"?>
<a:theme xmlns:a="http://schemas.openxmlformats.org/drawingml/2006/main" name="アブストラクトページ用（プライマリークラス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デザインの設定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1765</TotalTime>
  <Words>503</Words>
  <Application>Microsoft Office PowerPoint</Application>
  <PresentationFormat>ユーザー設定</PresentationFormat>
  <Paragraphs>53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5</vt:i4>
      </vt:variant>
    </vt:vector>
  </HeadingPairs>
  <TitlesOfParts>
    <vt:vector size="18" baseType="lpstr">
      <vt:lpstr>HG丸ｺﾞｼｯｸM-PRO</vt:lpstr>
      <vt:lpstr>ＭＳ Ｐゴシック</vt:lpstr>
      <vt:lpstr>ＭＳ Ｐ明朝</vt:lpstr>
      <vt:lpstr>メイリオ</vt:lpstr>
      <vt:lpstr>游ゴシック</vt:lpstr>
      <vt:lpstr>游ゴシック Light</vt:lpstr>
      <vt:lpstr>Arial</vt:lpstr>
      <vt:lpstr>Calibri</vt:lpstr>
      <vt:lpstr>Calibri Light</vt:lpstr>
      <vt:lpstr>Times New Roman</vt:lpstr>
      <vt:lpstr>アブストラクトページ用（プライマリークラス）</vt:lpstr>
      <vt:lpstr>デザインの設定</vt:lpstr>
      <vt:lpstr>1_デザインの設定</vt:lpstr>
      <vt:lpstr>PowerPoint プレゼンテーション</vt:lpstr>
      <vt:lpstr>　　1.機能モデル      盛岡情報ビジネス＆デザイン専門学校</vt:lpstr>
      <vt:lpstr>構造モデル</vt:lpstr>
      <vt:lpstr>振舞いモデル</vt:lpstr>
      <vt:lpstr>工夫点（最終頁とする）</vt:lpstr>
    </vt:vector>
  </TitlesOfParts>
  <Manager>ETロボコン実行委員会</Manager>
  <Company>ETロボコン実行委員会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ETロボコン・コンセプトシート</dc:title>
  <dc:creator>ETロボコン実行委員会</dc:creator>
  <cp:lastModifiedBy>Masato Ishiki</cp:lastModifiedBy>
  <cp:revision>198</cp:revision>
  <cp:lastPrinted>2018-04-01T05:10:42Z</cp:lastPrinted>
  <dcterms:created xsi:type="dcterms:W3CDTF">2002-02-28T07:41:56Z</dcterms:created>
  <dcterms:modified xsi:type="dcterms:W3CDTF">2023-04-17T01:11:31Z</dcterms:modified>
</cp:coreProperties>
</file>