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10"/>
  </p:notesMasterIdLst>
  <p:handoutMasterIdLst>
    <p:handoutMasterId r:id="rId11"/>
  </p:handoutMasterIdLst>
  <p:sldIdLst>
    <p:sldId id="273" r:id="rId4"/>
    <p:sldId id="259" r:id="rId5"/>
    <p:sldId id="260" r:id="rId6"/>
    <p:sldId id="274" r:id="rId7"/>
    <p:sldId id="261" r:id="rId8"/>
    <p:sldId id="262" r:id="rId9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7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660"/>
  </p:normalViewPr>
  <p:slideViewPr>
    <p:cSldViewPr showGuides="1">
      <p:cViewPr>
        <p:scale>
          <a:sx n="25" d="100"/>
          <a:sy n="25" d="100"/>
        </p:scale>
        <p:origin x="571" y="1195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盛岡情報ビジネス＆デザイン専門学校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東北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岩手県盛岡市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3600" dirty="0"/>
              <a:t>モリジョビ</a:t>
            </a:r>
            <a:r>
              <a:rPr lang="en-US" altLang="ja-JP" sz="3600" dirty="0"/>
              <a:t>2</a:t>
            </a:r>
            <a:r>
              <a:rPr lang="ja-JP" altLang="en-US" sz="3600" dirty="0"/>
              <a:t>軍</a:t>
            </a:r>
            <a:endParaRPr lang="en-US" altLang="ja-JP" sz="3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21742"/>
              <a:gd name="adj2" fmla="val -425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＜チーム紹介＞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4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チームモリジョビ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軍は盛岡情報ビジネス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&amp;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デザイ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ン専門学校高度情報工学科の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メンバーは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名で構成しています。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＜目標＞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ゴールまで走行する。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＜意気込み＞</a:t>
            </a: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目標達成に向けて、チーム一丸となって頑張ります。</a:t>
            </a:r>
            <a:br>
              <a:rPr lang="ja-JP" altLang="en-US" sz="2400" dirty="0"/>
            </a:br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モデリング対象：ゴールまで走行する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9149B3-A69E-4C1D-9EC2-8EA2E2DB9DB6}"/>
              </a:ext>
            </a:extLst>
          </p:cNvPr>
          <p:cNvSpPr txBox="1"/>
          <p:nvPr/>
        </p:nvSpPr>
        <p:spPr>
          <a:xfrm>
            <a:off x="471241" y="1066728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1-1 </a:t>
            </a:r>
            <a:r>
              <a:rPr kumimoji="1" lang="ja-JP" altLang="en-US" sz="2000" b="1" u="sng" dirty="0"/>
              <a:t>ユースケース図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B63FB2-F2E7-459F-BAA8-612411B34B0D}"/>
              </a:ext>
            </a:extLst>
          </p:cNvPr>
          <p:cNvSpPr txBox="1"/>
          <p:nvPr/>
        </p:nvSpPr>
        <p:spPr>
          <a:xfrm>
            <a:off x="9717829" y="101426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/>
              <a:t>1-2 </a:t>
            </a:r>
            <a:r>
              <a:rPr kumimoji="1" lang="ja-JP" altLang="en-US" sz="2000" b="1" u="sng" dirty="0"/>
              <a:t>アクティビティ図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6A4DCF3A-4DC5-4041-8C75-FAFD6B5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5119351" cy="79520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		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盛岡情報ビジネス＆デザイン専門学校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2E28F0-1A29-4C32-8DFE-2415EF75CAF2}"/>
              </a:ext>
            </a:extLst>
          </p:cNvPr>
          <p:cNvSpPr txBox="1"/>
          <p:nvPr/>
        </p:nvSpPr>
        <p:spPr>
          <a:xfrm>
            <a:off x="477612" y="1562219"/>
            <a:ext cx="6192688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走行体がスタートしてから、基本コースを通過すること。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3C4FC1-78AB-46D1-9F16-8897689F36BC}"/>
              </a:ext>
            </a:extLst>
          </p:cNvPr>
          <p:cNvSpPr txBox="1"/>
          <p:nvPr/>
        </p:nvSpPr>
        <p:spPr>
          <a:xfrm>
            <a:off x="9717829" y="1373998"/>
            <a:ext cx="5289919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ライントレース走行のユースケースを実現する為に必要となる処理や順序を示す。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4830CE-1B7D-471F-9FE6-4444596F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6" y="1953668"/>
            <a:ext cx="8166934" cy="44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4B2EFD5-D538-4992-AF43-047F5CC2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14598"/>
              </p:ext>
            </p:extLst>
          </p:nvPr>
        </p:nvGraphicFramePr>
        <p:xfrm>
          <a:off x="1287662" y="6570043"/>
          <a:ext cx="7632848" cy="3243598"/>
        </p:xfrm>
        <a:graphic>
          <a:graphicData uri="http://schemas.openxmlformats.org/drawingml/2006/table">
            <a:tbl>
              <a:tblPr/>
              <a:tblGrid>
                <a:gridCol w="1635610">
                  <a:extLst>
                    <a:ext uri="{9D8B030D-6E8A-4147-A177-3AD203B41FA5}">
                      <a16:colId xmlns:a16="http://schemas.microsoft.com/office/drawing/2014/main" val="1501481797"/>
                    </a:ext>
                  </a:extLst>
                </a:gridCol>
                <a:gridCol w="5997238">
                  <a:extLst>
                    <a:ext uri="{9D8B030D-6E8A-4147-A177-3AD203B41FA5}">
                      <a16:colId xmlns:a16="http://schemas.microsoft.com/office/drawing/2014/main" val="3136505007"/>
                    </a:ext>
                  </a:extLst>
                </a:gridCol>
              </a:tblGrid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ユースケース名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走行体がゴールまで走行する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96152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概要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基本コースを走行するシステム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3944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アクター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開発者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90337"/>
                  </a:ext>
                </a:extLst>
              </a:tr>
              <a:tr h="241895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 dirty="0">
                          <a:effectLst/>
                        </a:rPr>
                        <a:t>基本系列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ja-JP" sz="1200" dirty="0">
                          <a:effectLst/>
                        </a:rPr>
                        <a:t>1.</a:t>
                      </a:r>
                      <a:r>
                        <a:rPr lang="ja-JP" altLang="en-US" sz="1200" dirty="0">
                          <a:effectLst/>
                        </a:rPr>
                        <a:t>開発者が走行体を起動すると、走行体は動作を開始する。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2.</a:t>
                      </a:r>
                      <a:r>
                        <a:rPr lang="ja-JP" altLang="en-US" sz="1200" dirty="0">
                          <a:effectLst/>
                        </a:rPr>
                        <a:t>走行体は動作を開始すると、デバイスを初期化し、走行開始の指示を待つ。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3.</a:t>
                      </a:r>
                      <a:r>
                        <a:rPr lang="ja-JP" altLang="en-US" sz="1200" dirty="0">
                          <a:effectLst/>
                        </a:rPr>
                        <a:t>開発者はスタートボタンを押して、走行体に走行開始の指示を出す。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4.</a:t>
                      </a:r>
                      <a:r>
                        <a:rPr lang="ja-JP" altLang="en-US" sz="1200" dirty="0">
                          <a:effectLst/>
                        </a:rPr>
                        <a:t>走行体は、自分が経路上にいるかどうかを確認し、</a:t>
                      </a:r>
                      <a:r>
                        <a:rPr lang="en-US" altLang="ja-JP" sz="1200" dirty="0">
                          <a:effectLst/>
                        </a:rPr>
                        <a:t>PID</a:t>
                      </a:r>
                      <a:r>
                        <a:rPr lang="ja-JP" altLang="en-US" sz="1200" dirty="0">
                          <a:effectLst/>
                        </a:rPr>
                        <a:t>制御により走行する向きを計算する。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5.</a:t>
                      </a:r>
                      <a:r>
                        <a:rPr lang="ja-JP" altLang="en-US" sz="1200" dirty="0">
                          <a:effectLst/>
                        </a:rPr>
                        <a:t>走行体は計算された制御量に従って走行し、センサーにより位置を検知する。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6.</a:t>
                      </a:r>
                      <a:r>
                        <a:rPr lang="ja-JP" altLang="en-US" sz="1200" dirty="0">
                          <a:effectLst/>
                        </a:rPr>
                        <a:t>手順</a:t>
                      </a:r>
                      <a:r>
                        <a:rPr lang="en-US" altLang="ja-JP" sz="1200" dirty="0">
                          <a:effectLst/>
                        </a:rPr>
                        <a:t>4〜5</a:t>
                      </a:r>
                      <a:r>
                        <a:rPr lang="ja-JP" altLang="en-US" sz="1200" dirty="0">
                          <a:effectLst/>
                        </a:rPr>
                        <a:t>を繰り返すことで、経路に沿って走行する。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7.</a:t>
                      </a:r>
                      <a:r>
                        <a:rPr lang="ja-JP" altLang="en-US" sz="1200" dirty="0">
                          <a:effectLst/>
                        </a:rPr>
                        <a:t>ゴールの印があるかどうかを確認する。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8.</a:t>
                      </a:r>
                      <a:r>
                        <a:rPr lang="ja-JP" altLang="en-US" sz="1200" dirty="0">
                          <a:effectLst/>
                        </a:rPr>
                        <a:t>ゴールを検知した場合、走行を終了する。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72915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8F02AB8F-AF5D-40C0-B071-0DD02C15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75" y="1975094"/>
            <a:ext cx="5578473" cy="72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53" y="341629"/>
            <a:ext cx="5508877" cy="1464296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2-1</a:t>
            </a:r>
            <a:r>
              <a:rPr kumimoji="1" lang="ja-JP" altLang="en-US" dirty="0"/>
              <a:t>構造モデル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A322BE1-86A3-4365-B174-087EFAE6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21" y="1618441"/>
            <a:ext cx="6899776" cy="37274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4377F-72A6-4D3E-BA46-1105CC767498}"/>
              </a:ext>
            </a:extLst>
          </p:cNvPr>
          <p:cNvSpPr txBox="1"/>
          <p:nvPr/>
        </p:nvSpPr>
        <p:spPr>
          <a:xfrm>
            <a:off x="462253" y="203227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パッケージ図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8D51C0-0779-4413-9C1D-26C4F955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3" y="3418641"/>
            <a:ext cx="6803478" cy="192726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42EBEC-5BAA-4D77-9358-3746B88F5F58}"/>
              </a:ext>
            </a:extLst>
          </p:cNvPr>
          <p:cNvSpPr txBox="1"/>
          <p:nvPr/>
        </p:nvSpPr>
        <p:spPr>
          <a:xfrm>
            <a:off x="462253" y="2969642"/>
            <a:ext cx="428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表</a:t>
            </a:r>
            <a:r>
              <a:rPr lang="en-US" altLang="ja-JP" sz="2400" dirty="0"/>
              <a:t>2.1 </a:t>
            </a:r>
            <a:r>
              <a:rPr lang="ja-JP" altLang="en-US" sz="2400" dirty="0"/>
              <a:t>パッケージ名とその役割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38DF1B-4521-47E8-9540-35BB5C2B43BD}"/>
              </a:ext>
            </a:extLst>
          </p:cNvPr>
          <p:cNvSpPr txBox="1"/>
          <p:nvPr/>
        </p:nvSpPr>
        <p:spPr>
          <a:xfrm>
            <a:off x="9215859" y="5489922"/>
            <a:ext cx="362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kumimoji="1" lang="en-US" altLang="ja-JP" sz="2400" dirty="0"/>
              <a:t>2.1 </a:t>
            </a:r>
            <a:r>
              <a:rPr kumimoji="1" lang="ja-JP" altLang="en-US" sz="2400" dirty="0"/>
              <a:t>全体のパッケージ図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14" y="34578"/>
            <a:ext cx="4648011" cy="1464296"/>
          </a:xfrm>
        </p:spPr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3F1AF7-1101-4B41-91FC-646BD02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79" y="2105546"/>
            <a:ext cx="10639183" cy="52565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383FB0-6ECB-4AFB-861B-B3714D37C602}"/>
              </a:ext>
            </a:extLst>
          </p:cNvPr>
          <p:cNvSpPr txBox="1"/>
          <p:nvPr/>
        </p:nvSpPr>
        <p:spPr>
          <a:xfrm>
            <a:off x="6443551" y="115124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クラス図</a:t>
            </a:r>
          </a:p>
        </p:txBody>
      </p:sp>
    </p:spTree>
    <p:extLst>
      <p:ext uri="{BB962C8B-B14F-4D97-AF65-F5344CB8AC3E}">
        <p14:creationId xmlns:p14="http://schemas.microsoft.com/office/powerpoint/2010/main" val="343577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512</Words>
  <Application>Microsoft Office PowerPoint</Application>
  <PresentationFormat>ユーザー設定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HG丸ｺﾞｼｯｸM-PRO</vt:lpstr>
      <vt:lpstr>ＭＳ Ｐゴシック</vt:lpstr>
      <vt:lpstr>ＭＳ Ｐ明朝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　　1.機能モデル      盛岡情報ビジネス＆デザイン専門学校</vt:lpstr>
      <vt:lpstr>2-1構造モデル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Onodera Shuu</cp:lastModifiedBy>
  <cp:revision>201</cp:revision>
  <cp:lastPrinted>2018-04-01T05:10:42Z</cp:lastPrinted>
  <dcterms:created xsi:type="dcterms:W3CDTF">2002-02-28T07:41:56Z</dcterms:created>
  <dcterms:modified xsi:type="dcterms:W3CDTF">2023-04-26T01:21:23Z</dcterms:modified>
</cp:coreProperties>
</file>