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B9A5-64D4-431E-ACB0-E21C0B58B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B1616-74B4-4851-9E47-3CB58477E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D1A08-ACCE-4641-BB26-25675940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110F-C3E9-43F3-B78C-1D4AE26427E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C6D-C937-4632-9111-7C9BD1A8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6476D-FDD5-48FA-9405-06621358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1C7-29AA-4B08-A1B6-A1C90288D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6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7B6F-A135-42E5-8748-46E6D4C7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66800-EC45-47F7-82BA-8D3E73843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D6128-AC5B-4330-9EE5-76BBFBD8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110F-C3E9-43F3-B78C-1D4AE26427E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877F2-3455-45A5-9BBF-1D62CD6F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B419-5E43-4910-8E27-3B1A138D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1C7-29AA-4B08-A1B6-A1C90288D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4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ADDF8-4726-4D6D-901C-8EEEB754B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FE9D0-4E7D-4CFF-9F8A-80959EDAC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6CD4B-E1AB-42D2-A273-A20407DA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110F-C3E9-43F3-B78C-1D4AE26427E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4640-F58F-4629-9B9A-AAAEB693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B70A6-4942-4457-AA82-0AB9FE34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1C7-29AA-4B08-A1B6-A1C90288D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9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EB15-A3D3-4A79-8363-3D6E57FE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B19E-E79B-41DC-B30F-7FD232E9D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6DBCC-1353-4B79-B15B-694594F6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110F-C3E9-43F3-B78C-1D4AE26427E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34199-EC5B-44D6-AE99-C46E8DE2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E22A3-7583-404B-979B-2EFFEB32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1C7-29AA-4B08-A1B6-A1C90288D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4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68ED-DD57-4F72-A0D6-F9ECCF3F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F7191-5F36-47FB-B708-E97C5AF89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F7DFA-8464-41DA-95DE-9C3E6115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110F-C3E9-43F3-B78C-1D4AE26427E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FFE4-272A-436B-8200-2263D386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165A0-4647-4341-8D04-662210FF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1C7-29AA-4B08-A1B6-A1C90288D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5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DEA4-B393-482E-9C04-F6AB64F9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EB29-32C0-4555-A40C-3549AA6B4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A392F-04AC-408F-B32E-B271701BB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CA4CD-FDE7-4108-B019-243F7010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110F-C3E9-43F3-B78C-1D4AE26427E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43AC5-2E4E-4EF1-83A2-EA176062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EEAD7-345A-4A94-8291-0AC3B3A3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1C7-29AA-4B08-A1B6-A1C90288D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8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DEC4-F4B4-45BC-AC1A-E45ADBE8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40AE3-A923-4898-9FFC-48AFCD31E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3FEC5-EAF6-4512-BCF0-DBB2BD272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03D5F-D1B6-4989-9421-A4AB1549E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663CB-0752-4DD8-8BB6-0650B404F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552C0-223E-4DA1-82B9-A0B7FBFE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110F-C3E9-43F3-B78C-1D4AE26427E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C8B4A-A1CD-4A73-819E-44125E50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617BE-B66C-4958-90BF-C5A8E5DC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1C7-29AA-4B08-A1B6-A1C90288D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3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58F3-3132-4DD0-A8EE-67F74769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49701-EEE6-4322-A271-24B6F6DE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110F-C3E9-43F3-B78C-1D4AE26427E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0D2BE-26A3-49B9-9F64-DFD7416A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4ACC2-ADB1-4F1E-B583-CB9BE782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1C7-29AA-4B08-A1B6-A1C90288D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6B780-5D3E-4F9D-A294-031E08BD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110F-C3E9-43F3-B78C-1D4AE26427E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8149F-50B9-457B-A4B6-4E63B176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EF659-E819-40D2-B64A-B1FCDF2F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1C7-29AA-4B08-A1B6-A1C90288D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7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B9E0-4F5A-49BF-83A6-FC459FB7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B368-13A9-48EE-B456-DD4FCB2C7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7799A-5A70-4C20-9604-50F1DEF08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ED561-C41C-40EE-8C67-346640C5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110F-C3E9-43F3-B78C-1D4AE26427E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F3A55-B3CC-4A40-B6B2-E9332EE1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791B6-9CF7-445F-A05F-3673411C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1C7-29AA-4B08-A1B6-A1C90288D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6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B8CB-AD0B-48E3-AA3C-6B1906D5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CD0AE-B8C6-432D-945B-29B0BFC7B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7C51D-1D1D-44B2-8F47-79B531602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5A89F-D038-4559-87DF-30663F8B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110F-C3E9-43F3-B78C-1D4AE26427E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367C1-E6CD-4AC6-8C58-3254464D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D5F3A-2A4D-4A29-BAEA-48B78FE1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1C7-29AA-4B08-A1B6-A1C90288D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7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7D970-71AD-4570-BAF4-D0008A1DB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567A7-95C1-40F0-BC59-80E60BE72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4803B-02DB-4F07-9F1D-1A6070E79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6110F-C3E9-43F3-B78C-1D4AE26427E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6F930-FBA4-4DCF-B1B6-49A48ABED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30A4B-E92D-468D-B25D-71F74E98B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6F1C7-29AA-4B08-A1B6-A1C90288D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4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85D1-2F23-4B7D-B39D-ED1771247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207" y="985422"/>
            <a:ext cx="8558075" cy="727969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/>
              <a:t>ASC Auction Platform Architecture</a:t>
            </a:r>
            <a:br>
              <a:rPr lang="en-US" sz="4000" b="1" dirty="0"/>
            </a:br>
            <a:r>
              <a:rPr lang="en-US" sz="1800" b="1" dirty="0"/>
              <a:t>December 7</a:t>
            </a:r>
            <a:r>
              <a:rPr lang="en-US" sz="1800" b="1" baseline="30000" dirty="0"/>
              <a:t>th</a:t>
            </a:r>
            <a:r>
              <a:rPr lang="en-US" sz="1800" b="1" dirty="0"/>
              <a:t>, 2020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8DB277-7584-4398-B359-5BCF1D673700}"/>
              </a:ext>
            </a:extLst>
          </p:cNvPr>
          <p:cNvSpPr txBox="1">
            <a:spLocks/>
          </p:cNvSpPr>
          <p:nvPr/>
        </p:nvSpPr>
        <p:spPr>
          <a:xfrm>
            <a:off x="275206" y="5769457"/>
            <a:ext cx="8558075" cy="7279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/>
              <a:t>Estimator: Isanka Rathnayaka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C18AF4-F214-4AE6-AFFC-8568CD14B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2292">
            <a:off x="7957930" y="2590178"/>
            <a:ext cx="24384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3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9982E-CEE4-4D85-8429-B57A226849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5" r="17741" b="-1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9DD12-95A0-485A-8723-CEA07A30C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558" y="646042"/>
            <a:ext cx="6520068" cy="406510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ASC Auction platform high-level architecture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Technology Stack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Main use cases in ASC Auction platform</a:t>
            </a:r>
          </a:p>
        </p:txBody>
      </p:sp>
    </p:spTree>
    <p:extLst>
      <p:ext uri="{BB962C8B-B14F-4D97-AF65-F5344CB8AC3E}">
        <p14:creationId xmlns:p14="http://schemas.microsoft.com/office/powerpoint/2010/main" val="225584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7181-726B-459B-BB8F-D22DB825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</a:rPr>
              <a:t>ASC Auction platform High-Level </a:t>
            </a:r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sz="4400" dirty="0">
                <a:solidFill>
                  <a:srgbClr val="000000"/>
                </a:solidFill>
              </a:rPr>
              <a:t>rchitecture</a:t>
            </a:r>
            <a:br>
              <a:rPr lang="en-US" sz="4400" dirty="0">
                <a:solidFill>
                  <a:srgbClr val="000000"/>
                </a:solidFill>
              </a:rPr>
            </a:br>
            <a:r>
              <a:rPr lang="en-US" dirty="0"/>
              <a:t>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66704C4-8A9E-4B20-B8E2-D58DD4E95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8" y="1319212"/>
            <a:ext cx="11860802" cy="5799487"/>
          </a:xfrm>
        </p:spPr>
      </p:pic>
    </p:spTree>
    <p:extLst>
      <p:ext uri="{BB962C8B-B14F-4D97-AF65-F5344CB8AC3E}">
        <p14:creationId xmlns:p14="http://schemas.microsoft.com/office/powerpoint/2010/main" val="136742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9A50-2DAE-40DF-8384-F6BDDDAF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5BBBE0-58CA-4696-A906-64913E0FB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301940"/>
              </p:ext>
            </p:extLst>
          </p:nvPr>
        </p:nvGraphicFramePr>
        <p:xfrm>
          <a:off x="838200" y="1606965"/>
          <a:ext cx="10412896" cy="4948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8">
                  <a:extLst>
                    <a:ext uri="{9D8B030D-6E8A-4147-A177-3AD203B41FA5}">
                      <a16:colId xmlns:a16="http://schemas.microsoft.com/office/drawing/2014/main" val="3270578028"/>
                    </a:ext>
                  </a:extLst>
                </a:gridCol>
                <a:gridCol w="4138242">
                  <a:extLst>
                    <a:ext uri="{9D8B030D-6E8A-4147-A177-3AD203B41FA5}">
                      <a16:colId xmlns:a16="http://schemas.microsoft.com/office/drawing/2014/main" val="2380937568"/>
                    </a:ext>
                  </a:extLst>
                </a:gridCol>
                <a:gridCol w="3714326">
                  <a:extLst>
                    <a:ext uri="{9D8B030D-6E8A-4147-A177-3AD203B41FA5}">
                      <a16:colId xmlns:a16="http://schemas.microsoft.com/office/drawing/2014/main" val="4181206151"/>
                    </a:ext>
                  </a:extLst>
                </a:gridCol>
              </a:tblGrid>
              <a:tr h="292441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373813"/>
                  </a:ext>
                </a:extLst>
              </a:tr>
              <a:tr h="926063">
                <a:tc>
                  <a:txBody>
                    <a:bodyPr/>
                    <a:lstStyle/>
                    <a:p>
                      <a:r>
                        <a:rPr lang="en-US" sz="1200" dirty="0"/>
                        <a:t>ASC Auction Platform SPA Web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Angular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Less learning curve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Opiniated framework – Hence less decision making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Long Term Support (LTS)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Proper documentation.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122819"/>
                  </a:ext>
                </a:extLst>
              </a:tr>
              <a:tr h="584882">
                <a:tc>
                  <a:txBody>
                    <a:bodyPr/>
                    <a:lstStyle/>
                    <a:p>
                      <a:r>
                        <a:rPr lang="en-US" sz="1200" dirty="0"/>
                        <a:t>API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Ocelot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 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NET Core based API Gateway especially made for microservices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90087"/>
                  </a:ext>
                </a:extLst>
              </a:tr>
              <a:tr h="1096654">
                <a:tc>
                  <a:txBody>
                    <a:bodyPr/>
                    <a:lstStyle/>
                    <a:p>
                      <a:r>
                        <a:rPr lang="en-US" sz="1200" dirty="0"/>
                        <a:t>Identity Server (IDP)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Identity Server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Provide the capability to delegate the entire security mechanism and keep it separate from the application. 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Used Authorization code flow + PKCE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176699"/>
                  </a:ext>
                </a:extLst>
              </a:tr>
              <a:tr h="243701">
                <a:tc>
                  <a:txBody>
                    <a:bodyPr/>
                    <a:lstStyle/>
                    <a:p>
                      <a:r>
                        <a:rPr lang="en-US" sz="1200" dirty="0"/>
                        <a:t>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Open ID 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Supports well for modern applications.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79472"/>
                  </a:ext>
                </a:extLst>
              </a:tr>
              <a:tr h="243701">
                <a:tc>
                  <a:txBody>
                    <a:bodyPr/>
                    <a:lstStyle/>
                    <a:p>
                      <a:r>
                        <a:rPr lang="en-US" sz="1200" dirty="0"/>
                        <a:t>Authorization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OAuth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Authorization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991018"/>
                  </a:ext>
                </a:extLst>
              </a:tr>
              <a:tr h="1267245">
                <a:tc>
                  <a:txBody>
                    <a:bodyPr/>
                    <a:lstStyle/>
                    <a:p>
                      <a:r>
                        <a:rPr lang="en-US" sz="1200" dirty="0"/>
                        <a:t>Web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.NET Core 3.1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ORM – Entity Framework Core 5.0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Validation – FluentValidation.AspNetCore 9.3.0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Logging – Nlog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Caching – Redis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Automated Unit Testing – Xunit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API Documentation - Swagger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642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3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2611-4175-49DE-86E9-B8A2C4F5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</a:rPr>
              <a:t>Main use cases in ASC Auction platform</a:t>
            </a:r>
            <a:br>
              <a:rPr lang="en-US" sz="4400" dirty="0">
                <a:solidFill>
                  <a:srgbClr val="000000"/>
                </a:solidFill>
              </a:rPr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77BA51-9776-4C08-8C6A-910918151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728119"/>
              </p:ext>
            </p:extLst>
          </p:nvPr>
        </p:nvGraphicFramePr>
        <p:xfrm>
          <a:off x="621195" y="1259368"/>
          <a:ext cx="10949609" cy="5233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05">
                  <a:extLst>
                    <a:ext uri="{9D8B030D-6E8A-4147-A177-3AD203B41FA5}">
                      <a16:colId xmlns:a16="http://schemas.microsoft.com/office/drawing/2014/main" val="1179058454"/>
                    </a:ext>
                  </a:extLst>
                </a:gridCol>
                <a:gridCol w="3259309">
                  <a:extLst>
                    <a:ext uri="{9D8B030D-6E8A-4147-A177-3AD203B41FA5}">
                      <a16:colId xmlns:a16="http://schemas.microsoft.com/office/drawing/2014/main" val="83756900"/>
                    </a:ext>
                  </a:extLst>
                </a:gridCol>
                <a:gridCol w="4469193">
                  <a:extLst>
                    <a:ext uri="{9D8B030D-6E8A-4147-A177-3AD203B41FA5}">
                      <a16:colId xmlns:a16="http://schemas.microsoft.com/office/drawing/2014/main" val="2742142203"/>
                    </a:ext>
                  </a:extLst>
                </a:gridCol>
                <a:gridCol w="2737402">
                  <a:extLst>
                    <a:ext uri="{9D8B030D-6E8A-4147-A177-3AD203B41FA5}">
                      <a16:colId xmlns:a16="http://schemas.microsoft.com/office/drawing/2014/main" val="2264324255"/>
                    </a:ext>
                  </a:extLst>
                </a:gridCol>
              </a:tblGrid>
              <a:tr h="3256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419819"/>
                  </a:ext>
                </a:extLst>
              </a:tr>
              <a:tr h="1031114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Grant access to ASC Auction platform user as an admin or member.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</a:t>
                      </a:r>
                      <a:r>
                        <a:rPr lang="en-US" sz="14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dirty="0"/>
                        <a:t> Web</a:t>
                      </a:r>
                      <a:r>
                        <a:rPr lang="en-US" sz="1400" dirty="0">
                          <a:sym typeface="Wingdings" panose="05000000000000000000" pitchFamily="2" charset="2"/>
                        </a:rPr>
                        <a:t> Portal  API Gateway(Ocelot)  IDP server (Identity Server 4)  Web API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order to grant access to a web portal admin, the admin user should be an already registered user. User will get authenticated and authorized by IDP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38758"/>
                  </a:ext>
                </a:extLst>
              </a:tr>
              <a:tr h="122105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Guest user sign up an existing email ID.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</a:t>
                      </a:r>
                      <a:r>
                        <a:rPr lang="en-US" sz="1400" dirty="0">
                          <a:sym typeface="Wingdings" panose="05000000000000000000" pitchFamily="2" charset="2"/>
                        </a:rPr>
                        <a:t> Web Portal  API Gateway(Ocelot)  IDP Server(Identity Server 4)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Upon typing the default auction platform URL, the guest user will get an option to sign up and upgrade to a registered user. </a:t>
                      </a:r>
                    </a:p>
                    <a:p>
                      <a:r>
                        <a:rPr lang="en-US" sz="1400" dirty="0"/>
                        <a:t>(IdentityServer4 user registration page)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04636"/>
                  </a:ext>
                </a:extLst>
              </a:tr>
              <a:tr h="1590865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Grant access to ASC Auction platform user as a registered user.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 </a:t>
                      </a:r>
                      <a:r>
                        <a:rPr lang="en-US" sz="14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dirty="0"/>
                        <a:t> Web</a:t>
                      </a:r>
                      <a:r>
                        <a:rPr lang="en-US" sz="1400" dirty="0">
                          <a:sym typeface="Wingdings" panose="05000000000000000000" pitchFamily="2" charset="2"/>
                        </a:rPr>
                        <a:t> Portal  API Gateway(Ocelot)  IDP server (Identity Server 4)  Web API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 order to grant access to a web portal admin, the admin user should be an already registered user. User will get authenticated and authorized by IDP server via role-based authorization.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71584"/>
                  </a:ext>
                </a:extLst>
              </a:tr>
              <a:tr h="747042"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54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77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2F6D5797-7606-4B6C-B5EF-4A9FD289F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7BBFBC2-534B-496A-8CDF-AE29FBE3CA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876" y="2267984"/>
            <a:ext cx="6019469" cy="198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6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365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ASC Auction Platform Architecture December 7th, 2020</vt:lpstr>
      <vt:lpstr>PowerPoint Presentation</vt:lpstr>
      <vt:lpstr>ASC Auction platform High-Level Architecture  </vt:lpstr>
      <vt:lpstr>Technology Stack</vt:lpstr>
      <vt:lpstr>Main use cases in ASC Auction platform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 Auction Platform Architecture December 7th, 2020</dc:title>
  <dc:creator>Ishi Rathnayaka</dc:creator>
  <cp:lastModifiedBy>Ishi Rathnayaka</cp:lastModifiedBy>
  <cp:revision>1</cp:revision>
  <dcterms:created xsi:type="dcterms:W3CDTF">2020-12-10T06:48:41Z</dcterms:created>
  <dcterms:modified xsi:type="dcterms:W3CDTF">2020-12-10T06:51:36Z</dcterms:modified>
</cp:coreProperties>
</file>