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0"/>
  </p:notesMasterIdLst>
  <p:sldIdLst>
    <p:sldId id="256" r:id="rId2"/>
    <p:sldId id="263" r:id="rId3"/>
    <p:sldId id="270" r:id="rId4"/>
    <p:sldId id="260" r:id="rId5"/>
    <p:sldId id="267" r:id="rId6"/>
    <p:sldId id="262" r:id="rId7"/>
    <p:sldId id="268" r:id="rId8"/>
    <p:sldId id="269" r:id="rId9"/>
  </p:sldIdLst>
  <p:sldSz cx="9144000" cy="6858000" type="screen4x3"/>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13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34C63CD2-58AC-46A9-8B1D-AC0517764AC7}" type="datetimeFigureOut">
              <a:rPr kumimoji="1" lang="ja-JP" altLang="en-US" smtClean="0"/>
              <a:t>2017/5/24</a:t>
            </a:fld>
            <a:endParaRPr kumimoji="1" lang="ja-JP" altLang="en-US"/>
          </a:p>
        </p:txBody>
      </p:sp>
      <p:sp>
        <p:nvSpPr>
          <p:cNvPr id="4" name="スライド イメージ プレースホルダー 3"/>
          <p:cNvSpPr>
            <a:spLocks noGrp="1" noRot="1" noChangeAspect="1"/>
          </p:cNvSpPr>
          <p:nvPr>
            <p:ph type="sldImg" idx="2"/>
          </p:nvPr>
        </p:nvSpPr>
        <p:spPr>
          <a:xfrm>
            <a:off x="1147763" y="1233488"/>
            <a:ext cx="4440237"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12433F09-7A39-4685-8A26-CB733D6052BB}" type="slidenum">
              <a:rPr kumimoji="1" lang="ja-JP" altLang="en-US" smtClean="0"/>
              <a:t>‹#›</a:t>
            </a:fld>
            <a:endParaRPr kumimoji="1" lang="ja-JP" altLang="en-US"/>
          </a:p>
        </p:txBody>
      </p:sp>
    </p:spTree>
    <p:extLst>
      <p:ext uri="{BB962C8B-B14F-4D97-AF65-F5344CB8AC3E}">
        <p14:creationId xmlns:p14="http://schemas.microsoft.com/office/powerpoint/2010/main" val="34653597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877A374-3099-48D5-A9A9-80CE25A262BE}" type="datetime1">
              <a:rPr kumimoji="1" lang="ja-JP" altLang="en-US" smtClean="0"/>
              <a:t>2017/5/24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a:lvl1pPr>
          </a:lstStyle>
          <a:p>
            <a:fld id="{DE27F9B9-D336-4B42-8D17-6BE6F3DF8901}" type="slidenum">
              <a:rPr kumimoji="1" lang="ja-JP" altLang="en-US" smtClean="0"/>
              <a:pPr/>
              <a:t>‹#›</a:t>
            </a:fld>
            <a:endParaRPr kumimoji="1" lang="ja-JP" altLang="en-US" dirty="0"/>
          </a:p>
        </p:txBody>
      </p:sp>
    </p:spTree>
    <p:extLst>
      <p:ext uri="{BB962C8B-B14F-4D97-AF65-F5344CB8AC3E}">
        <p14:creationId xmlns:p14="http://schemas.microsoft.com/office/powerpoint/2010/main" val="206593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2A35EC8-C679-41DD-AEB2-BF92885FE975}" type="datetime1">
              <a:rPr kumimoji="1" lang="ja-JP" altLang="en-US" smtClean="0"/>
              <a:t>2017/5/24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634BF0-D04F-476A-A1AC-BF379FB850CA}" type="slidenum">
              <a:rPr kumimoji="1" lang="ja-JP" altLang="en-US" smtClean="0"/>
              <a:t>‹#›</a:t>
            </a:fld>
            <a:endParaRPr kumimoji="1" lang="ja-JP" altLang="en-US"/>
          </a:p>
        </p:txBody>
      </p:sp>
    </p:spTree>
    <p:extLst>
      <p:ext uri="{BB962C8B-B14F-4D97-AF65-F5344CB8AC3E}">
        <p14:creationId xmlns:p14="http://schemas.microsoft.com/office/powerpoint/2010/main" val="1844316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B6E2D81-884F-4914-B0D0-F154B81FED20}" type="datetime1">
              <a:rPr kumimoji="1" lang="ja-JP" altLang="en-US" smtClean="0"/>
              <a:t>2017/5/24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634BF0-D04F-476A-A1AC-BF379FB850CA}" type="slidenum">
              <a:rPr kumimoji="1" lang="ja-JP" altLang="en-US" smtClean="0"/>
              <a:t>‹#›</a:t>
            </a:fld>
            <a:endParaRPr kumimoji="1" lang="ja-JP" altLang="en-US"/>
          </a:p>
        </p:txBody>
      </p:sp>
    </p:spTree>
    <p:extLst>
      <p:ext uri="{BB962C8B-B14F-4D97-AF65-F5344CB8AC3E}">
        <p14:creationId xmlns:p14="http://schemas.microsoft.com/office/powerpoint/2010/main" val="100559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80000" y="252000"/>
            <a:ext cx="7038000" cy="561600"/>
          </a:xfrm>
        </p:spPr>
        <p:txBody>
          <a:bodyPr>
            <a:noAutofit/>
          </a:bodyPr>
          <a:lstStyle>
            <a:lvl1pPr>
              <a:defRPr sz="2400">
                <a:latin typeface="+mn-ea"/>
                <a:ea typeface="+mn-ea"/>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509898" y="1172482"/>
            <a:ext cx="8123464" cy="4351338"/>
          </a:xfrm>
        </p:spPr>
        <p:txBody>
          <a:bodyPr/>
          <a:lstStyle>
            <a:lvl1pPr marL="457200" indent="-457200">
              <a:buSzPct val="100000"/>
              <a:buFont typeface="Arial" panose="020B0604020202020204" pitchFamily="34" charset="0"/>
              <a:buChar char="•"/>
              <a:defRPr/>
            </a:lvl1pPr>
            <a:lvl2pPr marL="800100" indent="-342900">
              <a:buSzPct val="100000"/>
              <a:buFont typeface="Arial" panose="020B0604020202020204" pitchFamily="34" charset="0"/>
              <a:buChar char="•"/>
              <a:defRPr/>
            </a:lvl2pPr>
            <a:lvl3pPr marL="1257300" indent="-342900">
              <a:buSzPct val="100000"/>
              <a:buFont typeface="Arial" panose="020B0604020202020204" pitchFamily="34" charset="0"/>
              <a:buChar char="•"/>
              <a:defRPr/>
            </a:lvl3pPr>
            <a:lvl4pPr marL="1657350" indent="-285750">
              <a:buSzPct val="100000"/>
              <a:buFont typeface="Arial" panose="020B0604020202020204" pitchFamily="34" charset="0"/>
              <a:buChar char="•"/>
              <a:defRPr/>
            </a:lvl4pPr>
            <a:lvl5pPr marL="2114550" indent="-285750">
              <a:buSzPct val="100000"/>
              <a:buFont typeface="Arial" panose="020B0604020202020204" pitchFamily="34" charset="0"/>
              <a:buChar char="•"/>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pic>
        <p:nvPicPr>
          <p:cNvPr id="8" name="図 7"/>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9066" y="154377"/>
            <a:ext cx="1895175" cy="864525"/>
          </a:xfrm>
          <a:prstGeom prst="rect">
            <a:avLst/>
          </a:prstGeom>
        </p:spPr>
      </p:pic>
      <p:cxnSp>
        <p:nvCxnSpPr>
          <p:cNvPr id="10" name="直線コネクタ 9"/>
          <p:cNvCxnSpPr/>
          <p:nvPr userDrawn="1"/>
        </p:nvCxnSpPr>
        <p:spPr>
          <a:xfrm>
            <a:off x="1954242" y="763895"/>
            <a:ext cx="6679120" cy="0"/>
          </a:xfrm>
          <a:prstGeom prst="line">
            <a:avLst/>
          </a:prstGeom>
          <a:ln w="12700"/>
        </p:spPr>
        <p:style>
          <a:lnRef idx="1">
            <a:schemeClr val="dk1"/>
          </a:lnRef>
          <a:fillRef idx="0">
            <a:schemeClr val="dk1"/>
          </a:fillRef>
          <a:effectRef idx="0">
            <a:schemeClr val="dk1"/>
          </a:effectRef>
          <a:fontRef idx="minor">
            <a:schemeClr val="tx1"/>
          </a:fontRef>
        </p:style>
      </p:cxnSp>
      <p:sp>
        <p:nvSpPr>
          <p:cNvPr id="7" name="日付プレースホルダー 6"/>
          <p:cNvSpPr>
            <a:spLocks noGrp="1"/>
          </p:cNvSpPr>
          <p:nvPr>
            <p:ph type="dt" sz="half" idx="10"/>
          </p:nvPr>
        </p:nvSpPr>
        <p:spPr/>
        <p:txBody>
          <a:bodyPr/>
          <a:lstStyle/>
          <a:p>
            <a:fld id="{DC72D0C6-58D4-4797-95FC-483BAEE82457}" type="datetime1">
              <a:rPr kumimoji="1" lang="ja-JP" altLang="en-US" smtClean="0"/>
              <a:t>2017/5/24</a:t>
            </a:fld>
            <a:endParaRPr kumimoji="1" lang="ja-JP" altLang="en-US"/>
          </a:p>
        </p:txBody>
      </p:sp>
      <p:sp>
        <p:nvSpPr>
          <p:cNvPr id="9" name="フッター プレースホルダー 8"/>
          <p:cNvSpPr>
            <a:spLocks noGrp="1"/>
          </p:cNvSpPr>
          <p:nvPr>
            <p:ph type="ftr" sz="quarter" idx="11"/>
          </p:nvPr>
        </p:nvSpPr>
        <p:spPr/>
        <p:txBody>
          <a:bodyPr/>
          <a:lstStyle/>
          <a:p>
            <a:endParaRPr kumimoji="1" lang="ja-JP" altLang="en-US"/>
          </a:p>
        </p:txBody>
      </p:sp>
      <p:sp>
        <p:nvSpPr>
          <p:cNvPr id="11" name="スライド番号プレースホルダー 10"/>
          <p:cNvSpPr>
            <a:spLocks noGrp="1"/>
          </p:cNvSpPr>
          <p:nvPr>
            <p:ph type="sldNum" sz="quarter" idx="12"/>
          </p:nvPr>
        </p:nvSpPr>
        <p:spPr>
          <a:xfrm>
            <a:off x="6748894" y="6406231"/>
            <a:ext cx="2057400" cy="365125"/>
          </a:xfrm>
        </p:spPr>
        <p:txBody>
          <a:bodyPr/>
          <a:lstStyle>
            <a:lvl1pPr>
              <a:defRPr>
                <a:solidFill>
                  <a:schemeClr val="bg1">
                    <a:lumMod val="50000"/>
                  </a:schemeClr>
                </a:solidFill>
                <a:latin typeface="+mn-ea"/>
                <a:ea typeface="+mn-ea"/>
              </a:defRPr>
            </a:lvl1pPr>
          </a:lstStyle>
          <a:p>
            <a:fld id="{64634BF0-D04F-476A-A1AC-BF379FB850CA}" type="slidenum">
              <a:rPr kumimoji="1" lang="ja-JP" altLang="en-US" smtClean="0"/>
              <a:pPr/>
              <a:t>‹#›</a:t>
            </a:fld>
            <a:endParaRPr kumimoji="1" lang="ja-JP" altLang="en-US" dirty="0"/>
          </a:p>
        </p:txBody>
      </p:sp>
    </p:spTree>
    <p:extLst>
      <p:ext uri="{BB962C8B-B14F-4D97-AF65-F5344CB8AC3E}">
        <p14:creationId xmlns:p14="http://schemas.microsoft.com/office/powerpoint/2010/main" val="224477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315786E-2198-4B40-B04D-093BBED186CA}" type="datetime1">
              <a:rPr kumimoji="1" lang="ja-JP" altLang="en-US" smtClean="0"/>
              <a:t>2017/5/24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634BF0-D04F-476A-A1AC-BF379FB850CA}" type="slidenum">
              <a:rPr kumimoji="1" lang="ja-JP" altLang="en-US" smtClean="0"/>
              <a:t>‹#›</a:t>
            </a:fld>
            <a:endParaRPr kumimoji="1" lang="ja-JP" altLang="en-US"/>
          </a:p>
        </p:txBody>
      </p:sp>
    </p:spTree>
    <p:extLst>
      <p:ext uri="{BB962C8B-B14F-4D97-AF65-F5344CB8AC3E}">
        <p14:creationId xmlns:p14="http://schemas.microsoft.com/office/powerpoint/2010/main" val="148162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4091BA0-A9AC-43C1-AD38-AF081185AC02}" type="datetime1">
              <a:rPr kumimoji="1" lang="ja-JP" altLang="en-US" smtClean="0"/>
              <a:t>2017/5/24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4634BF0-D04F-476A-A1AC-BF379FB850CA}" type="slidenum">
              <a:rPr kumimoji="1" lang="ja-JP" altLang="en-US" smtClean="0"/>
              <a:t>‹#›</a:t>
            </a:fld>
            <a:endParaRPr kumimoji="1" lang="ja-JP" altLang="en-US"/>
          </a:p>
        </p:txBody>
      </p:sp>
    </p:spTree>
    <p:extLst>
      <p:ext uri="{BB962C8B-B14F-4D97-AF65-F5344CB8AC3E}">
        <p14:creationId xmlns:p14="http://schemas.microsoft.com/office/powerpoint/2010/main" val="46308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1"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7167C52-71A0-4BC1-85C8-3F954F054488}" type="datetime1">
              <a:rPr kumimoji="1" lang="ja-JP" altLang="en-US" smtClean="0"/>
              <a:t>2017/5/24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4634BF0-D04F-476A-A1AC-BF379FB850CA}" type="slidenum">
              <a:rPr kumimoji="1" lang="ja-JP" altLang="en-US" smtClean="0"/>
              <a:t>‹#›</a:t>
            </a:fld>
            <a:endParaRPr kumimoji="1" lang="ja-JP" altLang="en-US"/>
          </a:p>
        </p:txBody>
      </p:sp>
    </p:spTree>
    <p:extLst>
      <p:ext uri="{BB962C8B-B14F-4D97-AF65-F5344CB8AC3E}">
        <p14:creationId xmlns:p14="http://schemas.microsoft.com/office/powerpoint/2010/main" val="2911612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AF4FC9E-E9DE-4B2B-9D97-FF9845418E61}" type="datetime1">
              <a:rPr kumimoji="1" lang="ja-JP" altLang="en-US" smtClean="0"/>
              <a:t>2017/5/24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4634BF0-D04F-476A-A1AC-BF379FB850CA}" type="slidenum">
              <a:rPr kumimoji="1" lang="ja-JP" altLang="en-US" smtClean="0"/>
              <a:t>‹#›</a:t>
            </a:fld>
            <a:endParaRPr kumimoji="1" lang="ja-JP" altLang="en-US"/>
          </a:p>
        </p:txBody>
      </p:sp>
    </p:spTree>
    <p:extLst>
      <p:ext uri="{BB962C8B-B14F-4D97-AF65-F5344CB8AC3E}">
        <p14:creationId xmlns:p14="http://schemas.microsoft.com/office/powerpoint/2010/main" val="1787309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26623-DABF-4FD5-8DE4-66642EB781CD}" type="datetime1">
              <a:rPr kumimoji="1" lang="ja-JP" altLang="en-US" smtClean="0"/>
              <a:t>2017/5/24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4634BF0-D04F-476A-A1AC-BF379FB850CA}" type="slidenum">
              <a:rPr kumimoji="1" lang="ja-JP" altLang="en-US" smtClean="0"/>
              <a:t>‹#›</a:t>
            </a:fld>
            <a:endParaRPr kumimoji="1" lang="ja-JP" altLang="en-US"/>
          </a:p>
        </p:txBody>
      </p:sp>
    </p:spTree>
    <p:extLst>
      <p:ext uri="{BB962C8B-B14F-4D97-AF65-F5344CB8AC3E}">
        <p14:creationId xmlns:p14="http://schemas.microsoft.com/office/powerpoint/2010/main" val="134651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544BB30-601F-4198-B365-C17C8288B1E9}" type="datetime1">
              <a:rPr kumimoji="1" lang="ja-JP" altLang="en-US" smtClean="0"/>
              <a:t>2017/5/24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4634BF0-D04F-476A-A1AC-BF379FB850CA}" type="slidenum">
              <a:rPr kumimoji="1" lang="ja-JP" altLang="en-US" smtClean="0"/>
              <a:t>‹#›</a:t>
            </a:fld>
            <a:endParaRPr kumimoji="1" lang="ja-JP" altLang="en-US"/>
          </a:p>
        </p:txBody>
      </p:sp>
    </p:spTree>
    <p:extLst>
      <p:ext uri="{BB962C8B-B14F-4D97-AF65-F5344CB8AC3E}">
        <p14:creationId xmlns:p14="http://schemas.microsoft.com/office/powerpoint/2010/main" val="3063897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DD6B158-CFA6-4DBA-9701-0FAAD82566E5}" type="datetime1">
              <a:rPr kumimoji="1" lang="ja-JP" altLang="en-US" smtClean="0"/>
              <a:t>2017/5/24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4634BF0-D04F-476A-A1AC-BF379FB850CA}" type="slidenum">
              <a:rPr kumimoji="1" lang="ja-JP" altLang="en-US" smtClean="0"/>
              <a:t>‹#›</a:t>
            </a:fld>
            <a:endParaRPr kumimoji="1" lang="ja-JP" altLang="en-US"/>
          </a:p>
        </p:txBody>
      </p:sp>
    </p:spTree>
    <p:extLst>
      <p:ext uri="{BB962C8B-B14F-4D97-AF65-F5344CB8AC3E}">
        <p14:creationId xmlns:p14="http://schemas.microsoft.com/office/powerpoint/2010/main" val="247036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426FB-C083-481B-A099-D0BD921BFABF}" type="datetime1">
              <a:rPr kumimoji="1" lang="ja-JP" altLang="en-US" smtClean="0"/>
              <a:t>2017/5/24</a:t>
            </a:fld>
            <a:endParaRPr kumimoji="1" lang="ja-JP"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34BF0-D04F-476A-A1AC-BF379FB850CA}" type="slidenum">
              <a:rPr kumimoji="1" lang="ja-JP" altLang="en-US" smtClean="0"/>
              <a:t>‹#›</a:t>
            </a:fld>
            <a:endParaRPr kumimoji="1" lang="ja-JP" altLang="en-US"/>
          </a:p>
        </p:txBody>
      </p:sp>
    </p:spTree>
    <p:extLst>
      <p:ext uri="{BB962C8B-B14F-4D97-AF65-F5344CB8AC3E}">
        <p14:creationId xmlns:p14="http://schemas.microsoft.com/office/powerpoint/2010/main" val="88767423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1" y="1877781"/>
            <a:ext cx="4179855" cy="3682948"/>
          </a:xfrm>
          <a:prstGeom prst="rect">
            <a:avLst/>
          </a:prstGeom>
        </p:spPr>
      </p:pic>
      <p:sp>
        <p:nvSpPr>
          <p:cNvPr id="11" name="サブタイトル 2"/>
          <p:cNvSpPr>
            <a:spLocks noGrp="1"/>
          </p:cNvSpPr>
          <p:nvPr>
            <p:ph type="subTitle" idx="1"/>
          </p:nvPr>
        </p:nvSpPr>
        <p:spPr>
          <a:xfrm>
            <a:off x="3737502" y="1877781"/>
            <a:ext cx="4465467" cy="3682948"/>
          </a:xfrm>
        </p:spPr>
        <p:txBody>
          <a:bodyPr anchor="ctr">
            <a:normAutofit/>
          </a:bodyPr>
          <a:lstStyle/>
          <a:p>
            <a:r>
              <a:rPr lang="ja-JP" altLang="en-US" sz="2000" dirty="0"/>
              <a:t>株式会社ナナイロ</a:t>
            </a:r>
            <a:endParaRPr lang="en-US" altLang="ja-JP" sz="2000" dirty="0"/>
          </a:p>
          <a:p>
            <a:r>
              <a:rPr lang="ja-JP" altLang="en-US" sz="2000" dirty="0"/>
              <a:t>ユーザーアプリケーション事業部</a:t>
            </a:r>
            <a:endParaRPr lang="en-US" altLang="ja-JP" sz="2000" dirty="0"/>
          </a:p>
          <a:p>
            <a:r>
              <a:rPr lang="ja-JP" altLang="en-US" sz="2000" dirty="0" smtClean="0"/>
              <a:t>ご紹介</a:t>
            </a:r>
            <a:endParaRPr lang="ja-JP" altLang="en-US" sz="2000" dirty="0"/>
          </a:p>
        </p:txBody>
      </p:sp>
    </p:spTree>
    <p:extLst>
      <p:ext uri="{BB962C8B-B14F-4D97-AF65-F5344CB8AC3E}">
        <p14:creationId xmlns:p14="http://schemas.microsoft.com/office/powerpoint/2010/main" val="55205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980000" y="252000"/>
            <a:ext cx="7038419" cy="562075"/>
          </a:xfrm>
        </p:spPr>
        <p:txBody>
          <a:bodyPr>
            <a:noAutofit/>
          </a:bodyPr>
          <a:lstStyle/>
          <a:p>
            <a:r>
              <a:rPr kumimoji="1" lang="ja-JP" altLang="en-US" dirty="0">
                <a:latin typeface="+mn-ea"/>
                <a:ea typeface="+mn-ea"/>
              </a:rPr>
              <a:t>株式会社</a:t>
            </a:r>
            <a:r>
              <a:rPr lang="ja-JP" altLang="en-US" dirty="0">
                <a:latin typeface="+mn-ea"/>
                <a:ea typeface="+mn-ea"/>
              </a:rPr>
              <a:t>ナナイロ </a:t>
            </a:r>
            <a:r>
              <a:rPr kumimoji="1" lang="ja-JP" altLang="en-US" dirty="0">
                <a:latin typeface="+mn-ea"/>
                <a:ea typeface="+mn-ea"/>
              </a:rPr>
              <a:t>について</a:t>
            </a:r>
          </a:p>
        </p:txBody>
      </p:sp>
      <p:sp>
        <p:nvSpPr>
          <p:cNvPr id="6" name="コンテンツ プレースホルダー 1"/>
          <p:cNvSpPr>
            <a:spLocks noGrp="1"/>
          </p:cNvSpPr>
          <p:nvPr>
            <p:ph idx="1"/>
          </p:nvPr>
        </p:nvSpPr>
        <p:spPr>
          <a:xfrm>
            <a:off x="1377543" y="1115299"/>
            <a:ext cx="7287799" cy="5766455"/>
          </a:xfrm>
        </p:spPr>
        <p:txBody>
          <a:bodyPr>
            <a:noAutofit/>
          </a:bodyPr>
          <a:lstStyle/>
          <a:p>
            <a:r>
              <a:rPr lang="ja-JP" altLang="en-US" sz="2000" dirty="0">
                <a:latin typeface="+mn-ea"/>
              </a:rPr>
              <a:t>株式会社ナナイロ（ </a:t>
            </a:r>
            <a:r>
              <a:rPr lang="en-US" altLang="ja-JP" sz="2000" dirty="0">
                <a:latin typeface="+mn-ea"/>
              </a:rPr>
              <a:t>nanairo-inc.jp</a:t>
            </a:r>
            <a:r>
              <a:rPr lang="ja-JP" altLang="en-US" sz="2000" dirty="0">
                <a:latin typeface="+mn-ea"/>
              </a:rPr>
              <a:t> ）</a:t>
            </a:r>
            <a:endParaRPr lang="en-US" altLang="ja-JP" sz="2000" dirty="0">
              <a:latin typeface="+mn-ea"/>
            </a:endParaRPr>
          </a:p>
          <a:p>
            <a:r>
              <a:rPr lang="ja-JP" altLang="en-US" sz="2000" dirty="0">
                <a:latin typeface="+mn-ea"/>
              </a:rPr>
              <a:t>設立　</a:t>
            </a:r>
            <a:r>
              <a:rPr lang="en-US" altLang="ja-JP" sz="2000" dirty="0">
                <a:latin typeface="+mn-ea"/>
              </a:rPr>
              <a:t>2005</a:t>
            </a:r>
            <a:r>
              <a:rPr lang="ja-JP" altLang="en-US" sz="2000" dirty="0">
                <a:latin typeface="+mn-ea"/>
              </a:rPr>
              <a:t>年</a:t>
            </a:r>
            <a:r>
              <a:rPr lang="en-US" altLang="ja-JP" sz="2000" dirty="0">
                <a:latin typeface="+mn-ea"/>
              </a:rPr>
              <a:t>10</a:t>
            </a:r>
            <a:r>
              <a:rPr lang="ja-JP" altLang="en-US" sz="2000" dirty="0">
                <a:latin typeface="+mn-ea"/>
              </a:rPr>
              <a:t>月</a:t>
            </a:r>
            <a:endParaRPr lang="en-US" altLang="ja-JP" sz="2000" dirty="0">
              <a:latin typeface="+mn-ea"/>
            </a:endParaRPr>
          </a:p>
          <a:p>
            <a:pPr lvl="1"/>
            <a:r>
              <a:rPr lang="en-US" altLang="ja-JP" sz="1800" dirty="0">
                <a:latin typeface="+mn-ea"/>
              </a:rPr>
              <a:t>2016</a:t>
            </a:r>
            <a:r>
              <a:rPr lang="ja-JP" altLang="en-US" sz="1800" dirty="0">
                <a:latin typeface="+mn-ea"/>
              </a:rPr>
              <a:t>年</a:t>
            </a:r>
            <a:r>
              <a:rPr lang="en-US" altLang="ja-JP" sz="1800" dirty="0">
                <a:latin typeface="+mn-ea"/>
              </a:rPr>
              <a:t>10</a:t>
            </a:r>
            <a:r>
              <a:rPr lang="ja-JP" altLang="en-US" sz="1800" dirty="0">
                <a:latin typeface="+mn-ea"/>
              </a:rPr>
              <a:t>月に</a:t>
            </a:r>
            <a:r>
              <a:rPr lang="en-US" altLang="ja-JP" sz="1800" dirty="0">
                <a:latin typeface="+mn-ea"/>
              </a:rPr>
              <a:t>(</a:t>
            </a:r>
            <a:r>
              <a:rPr lang="ja-JP" altLang="en-US" sz="1800" dirty="0">
                <a:latin typeface="+mn-ea"/>
              </a:rPr>
              <a:t>株</a:t>
            </a:r>
            <a:r>
              <a:rPr lang="en-US" altLang="ja-JP" sz="1800" dirty="0">
                <a:latin typeface="+mn-ea"/>
              </a:rPr>
              <a:t>)PRO&amp;BSC</a:t>
            </a:r>
            <a:r>
              <a:rPr lang="ja-JP" altLang="en-US" sz="1800" dirty="0">
                <a:latin typeface="+mn-ea"/>
              </a:rPr>
              <a:t>と</a:t>
            </a:r>
            <a:r>
              <a:rPr lang="en-US" altLang="ja-JP" sz="1800" dirty="0">
                <a:latin typeface="+mn-ea"/>
              </a:rPr>
              <a:t>(</a:t>
            </a:r>
            <a:r>
              <a:rPr lang="ja-JP" altLang="en-US" sz="1800" dirty="0">
                <a:latin typeface="+mn-ea"/>
              </a:rPr>
              <a:t>株</a:t>
            </a:r>
            <a:r>
              <a:rPr lang="en-US" altLang="ja-JP" sz="1800" dirty="0">
                <a:latin typeface="+mn-ea"/>
              </a:rPr>
              <a:t>)Sunnyday</a:t>
            </a:r>
            <a:r>
              <a:rPr lang="ja-JP" altLang="en-US" sz="1800" dirty="0">
                <a:latin typeface="+mn-ea"/>
              </a:rPr>
              <a:t>が合併</a:t>
            </a:r>
            <a:endParaRPr lang="en-US" altLang="ja-JP" sz="1800" dirty="0">
              <a:latin typeface="+mn-ea"/>
            </a:endParaRPr>
          </a:p>
          <a:p>
            <a:r>
              <a:rPr lang="ja-JP" altLang="en-US" sz="2000" dirty="0">
                <a:latin typeface="+mn-ea"/>
              </a:rPr>
              <a:t>資本金　</a:t>
            </a:r>
            <a:r>
              <a:rPr lang="en-US" altLang="ja-JP" sz="2000" dirty="0">
                <a:latin typeface="+mn-ea"/>
              </a:rPr>
              <a:t>2,000</a:t>
            </a:r>
            <a:r>
              <a:rPr lang="ja-JP" altLang="en-US" sz="2000" dirty="0">
                <a:latin typeface="+mn-ea"/>
              </a:rPr>
              <a:t>万</a:t>
            </a:r>
            <a:endParaRPr lang="en-US" altLang="ja-JP" sz="2000" dirty="0">
              <a:latin typeface="+mn-ea"/>
            </a:endParaRPr>
          </a:p>
          <a:p>
            <a:r>
              <a:rPr lang="ja-JP" altLang="en-US" sz="2000" dirty="0">
                <a:latin typeface="+mn-ea"/>
              </a:rPr>
              <a:t>取締役会長　　　中嶋 巌</a:t>
            </a:r>
            <a:endParaRPr lang="en-US" altLang="ja-JP" sz="2000" dirty="0">
              <a:latin typeface="+mn-ea"/>
            </a:endParaRPr>
          </a:p>
          <a:p>
            <a:r>
              <a:rPr lang="ja-JP" altLang="en-US" sz="2000" dirty="0">
                <a:latin typeface="+mn-ea"/>
              </a:rPr>
              <a:t>代表取締役社長　中嶋 竜大</a:t>
            </a:r>
            <a:endParaRPr lang="en-US" altLang="ja-JP" sz="2000" dirty="0">
              <a:latin typeface="+mn-ea"/>
            </a:endParaRPr>
          </a:p>
          <a:p>
            <a:r>
              <a:rPr lang="ja-JP" altLang="en-US" sz="2000" dirty="0">
                <a:latin typeface="+mn-ea"/>
              </a:rPr>
              <a:t>事業内容</a:t>
            </a:r>
            <a:endParaRPr lang="en-US" altLang="ja-JP" sz="2000" dirty="0">
              <a:latin typeface="+mn-ea"/>
            </a:endParaRPr>
          </a:p>
          <a:p>
            <a:pPr lvl="1"/>
            <a:r>
              <a:rPr lang="ja-JP" altLang="en-US" sz="1800" dirty="0">
                <a:latin typeface="+mn-ea"/>
              </a:rPr>
              <a:t>システムソフトウェア開発</a:t>
            </a:r>
            <a:endParaRPr lang="en-US" altLang="ja-JP" sz="1800" dirty="0">
              <a:latin typeface="+mn-ea"/>
            </a:endParaRPr>
          </a:p>
          <a:p>
            <a:pPr lvl="1"/>
            <a:r>
              <a:rPr lang="ja-JP" altLang="en-US" sz="1800" dirty="0">
                <a:latin typeface="+mn-ea"/>
              </a:rPr>
              <a:t>インターネット関連事業</a:t>
            </a:r>
            <a:endParaRPr lang="en-US" altLang="ja-JP" sz="1800" dirty="0">
              <a:latin typeface="+mn-ea"/>
            </a:endParaRPr>
          </a:p>
          <a:p>
            <a:pPr lvl="1"/>
            <a:r>
              <a:rPr lang="ja-JP" altLang="en-US" sz="1800" dirty="0">
                <a:latin typeface="+mn-ea"/>
              </a:rPr>
              <a:t>医療コンサルティング</a:t>
            </a:r>
            <a:endParaRPr lang="en-US" altLang="ja-JP" sz="1800" dirty="0">
              <a:latin typeface="+mn-ea"/>
            </a:endParaRPr>
          </a:p>
          <a:p>
            <a:pPr lvl="1"/>
            <a:r>
              <a:rPr lang="ja-JP" altLang="en-US" sz="1800" dirty="0">
                <a:latin typeface="+mn-ea"/>
              </a:rPr>
              <a:t>キャリアサポート事業　　他</a:t>
            </a:r>
            <a:endParaRPr lang="en-US" altLang="ja-JP" sz="1800" dirty="0">
              <a:latin typeface="+mn-ea"/>
            </a:endParaRPr>
          </a:p>
          <a:p>
            <a:r>
              <a:rPr lang="ja-JP" altLang="en-US" sz="2000" dirty="0">
                <a:latin typeface="+mn-ea"/>
              </a:rPr>
              <a:t>所在地</a:t>
            </a:r>
            <a:endParaRPr lang="en-US" altLang="ja-JP" sz="2000" dirty="0">
              <a:latin typeface="+mn-ea"/>
            </a:endParaRPr>
          </a:p>
          <a:p>
            <a:pPr lvl="1"/>
            <a:r>
              <a:rPr lang="ja-JP" altLang="en-US" sz="1600" dirty="0">
                <a:latin typeface="+mn-ea"/>
              </a:rPr>
              <a:t>本社：宮城県仙台市青葉区本町</a:t>
            </a:r>
            <a:r>
              <a:rPr lang="en-US" altLang="ja-JP" sz="1600" dirty="0">
                <a:latin typeface="+mn-ea"/>
              </a:rPr>
              <a:t>2-6-35</a:t>
            </a:r>
            <a:r>
              <a:rPr lang="ja-JP" altLang="en-US" sz="1600" dirty="0">
                <a:latin typeface="+mn-ea"/>
              </a:rPr>
              <a:t>（</a:t>
            </a:r>
            <a:r>
              <a:rPr lang="en-US" altLang="ja-JP" sz="1600" dirty="0">
                <a:latin typeface="+mn-ea"/>
              </a:rPr>
              <a:t>TEL</a:t>
            </a:r>
            <a:r>
              <a:rPr lang="ja-JP" altLang="en-US" sz="1600" dirty="0">
                <a:latin typeface="+mn-ea"/>
              </a:rPr>
              <a:t>：</a:t>
            </a:r>
            <a:r>
              <a:rPr lang="en-US" altLang="ja-JP" sz="1600" dirty="0">
                <a:latin typeface="+mn-ea"/>
              </a:rPr>
              <a:t>022-200-9006</a:t>
            </a:r>
            <a:r>
              <a:rPr lang="ja-JP" altLang="en-US" sz="1600" dirty="0">
                <a:latin typeface="+mn-ea"/>
              </a:rPr>
              <a:t>）</a:t>
            </a:r>
            <a:endParaRPr lang="en-US" altLang="ja-JP" sz="1600" dirty="0">
              <a:latin typeface="+mn-ea"/>
            </a:endParaRPr>
          </a:p>
          <a:p>
            <a:pPr lvl="1"/>
            <a:r>
              <a:rPr lang="ja-JP" altLang="en-US" sz="1600" dirty="0">
                <a:latin typeface="+mn-ea"/>
              </a:rPr>
              <a:t>首都圏営業所：東京都台東区寿</a:t>
            </a:r>
            <a:r>
              <a:rPr lang="en-US" altLang="ja-JP" sz="1600" dirty="0">
                <a:latin typeface="+mn-ea"/>
              </a:rPr>
              <a:t>1-11-6</a:t>
            </a:r>
          </a:p>
          <a:p>
            <a:r>
              <a:rPr lang="ja-JP" altLang="en-US" sz="2000" dirty="0">
                <a:latin typeface="+mn-ea"/>
              </a:rPr>
              <a:t>従業員数　</a:t>
            </a:r>
            <a:r>
              <a:rPr lang="en-US" altLang="ja-JP" sz="1800" dirty="0" smtClean="0">
                <a:latin typeface="+mn-ea"/>
              </a:rPr>
              <a:t>77</a:t>
            </a:r>
            <a:r>
              <a:rPr lang="ja-JP" altLang="en-US" sz="1800" dirty="0" smtClean="0">
                <a:latin typeface="+mn-ea"/>
              </a:rPr>
              <a:t>名</a:t>
            </a:r>
            <a:r>
              <a:rPr lang="ja-JP" altLang="en-US" sz="1800" dirty="0">
                <a:latin typeface="+mn-ea"/>
              </a:rPr>
              <a:t>（</a:t>
            </a:r>
            <a:r>
              <a:rPr lang="en-US" altLang="ja-JP" sz="1800" dirty="0" smtClean="0">
                <a:latin typeface="+mn-ea"/>
              </a:rPr>
              <a:t>2017</a:t>
            </a:r>
            <a:r>
              <a:rPr lang="ja-JP" altLang="en-US" sz="1800" dirty="0" smtClean="0">
                <a:latin typeface="+mn-ea"/>
              </a:rPr>
              <a:t>年</a:t>
            </a:r>
            <a:r>
              <a:rPr lang="en-US" altLang="ja-JP" sz="1800" dirty="0">
                <a:latin typeface="+mn-ea"/>
              </a:rPr>
              <a:t>5</a:t>
            </a:r>
            <a:r>
              <a:rPr lang="ja-JP" altLang="en-US" sz="1800" dirty="0" smtClean="0">
                <a:latin typeface="+mn-ea"/>
              </a:rPr>
              <a:t>月</a:t>
            </a:r>
            <a:r>
              <a:rPr lang="ja-JP" altLang="en-US" sz="1800" dirty="0">
                <a:latin typeface="+mn-ea"/>
              </a:rPr>
              <a:t>現在）</a:t>
            </a:r>
          </a:p>
        </p:txBody>
      </p:sp>
      <p:sp>
        <p:nvSpPr>
          <p:cNvPr id="2" name="スライド番号プレースホルダー 1"/>
          <p:cNvSpPr>
            <a:spLocks noGrp="1"/>
          </p:cNvSpPr>
          <p:nvPr>
            <p:ph type="sldNum" sz="quarter" idx="12"/>
          </p:nvPr>
        </p:nvSpPr>
        <p:spPr/>
        <p:txBody>
          <a:bodyPr/>
          <a:lstStyle/>
          <a:p>
            <a:fld id="{64634BF0-D04F-476A-A1AC-BF379FB850CA}" type="slidenum">
              <a:rPr kumimoji="1" lang="ja-JP" altLang="en-US" smtClean="0"/>
              <a:pPr/>
              <a:t>2</a:t>
            </a:fld>
            <a:endParaRPr kumimoji="1" lang="ja-JP" altLang="en-US" dirty="0"/>
          </a:p>
        </p:txBody>
      </p:sp>
    </p:spTree>
    <p:extLst>
      <p:ext uri="{BB962C8B-B14F-4D97-AF65-F5344CB8AC3E}">
        <p14:creationId xmlns:p14="http://schemas.microsoft.com/office/powerpoint/2010/main" val="360211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仙台市「四方よし企業」優秀賞受賞 </a:t>
            </a:r>
            <a:r>
              <a:rPr lang="en-US" altLang="ja-JP" sz="1600" dirty="0" smtClean="0"/>
              <a:t>(2017.4.25)</a:t>
            </a:r>
            <a:endParaRPr kumimoji="1" lang="ja-JP" altLang="en-US" sz="1600" dirty="0"/>
          </a:p>
        </p:txBody>
      </p:sp>
      <p:sp>
        <p:nvSpPr>
          <p:cNvPr id="3" name="コンテンツ プレースホルダー 2"/>
          <p:cNvSpPr>
            <a:spLocks noGrp="1"/>
          </p:cNvSpPr>
          <p:nvPr>
            <p:ph idx="1"/>
          </p:nvPr>
        </p:nvSpPr>
        <p:spPr>
          <a:xfrm>
            <a:off x="475174" y="894690"/>
            <a:ext cx="8331120" cy="3133300"/>
          </a:xfrm>
        </p:spPr>
        <p:txBody>
          <a:bodyPr>
            <a:normAutofit/>
          </a:bodyPr>
          <a:lstStyle/>
          <a:p>
            <a:r>
              <a:rPr kumimoji="1" lang="ja-JP" altLang="en-US" sz="1800" dirty="0" smtClean="0">
                <a:latin typeface="+mn-ea"/>
              </a:rPr>
              <a:t>四方よし企業</a:t>
            </a:r>
            <a:endParaRPr kumimoji="1" lang="en-US" altLang="ja-JP" sz="1800" dirty="0" smtClean="0">
              <a:latin typeface="+mn-ea"/>
            </a:endParaRPr>
          </a:p>
          <a:p>
            <a:pPr lvl="1"/>
            <a:r>
              <a:rPr lang="en-US" altLang="ja-JP" sz="1600" dirty="0" smtClean="0">
                <a:latin typeface="+mn-ea"/>
              </a:rPr>
              <a:t>2017</a:t>
            </a:r>
            <a:r>
              <a:rPr lang="ja-JP" altLang="en-US" sz="1600" dirty="0" smtClean="0">
                <a:latin typeface="+mn-ea"/>
              </a:rPr>
              <a:t>年仙台市に</a:t>
            </a:r>
            <a:r>
              <a:rPr lang="ja-JP" altLang="en-US" sz="1600" dirty="0">
                <a:latin typeface="+mn-ea"/>
              </a:rPr>
              <a:t>創設された、「地域社会の発展および市民生活の向上に寄与する優れた取り組みを行っている市内の中小企業を表彰</a:t>
            </a:r>
            <a:r>
              <a:rPr lang="ja-JP" altLang="en-US" sz="1600" dirty="0" smtClean="0">
                <a:latin typeface="+mn-ea"/>
              </a:rPr>
              <a:t>する」制度</a:t>
            </a:r>
            <a:endParaRPr lang="en-US" altLang="ja-JP" sz="1600" dirty="0" smtClean="0">
              <a:latin typeface="+mn-ea"/>
            </a:endParaRPr>
          </a:p>
          <a:p>
            <a:pPr lvl="1"/>
            <a:r>
              <a:rPr lang="ja-JP" altLang="en-US" sz="1600" dirty="0">
                <a:latin typeface="+mn-ea"/>
              </a:rPr>
              <a:t>「売り手よし」「買い手よし」「世間よし」に加え、企業を支える従業員にとってより良い職場環境づくりに取り組む「働き手よし」を実践している魅力的な中小企業</a:t>
            </a:r>
            <a:r>
              <a:rPr lang="ja-JP" altLang="en-US" sz="1600" dirty="0" smtClean="0">
                <a:latin typeface="+mn-ea"/>
              </a:rPr>
              <a:t>を表す言葉</a:t>
            </a:r>
            <a:endParaRPr lang="en-US" altLang="ja-JP" sz="1600" dirty="0" smtClean="0">
              <a:latin typeface="+mn-ea"/>
            </a:endParaRPr>
          </a:p>
          <a:p>
            <a:r>
              <a:rPr lang="ja-JP" altLang="en-US" sz="2000" dirty="0" smtClean="0">
                <a:latin typeface="+mn-ea"/>
              </a:rPr>
              <a:t>ナナイロ、優秀賞受賞理由</a:t>
            </a:r>
            <a:endParaRPr lang="en-US" altLang="ja-JP" sz="2000" dirty="0" smtClean="0">
              <a:latin typeface="+mn-ea"/>
            </a:endParaRPr>
          </a:p>
          <a:p>
            <a:pPr lvl="1"/>
            <a:r>
              <a:rPr lang="en-US" altLang="ja-JP" sz="1600" dirty="0" smtClean="0">
                <a:latin typeface="+mn-ea"/>
              </a:rPr>
              <a:t>IT x </a:t>
            </a:r>
            <a:r>
              <a:rPr lang="ja-JP" altLang="en-US" sz="1600" dirty="0" smtClean="0">
                <a:latin typeface="+mn-ea"/>
              </a:rPr>
              <a:t>クリエイティブ </a:t>
            </a:r>
            <a:r>
              <a:rPr lang="en-US" altLang="ja-JP" sz="1600" dirty="0" smtClean="0">
                <a:latin typeface="+mn-ea"/>
              </a:rPr>
              <a:t>– </a:t>
            </a:r>
            <a:r>
              <a:rPr lang="ja-JP" altLang="en-US" sz="1600" dirty="0" smtClean="0">
                <a:latin typeface="+mn-ea"/>
              </a:rPr>
              <a:t>仙台宮城の伝統工芸の活性化や継承を目的としたオンラインのクラフトショップ運営</a:t>
            </a:r>
            <a:endParaRPr lang="en-US" altLang="ja-JP" sz="1600" dirty="0" smtClean="0">
              <a:latin typeface="+mn-ea"/>
            </a:endParaRPr>
          </a:p>
          <a:p>
            <a:pPr lvl="1"/>
            <a:r>
              <a:rPr lang="ja-JP" altLang="en-US" sz="1600" dirty="0" smtClean="0">
                <a:latin typeface="+mn-ea"/>
              </a:rPr>
              <a:t>職場環境づくりの面では個々の社員の状況に応じた柔軟な勤務体制を導入するなど、魅力的で働きやすい環境づくりにも熱心に取り組んでいる</a:t>
            </a:r>
            <a:endParaRPr lang="en-US" altLang="ja-JP" sz="1600" dirty="0" smtClean="0">
              <a:latin typeface="+mn-ea"/>
            </a:endParaRPr>
          </a:p>
        </p:txBody>
      </p:sp>
      <p:sp>
        <p:nvSpPr>
          <p:cNvPr id="4" name="スライド番号プレースホルダー 3"/>
          <p:cNvSpPr>
            <a:spLocks noGrp="1"/>
          </p:cNvSpPr>
          <p:nvPr>
            <p:ph type="sldNum" sz="quarter" idx="12"/>
          </p:nvPr>
        </p:nvSpPr>
        <p:spPr/>
        <p:txBody>
          <a:bodyPr/>
          <a:lstStyle/>
          <a:p>
            <a:fld id="{64634BF0-D04F-476A-A1AC-BF379FB850CA}" type="slidenum">
              <a:rPr kumimoji="1" lang="ja-JP" altLang="en-US" smtClean="0"/>
              <a:pPr/>
              <a:t>3</a:t>
            </a:fld>
            <a:endParaRPr kumimoji="1" lang="ja-JP" altLang="en-US"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7358" y="4109080"/>
            <a:ext cx="3986751" cy="2641223"/>
          </a:xfrm>
          <a:prstGeom prst="rect">
            <a:avLst/>
          </a:prstGeom>
        </p:spPr>
      </p:pic>
    </p:spTree>
    <p:extLst>
      <p:ext uri="{BB962C8B-B14F-4D97-AF65-F5344CB8AC3E}">
        <p14:creationId xmlns:p14="http://schemas.microsoft.com/office/powerpoint/2010/main" val="70038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80000" y="252000"/>
            <a:ext cx="7038000" cy="561600"/>
          </a:xfrm>
        </p:spPr>
        <p:txBody>
          <a:bodyPr>
            <a:normAutofit/>
          </a:bodyPr>
          <a:lstStyle/>
          <a:p>
            <a:r>
              <a:rPr kumimoji="1" lang="ja-JP" altLang="en-US" dirty="0">
                <a:latin typeface="+mn-ea"/>
                <a:ea typeface="+mn-ea"/>
              </a:rPr>
              <a:t>各事業部</a:t>
            </a:r>
            <a:r>
              <a:rPr kumimoji="1" lang="ja-JP" altLang="en-US" dirty="0" smtClean="0">
                <a:latin typeface="+mn-ea"/>
                <a:ea typeface="+mn-ea"/>
              </a:rPr>
              <a:t>概要</a:t>
            </a:r>
            <a:r>
              <a:rPr kumimoji="1" lang="en-US" altLang="ja-JP" dirty="0" smtClean="0">
                <a:latin typeface="+mn-ea"/>
                <a:ea typeface="+mn-ea"/>
              </a:rPr>
              <a:t>1</a:t>
            </a:r>
            <a:endParaRPr kumimoji="1" lang="ja-JP" altLang="en-US" dirty="0">
              <a:latin typeface="+mn-ea"/>
              <a:ea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31625385"/>
              </p:ext>
            </p:extLst>
          </p:nvPr>
        </p:nvGraphicFramePr>
        <p:xfrm>
          <a:off x="86923" y="970455"/>
          <a:ext cx="8913183" cy="5532543"/>
        </p:xfrm>
        <a:graphic>
          <a:graphicData uri="http://schemas.openxmlformats.org/drawingml/2006/table">
            <a:tbl>
              <a:tblPr>
                <a:tableStyleId>{616DA210-FB5B-4158-B5E0-FEB733F419BA}</a:tableStyleId>
              </a:tblPr>
              <a:tblGrid>
                <a:gridCol w="1258809">
                  <a:extLst>
                    <a:ext uri="{9D8B030D-6E8A-4147-A177-3AD203B41FA5}">
                      <a16:colId xmlns:a16="http://schemas.microsoft.com/office/drawing/2014/main" xmlns="" val="20000"/>
                    </a:ext>
                  </a:extLst>
                </a:gridCol>
                <a:gridCol w="2024200">
                  <a:extLst>
                    <a:ext uri="{9D8B030D-6E8A-4147-A177-3AD203B41FA5}">
                      <a16:colId xmlns:a16="http://schemas.microsoft.com/office/drawing/2014/main" xmlns="" val="20001"/>
                    </a:ext>
                  </a:extLst>
                </a:gridCol>
                <a:gridCol w="3289300">
                  <a:extLst>
                    <a:ext uri="{9D8B030D-6E8A-4147-A177-3AD203B41FA5}">
                      <a16:colId xmlns:a16="http://schemas.microsoft.com/office/drawing/2014/main" xmlns="" val="20002"/>
                    </a:ext>
                  </a:extLst>
                </a:gridCol>
                <a:gridCol w="2340874">
                  <a:extLst>
                    <a:ext uri="{9D8B030D-6E8A-4147-A177-3AD203B41FA5}">
                      <a16:colId xmlns:a16="http://schemas.microsoft.com/office/drawing/2014/main" xmlns="" val="20003"/>
                    </a:ext>
                  </a:extLst>
                </a:gridCol>
              </a:tblGrid>
              <a:tr h="402919">
                <a:tc>
                  <a:txBody>
                    <a:bodyPr/>
                    <a:lstStyle/>
                    <a:p>
                      <a:pPr algn="ctr" fontAlgn="ctr"/>
                      <a:r>
                        <a:rPr lang="ja-JP" altLang="en-US" sz="1100" b="0" u="none" strike="noStrike" dirty="0">
                          <a:effectLst/>
                          <a:latin typeface="+mn-ea"/>
                          <a:ea typeface="+mn-ea"/>
                        </a:rPr>
                        <a:t>事業部</a:t>
                      </a:r>
                      <a:endParaRPr lang="ja-JP" altLang="en-US" sz="1100" b="0" i="0" u="none" strike="noStrike" dirty="0">
                        <a:solidFill>
                          <a:srgbClr val="000000"/>
                        </a:solidFill>
                        <a:effectLst/>
                        <a:latin typeface="+mn-ea"/>
                        <a:ea typeface="+mn-ea"/>
                      </a:endParaRPr>
                    </a:p>
                  </a:txBody>
                  <a:tcPr marL="7335" marR="7335" marT="7335" marB="0" anchor="ctr">
                    <a:solidFill>
                      <a:schemeClr val="bg2">
                        <a:lumMod val="90000"/>
                      </a:schemeClr>
                    </a:solidFill>
                  </a:tcPr>
                </a:tc>
                <a:tc>
                  <a:txBody>
                    <a:bodyPr/>
                    <a:lstStyle/>
                    <a:p>
                      <a:pPr algn="ctr" fontAlgn="ctr"/>
                      <a:r>
                        <a:rPr lang="ja-JP" altLang="en-US" sz="1100" b="0" u="none" strike="noStrike" dirty="0">
                          <a:effectLst/>
                          <a:latin typeface="+mn-ea"/>
                          <a:ea typeface="+mn-ea"/>
                        </a:rPr>
                        <a:t>特徴、強み</a:t>
                      </a:r>
                      <a:endParaRPr lang="ja-JP" altLang="en-US" sz="1100" b="0" i="0" u="none" strike="noStrike" dirty="0">
                        <a:solidFill>
                          <a:srgbClr val="000000"/>
                        </a:solidFill>
                        <a:effectLst/>
                        <a:latin typeface="+mn-ea"/>
                        <a:ea typeface="+mn-ea"/>
                      </a:endParaRPr>
                    </a:p>
                  </a:txBody>
                  <a:tcPr marL="7335" marR="7335" marT="7335" marB="0" anchor="ctr">
                    <a:solidFill>
                      <a:schemeClr val="bg2">
                        <a:lumMod val="90000"/>
                      </a:schemeClr>
                    </a:solidFill>
                  </a:tcPr>
                </a:tc>
                <a:tc>
                  <a:txBody>
                    <a:bodyPr/>
                    <a:lstStyle/>
                    <a:p>
                      <a:pPr algn="ctr" fontAlgn="ctr"/>
                      <a:r>
                        <a:rPr lang="ja-JP" altLang="en-US" sz="1100" b="0" u="none" strike="noStrike" dirty="0">
                          <a:effectLst/>
                          <a:latin typeface="+mn-ea"/>
                          <a:ea typeface="+mn-ea"/>
                        </a:rPr>
                        <a:t>実績</a:t>
                      </a:r>
                      <a:endParaRPr lang="ja-JP" altLang="en-US" sz="1100" b="0" i="0" u="none" strike="noStrike" dirty="0">
                        <a:solidFill>
                          <a:srgbClr val="000000"/>
                        </a:solidFill>
                        <a:effectLst/>
                        <a:latin typeface="+mn-ea"/>
                        <a:ea typeface="+mn-ea"/>
                      </a:endParaRPr>
                    </a:p>
                  </a:txBody>
                  <a:tcPr marL="7335" marR="7335" marT="7335" marB="0" anchor="ctr">
                    <a:solidFill>
                      <a:schemeClr val="bg2">
                        <a:lumMod val="90000"/>
                      </a:schemeClr>
                    </a:solidFill>
                  </a:tcPr>
                </a:tc>
                <a:tc>
                  <a:txBody>
                    <a:bodyPr/>
                    <a:lstStyle/>
                    <a:p>
                      <a:pPr algn="ctr" fontAlgn="ctr"/>
                      <a:r>
                        <a:rPr lang="ja-JP" altLang="en-US" sz="1100" b="0" u="none" strike="noStrike" dirty="0">
                          <a:effectLst/>
                          <a:latin typeface="+mn-ea"/>
                          <a:ea typeface="+mn-ea"/>
                        </a:rPr>
                        <a:t>対応分野</a:t>
                      </a:r>
                      <a:endParaRPr lang="ja-JP" altLang="en-US" sz="1100" b="0" i="0" u="none" strike="noStrike" dirty="0">
                        <a:solidFill>
                          <a:srgbClr val="000000"/>
                        </a:solidFill>
                        <a:effectLst/>
                        <a:latin typeface="+mn-ea"/>
                        <a:ea typeface="+mn-ea"/>
                      </a:endParaRPr>
                    </a:p>
                  </a:txBody>
                  <a:tcPr marL="7335" marR="7335" marT="7335" marB="0" anchor="ctr">
                    <a:solidFill>
                      <a:schemeClr val="bg2">
                        <a:lumMod val="90000"/>
                      </a:schemeClr>
                    </a:solidFill>
                  </a:tcPr>
                </a:tc>
                <a:extLst>
                  <a:ext uri="{0D108BD9-81ED-4DB2-BD59-A6C34878D82A}">
                    <a16:rowId xmlns:a16="http://schemas.microsoft.com/office/drawing/2014/main" xmlns="" val="10000"/>
                  </a:ext>
                </a:extLst>
              </a:tr>
              <a:tr h="1033650">
                <a:tc>
                  <a:txBody>
                    <a:bodyPr/>
                    <a:lstStyle/>
                    <a:p>
                      <a:pPr algn="ctr" fontAlgn="t"/>
                      <a:r>
                        <a:rPr lang="ja-JP" altLang="en-US" sz="1200" b="0" u="none" strike="noStrike" dirty="0">
                          <a:effectLst/>
                          <a:latin typeface="+mn-ea"/>
                          <a:ea typeface="+mn-ea"/>
                        </a:rPr>
                        <a:t>ユーザー</a:t>
                      </a:r>
                      <a:endParaRPr lang="en-US" altLang="ja-JP" sz="1200" b="0" u="none" strike="noStrike" dirty="0">
                        <a:effectLst/>
                        <a:latin typeface="+mn-ea"/>
                        <a:ea typeface="+mn-ea"/>
                      </a:endParaRPr>
                    </a:p>
                    <a:p>
                      <a:pPr algn="ctr" fontAlgn="t"/>
                      <a:r>
                        <a:rPr lang="ja-JP" altLang="en-US" sz="1200" b="0" u="none" strike="noStrike" dirty="0">
                          <a:effectLst/>
                          <a:latin typeface="+mn-ea"/>
                          <a:ea typeface="+mn-ea"/>
                        </a:rPr>
                        <a:t>アプリケーション</a:t>
                      </a:r>
                      <a:br>
                        <a:rPr lang="ja-JP" altLang="en-US" sz="1200" b="0" u="none" strike="noStrike" dirty="0">
                          <a:effectLst/>
                          <a:latin typeface="+mn-ea"/>
                          <a:ea typeface="+mn-ea"/>
                        </a:rPr>
                      </a:br>
                      <a:r>
                        <a:rPr lang="ja-JP" altLang="en-US" sz="1200" b="0" u="none" strike="noStrike" dirty="0">
                          <a:effectLst/>
                          <a:latin typeface="+mn-ea"/>
                          <a:ea typeface="+mn-ea"/>
                        </a:rPr>
                        <a:t>（</a:t>
                      </a:r>
                      <a:r>
                        <a:rPr lang="en-US" altLang="ja-JP" sz="1200" b="0" u="none" strike="noStrike" dirty="0">
                          <a:effectLst/>
                          <a:latin typeface="+mn-ea"/>
                          <a:ea typeface="+mn-ea"/>
                        </a:rPr>
                        <a:t>UA</a:t>
                      </a:r>
                      <a:r>
                        <a:rPr lang="ja-JP" altLang="en-US" sz="1200" b="0" u="none" strike="noStrike" dirty="0">
                          <a:effectLst/>
                          <a:latin typeface="+mn-ea"/>
                          <a:ea typeface="+mn-ea"/>
                        </a:rPr>
                        <a:t>）</a:t>
                      </a:r>
                      <a:endParaRPr lang="en-US" altLang="ja-JP" sz="1200" b="0" i="0" u="none" strike="noStrike" dirty="0">
                        <a:solidFill>
                          <a:srgbClr val="000000"/>
                        </a:solidFill>
                        <a:effectLst/>
                        <a:latin typeface="+mn-ea"/>
                        <a:ea typeface="+mn-ea"/>
                      </a:endParaRPr>
                    </a:p>
                  </a:txBody>
                  <a:tcPr marL="7335" marR="7335" marT="7335" marB="0" anchor="ctr">
                    <a:lnB w="12700" cap="flat" cmpd="sng" algn="ctr">
                      <a:solidFill>
                        <a:schemeClr val="tx1"/>
                      </a:solidFill>
                      <a:prstDash val="solid"/>
                      <a:round/>
                      <a:headEnd type="none" w="med" len="med"/>
                      <a:tailEnd type="none" w="med" len="med"/>
                    </a:lnB>
                  </a:tcPr>
                </a:tc>
                <a:tc>
                  <a:txBody>
                    <a:bodyPr/>
                    <a:lstStyle/>
                    <a:p>
                      <a:pPr algn="l" fontAlgn="t"/>
                      <a:r>
                        <a:rPr lang="ja-JP" altLang="en-US" sz="1100" b="0" u="none" strike="noStrike" dirty="0">
                          <a:effectLst/>
                          <a:latin typeface="+mn-ea"/>
                          <a:ea typeface="+mn-ea"/>
                        </a:rPr>
                        <a:t>業務システム開発</a:t>
                      </a:r>
                      <a:endParaRPr lang="en-US" altLang="ja-JP" sz="1100" b="0" u="none" strike="noStrike" dirty="0">
                        <a:effectLst/>
                        <a:latin typeface="+mn-ea"/>
                        <a:ea typeface="+mn-ea"/>
                      </a:endParaRPr>
                    </a:p>
                    <a:p>
                      <a:pPr algn="l" fontAlgn="t"/>
                      <a:r>
                        <a:rPr lang="en-US" altLang="ja-JP" sz="1100" b="0" u="none" strike="noStrike" dirty="0">
                          <a:effectLst/>
                          <a:latin typeface="+mn-ea"/>
                          <a:ea typeface="+mn-ea"/>
                        </a:rPr>
                        <a:t>BI</a:t>
                      </a:r>
                      <a:r>
                        <a:rPr lang="ja-JP" altLang="en-US" sz="1100" b="0" u="none" strike="noStrike" dirty="0">
                          <a:effectLst/>
                          <a:latin typeface="+mn-ea"/>
                          <a:ea typeface="+mn-ea"/>
                        </a:rPr>
                        <a:t>・</a:t>
                      </a:r>
                      <a:r>
                        <a:rPr lang="en-US" altLang="ja-JP" sz="1100" b="0" u="none" strike="noStrike" dirty="0">
                          <a:effectLst/>
                          <a:latin typeface="+mn-ea"/>
                          <a:ea typeface="+mn-ea"/>
                        </a:rPr>
                        <a:t>DWH</a:t>
                      </a:r>
                      <a:r>
                        <a:rPr lang="ja-JP" altLang="en-US" sz="1100" b="0" u="none" strike="noStrike" dirty="0">
                          <a:effectLst/>
                          <a:latin typeface="+mn-ea"/>
                          <a:ea typeface="+mn-ea"/>
                        </a:rPr>
                        <a:t>構築</a:t>
                      </a:r>
                      <a:endParaRPr lang="en-US" altLang="ja-JP" sz="1100" b="0" u="none" strike="noStrike" dirty="0">
                        <a:effectLst/>
                        <a:latin typeface="+mn-ea"/>
                        <a:ea typeface="+mn-ea"/>
                      </a:endParaRPr>
                    </a:p>
                    <a:p>
                      <a:pPr algn="l" fontAlgn="t"/>
                      <a:r>
                        <a:rPr lang="ja-JP" altLang="en-US" sz="1100" b="0" u="none" strike="noStrike" dirty="0">
                          <a:effectLst/>
                          <a:latin typeface="+mn-ea"/>
                          <a:ea typeface="+mn-ea"/>
                        </a:rPr>
                        <a:t>データベースチューニング</a:t>
                      </a:r>
                      <a:endParaRPr lang="en-US" altLang="ja-JP" sz="1100" b="0" u="none" strike="noStrike" dirty="0">
                        <a:effectLst/>
                        <a:latin typeface="+mn-ea"/>
                        <a:ea typeface="+mn-ea"/>
                      </a:endParaRPr>
                    </a:p>
                    <a:p>
                      <a:pPr algn="l" fontAlgn="t"/>
                      <a:r>
                        <a:rPr lang="ja-JP" altLang="en-US" sz="1100" b="0" u="none" strike="noStrike" dirty="0">
                          <a:effectLst/>
                          <a:latin typeface="+mn-ea"/>
                          <a:ea typeface="+mn-ea"/>
                        </a:rPr>
                        <a:t>超高速開発</a:t>
                      </a:r>
                      <a:r>
                        <a:rPr lang="en-US" altLang="ja-JP" sz="1100" b="0" u="none" strike="noStrike" dirty="0">
                          <a:effectLst/>
                          <a:latin typeface="+mn-ea"/>
                          <a:ea typeface="+mn-ea"/>
                        </a:rPr>
                        <a:t>(</a:t>
                      </a:r>
                      <a:r>
                        <a:rPr lang="en-US" altLang="ja-JP" sz="1100" b="0" u="none" strike="noStrike" dirty="0" err="1">
                          <a:effectLst/>
                          <a:latin typeface="+mn-ea"/>
                          <a:ea typeface="+mn-ea"/>
                        </a:rPr>
                        <a:t>WebPerformer</a:t>
                      </a:r>
                      <a:r>
                        <a:rPr lang="en-US" altLang="ja-JP" sz="1100" b="0" u="none" strike="noStrike" dirty="0">
                          <a:effectLst/>
                          <a:latin typeface="+mn-ea"/>
                          <a:ea typeface="+mn-ea"/>
                        </a:rPr>
                        <a:t>/</a:t>
                      </a:r>
                      <a:r>
                        <a:rPr lang="en-US" altLang="ja-JP" sz="1100" b="0" u="none" strike="noStrike" dirty="0" err="1">
                          <a:effectLst/>
                          <a:latin typeface="+mn-ea"/>
                          <a:ea typeface="+mn-ea"/>
                        </a:rPr>
                        <a:t>kintone</a:t>
                      </a:r>
                      <a:r>
                        <a:rPr lang="en-US" altLang="ja-JP" sz="1100" b="0" u="none" strike="noStrike" dirty="0">
                          <a:effectLst/>
                          <a:latin typeface="+mn-ea"/>
                          <a:ea typeface="+mn-ea"/>
                        </a:rPr>
                        <a:t>)</a:t>
                      </a:r>
                      <a:endParaRPr lang="en-US" altLang="ja-JP" sz="1100" b="0" i="0" u="none" strike="noStrike" dirty="0">
                        <a:solidFill>
                          <a:srgbClr val="000000"/>
                        </a:solidFill>
                        <a:effectLst/>
                        <a:latin typeface="+mn-ea"/>
                        <a:ea typeface="+mn-ea"/>
                      </a:endParaRPr>
                    </a:p>
                  </a:txBody>
                  <a:tcPr marL="7335" marR="7335" marT="7335" marB="0" anchor="ctr">
                    <a:lnB w="12700" cap="flat" cmpd="sng" algn="ctr">
                      <a:solidFill>
                        <a:schemeClr val="tx1"/>
                      </a:solidFill>
                      <a:prstDash val="solid"/>
                      <a:round/>
                      <a:headEnd type="none" w="med" len="med"/>
                      <a:tailEnd type="none" w="med" len="med"/>
                    </a:lnB>
                  </a:tcPr>
                </a:tc>
                <a:tc>
                  <a:txBody>
                    <a:bodyPr/>
                    <a:lstStyle/>
                    <a:p>
                      <a:pPr algn="l" fontAlgn="t"/>
                      <a:r>
                        <a:rPr lang="en-US" altLang="ja-JP" sz="1100" b="0" u="none" strike="noStrike" dirty="0">
                          <a:effectLst/>
                          <a:latin typeface="+mn-ea"/>
                          <a:ea typeface="+mn-ea"/>
                        </a:rPr>
                        <a:t>DWH/BI</a:t>
                      </a:r>
                      <a:r>
                        <a:rPr lang="ja-JP" altLang="en-US" sz="1100" b="0" u="none" strike="noStrike" dirty="0">
                          <a:effectLst/>
                          <a:latin typeface="+mn-ea"/>
                          <a:ea typeface="+mn-ea"/>
                        </a:rPr>
                        <a:t>システム構築</a:t>
                      </a:r>
                      <a:r>
                        <a:rPr lang="en-US" altLang="ja-JP" sz="1100" b="0" u="none" strike="noStrike" dirty="0">
                          <a:effectLst/>
                          <a:latin typeface="+mn-ea"/>
                          <a:ea typeface="+mn-ea"/>
                        </a:rPr>
                        <a:t>30</a:t>
                      </a:r>
                      <a:r>
                        <a:rPr lang="ja-JP" altLang="en-US" sz="1100" b="0" u="none" strike="noStrike" dirty="0">
                          <a:effectLst/>
                          <a:latin typeface="+mn-ea"/>
                          <a:ea typeface="+mn-ea"/>
                        </a:rPr>
                        <a:t>ユーザー以上</a:t>
                      </a:r>
                      <a:br>
                        <a:rPr lang="ja-JP" altLang="en-US" sz="1100" b="0" u="none" strike="noStrike" dirty="0">
                          <a:effectLst/>
                          <a:latin typeface="+mn-ea"/>
                          <a:ea typeface="+mn-ea"/>
                        </a:rPr>
                      </a:br>
                      <a:r>
                        <a:rPr lang="en-US" altLang="ja-JP" sz="1100" b="0" u="none" strike="noStrike" dirty="0" err="1">
                          <a:effectLst/>
                          <a:latin typeface="+mn-ea"/>
                          <a:ea typeface="+mn-ea"/>
                        </a:rPr>
                        <a:t>WebPerformer</a:t>
                      </a:r>
                      <a:r>
                        <a:rPr lang="ja-JP" altLang="en-US" sz="1100" b="0" u="none" strike="noStrike" dirty="0">
                          <a:effectLst/>
                          <a:latin typeface="+mn-ea"/>
                          <a:ea typeface="+mn-ea"/>
                        </a:rPr>
                        <a:t>開発実績 </a:t>
                      </a:r>
                      <a:r>
                        <a:rPr lang="en-US" altLang="ja-JP" sz="1100" b="0" u="none" strike="noStrike" dirty="0" smtClean="0">
                          <a:effectLst/>
                          <a:latin typeface="+mn-ea"/>
                          <a:ea typeface="+mn-ea"/>
                        </a:rPr>
                        <a:t>3</a:t>
                      </a:r>
                      <a:r>
                        <a:rPr lang="ja-JP" altLang="en-US" sz="1100" b="0" u="none" strike="noStrike" dirty="0" smtClean="0">
                          <a:effectLst/>
                          <a:latin typeface="+mn-ea"/>
                          <a:ea typeface="+mn-ea"/>
                        </a:rPr>
                        <a:t>社</a:t>
                      </a:r>
                      <a:endParaRPr lang="ja-JP" altLang="en-US" sz="1100" b="0" i="0" u="none" strike="noStrike" dirty="0">
                        <a:solidFill>
                          <a:srgbClr val="000000"/>
                        </a:solidFill>
                        <a:effectLst/>
                        <a:latin typeface="+mn-ea"/>
                        <a:ea typeface="+mn-ea"/>
                      </a:endParaRPr>
                    </a:p>
                  </a:txBody>
                  <a:tcPr marL="7335" marR="7335" marT="7335" marB="0" anchor="ctr">
                    <a:lnB w="12700" cap="flat" cmpd="sng" algn="ctr">
                      <a:solidFill>
                        <a:schemeClr val="tx1"/>
                      </a:solidFill>
                      <a:prstDash val="solid"/>
                      <a:round/>
                      <a:headEnd type="none" w="med" len="med"/>
                      <a:tailEnd type="none" w="med" len="med"/>
                    </a:lnB>
                  </a:tcPr>
                </a:tc>
                <a:tc>
                  <a:txBody>
                    <a:bodyPr/>
                    <a:lstStyle/>
                    <a:p>
                      <a:pPr algn="l" fontAlgn="t"/>
                      <a:r>
                        <a:rPr lang="en-US" altLang="ja-JP" sz="1100" b="0" i="0" u="none" strike="noStrike" dirty="0">
                          <a:solidFill>
                            <a:srgbClr val="000000"/>
                          </a:solidFill>
                          <a:effectLst/>
                          <a:latin typeface="+mn-ea"/>
                          <a:ea typeface="+mn-ea"/>
                        </a:rPr>
                        <a:t>DWH/</a:t>
                      </a:r>
                      <a:r>
                        <a:rPr lang="ja-JP" altLang="en-US" sz="1100" b="0" i="0" u="none" strike="noStrike" dirty="0">
                          <a:solidFill>
                            <a:srgbClr val="000000"/>
                          </a:solidFill>
                          <a:effectLst/>
                          <a:latin typeface="+mn-ea"/>
                          <a:ea typeface="+mn-ea"/>
                        </a:rPr>
                        <a:t>データ分析</a:t>
                      </a:r>
                      <a:r>
                        <a:rPr lang="en-US" altLang="ja-JP" sz="1100" b="0" i="0" u="none" strike="noStrike" dirty="0">
                          <a:solidFill>
                            <a:srgbClr val="000000"/>
                          </a:solidFill>
                          <a:effectLst/>
                          <a:latin typeface="+mn-ea"/>
                          <a:ea typeface="+mn-ea"/>
                        </a:rPr>
                        <a:t>/DPC/</a:t>
                      </a:r>
                      <a:r>
                        <a:rPr lang="ja-JP" altLang="en-US" sz="1100" b="0" i="0" u="none" strike="noStrike" dirty="0">
                          <a:solidFill>
                            <a:srgbClr val="000000"/>
                          </a:solidFill>
                          <a:effectLst/>
                          <a:latin typeface="+mn-ea"/>
                          <a:ea typeface="+mn-ea"/>
                        </a:rPr>
                        <a:t>帳票開発</a:t>
                      </a:r>
                      <a:br>
                        <a:rPr lang="ja-JP" altLang="en-US" sz="1100" b="0" i="0" u="none" strike="noStrike" dirty="0">
                          <a:solidFill>
                            <a:srgbClr val="000000"/>
                          </a:solidFill>
                          <a:effectLst/>
                          <a:latin typeface="+mn-ea"/>
                          <a:ea typeface="+mn-ea"/>
                        </a:rPr>
                      </a:br>
                      <a:r>
                        <a:rPr lang="en-US" altLang="ja-JP" sz="1100" b="0" i="0" u="none" strike="noStrike" dirty="0" err="1">
                          <a:solidFill>
                            <a:srgbClr val="000000"/>
                          </a:solidFill>
                          <a:effectLst/>
                          <a:latin typeface="+mn-ea"/>
                          <a:ea typeface="+mn-ea"/>
                        </a:rPr>
                        <a:t>Dr.Sum</a:t>
                      </a:r>
                      <a:r>
                        <a:rPr lang="en-US" altLang="ja-JP" sz="1100" b="0" i="0" u="none" strike="noStrike" dirty="0">
                          <a:solidFill>
                            <a:srgbClr val="000000"/>
                          </a:solidFill>
                          <a:effectLst/>
                          <a:latin typeface="+mn-ea"/>
                          <a:ea typeface="+mn-ea"/>
                        </a:rPr>
                        <a:t>/MSBI/</a:t>
                      </a:r>
                      <a:r>
                        <a:rPr lang="en-US" altLang="ja-JP" sz="1100" b="0" i="0" u="none" strike="noStrike" dirty="0" err="1">
                          <a:solidFill>
                            <a:srgbClr val="000000"/>
                          </a:solidFill>
                          <a:effectLst/>
                          <a:latin typeface="+mn-ea"/>
                          <a:ea typeface="+mn-ea"/>
                        </a:rPr>
                        <a:t>WebFOCUS</a:t>
                      </a:r>
                      <a:r>
                        <a:rPr lang="en-US" altLang="ja-JP" sz="1100" b="0" i="0" u="none" strike="noStrike" dirty="0">
                          <a:solidFill>
                            <a:srgbClr val="000000"/>
                          </a:solidFill>
                          <a:effectLst/>
                          <a:latin typeface="+mn-ea"/>
                          <a:ea typeface="+mn-ea"/>
                        </a:rPr>
                        <a:t>/</a:t>
                      </a:r>
                      <a:r>
                        <a:rPr lang="en-US" altLang="ja-JP" sz="1100" b="0" i="0" u="none" strike="noStrike" dirty="0" err="1">
                          <a:solidFill>
                            <a:srgbClr val="000000"/>
                          </a:solidFill>
                          <a:effectLst/>
                          <a:latin typeface="+mn-ea"/>
                          <a:ea typeface="+mn-ea"/>
                        </a:rPr>
                        <a:t>QlikView</a:t>
                      </a:r>
                      <a:r>
                        <a:rPr lang="en-US" altLang="ja-JP" sz="1100" b="0" i="0" u="none" strike="noStrike" dirty="0">
                          <a:solidFill>
                            <a:srgbClr val="000000"/>
                          </a:solidFill>
                          <a:effectLst/>
                          <a:latin typeface="+mn-ea"/>
                          <a:ea typeface="+mn-ea"/>
                        </a:rPr>
                        <a:t>/</a:t>
                      </a:r>
                      <a:r>
                        <a:rPr lang="en-US" altLang="ja-JP" sz="1100" b="0" i="0" u="none" strike="noStrike" dirty="0" err="1">
                          <a:solidFill>
                            <a:srgbClr val="000000"/>
                          </a:solidFill>
                          <a:effectLst/>
                          <a:latin typeface="+mn-ea"/>
                          <a:ea typeface="+mn-ea"/>
                        </a:rPr>
                        <a:t>Cognos</a:t>
                      </a:r>
                      <a:r>
                        <a:rPr lang="en-US" altLang="ja-JP" sz="1100" b="0" i="0" u="none" strike="noStrike" dirty="0">
                          <a:solidFill>
                            <a:srgbClr val="000000"/>
                          </a:solidFill>
                          <a:effectLst/>
                          <a:latin typeface="+mn-ea"/>
                          <a:ea typeface="+mn-ea"/>
                        </a:rPr>
                        <a:t>/</a:t>
                      </a:r>
                      <a:r>
                        <a:rPr lang="en-US" altLang="ja-JP" sz="1100" b="0" i="0" u="none" strike="noStrike" dirty="0" err="1">
                          <a:solidFill>
                            <a:srgbClr val="000000"/>
                          </a:solidFill>
                          <a:effectLst/>
                          <a:latin typeface="+mn-ea"/>
                          <a:ea typeface="+mn-ea"/>
                        </a:rPr>
                        <a:t>DataSpider</a:t>
                      </a:r>
                      <a:r>
                        <a:rPr lang="en-US" altLang="ja-JP" sz="1100" b="0" i="0" u="none" strike="noStrike" dirty="0">
                          <a:solidFill>
                            <a:srgbClr val="000000"/>
                          </a:solidFill>
                          <a:effectLst/>
                          <a:latin typeface="+mn-ea"/>
                          <a:ea typeface="+mn-ea"/>
                        </a:rPr>
                        <a:t>/Java/.NET/PHP/Oracle/</a:t>
                      </a:r>
                      <a:r>
                        <a:rPr lang="en-US" altLang="ja-JP" sz="1100" b="0" i="0" u="none" strike="noStrike" dirty="0" err="1">
                          <a:solidFill>
                            <a:srgbClr val="000000"/>
                          </a:solidFill>
                          <a:effectLst/>
                          <a:latin typeface="+mn-ea"/>
                          <a:ea typeface="+mn-ea"/>
                        </a:rPr>
                        <a:t>SQLServer</a:t>
                      </a:r>
                      <a:r>
                        <a:rPr lang="en-US" altLang="ja-JP" sz="1100" b="0" i="0" u="none" strike="noStrike" dirty="0">
                          <a:solidFill>
                            <a:srgbClr val="000000"/>
                          </a:solidFill>
                          <a:effectLst/>
                          <a:latin typeface="+mn-ea"/>
                          <a:ea typeface="+mn-ea"/>
                        </a:rPr>
                        <a:t>/MySQL/Vertica</a:t>
                      </a:r>
                    </a:p>
                  </a:txBody>
                  <a:tcPr marL="7335" marR="7335" marT="733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67425575"/>
                  </a:ext>
                </a:extLst>
              </a:tr>
              <a:tr h="470647">
                <a:tc>
                  <a:txBody>
                    <a:bodyPr/>
                    <a:lstStyle/>
                    <a:p>
                      <a:pPr algn="ctr" fontAlgn="t"/>
                      <a:r>
                        <a:rPr lang="ja-JP" altLang="en-US" sz="1200" b="0" i="0" u="none" strike="noStrike" dirty="0" smtClean="0">
                          <a:solidFill>
                            <a:srgbClr val="000000"/>
                          </a:solidFill>
                          <a:effectLst/>
                          <a:latin typeface="+mn-ea"/>
                          <a:ea typeface="+mn-ea"/>
                        </a:rPr>
                        <a:t>データソリューション </a:t>
                      </a:r>
                      <a:r>
                        <a:rPr lang="en-US" altLang="ja-JP" sz="1200" b="0" i="0" u="none" strike="noStrike" dirty="0" smtClean="0">
                          <a:solidFill>
                            <a:srgbClr val="000000"/>
                          </a:solidFill>
                          <a:effectLst/>
                          <a:latin typeface="+mn-ea"/>
                          <a:ea typeface="+mn-ea"/>
                        </a:rPr>
                        <a:t>(DS)</a:t>
                      </a:r>
                      <a:endParaRPr lang="ja-JP" altLang="en-US" sz="1200" b="0" i="0" u="none" strike="noStrike" dirty="0">
                        <a:solidFill>
                          <a:srgbClr val="000000"/>
                        </a:solidFill>
                        <a:effectLst/>
                        <a:latin typeface="+mn-ea"/>
                        <a:ea typeface="+mn-ea"/>
                      </a:endParaRPr>
                    </a:p>
                  </a:txBody>
                  <a:tcPr marL="7335" marR="7335" marT="733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altLang="ja-JP" sz="1100" u="none" strike="noStrike" dirty="0" smtClean="0">
                          <a:effectLst/>
                          <a:latin typeface="+mn-ea"/>
                          <a:ea typeface="+mn-ea"/>
                        </a:rPr>
                        <a:t> (</a:t>
                      </a:r>
                      <a:r>
                        <a:rPr lang="ja-JP" altLang="en-US" sz="1100" u="none" strike="noStrike" dirty="0" smtClean="0">
                          <a:effectLst/>
                          <a:latin typeface="+mn-ea"/>
                          <a:ea typeface="+mn-ea"/>
                        </a:rPr>
                        <a:t>首都圏をターゲットにした</a:t>
                      </a:r>
                      <a:r>
                        <a:rPr lang="en-US" altLang="ja-JP" sz="1100" u="none" strike="noStrike" dirty="0" smtClean="0">
                          <a:effectLst/>
                          <a:latin typeface="+mn-ea"/>
                          <a:ea typeface="+mn-ea"/>
                        </a:rPr>
                        <a:t>)</a:t>
                      </a:r>
                    </a:p>
                    <a:p>
                      <a:pPr algn="l" fontAlgn="t"/>
                      <a:r>
                        <a:rPr lang="en-US" altLang="ja-JP" sz="1100" u="none" strike="noStrike" dirty="0" smtClean="0">
                          <a:effectLst/>
                          <a:latin typeface="+mn-ea"/>
                          <a:ea typeface="+mn-ea"/>
                        </a:rPr>
                        <a:t> BI/DWH</a:t>
                      </a:r>
                      <a:r>
                        <a:rPr lang="ja-JP" altLang="en-US" sz="1100" u="none" strike="noStrike" dirty="0" smtClean="0">
                          <a:effectLst/>
                          <a:latin typeface="+mn-ea"/>
                          <a:ea typeface="+mn-ea"/>
                        </a:rPr>
                        <a:t>開発支援</a:t>
                      </a:r>
                      <a:endParaRPr lang="en-US" altLang="ja-JP" sz="1100" u="none" strike="noStrike" dirty="0">
                        <a:effectLst/>
                        <a:latin typeface="+mn-ea"/>
                        <a:ea typeface="+mn-ea"/>
                      </a:endParaRPr>
                    </a:p>
                  </a:txBody>
                  <a:tcPr marL="7335" marR="7335" marT="733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ja-JP" altLang="en-US" sz="1100" b="0" i="0" u="none" strike="noStrike" baseline="0" dirty="0" smtClean="0">
                          <a:solidFill>
                            <a:schemeClr val="tx1"/>
                          </a:solidFill>
                          <a:effectLst/>
                          <a:latin typeface="+mn-ea"/>
                          <a:ea typeface="+mn-ea"/>
                        </a:rPr>
                        <a:t>・常駐型</a:t>
                      </a:r>
                      <a:r>
                        <a:rPr lang="en-US" altLang="ja-JP" sz="1100" b="0" i="0" u="none" strike="noStrike" baseline="0" dirty="0" smtClean="0">
                          <a:solidFill>
                            <a:schemeClr val="tx1"/>
                          </a:solidFill>
                          <a:effectLst/>
                          <a:latin typeface="+mn-ea"/>
                          <a:ea typeface="+mn-ea"/>
                        </a:rPr>
                        <a:t>SE</a:t>
                      </a:r>
                      <a:r>
                        <a:rPr lang="ja-JP" altLang="en-US" sz="1100" b="0" i="0" u="none" strike="noStrike" baseline="0" dirty="0" smtClean="0">
                          <a:solidFill>
                            <a:schemeClr val="tx1"/>
                          </a:solidFill>
                          <a:effectLst/>
                          <a:latin typeface="+mn-ea"/>
                          <a:ea typeface="+mn-ea"/>
                        </a:rPr>
                        <a:t>支援サービス</a:t>
                      </a:r>
                      <a:endParaRPr lang="en-US" altLang="ja-JP" sz="1100" b="0" i="0" u="none" strike="noStrike" baseline="0" dirty="0" smtClean="0">
                        <a:solidFill>
                          <a:schemeClr val="tx1"/>
                        </a:solidFill>
                        <a:effectLst/>
                        <a:latin typeface="+mn-ea"/>
                        <a:ea typeface="+mn-ea"/>
                      </a:endParaRPr>
                    </a:p>
                    <a:p>
                      <a:pPr algn="l" fontAlgn="t"/>
                      <a:r>
                        <a:rPr lang="ja-JP" altLang="en-US" sz="1100" b="0" i="0" u="none" strike="noStrike" baseline="0" dirty="0" smtClean="0">
                          <a:solidFill>
                            <a:schemeClr val="tx1"/>
                          </a:solidFill>
                          <a:effectLst/>
                          <a:latin typeface="+mn-ea"/>
                          <a:ea typeface="+mn-ea"/>
                        </a:rPr>
                        <a:t>・受託開発は</a:t>
                      </a:r>
                      <a:r>
                        <a:rPr lang="en-US" altLang="ja-JP" sz="1100" b="0" i="0" u="none" strike="noStrike" baseline="0" dirty="0" smtClean="0">
                          <a:solidFill>
                            <a:schemeClr val="tx1"/>
                          </a:solidFill>
                          <a:effectLst/>
                          <a:latin typeface="+mn-ea"/>
                          <a:ea typeface="+mn-ea"/>
                        </a:rPr>
                        <a:t>UA</a:t>
                      </a:r>
                      <a:r>
                        <a:rPr lang="ja-JP" altLang="en-US" sz="1100" b="0" i="0" u="none" strike="noStrike" baseline="0" dirty="0" smtClean="0">
                          <a:solidFill>
                            <a:schemeClr val="tx1"/>
                          </a:solidFill>
                          <a:effectLst/>
                          <a:latin typeface="+mn-ea"/>
                          <a:ea typeface="+mn-ea"/>
                        </a:rPr>
                        <a:t>（仙台）と連携</a:t>
                      </a:r>
                      <a:r>
                        <a:rPr lang="en-US" altLang="ja-JP" sz="1100" b="0" i="0" u="none" strike="noStrike" dirty="0" smtClean="0">
                          <a:solidFill>
                            <a:schemeClr val="tx1"/>
                          </a:solidFill>
                          <a:effectLst/>
                          <a:latin typeface="+mn-ea"/>
                          <a:ea typeface="+mn-ea"/>
                        </a:rPr>
                        <a:t> </a:t>
                      </a:r>
                      <a:endParaRPr lang="en-US" altLang="ja-JP" sz="1100" b="0" i="0" u="none" strike="noStrike" dirty="0">
                        <a:solidFill>
                          <a:schemeClr val="tx1"/>
                        </a:solidFill>
                        <a:effectLst/>
                        <a:latin typeface="+mn-ea"/>
                        <a:ea typeface="+mn-ea"/>
                      </a:endParaRPr>
                    </a:p>
                  </a:txBody>
                  <a:tcPr marL="7335" marR="7335" marT="733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altLang="ja-JP" sz="1100" b="0" i="0" u="none" strike="noStrike" dirty="0" smtClean="0">
                          <a:solidFill>
                            <a:srgbClr val="000000"/>
                          </a:solidFill>
                          <a:effectLst/>
                          <a:latin typeface="+mn-ea"/>
                          <a:ea typeface="+mn-ea"/>
                        </a:rPr>
                        <a:t> </a:t>
                      </a:r>
                      <a:r>
                        <a:rPr lang="en-US" altLang="ja-JP" sz="1100" b="0" i="0" u="none" strike="noStrike" dirty="0" err="1" smtClean="0">
                          <a:solidFill>
                            <a:srgbClr val="000000"/>
                          </a:solidFill>
                          <a:effectLst/>
                          <a:latin typeface="+mn-ea"/>
                          <a:ea typeface="+mn-ea"/>
                        </a:rPr>
                        <a:t>Dr.Sum</a:t>
                      </a:r>
                      <a:r>
                        <a:rPr lang="en-US" altLang="ja-JP" sz="1100" b="0" i="0" u="none" strike="noStrike" dirty="0" smtClean="0">
                          <a:solidFill>
                            <a:srgbClr val="000000"/>
                          </a:solidFill>
                          <a:effectLst/>
                          <a:latin typeface="+mn-ea"/>
                          <a:ea typeface="+mn-ea"/>
                        </a:rPr>
                        <a:t>/</a:t>
                      </a:r>
                      <a:r>
                        <a:rPr lang="en-US" altLang="ja-JP" sz="1100" b="0" i="0" u="none" strike="noStrike" dirty="0" err="1" smtClean="0">
                          <a:solidFill>
                            <a:srgbClr val="000000"/>
                          </a:solidFill>
                          <a:effectLst/>
                          <a:latin typeface="+mn-ea"/>
                          <a:ea typeface="+mn-ea"/>
                        </a:rPr>
                        <a:t>DataSpider</a:t>
                      </a:r>
                      <a:endParaRPr lang="ja-JP" altLang="en-US" sz="1100" b="0" i="0" u="none" strike="noStrike" dirty="0">
                        <a:solidFill>
                          <a:srgbClr val="000000"/>
                        </a:solidFill>
                        <a:effectLst/>
                        <a:latin typeface="+mn-ea"/>
                        <a:ea typeface="+mn-ea"/>
                      </a:endParaRPr>
                    </a:p>
                  </a:txBody>
                  <a:tcPr marL="7335" marR="7335" marT="733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0647">
                <a:tc>
                  <a:txBody>
                    <a:bodyPr/>
                    <a:lstStyle/>
                    <a:p>
                      <a:pPr algn="ctr" fontAlgn="t"/>
                      <a:r>
                        <a:rPr lang="ja-JP" altLang="en-US" sz="1200" u="none" strike="noStrike" dirty="0">
                          <a:effectLst/>
                          <a:latin typeface="+mn-ea"/>
                          <a:ea typeface="+mn-ea"/>
                        </a:rPr>
                        <a:t>首都圏</a:t>
                      </a:r>
                      <a:endParaRPr lang="ja-JP" altLang="en-US" sz="1200" b="0" i="0" u="none" strike="noStrike" dirty="0">
                        <a:solidFill>
                          <a:srgbClr val="000000"/>
                        </a:solidFill>
                        <a:effectLst/>
                        <a:latin typeface="+mn-ea"/>
                        <a:ea typeface="+mn-ea"/>
                      </a:endParaRPr>
                    </a:p>
                  </a:txBody>
                  <a:tcPr marL="7335" marR="7335" marT="7335" marB="0" anchor="ctr">
                    <a:lnT w="12700" cap="flat" cmpd="sng" algn="ctr">
                      <a:solidFill>
                        <a:schemeClr val="tx1"/>
                      </a:solidFill>
                      <a:prstDash val="solid"/>
                      <a:round/>
                      <a:headEnd type="none" w="med" len="med"/>
                      <a:tailEnd type="none" w="med" len="med"/>
                    </a:lnT>
                  </a:tcPr>
                </a:tc>
                <a:tc>
                  <a:txBody>
                    <a:bodyPr/>
                    <a:lstStyle/>
                    <a:p>
                      <a:pPr algn="l" fontAlgn="t"/>
                      <a:r>
                        <a:rPr lang="ja-JP" altLang="en-US" sz="1100" u="none" strike="noStrike" dirty="0" smtClean="0">
                          <a:effectLst/>
                          <a:latin typeface="+mn-ea"/>
                          <a:ea typeface="+mn-ea"/>
                        </a:rPr>
                        <a:t> 常駐型</a:t>
                      </a:r>
                      <a:r>
                        <a:rPr lang="en-US" altLang="ja-JP" sz="1100" u="none" strike="noStrike" dirty="0">
                          <a:effectLst/>
                          <a:latin typeface="+mn-ea"/>
                          <a:ea typeface="+mn-ea"/>
                        </a:rPr>
                        <a:t>SE</a:t>
                      </a:r>
                      <a:r>
                        <a:rPr lang="ja-JP" altLang="en-US" sz="1100" u="none" strike="noStrike" dirty="0">
                          <a:effectLst/>
                          <a:latin typeface="+mn-ea"/>
                          <a:ea typeface="+mn-ea"/>
                        </a:rPr>
                        <a:t>サービス</a:t>
                      </a:r>
                      <a:endParaRPr lang="en-US" altLang="ja-JP" sz="1100" u="none" strike="noStrike" dirty="0">
                        <a:effectLst/>
                        <a:latin typeface="+mn-ea"/>
                        <a:ea typeface="+mn-ea"/>
                      </a:endParaRPr>
                    </a:p>
                    <a:p>
                      <a:pPr algn="l" fontAlgn="t"/>
                      <a:r>
                        <a:rPr lang="ja-JP" altLang="en-US" sz="1100" u="none" strike="noStrike" dirty="0" smtClean="0">
                          <a:effectLst/>
                          <a:latin typeface="+mn-ea"/>
                          <a:ea typeface="+mn-ea"/>
                        </a:rPr>
                        <a:t> 医療</a:t>
                      </a:r>
                      <a:r>
                        <a:rPr lang="ja-JP" altLang="en-US" sz="1100" u="none" strike="noStrike" dirty="0">
                          <a:effectLst/>
                          <a:latin typeface="+mn-ea"/>
                          <a:ea typeface="+mn-ea"/>
                        </a:rPr>
                        <a:t>事業部との連携</a:t>
                      </a:r>
                      <a:endParaRPr lang="en-US" altLang="ja-JP" sz="1100" u="none" strike="noStrike" dirty="0">
                        <a:effectLst/>
                        <a:latin typeface="+mn-ea"/>
                        <a:ea typeface="+mn-ea"/>
                      </a:endParaRPr>
                    </a:p>
                  </a:txBody>
                  <a:tcPr marL="7335" marR="7335" marT="7335" marB="0" anchor="ctr">
                    <a:lnT w="12700" cap="flat" cmpd="sng" algn="ctr">
                      <a:solidFill>
                        <a:schemeClr val="tx1"/>
                      </a:solidFill>
                      <a:prstDash val="solid"/>
                      <a:round/>
                      <a:headEnd type="none" w="med" len="med"/>
                      <a:tailEnd type="none" w="med" len="med"/>
                    </a:lnT>
                  </a:tcPr>
                </a:tc>
                <a:tc>
                  <a:txBody>
                    <a:bodyPr/>
                    <a:lstStyle/>
                    <a:p>
                      <a:pPr algn="l" fontAlgn="t"/>
                      <a:r>
                        <a:rPr lang="ja-JP" altLang="en-US" sz="1100" b="0" i="0" u="none" strike="noStrike" dirty="0">
                          <a:solidFill>
                            <a:schemeClr val="tx1"/>
                          </a:solidFill>
                          <a:effectLst/>
                          <a:latin typeface="+mn-ea"/>
                          <a:ea typeface="+mn-ea"/>
                        </a:rPr>
                        <a:t>・常駐型</a:t>
                      </a:r>
                      <a:r>
                        <a:rPr lang="en-US" altLang="ja-JP" sz="1100" b="0" i="0" u="none" strike="noStrike" dirty="0">
                          <a:solidFill>
                            <a:schemeClr val="tx1"/>
                          </a:solidFill>
                          <a:effectLst/>
                          <a:latin typeface="+mn-ea"/>
                          <a:ea typeface="+mn-ea"/>
                        </a:rPr>
                        <a:t>SE</a:t>
                      </a:r>
                      <a:r>
                        <a:rPr lang="ja-JP" altLang="en-US" sz="1100" b="0" i="0" u="none" strike="noStrike" dirty="0">
                          <a:solidFill>
                            <a:schemeClr val="tx1"/>
                          </a:solidFill>
                          <a:effectLst/>
                          <a:latin typeface="+mn-ea"/>
                          <a:ea typeface="+mn-ea"/>
                        </a:rPr>
                        <a:t>支援サービス</a:t>
                      </a:r>
                      <a:endParaRPr lang="en-US" altLang="ja-JP" sz="1100" b="0" i="0" u="none" strike="noStrike" dirty="0">
                        <a:solidFill>
                          <a:schemeClr val="tx1"/>
                        </a:solidFill>
                        <a:effectLst/>
                        <a:latin typeface="+mn-ea"/>
                        <a:ea typeface="+mn-ea"/>
                      </a:endParaRPr>
                    </a:p>
                    <a:p>
                      <a:pPr algn="l" fontAlgn="t"/>
                      <a:r>
                        <a:rPr lang="ja-JP" altLang="en-US" sz="1100" b="0" i="0" u="none" strike="noStrike" dirty="0">
                          <a:solidFill>
                            <a:schemeClr val="tx1"/>
                          </a:solidFill>
                          <a:effectLst/>
                          <a:latin typeface="+mn-ea"/>
                          <a:ea typeface="+mn-ea"/>
                        </a:rPr>
                        <a:t>・医療事業部との連携</a:t>
                      </a:r>
                      <a:endParaRPr lang="en-US" altLang="ja-JP" sz="1100" b="0" i="0" u="none" strike="noStrike" dirty="0">
                        <a:solidFill>
                          <a:schemeClr val="tx1"/>
                        </a:solidFill>
                        <a:effectLst/>
                        <a:latin typeface="+mn-ea"/>
                        <a:ea typeface="+mn-ea"/>
                      </a:endParaRPr>
                    </a:p>
                  </a:txBody>
                  <a:tcPr marL="7335" marR="7335" marT="7335" marB="0" anchor="ctr">
                    <a:lnT w="12700" cap="flat" cmpd="sng" algn="ctr">
                      <a:solidFill>
                        <a:schemeClr val="tx1"/>
                      </a:solidFill>
                      <a:prstDash val="solid"/>
                      <a:round/>
                      <a:headEnd type="none" w="med" len="med"/>
                      <a:tailEnd type="none" w="med" len="med"/>
                    </a:lnT>
                  </a:tcPr>
                </a:tc>
                <a:tc>
                  <a:txBody>
                    <a:bodyPr/>
                    <a:lstStyle/>
                    <a:p>
                      <a:pPr algn="l" fontAlgn="t"/>
                      <a:r>
                        <a:rPr lang="en-US" altLang="ja-JP" sz="1100" b="0" i="0" u="none" strike="noStrike" dirty="0">
                          <a:solidFill>
                            <a:srgbClr val="000000"/>
                          </a:solidFill>
                          <a:effectLst/>
                          <a:latin typeface="+mn-ea"/>
                          <a:ea typeface="+mn-ea"/>
                        </a:rPr>
                        <a:t>Oracle</a:t>
                      </a:r>
                      <a:r>
                        <a:rPr lang="ja-JP" altLang="en-US" sz="1100" b="0" i="0" u="none" strike="noStrike" dirty="0">
                          <a:solidFill>
                            <a:srgbClr val="000000"/>
                          </a:solidFill>
                          <a:effectLst/>
                          <a:latin typeface="+mn-ea"/>
                          <a:ea typeface="+mn-ea"/>
                        </a:rPr>
                        <a:t> </a:t>
                      </a:r>
                      <a:r>
                        <a:rPr lang="en-US" altLang="ja-JP" sz="1100" b="0" i="0" u="none" strike="noStrike" dirty="0">
                          <a:solidFill>
                            <a:srgbClr val="000000"/>
                          </a:solidFill>
                          <a:effectLst/>
                          <a:latin typeface="+mn-ea"/>
                          <a:ea typeface="+mn-ea"/>
                        </a:rPr>
                        <a:t>EBS(</a:t>
                      </a:r>
                      <a:r>
                        <a:rPr lang="ja-JP" altLang="en-US" sz="1100" b="0" i="0" u="none" strike="noStrike" dirty="0">
                          <a:solidFill>
                            <a:srgbClr val="000000"/>
                          </a:solidFill>
                          <a:effectLst/>
                          <a:latin typeface="+mn-ea"/>
                          <a:ea typeface="+mn-ea"/>
                        </a:rPr>
                        <a:t>会計、</a:t>
                      </a:r>
                      <a:r>
                        <a:rPr lang="en-US" altLang="ja-JP" sz="1100" b="0" i="0" u="none" strike="noStrike" dirty="0">
                          <a:solidFill>
                            <a:srgbClr val="000000"/>
                          </a:solidFill>
                          <a:effectLst/>
                          <a:latin typeface="+mn-ea"/>
                          <a:ea typeface="+mn-ea"/>
                        </a:rPr>
                        <a:t>PL/SQL)</a:t>
                      </a:r>
                    </a:p>
                    <a:p>
                      <a:pPr algn="l" fontAlgn="t"/>
                      <a:r>
                        <a:rPr lang="en-US" altLang="ja-JP" sz="1100" b="0" i="0" u="none" strike="noStrike" dirty="0">
                          <a:solidFill>
                            <a:srgbClr val="000000"/>
                          </a:solidFill>
                          <a:effectLst/>
                          <a:latin typeface="+mn-ea"/>
                          <a:ea typeface="+mn-ea"/>
                        </a:rPr>
                        <a:t>.NET(VB/C#)/PHP</a:t>
                      </a:r>
                    </a:p>
                    <a:p>
                      <a:pPr algn="l" fontAlgn="t"/>
                      <a:r>
                        <a:rPr lang="en-US" altLang="ja-JP" sz="1100" b="0" i="0" u="none" strike="noStrike" dirty="0">
                          <a:solidFill>
                            <a:srgbClr val="000000"/>
                          </a:solidFill>
                          <a:effectLst/>
                          <a:latin typeface="+mn-ea"/>
                          <a:ea typeface="+mn-ea"/>
                        </a:rPr>
                        <a:t>Oracle/Postgres/</a:t>
                      </a:r>
                      <a:r>
                        <a:rPr lang="en-US" altLang="ja-JP" sz="1100" b="0" i="0" u="none" strike="noStrike" dirty="0" err="1">
                          <a:solidFill>
                            <a:srgbClr val="000000"/>
                          </a:solidFill>
                          <a:effectLst/>
                          <a:latin typeface="+mn-ea"/>
                          <a:ea typeface="+mn-ea"/>
                        </a:rPr>
                        <a:t>SQLServer</a:t>
                      </a:r>
                      <a:endParaRPr lang="ja-JP" altLang="en-US" sz="1100" b="0" i="0" u="none" strike="noStrike" dirty="0">
                        <a:solidFill>
                          <a:srgbClr val="000000"/>
                        </a:solidFill>
                        <a:effectLst/>
                        <a:latin typeface="+mn-ea"/>
                        <a:ea typeface="+mn-ea"/>
                      </a:endParaRPr>
                    </a:p>
                  </a:txBody>
                  <a:tcPr marL="7335" marR="7335" marT="7335" marB="0" anchor="ctr">
                    <a:lnT w="12700" cap="flat" cmpd="sng" algn="ctr">
                      <a:solidFill>
                        <a:schemeClr val="tx1"/>
                      </a:solidFill>
                      <a:prstDash val="solid"/>
                      <a:round/>
                      <a:headEnd type="none" w="med" len="med"/>
                      <a:tailEnd type="none" w="med" len="med"/>
                    </a:lnT>
                  </a:tcPr>
                </a:tc>
              </a:tr>
              <a:tr h="1219495">
                <a:tc>
                  <a:txBody>
                    <a:bodyPr/>
                    <a:lstStyle/>
                    <a:p>
                      <a:pPr algn="ctr" fontAlgn="t"/>
                      <a:r>
                        <a:rPr lang="ja-JP" altLang="en-US" sz="1200" b="0" u="none" strike="noStrike" dirty="0">
                          <a:effectLst/>
                          <a:latin typeface="+mn-ea"/>
                          <a:ea typeface="+mn-ea"/>
                        </a:rPr>
                        <a:t>ウェブ</a:t>
                      </a:r>
                      <a:endParaRPr lang="en-US" altLang="ja-JP" sz="1200" b="0" u="none" strike="noStrike" dirty="0">
                        <a:effectLst/>
                        <a:latin typeface="+mn-ea"/>
                        <a:ea typeface="+mn-ea"/>
                      </a:endParaRPr>
                    </a:p>
                    <a:p>
                      <a:pPr algn="ctr" fontAlgn="t"/>
                      <a:r>
                        <a:rPr lang="ja-JP" altLang="en-US" sz="1200" b="0" u="none" strike="noStrike" dirty="0">
                          <a:effectLst/>
                          <a:latin typeface="+mn-ea"/>
                          <a:ea typeface="+mn-ea"/>
                        </a:rPr>
                        <a:t>ソリューション</a:t>
                      </a:r>
                      <a:br>
                        <a:rPr lang="ja-JP" altLang="en-US" sz="1200" b="0" u="none" strike="noStrike" dirty="0">
                          <a:effectLst/>
                          <a:latin typeface="+mn-ea"/>
                          <a:ea typeface="+mn-ea"/>
                        </a:rPr>
                      </a:br>
                      <a:r>
                        <a:rPr lang="ja-JP" altLang="en-US" sz="1200" b="0" u="none" strike="noStrike" dirty="0">
                          <a:effectLst/>
                          <a:latin typeface="+mn-ea"/>
                          <a:ea typeface="+mn-ea"/>
                        </a:rPr>
                        <a:t>（</a:t>
                      </a:r>
                      <a:r>
                        <a:rPr lang="en-US" altLang="ja-JP" sz="1200" b="0" u="none" strike="noStrike" dirty="0">
                          <a:effectLst/>
                          <a:latin typeface="+mn-ea"/>
                          <a:ea typeface="+mn-ea"/>
                        </a:rPr>
                        <a:t>WS</a:t>
                      </a:r>
                      <a:r>
                        <a:rPr lang="ja-JP" altLang="en-US" sz="1200" b="0" u="none" strike="noStrike" dirty="0">
                          <a:effectLst/>
                          <a:latin typeface="+mn-ea"/>
                          <a:ea typeface="+mn-ea"/>
                        </a:rPr>
                        <a:t>）</a:t>
                      </a:r>
                      <a:endParaRPr lang="en-US" altLang="ja-JP" sz="1200" b="0" i="0" u="none" strike="noStrike" dirty="0">
                        <a:solidFill>
                          <a:srgbClr val="000000"/>
                        </a:solidFill>
                        <a:effectLst/>
                        <a:latin typeface="+mn-ea"/>
                        <a:ea typeface="+mn-ea"/>
                      </a:endParaRPr>
                    </a:p>
                  </a:txBody>
                  <a:tcPr marL="7335" marR="7335" marT="7335" marB="0" anchor="ctr"/>
                </a:tc>
                <a:tc>
                  <a:txBody>
                    <a:bodyPr/>
                    <a:lstStyle/>
                    <a:p>
                      <a:pPr algn="l" fontAlgn="t"/>
                      <a:r>
                        <a:rPr lang="ja-JP" altLang="en-US" sz="1100" b="0" u="none" strike="noStrike" dirty="0">
                          <a:effectLst/>
                          <a:latin typeface="+mn-ea"/>
                          <a:ea typeface="+mn-ea"/>
                        </a:rPr>
                        <a:t>オリジナル</a:t>
                      </a:r>
                      <a:r>
                        <a:rPr lang="en-US" altLang="ja-JP" sz="1100" b="0" u="none" strike="noStrike" dirty="0">
                          <a:effectLst/>
                          <a:latin typeface="+mn-ea"/>
                          <a:ea typeface="+mn-ea"/>
                        </a:rPr>
                        <a:t>CMS</a:t>
                      </a:r>
                      <a:r>
                        <a:rPr lang="ja-JP" altLang="en-US" sz="1100" b="0" u="none" strike="noStrike" dirty="0">
                          <a:effectLst/>
                          <a:latin typeface="+mn-ea"/>
                          <a:ea typeface="+mn-ea"/>
                        </a:rPr>
                        <a:t>による</a:t>
                      </a:r>
                      <a:endParaRPr lang="en-US" altLang="ja-JP" sz="1100" b="0" u="none" strike="noStrike" dirty="0">
                        <a:effectLst/>
                        <a:latin typeface="+mn-ea"/>
                        <a:ea typeface="+mn-ea"/>
                      </a:endParaRPr>
                    </a:p>
                    <a:p>
                      <a:pPr algn="l" fontAlgn="t"/>
                      <a:r>
                        <a:rPr lang="en-US" altLang="ja-JP" sz="1100" b="0" u="none" strike="noStrike" dirty="0">
                          <a:effectLst/>
                          <a:latin typeface="+mn-ea"/>
                          <a:ea typeface="+mn-ea"/>
                        </a:rPr>
                        <a:t>Web</a:t>
                      </a:r>
                      <a:r>
                        <a:rPr lang="ja-JP" altLang="en-US" sz="1100" b="0" u="none" strike="noStrike" dirty="0">
                          <a:effectLst/>
                          <a:latin typeface="+mn-ea"/>
                          <a:ea typeface="+mn-ea"/>
                        </a:rPr>
                        <a:t>システム開発</a:t>
                      </a:r>
                      <a:endParaRPr lang="ja-JP" altLang="en-US" sz="1100" b="0" i="0" u="none" strike="noStrike" dirty="0">
                        <a:solidFill>
                          <a:srgbClr val="000000"/>
                        </a:solidFill>
                        <a:effectLst/>
                        <a:latin typeface="+mn-ea"/>
                        <a:ea typeface="+mn-ea"/>
                      </a:endParaRPr>
                    </a:p>
                  </a:txBody>
                  <a:tcPr marL="7335" marR="7335" marT="7335" marB="0" anchor="ctr"/>
                </a:tc>
                <a:tc>
                  <a:txBody>
                    <a:bodyPr/>
                    <a:lstStyle/>
                    <a:p>
                      <a:pPr algn="l" fontAlgn="t"/>
                      <a:r>
                        <a:rPr lang="ja-JP" altLang="en-US" sz="1100" b="0" u="none" strike="noStrike" dirty="0">
                          <a:effectLst/>
                          <a:latin typeface="+mn-ea"/>
                          <a:ea typeface="+mn-ea"/>
                        </a:rPr>
                        <a:t>・新卒採用ポータルサイト構築</a:t>
                      </a:r>
                      <a:r>
                        <a:rPr lang="en-US" altLang="ja-JP" sz="1100" b="0" u="none" strike="noStrike" dirty="0">
                          <a:effectLst/>
                          <a:latin typeface="+mn-ea"/>
                          <a:ea typeface="+mn-ea"/>
                        </a:rPr>
                        <a:t/>
                      </a:r>
                      <a:br>
                        <a:rPr lang="en-US" altLang="ja-JP" sz="1100" b="0" u="none" strike="noStrike" dirty="0">
                          <a:effectLst/>
                          <a:latin typeface="+mn-ea"/>
                          <a:ea typeface="+mn-ea"/>
                        </a:rPr>
                      </a:br>
                      <a:r>
                        <a:rPr lang="ja-JP" altLang="en-US" sz="1100" b="0" u="none" strike="noStrike" dirty="0">
                          <a:effectLst/>
                          <a:latin typeface="+mn-ea"/>
                          <a:ea typeface="+mn-ea"/>
                        </a:rPr>
                        <a:t>（クラウドサービスの開発・運用）</a:t>
                      </a:r>
                      <a:br>
                        <a:rPr lang="ja-JP" altLang="en-US" sz="1100" b="0" u="none" strike="noStrike" dirty="0">
                          <a:effectLst/>
                          <a:latin typeface="+mn-ea"/>
                          <a:ea typeface="+mn-ea"/>
                        </a:rPr>
                      </a:br>
                      <a:r>
                        <a:rPr lang="ja-JP" altLang="en-US" sz="1100" b="0" u="none" strike="noStrike" dirty="0">
                          <a:effectLst/>
                          <a:latin typeface="+mn-ea"/>
                          <a:ea typeface="+mn-ea"/>
                        </a:rPr>
                        <a:t>・国立、私立大学ホームページ</a:t>
                      </a:r>
                      <a:endParaRPr lang="en-US" altLang="ja-JP" sz="1100" b="0" u="none" strike="noStrike" dirty="0">
                        <a:effectLst/>
                        <a:latin typeface="+mn-ea"/>
                        <a:ea typeface="+mn-ea"/>
                      </a:endParaRPr>
                    </a:p>
                    <a:p>
                      <a:pPr algn="l" fontAlgn="t"/>
                      <a:r>
                        <a:rPr lang="ja-JP" altLang="en-US" sz="1100" b="0" u="none" strike="noStrike" dirty="0">
                          <a:effectLst/>
                          <a:latin typeface="+mn-ea"/>
                          <a:ea typeface="+mn-ea"/>
                        </a:rPr>
                        <a:t>・総合病院、調剤薬局</a:t>
                      </a:r>
                      <a:r>
                        <a:rPr lang="en-US" altLang="ja-JP" sz="1100" b="0" u="none" strike="noStrike" dirty="0">
                          <a:effectLst/>
                          <a:latin typeface="+mn-ea"/>
                          <a:ea typeface="+mn-ea"/>
                        </a:rPr>
                        <a:t/>
                      </a:r>
                      <a:br>
                        <a:rPr lang="en-US" altLang="ja-JP" sz="1100" b="0" u="none" strike="noStrike" dirty="0">
                          <a:effectLst/>
                          <a:latin typeface="+mn-ea"/>
                          <a:ea typeface="+mn-ea"/>
                        </a:rPr>
                      </a:br>
                      <a:r>
                        <a:rPr lang="ja-JP" altLang="en-US" sz="1100" b="0" u="none" strike="noStrike" dirty="0">
                          <a:effectLst/>
                          <a:latin typeface="+mn-ea"/>
                          <a:ea typeface="+mn-ea"/>
                        </a:rPr>
                        <a:t>（コンテンツ管理システムの開発・運用）</a:t>
                      </a:r>
                      <a:br>
                        <a:rPr lang="ja-JP" altLang="en-US" sz="1100" b="0" u="none" strike="noStrike" dirty="0">
                          <a:effectLst/>
                          <a:latin typeface="+mn-ea"/>
                          <a:ea typeface="+mn-ea"/>
                        </a:rPr>
                      </a:br>
                      <a:r>
                        <a:rPr lang="ja-JP" altLang="en-US" sz="1100" b="0" u="none" strike="noStrike" dirty="0">
                          <a:effectLst/>
                          <a:latin typeface="+mn-ea"/>
                          <a:ea typeface="+mn-ea"/>
                        </a:rPr>
                        <a:t>・金融機関（金利情報更新システム開発）</a:t>
                      </a:r>
                      <a:br>
                        <a:rPr lang="ja-JP" altLang="en-US" sz="1100" b="0" u="none" strike="noStrike" dirty="0">
                          <a:effectLst/>
                          <a:latin typeface="+mn-ea"/>
                          <a:ea typeface="+mn-ea"/>
                        </a:rPr>
                      </a:br>
                      <a:r>
                        <a:rPr lang="ja-JP" altLang="en-US" sz="1100" b="0" u="none" strike="noStrike" dirty="0">
                          <a:effectLst/>
                          <a:latin typeface="+mn-ea"/>
                          <a:ea typeface="+mn-ea"/>
                        </a:rPr>
                        <a:t>・ハウスメーカー（賃貸物件管理、展示場管理）</a:t>
                      </a:r>
                      <a:endParaRPr lang="ja-JP" altLang="en-US" sz="1100" b="0" i="0" u="none" strike="noStrike" dirty="0">
                        <a:solidFill>
                          <a:srgbClr val="000000"/>
                        </a:solidFill>
                        <a:effectLst/>
                        <a:latin typeface="+mn-ea"/>
                        <a:ea typeface="+mn-ea"/>
                      </a:endParaRPr>
                    </a:p>
                  </a:txBody>
                  <a:tcPr marL="7335" marR="7335" marT="7335" marB="0" anchor="ctr"/>
                </a:tc>
                <a:tc>
                  <a:txBody>
                    <a:bodyPr/>
                    <a:lstStyle/>
                    <a:p>
                      <a:pPr algn="l" fontAlgn="t"/>
                      <a:r>
                        <a:rPr lang="en-US" altLang="ja-JP" sz="1100" b="0" i="0" u="none" strike="noStrike" dirty="0">
                          <a:solidFill>
                            <a:srgbClr val="000000"/>
                          </a:solidFill>
                          <a:effectLst/>
                          <a:latin typeface="+mn-ea"/>
                          <a:ea typeface="+mn-ea"/>
                        </a:rPr>
                        <a:t>CMS</a:t>
                      </a:r>
                      <a:r>
                        <a:rPr lang="ja-JP" altLang="en-US" sz="1100" b="0" i="0" u="none" strike="noStrike" dirty="0">
                          <a:solidFill>
                            <a:srgbClr val="000000"/>
                          </a:solidFill>
                          <a:effectLst/>
                          <a:latin typeface="+mn-ea"/>
                          <a:ea typeface="+mn-ea"/>
                        </a:rPr>
                        <a:t>開発</a:t>
                      </a:r>
                      <a:r>
                        <a:rPr lang="en-US" altLang="ja-JP" sz="1100" b="0" i="0" u="none" strike="noStrike" dirty="0">
                          <a:solidFill>
                            <a:srgbClr val="000000"/>
                          </a:solidFill>
                          <a:effectLst/>
                          <a:latin typeface="+mn-ea"/>
                          <a:ea typeface="+mn-ea"/>
                        </a:rPr>
                        <a:t>/</a:t>
                      </a:r>
                      <a:r>
                        <a:rPr lang="ja-JP" altLang="en-US" sz="1100" b="0" i="0" u="none" strike="noStrike" dirty="0">
                          <a:solidFill>
                            <a:srgbClr val="000000"/>
                          </a:solidFill>
                          <a:effectLst/>
                          <a:latin typeface="+mn-ea"/>
                          <a:ea typeface="+mn-ea"/>
                        </a:rPr>
                        <a:t>ウェブサイト構築</a:t>
                      </a:r>
                      <a:r>
                        <a:rPr lang="en-US" altLang="ja-JP" sz="1100" b="0" i="0" u="none" strike="noStrike" dirty="0">
                          <a:solidFill>
                            <a:srgbClr val="000000"/>
                          </a:solidFill>
                          <a:effectLst/>
                          <a:latin typeface="+mn-ea"/>
                          <a:ea typeface="+mn-ea"/>
                        </a:rPr>
                        <a:t>/</a:t>
                      </a:r>
                      <a:r>
                        <a:rPr lang="ja-JP" altLang="en-US" sz="1100" b="0" i="0" u="none" strike="noStrike" dirty="0">
                          <a:solidFill>
                            <a:srgbClr val="000000"/>
                          </a:solidFill>
                          <a:effectLst/>
                          <a:latin typeface="+mn-ea"/>
                          <a:ea typeface="+mn-ea"/>
                        </a:rPr>
                        <a:t>スマートフォン対応</a:t>
                      </a:r>
                      <a:r>
                        <a:rPr lang="en-US" altLang="ja-JP" sz="1100" b="0" i="0" u="none" strike="noStrike" dirty="0">
                          <a:solidFill>
                            <a:srgbClr val="000000"/>
                          </a:solidFill>
                          <a:effectLst/>
                          <a:latin typeface="+mn-ea"/>
                          <a:ea typeface="+mn-ea"/>
                        </a:rPr>
                        <a:t>/EC</a:t>
                      </a:r>
                      <a:r>
                        <a:rPr lang="ja-JP" altLang="en-US" sz="1100" b="0" i="0" u="none" strike="noStrike" dirty="0">
                          <a:solidFill>
                            <a:srgbClr val="000000"/>
                          </a:solidFill>
                          <a:effectLst/>
                          <a:latin typeface="+mn-ea"/>
                          <a:ea typeface="+mn-ea"/>
                        </a:rPr>
                        <a:t>サイト構築</a:t>
                      </a:r>
                      <a:r>
                        <a:rPr lang="en-US" altLang="ja-JP" sz="1100" b="0" i="0" u="none" strike="noStrike" dirty="0">
                          <a:solidFill>
                            <a:srgbClr val="000000"/>
                          </a:solidFill>
                          <a:effectLst/>
                          <a:latin typeface="+mn-ea"/>
                          <a:ea typeface="+mn-ea"/>
                        </a:rPr>
                        <a:t>/</a:t>
                      </a:r>
                      <a:r>
                        <a:rPr lang="ja-JP" altLang="en-US" sz="1100" b="0" i="0" u="none" strike="noStrike" dirty="0">
                          <a:solidFill>
                            <a:srgbClr val="000000"/>
                          </a:solidFill>
                          <a:effectLst/>
                          <a:latin typeface="+mn-ea"/>
                          <a:ea typeface="+mn-ea"/>
                        </a:rPr>
                        <a:t>クラウドサーバ構築</a:t>
                      </a:r>
                      <a:r>
                        <a:rPr lang="en-US" altLang="ja-JP" sz="1100" b="0" i="0" u="none" strike="noStrike" dirty="0">
                          <a:solidFill>
                            <a:srgbClr val="000000"/>
                          </a:solidFill>
                          <a:effectLst/>
                          <a:latin typeface="+mn-ea"/>
                          <a:ea typeface="+mn-ea"/>
                        </a:rPr>
                        <a:t>/</a:t>
                      </a:r>
                      <a:r>
                        <a:rPr lang="ja-JP" altLang="en-US" sz="1100" b="0" i="0" u="none" strike="noStrike" dirty="0">
                          <a:solidFill>
                            <a:srgbClr val="000000"/>
                          </a:solidFill>
                          <a:effectLst/>
                          <a:latin typeface="+mn-ea"/>
                          <a:ea typeface="+mn-ea"/>
                        </a:rPr>
                        <a:t>ウェブセキュリティ</a:t>
                      </a:r>
                      <a:br>
                        <a:rPr lang="ja-JP" altLang="en-US" sz="1100" b="0" i="0" u="none" strike="noStrike" dirty="0">
                          <a:solidFill>
                            <a:srgbClr val="000000"/>
                          </a:solidFill>
                          <a:effectLst/>
                          <a:latin typeface="+mn-ea"/>
                          <a:ea typeface="+mn-ea"/>
                        </a:rPr>
                      </a:br>
                      <a:r>
                        <a:rPr lang="en-US" altLang="ja-JP" sz="1100" b="0" i="0" u="none" strike="noStrike" dirty="0">
                          <a:solidFill>
                            <a:srgbClr val="000000"/>
                          </a:solidFill>
                          <a:effectLst/>
                          <a:latin typeface="+mn-ea"/>
                          <a:ea typeface="+mn-ea"/>
                        </a:rPr>
                        <a:t>HTML5/JavaScript/jQuery, Bootstrap/CSS3/Flash/ActionScript/PHP/MySQL/node.js/AWS/iPhone/iPad/Android</a:t>
                      </a:r>
                      <a:endParaRPr lang="en-US" sz="1100" b="0" i="0" u="none" strike="noStrike" dirty="0">
                        <a:solidFill>
                          <a:srgbClr val="000000"/>
                        </a:solidFill>
                        <a:effectLst/>
                        <a:latin typeface="+mn-ea"/>
                        <a:ea typeface="+mn-ea"/>
                      </a:endParaRPr>
                    </a:p>
                  </a:txBody>
                  <a:tcPr marL="7335" marR="7335" marT="7335" marB="0" anchor="ctr"/>
                </a:tc>
                <a:extLst>
                  <a:ext uri="{0D108BD9-81ED-4DB2-BD59-A6C34878D82A}">
                    <a16:rowId xmlns:a16="http://schemas.microsoft.com/office/drawing/2014/main" xmlns="" val="10002"/>
                  </a:ext>
                </a:extLst>
              </a:tr>
              <a:tr h="882402">
                <a:tc>
                  <a:txBody>
                    <a:bodyPr/>
                    <a:lstStyle/>
                    <a:p>
                      <a:pPr algn="ctr" fontAlgn="t"/>
                      <a:r>
                        <a:rPr lang="ja-JP" altLang="en-US" sz="1200" b="0" u="none" strike="noStrike" dirty="0">
                          <a:effectLst/>
                          <a:latin typeface="+mn-ea"/>
                          <a:ea typeface="+mn-ea"/>
                        </a:rPr>
                        <a:t>ファスト</a:t>
                      </a:r>
                      <a:endParaRPr lang="en-US" altLang="ja-JP" sz="1200" b="0" u="none" strike="noStrike" dirty="0">
                        <a:effectLst/>
                        <a:latin typeface="+mn-ea"/>
                        <a:ea typeface="+mn-ea"/>
                      </a:endParaRPr>
                    </a:p>
                    <a:p>
                      <a:pPr algn="ctr" fontAlgn="t"/>
                      <a:r>
                        <a:rPr lang="ja-JP" altLang="en-US" sz="1200" b="0" u="none" strike="noStrike" dirty="0">
                          <a:effectLst/>
                          <a:latin typeface="+mn-ea"/>
                          <a:ea typeface="+mn-ea"/>
                        </a:rPr>
                        <a:t>エンジニアリング</a:t>
                      </a:r>
                      <a:br>
                        <a:rPr lang="ja-JP" altLang="en-US" sz="1200" b="0" u="none" strike="noStrike" dirty="0">
                          <a:effectLst/>
                          <a:latin typeface="+mn-ea"/>
                          <a:ea typeface="+mn-ea"/>
                        </a:rPr>
                      </a:br>
                      <a:r>
                        <a:rPr lang="ja-JP" altLang="en-US" sz="1200" b="0" u="none" strike="noStrike" dirty="0">
                          <a:effectLst/>
                          <a:latin typeface="+mn-ea"/>
                          <a:ea typeface="+mn-ea"/>
                        </a:rPr>
                        <a:t>（</a:t>
                      </a:r>
                      <a:r>
                        <a:rPr lang="en-US" altLang="ja-JP" sz="1200" b="0" u="none" strike="noStrike" dirty="0">
                          <a:effectLst/>
                          <a:latin typeface="+mn-ea"/>
                          <a:ea typeface="+mn-ea"/>
                        </a:rPr>
                        <a:t>FE</a:t>
                      </a:r>
                      <a:r>
                        <a:rPr lang="ja-JP" altLang="en-US" sz="1200" b="0" u="none" strike="noStrike" dirty="0">
                          <a:effectLst/>
                          <a:latin typeface="+mn-ea"/>
                          <a:ea typeface="+mn-ea"/>
                        </a:rPr>
                        <a:t>）</a:t>
                      </a:r>
                      <a:endParaRPr lang="en-US" altLang="ja-JP" sz="1200" b="0" i="0" u="none" strike="noStrike" dirty="0">
                        <a:solidFill>
                          <a:srgbClr val="000000"/>
                        </a:solidFill>
                        <a:effectLst/>
                        <a:latin typeface="+mn-ea"/>
                        <a:ea typeface="+mn-ea"/>
                      </a:endParaRPr>
                    </a:p>
                  </a:txBody>
                  <a:tcPr marL="7335" marR="7335" marT="7335" marB="0" anchor="ctr">
                    <a:lnB w="12700" cap="flat" cmpd="sng" algn="ctr">
                      <a:solidFill>
                        <a:schemeClr val="tx1"/>
                      </a:solidFill>
                      <a:prstDash val="solid"/>
                      <a:round/>
                      <a:headEnd type="none" w="med" len="med"/>
                      <a:tailEnd type="none" w="med" len="med"/>
                    </a:lnB>
                  </a:tcPr>
                </a:tc>
                <a:tc>
                  <a:txBody>
                    <a:bodyPr/>
                    <a:lstStyle/>
                    <a:p>
                      <a:pPr algn="l" fontAlgn="t"/>
                      <a:r>
                        <a:rPr lang="ja-JP" altLang="en-US" sz="1100" b="0" u="none" strike="noStrike" dirty="0">
                          <a:effectLst/>
                          <a:latin typeface="+mn-ea"/>
                          <a:ea typeface="+mn-ea"/>
                        </a:rPr>
                        <a:t>スマホアプリ</a:t>
                      </a:r>
                      <a:endParaRPr lang="en-US" altLang="ja-JP" sz="1100" b="0" u="none" strike="noStrike" dirty="0">
                        <a:effectLst/>
                        <a:latin typeface="+mn-ea"/>
                        <a:ea typeface="+mn-ea"/>
                      </a:endParaRPr>
                    </a:p>
                    <a:p>
                      <a:pPr algn="l" fontAlgn="t"/>
                      <a:r>
                        <a:rPr lang="ja-JP" altLang="en-US" sz="1100" b="0" u="none" strike="noStrike" dirty="0">
                          <a:effectLst/>
                          <a:latin typeface="+mn-ea"/>
                          <a:ea typeface="+mn-ea"/>
                        </a:rPr>
                        <a:t>クラウド連携モバイルソリューション</a:t>
                      </a:r>
                      <a:endParaRPr lang="en-US" altLang="ja-JP" sz="1100" b="0" u="none" strike="noStrike" dirty="0">
                        <a:effectLst/>
                        <a:latin typeface="+mn-ea"/>
                        <a:ea typeface="+mn-ea"/>
                      </a:endParaRPr>
                    </a:p>
                    <a:p>
                      <a:pPr algn="l" fontAlgn="t"/>
                      <a:r>
                        <a:rPr lang="ja-JP" altLang="en-US" sz="1100" b="0" u="none" strike="noStrike" dirty="0">
                          <a:effectLst/>
                          <a:latin typeface="+mn-ea"/>
                          <a:ea typeface="+mn-ea"/>
                        </a:rPr>
                        <a:t>教育（講師・インターン受入）</a:t>
                      </a:r>
                      <a:endParaRPr lang="ja-JP" altLang="en-US" sz="1100" b="0" i="0" u="none" strike="noStrike" dirty="0">
                        <a:solidFill>
                          <a:srgbClr val="000000"/>
                        </a:solidFill>
                        <a:effectLst/>
                        <a:latin typeface="+mn-ea"/>
                        <a:ea typeface="+mn-ea"/>
                      </a:endParaRPr>
                    </a:p>
                  </a:txBody>
                  <a:tcPr marL="7335" marR="7335" marT="7335" marB="0" anchor="ctr">
                    <a:lnB w="12700" cap="flat" cmpd="sng" algn="ctr">
                      <a:solidFill>
                        <a:schemeClr val="tx1"/>
                      </a:solidFill>
                      <a:prstDash val="solid"/>
                      <a:round/>
                      <a:headEnd type="none" w="med" len="med"/>
                      <a:tailEnd type="none" w="med" len="med"/>
                    </a:lnB>
                  </a:tcPr>
                </a:tc>
                <a:tc>
                  <a:txBody>
                    <a:bodyPr/>
                    <a:lstStyle/>
                    <a:p>
                      <a:pPr algn="l" fontAlgn="t"/>
                      <a:r>
                        <a:rPr lang="ja-JP" altLang="en-US" sz="1100" b="0" u="none" strike="noStrike" dirty="0">
                          <a:effectLst/>
                          <a:latin typeface="+mn-ea"/>
                          <a:ea typeface="+mn-ea"/>
                        </a:rPr>
                        <a:t>・</a:t>
                      </a:r>
                      <a:r>
                        <a:rPr lang="en-US" altLang="ja-JP" sz="1100" b="0" u="none" strike="noStrike" dirty="0">
                          <a:effectLst/>
                          <a:latin typeface="+mn-ea"/>
                          <a:ea typeface="+mn-ea"/>
                        </a:rPr>
                        <a:t>Salseforce.com</a:t>
                      </a:r>
                      <a:r>
                        <a:rPr lang="ja-JP" altLang="en-US" sz="1100" b="0" u="none" strike="noStrike" dirty="0">
                          <a:effectLst/>
                          <a:latin typeface="+mn-ea"/>
                          <a:ea typeface="+mn-ea"/>
                        </a:rPr>
                        <a:t>の導入、カスタマイズ</a:t>
                      </a:r>
                      <a:endParaRPr lang="en-US" altLang="ja-JP" sz="1100" b="0" u="none" strike="noStrike" dirty="0">
                        <a:effectLst/>
                        <a:latin typeface="+mn-ea"/>
                        <a:ea typeface="+mn-ea"/>
                      </a:endParaRPr>
                    </a:p>
                    <a:p>
                      <a:pPr algn="l" fontAlgn="t"/>
                      <a:r>
                        <a:rPr lang="ja-JP" altLang="en-US" sz="1100" b="0" u="none" strike="noStrike" dirty="0">
                          <a:effectLst/>
                          <a:latin typeface="+mn-ea"/>
                          <a:ea typeface="+mn-ea"/>
                        </a:rPr>
                        <a:t>・</a:t>
                      </a:r>
                      <a:r>
                        <a:rPr lang="en-US" altLang="ja-JP" sz="1100" b="0" u="none" strike="noStrike" dirty="0">
                          <a:effectLst/>
                          <a:latin typeface="+mn-ea"/>
                          <a:ea typeface="+mn-ea"/>
                        </a:rPr>
                        <a:t>Windows/Android</a:t>
                      </a:r>
                      <a:r>
                        <a:rPr lang="ja-JP" altLang="en-US" sz="1100" b="0" u="none" strike="noStrike" dirty="0">
                          <a:effectLst/>
                          <a:latin typeface="+mn-ea"/>
                          <a:ea typeface="+mn-ea"/>
                        </a:rPr>
                        <a:t>タブレット＋モバイルプリンタ</a:t>
                      </a:r>
                      <a:endParaRPr lang="en-US" altLang="ja-JP" sz="1100" b="0" u="none" strike="noStrike" dirty="0">
                        <a:effectLst/>
                        <a:latin typeface="+mn-ea"/>
                        <a:ea typeface="+mn-ea"/>
                      </a:endParaRPr>
                    </a:p>
                    <a:p>
                      <a:pPr algn="l" fontAlgn="t"/>
                      <a:r>
                        <a:rPr lang="ja-JP" altLang="en-US" sz="1100" b="0" u="none" strike="noStrike" dirty="0">
                          <a:effectLst/>
                          <a:latin typeface="+mn-ea"/>
                          <a:ea typeface="+mn-ea"/>
                        </a:rPr>
                        <a:t>　の組み合わせ</a:t>
                      </a:r>
                      <a:br>
                        <a:rPr lang="ja-JP" altLang="en-US" sz="1100" b="0" u="none" strike="noStrike" dirty="0">
                          <a:effectLst/>
                          <a:latin typeface="+mn-ea"/>
                          <a:ea typeface="+mn-ea"/>
                        </a:rPr>
                      </a:br>
                      <a:r>
                        <a:rPr lang="ja-JP" altLang="en-US" sz="1100" b="0" u="none" strike="noStrike" dirty="0">
                          <a:effectLst/>
                          <a:latin typeface="+mn-ea"/>
                          <a:ea typeface="+mn-ea"/>
                        </a:rPr>
                        <a:t>・石油配送支援アプリ</a:t>
                      </a:r>
                      <a:r>
                        <a:rPr lang="en-US" altLang="ja-JP" sz="1100" b="0" u="none" strike="noStrike" dirty="0">
                          <a:effectLst/>
                          <a:latin typeface="+mn-ea"/>
                          <a:ea typeface="+mn-ea"/>
                        </a:rPr>
                        <a:t>/</a:t>
                      </a:r>
                      <a:r>
                        <a:rPr lang="ja-JP" altLang="en-US" sz="1100" b="0" u="none" strike="noStrike" dirty="0">
                          <a:effectLst/>
                          <a:latin typeface="+mn-ea"/>
                          <a:ea typeface="+mn-ea"/>
                        </a:rPr>
                        <a:t>お弁当宅配指示アプリ</a:t>
                      </a:r>
                      <a:r>
                        <a:rPr lang="en-US" altLang="ja-JP" sz="1100" b="0" u="none" strike="noStrike" dirty="0">
                          <a:effectLst/>
                          <a:latin typeface="+mn-ea"/>
                          <a:ea typeface="+mn-ea"/>
                        </a:rPr>
                        <a:t>/</a:t>
                      </a:r>
                      <a:br>
                        <a:rPr lang="en-US" altLang="ja-JP" sz="1100" b="0" u="none" strike="noStrike" dirty="0">
                          <a:effectLst/>
                          <a:latin typeface="+mn-ea"/>
                          <a:ea typeface="+mn-ea"/>
                        </a:rPr>
                      </a:br>
                      <a:r>
                        <a:rPr lang="ja-JP" altLang="en-US" sz="1100" b="0" u="none" strike="noStrike" dirty="0">
                          <a:effectLst/>
                          <a:latin typeface="+mn-ea"/>
                          <a:ea typeface="+mn-ea"/>
                        </a:rPr>
                        <a:t>　浄化槽点検</a:t>
                      </a:r>
                      <a:r>
                        <a:rPr lang="ja-JP" altLang="en-US" sz="1100" b="0" u="none" strike="noStrike" dirty="0" smtClean="0">
                          <a:effectLst/>
                          <a:latin typeface="+mn-ea"/>
                          <a:ea typeface="+mn-ea"/>
                        </a:rPr>
                        <a:t>アプリ</a:t>
                      </a:r>
                      <a:endParaRPr lang="ja-JP" altLang="en-US" sz="1100" b="0" i="0" u="none" strike="noStrike" dirty="0">
                        <a:solidFill>
                          <a:srgbClr val="000000"/>
                        </a:solidFill>
                        <a:effectLst/>
                        <a:latin typeface="+mn-ea"/>
                        <a:ea typeface="+mn-ea"/>
                      </a:endParaRPr>
                    </a:p>
                  </a:txBody>
                  <a:tcPr marL="7335" marR="7335" marT="7335" marB="0" anchor="ctr">
                    <a:lnB w="12700" cap="flat" cmpd="sng" algn="ctr">
                      <a:solidFill>
                        <a:schemeClr val="tx1"/>
                      </a:solidFill>
                      <a:prstDash val="solid"/>
                      <a:round/>
                      <a:headEnd type="none" w="med" len="med"/>
                      <a:tailEnd type="none" w="med" len="med"/>
                    </a:lnB>
                  </a:tcPr>
                </a:tc>
                <a:tc>
                  <a:txBody>
                    <a:bodyPr/>
                    <a:lstStyle/>
                    <a:p>
                      <a:pPr algn="l" fontAlgn="t"/>
                      <a:r>
                        <a:rPr lang="ja-JP" altLang="en-US" sz="1100" b="0" u="none" strike="noStrike" dirty="0">
                          <a:effectLst/>
                          <a:latin typeface="+mn-ea"/>
                          <a:ea typeface="+mn-ea"/>
                        </a:rPr>
                        <a:t>物流支援</a:t>
                      </a:r>
                      <a:r>
                        <a:rPr lang="en-US" altLang="ja-JP" sz="1100" b="0" u="none" strike="noStrike" dirty="0">
                          <a:effectLst/>
                          <a:latin typeface="+mn-ea"/>
                          <a:ea typeface="+mn-ea"/>
                        </a:rPr>
                        <a:t>/GPS-NFC</a:t>
                      </a:r>
                      <a:r>
                        <a:rPr lang="ja-JP" altLang="en-US" sz="1100" b="0" u="none" strike="noStrike" dirty="0">
                          <a:effectLst/>
                          <a:latin typeface="+mn-ea"/>
                          <a:ea typeface="+mn-ea"/>
                        </a:rPr>
                        <a:t>活用</a:t>
                      </a:r>
                      <a:r>
                        <a:rPr lang="en-US" altLang="ja-JP" sz="1100" b="0" u="none" strike="noStrike" dirty="0">
                          <a:effectLst/>
                          <a:latin typeface="+mn-ea"/>
                          <a:ea typeface="+mn-ea"/>
                        </a:rPr>
                        <a:t>/</a:t>
                      </a:r>
                      <a:r>
                        <a:rPr lang="ja-JP" altLang="en-US" sz="1100" b="0" u="none" strike="noStrike" dirty="0">
                          <a:effectLst/>
                          <a:latin typeface="+mn-ea"/>
                          <a:ea typeface="+mn-ea"/>
                        </a:rPr>
                        <a:t>教育支援</a:t>
                      </a:r>
                      <a:r>
                        <a:rPr lang="en-US" altLang="ja-JP" sz="1100" b="0" u="none" strike="noStrike" dirty="0">
                          <a:effectLst/>
                          <a:latin typeface="+mn-ea"/>
                          <a:ea typeface="+mn-ea"/>
                        </a:rPr>
                        <a:t>/</a:t>
                      </a:r>
                      <a:r>
                        <a:rPr lang="ja-JP" altLang="en-US" sz="1100" b="0" u="none" strike="noStrike" dirty="0">
                          <a:effectLst/>
                          <a:latin typeface="+mn-ea"/>
                          <a:ea typeface="+mn-ea"/>
                        </a:rPr>
                        <a:t>点検業務支援</a:t>
                      </a:r>
                      <a:br>
                        <a:rPr lang="ja-JP" altLang="en-US" sz="1100" b="0" u="none" strike="noStrike" dirty="0">
                          <a:effectLst/>
                          <a:latin typeface="+mn-ea"/>
                          <a:ea typeface="+mn-ea"/>
                        </a:rPr>
                      </a:br>
                      <a:r>
                        <a:rPr lang="en-US" altLang="ja-JP" sz="1100" b="0" u="none" strike="noStrike" dirty="0">
                          <a:effectLst/>
                          <a:latin typeface="+mn-ea"/>
                          <a:ea typeface="+mn-ea"/>
                        </a:rPr>
                        <a:t>Android/C#/</a:t>
                      </a:r>
                      <a:r>
                        <a:rPr lang="en-US" altLang="ja-JP" sz="1100" b="0" i="0" u="none" strike="noStrike" dirty="0">
                          <a:solidFill>
                            <a:srgbClr val="000000"/>
                          </a:solidFill>
                          <a:effectLst/>
                          <a:latin typeface="+mn-ea"/>
                          <a:ea typeface="+mn-ea"/>
                        </a:rPr>
                        <a:t>.NET</a:t>
                      </a:r>
                      <a:r>
                        <a:rPr lang="en-US" sz="1100" b="0" u="none" strike="noStrike" dirty="0">
                          <a:effectLst/>
                          <a:latin typeface="+mn-ea"/>
                          <a:ea typeface="+mn-ea"/>
                        </a:rPr>
                        <a:t>/</a:t>
                      </a:r>
                      <a:r>
                        <a:rPr lang="en-US" altLang="ja-JP" sz="1100" b="0" i="0" u="none" strike="noStrike" dirty="0">
                          <a:solidFill>
                            <a:srgbClr val="000000"/>
                          </a:solidFill>
                          <a:effectLst/>
                          <a:latin typeface="+mn-ea"/>
                          <a:ea typeface="+mn-ea"/>
                        </a:rPr>
                        <a:t>iOS</a:t>
                      </a:r>
                    </a:p>
                    <a:p>
                      <a:pPr algn="l" fontAlgn="t"/>
                      <a:r>
                        <a:rPr lang="en-US" altLang="ja-JP" sz="1100" b="0" i="0" u="none" strike="noStrike" dirty="0">
                          <a:solidFill>
                            <a:srgbClr val="000000"/>
                          </a:solidFill>
                          <a:effectLst/>
                          <a:latin typeface="+mn-ea"/>
                          <a:ea typeface="+mn-ea"/>
                        </a:rPr>
                        <a:t>Salesforce</a:t>
                      </a:r>
                      <a:endParaRPr lang="en-US" sz="1100" b="0" i="0" u="none" strike="noStrike" dirty="0">
                        <a:solidFill>
                          <a:srgbClr val="000000"/>
                        </a:solidFill>
                        <a:effectLst/>
                        <a:latin typeface="+mn-ea"/>
                        <a:ea typeface="+mn-ea"/>
                      </a:endParaRPr>
                    </a:p>
                  </a:txBody>
                  <a:tcPr marL="7335" marR="7335" marT="733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130773">
                <a:tc>
                  <a:txBody>
                    <a:bodyPr/>
                    <a:lstStyle/>
                    <a:p>
                      <a:pPr algn="ctr" fontAlgn="t"/>
                      <a:r>
                        <a:rPr lang="ja-JP" altLang="en-US" sz="1200" u="none" strike="noStrike" dirty="0">
                          <a:effectLst/>
                          <a:latin typeface="+mn-ea"/>
                          <a:ea typeface="+mn-ea"/>
                        </a:rPr>
                        <a:t>医療</a:t>
                      </a:r>
                      <a:endParaRPr lang="en-US" sz="1200" u="none" strike="noStrike" dirty="0">
                        <a:effectLst/>
                        <a:latin typeface="+mn-ea"/>
                        <a:ea typeface="+mn-ea"/>
                      </a:endParaRPr>
                    </a:p>
                  </a:txBody>
                  <a:tcPr marL="7335" marR="7335" marT="7335" marB="0" anchor="ctr">
                    <a:lnT w="12700" cap="flat" cmpd="sng" algn="ctr">
                      <a:solidFill>
                        <a:schemeClr val="tx1"/>
                      </a:solidFill>
                      <a:prstDash val="solid"/>
                      <a:round/>
                      <a:headEnd type="none" w="med" len="med"/>
                      <a:tailEnd type="none" w="med" len="med"/>
                    </a:lnT>
                  </a:tcPr>
                </a:tc>
                <a:tc>
                  <a:txBody>
                    <a:bodyPr/>
                    <a:lstStyle/>
                    <a:p>
                      <a:pPr algn="l" fontAlgn="t"/>
                      <a:r>
                        <a:rPr lang="ja-JP" altLang="en-US" sz="1100" u="none" strike="noStrike" dirty="0" smtClean="0">
                          <a:effectLst/>
                          <a:latin typeface="+mn-ea"/>
                          <a:ea typeface="+mn-ea"/>
                        </a:rPr>
                        <a:t> 病院</a:t>
                      </a:r>
                      <a:r>
                        <a:rPr lang="ja-JP" altLang="en-US" sz="1100" u="none" strike="noStrike" dirty="0">
                          <a:effectLst/>
                          <a:latin typeface="+mn-ea"/>
                          <a:ea typeface="+mn-ea"/>
                        </a:rPr>
                        <a:t>経営コンサルティング</a:t>
                      </a:r>
                      <a:endParaRPr lang="ja-JP" altLang="en-US" sz="1100" b="0" i="0" u="none" strike="noStrike" dirty="0">
                        <a:solidFill>
                          <a:srgbClr val="000000"/>
                        </a:solidFill>
                        <a:effectLst/>
                        <a:latin typeface="+mn-ea"/>
                        <a:ea typeface="+mn-ea"/>
                      </a:endParaRPr>
                    </a:p>
                  </a:txBody>
                  <a:tcPr marL="7335" marR="7335" marT="7335" marB="0" anchor="ct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100" u="none" strike="noStrike" dirty="0">
                          <a:effectLst/>
                          <a:latin typeface="+mn-ea"/>
                          <a:ea typeface="+mn-ea"/>
                        </a:rPr>
                        <a:t>・医療情報システム導入コンサルタント</a:t>
                      </a:r>
                      <a:endParaRPr lang="en-US" altLang="ja-JP" sz="1100" u="none" strike="noStrike" dirty="0">
                        <a:effectLst/>
                        <a:latin typeface="+mn-ea"/>
                        <a:ea typeface="+mn-ea"/>
                      </a:endParaRPr>
                    </a:p>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100" u="none" strike="noStrike" dirty="0">
                          <a:effectLst/>
                          <a:latin typeface="+mn-ea"/>
                          <a:ea typeface="+mn-ea"/>
                        </a:rPr>
                        <a:t>  </a:t>
                      </a:r>
                      <a:r>
                        <a:rPr lang="en-US" altLang="ja-JP" sz="1100" u="none" strike="noStrike" dirty="0">
                          <a:effectLst/>
                          <a:latin typeface="+mn-ea"/>
                          <a:ea typeface="+mn-ea"/>
                        </a:rPr>
                        <a:t>20</a:t>
                      </a:r>
                      <a:r>
                        <a:rPr lang="ja-JP" altLang="en-US" sz="1100" u="none" strike="noStrike" dirty="0">
                          <a:effectLst/>
                          <a:latin typeface="+mn-ea"/>
                          <a:ea typeface="+mn-ea"/>
                        </a:rPr>
                        <a:t>病院以上のコンサルテーション（</a:t>
                      </a:r>
                      <a:r>
                        <a:rPr lang="en-US" altLang="ja-JP" sz="1100" u="none" strike="noStrike" dirty="0">
                          <a:effectLst/>
                          <a:latin typeface="+mn-ea"/>
                          <a:ea typeface="+mn-ea"/>
                        </a:rPr>
                        <a:t>100</a:t>
                      </a:r>
                      <a:r>
                        <a:rPr lang="ja-JP" altLang="en-US" sz="1100" u="none" strike="noStrike" dirty="0">
                          <a:effectLst/>
                          <a:latin typeface="+mn-ea"/>
                          <a:ea typeface="+mn-ea"/>
                        </a:rPr>
                        <a:t>～</a:t>
                      </a:r>
                      <a:r>
                        <a:rPr lang="en-US" altLang="ja-JP" sz="1100" u="none" strike="noStrike" dirty="0">
                          <a:effectLst/>
                          <a:latin typeface="+mn-ea"/>
                          <a:ea typeface="+mn-ea"/>
                        </a:rPr>
                        <a:t>800</a:t>
                      </a:r>
                      <a:r>
                        <a:rPr lang="ja-JP" altLang="en-US" sz="1100" u="none" strike="noStrike" dirty="0">
                          <a:effectLst/>
                          <a:latin typeface="+mn-ea"/>
                          <a:ea typeface="+mn-ea"/>
                        </a:rPr>
                        <a:t>床）</a:t>
                      </a:r>
                      <a:br>
                        <a:rPr lang="ja-JP" altLang="en-US" sz="1100" u="none" strike="noStrike" dirty="0">
                          <a:effectLst/>
                          <a:latin typeface="+mn-ea"/>
                          <a:ea typeface="+mn-ea"/>
                        </a:rPr>
                      </a:br>
                      <a:r>
                        <a:rPr lang="ja-JP" altLang="en-US" sz="1100" u="none" strike="noStrike" dirty="0">
                          <a:effectLst/>
                          <a:latin typeface="+mn-ea"/>
                          <a:ea typeface="+mn-ea"/>
                        </a:rPr>
                        <a:t>・医療業務改善（原価、プロセス、物流）</a:t>
                      </a:r>
                      <a:endParaRPr lang="en-US" altLang="ja-JP" sz="1100" u="none" strike="noStrike" dirty="0">
                        <a:effectLst/>
                        <a:latin typeface="+mn-ea"/>
                        <a:ea typeface="+mn-ea"/>
                      </a:endParaRPr>
                    </a:p>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100" u="none" strike="noStrike" dirty="0">
                          <a:effectLst/>
                          <a:latin typeface="+mn-ea"/>
                          <a:ea typeface="+mn-ea"/>
                        </a:rPr>
                        <a:t>・医療関係者・専門家への教育・啓蒙</a:t>
                      </a:r>
                      <a:endParaRPr lang="en-US" altLang="ja-JP" sz="1100" u="none" strike="noStrike" dirty="0">
                        <a:effectLst/>
                        <a:latin typeface="+mn-ea"/>
                        <a:ea typeface="+mn-ea"/>
                      </a:endParaRPr>
                    </a:p>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100" u="none" strike="noStrike" dirty="0">
                          <a:effectLst/>
                          <a:latin typeface="+mn-ea"/>
                          <a:ea typeface="+mn-ea"/>
                        </a:rPr>
                        <a:t>・地域医療連連携及び街づくりの構想</a:t>
                      </a:r>
                      <a:endParaRPr lang="en-US" altLang="ja-JP" sz="1100" u="none" strike="noStrike" dirty="0">
                        <a:effectLst/>
                        <a:latin typeface="+mn-ea"/>
                        <a:ea typeface="+mn-ea"/>
                      </a:endParaRPr>
                    </a:p>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100" u="none" strike="noStrike" dirty="0">
                          <a:effectLst/>
                          <a:latin typeface="+mn-ea"/>
                          <a:ea typeface="+mn-ea"/>
                        </a:rPr>
                        <a:t>・他社の医療専門会社等のアライアンス業務</a:t>
                      </a:r>
                      <a:endParaRPr lang="ja-JP" altLang="en-US" sz="1100" b="0" i="0" u="none" strike="noStrike" dirty="0">
                        <a:solidFill>
                          <a:srgbClr val="000000"/>
                        </a:solidFill>
                        <a:effectLst/>
                        <a:latin typeface="+mn-ea"/>
                        <a:ea typeface="+mn-ea"/>
                      </a:endParaRPr>
                    </a:p>
                  </a:txBody>
                  <a:tcPr marL="7335" marR="7335" marT="7335" marB="0" anchor="ctr">
                    <a:lnT w="12700" cap="flat" cmpd="sng" algn="ctr">
                      <a:solidFill>
                        <a:schemeClr val="tx1"/>
                      </a:solidFill>
                      <a:prstDash val="solid"/>
                      <a:round/>
                      <a:headEnd type="none" w="med" len="med"/>
                      <a:tailEnd type="none" w="med" len="med"/>
                    </a:lnT>
                  </a:tcPr>
                </a:tc>
                <a:tc>
                  <a:txBody>
                    <a:bodyPr/>
                    <a:lstStyle/>
                    <a:p>
                      <a:pPr algn="l" fontAlgn="t"/>
                      <a:r>
                        <a:rPr lang="ja-JP" altLang="en-US" sz="1100" b="0" i="0" u="none" strike="noStrike" dirty="0">
                          <a:solidFill>
                            <a:srgbClr val="000000"/>
                          </a:solidFill>
                          <a:effectLst/>
                          <a:latin typeface="+mn-ea"/>
                          <a:ea typeface="+mn-ea"/>
                        </a:rPr>
                        <a:t>医療コンサルティング業務</a:t>
                      </a:r>
                    </a:p>
                  </a:txBody>
                  <a:tcPr marL="7335" marR="7335" marT="7335" marB="0" anchor="ctr">
                    <a:lnT w="12700" cap="flat" cmpd="sng" algn="ctr">
                      <a:solidFill>
                        <a:schemeClr val="tx1"/>
                      </a:solidFill>
                      <a:prstDash val="solid"/>
                      <a:round/>
                      <a:headEnd type="none" w="med" len="med"/>
                      <a:tailEnd type="none" w="med" len="med"/>
                    </a:lnT>
                  </a:tcPr>
                </a:tc>
              </a:tr>
            </a:tbl>
          </a:graphicData>
        </a:graphic>
      </p:graphicFrame>
      <p:sp>
        <p:nvSpPr>
          <p:cNvPr id="3" name="スライド番号プレースホルダー 2"/>
          <p:cNvSpPr>
            <a:spLocks noGrp="1"/>
          </p:cNvSpPr>
          <p:nvPr>
            <p:ph type="sldNum" sz="quarter" idx="12"/>
          </p:nvPr>
        </p:nvSpPr>
        <p:spPr/>
        <p:txBody>
          <a:bodyPr/>
          <a:lstStyle/>
          <a:p>
            <a:fld id="{64634BF0-D04F-476A-A1AC-BF379FB850CA}" type="slidenum">
              <a:rPr kumimoji="1" lang="ja-JP" altLang="en-US" smtClean="0"/>
              <a:pPr/>
              <a:t>4</a:t>
            </a:fld>
            <a:endParaRPr kumimoji="1" lang="ja-JP" altLang="en-US" dirty="0"/>
          </a:p>
        </p:txBody>
      </p:sp>
    </p:spTree>
    <p:extLst>
      <p:ext uri="{BB962C8B-B14F-4D97-AF65-F5344CB8AC3E}">
        <p14:creationId xmlns:p14="http://schemas.microsoft.com/office/powerpoint/2010/main" val="845112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80000" y="252000"/>
            <a:ext cx="7038000" cy="561600"/>
          </a:xfrm>
        </p:spPr>
        <p:txBody>
          <a:bodyPr>
            <a:normAutofit/>
          </a:bodyPr>
          <a:lstStyle/>
          <a:p>
            <a:r>
              <a:rPr kumimoji="1" lang="ja-JP" altLang="en-US" dirty="0">
                <a:latin typeface="+mn-ea"/>
                <a:ea typeface="+mn-ea"/>
              </a:rPr>
              <a:t>各事業部</a:t>
            </a:r>
            <a:r>
              <a:rPr kumimoji="1" lang="ja-JP" altLang="en-US" dirty="0" smtClean="0">
                <a:latin typeface="+mn-ea"/>
                <a:ea typeface="+mn-ea"/>
              </a:rPr>
              <a:t>概要</a:t>
            </a:r>
            <a:r>
              <a:rPr kumimoji="1" lang="en-US" altLang="ja-JP" dirty="0" smtClean="0">
                <a:latin typeface="+mn-ea"/>
                <a:ea typeface="+mn-ea"/>
              </a:rPr>
              <a:t>2</a:t>
            </a:r>
            <a:endParaRPr kumimoji="1" lang="ja-JP" altLang="en-US" dirty="0">
              <a:latin typeface="+mn-ea"/>
              <a:ea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4129504916"/>
              </p:ext>
            </p:extLst>
          </p:nvPr>
        </p:nvGraphicFramePr>
        <p:xfrm>
          <a:off x="86923" y="970455"/>
          <a:ext cx="8913183" cy="4930928"/>
        </p:xfrm>
        <a:graphic>
          <a:graphicData uri="http://schemas.openxmlformats.org/drawingml/2006/table">
            <a:tbl>
              <a:tblPr>
                <a:tableStyleId>{616DA210-FB5B-4158-B5E0-FEB733F419BA}</a:tableStyleId>
              </a:tblPr>
              <a:tblGrid>
                <a:gridCol w="1258809">
                  <a:extLst>
                    <a:ext uri="{9D8B030D-6E8A-4147-A177-3AD203B41FA5}">
                      <a16:colId xmlns:a16="http://schemas.microsoft.com/office/drawing/2014/main" xmlns="" val="20000"/>
                    </a:ext>
                  </a:extLst>
                </a:gridCol>
                <a:gridCol w="2024200">
                  <a:extLst>
                    <a:ext uri="{9D8B030D-6E8A-4147-A177-3AD203B41FA5}">
                      <a16:colId xmlns:a16="http://schemas.microsoft.com/office/drawing/2014/main" xmlns="" val="20001"/>
                    </a:ext>
                  </a:extLst>
                </a:gridCol>
                <a:gridCol w="3289300">
                  <a:extLst>
                    <a:ext uri="{9D8B030D-6E8A-4147-A177-3AD203B41FA5}">
                      <a16:colId xmlns:a16="http://schemas.microsoft.com/office/drawing/2014/main" xmlns="" val="20002"/>
                    </a:ext>
                  </a:extLst>
                </a:gridCol>
                <a:gridCol w="2340874">
                  <a:extLst>
                    <a:ext uri="{9D8B030D-6E8A-4147-A177-3AD203B41FA5}">
                      <a16:colId xmlns:a16="http://schemas.microsoft.com/office/drawing/2014/main" xmlns="" val="20003"/>
                    </a:ext>
                  </a:extLst>
                </a:gridCol>
              </a:tblGrid>
              <a:tr h="454458">
                <a:tc>
                  <a:txBody>
                    <a:bodyPr/>
                    <a:lstStyle/>
                    <a:p>
                      <a:pPr algn="ctr" fontAlgn="ctr"/>
                      <a:r>
                        <a:rPr lang="ja-JP" altLang="en-US" sz="1100" u="none" strike="noStrike" dirty="0">
                          <a:effectLst/>
                          <a:latin typeface="+mn-ea"/>
                          <a:ea typeface="+mn-ea"/>
                        </a:rPr>
                        <a:t>事業部</a:t>
                      </a:r>
                      <a:endParaRPr lang="ja-JP" altLang="en-US" sz="1100" b="0" i="0" u="none" strike="noStrike" dirty="0">
                        <a:solidFill>
                          <a:srgbClr val="000000"/>
                        </a:solidFill>
                        <a:effectLst/>
                        <a:latin typeface="+mn-ea"/>
                        <a:ea typeface="+mn-ea"/>
                      </a:endParaRPr>
                    </a:p>
                  </a:txBody>
                  <a:tcPr marL="7335" marR="7335" marT="7335" marB="0" anchor="ctr">
                    <a:solidFill>
                      <a:schemeClr val="bg2">
                        <a:lumMod val="90000"/>
                      </a:schemeClr>
                    </a:solidFill>
                  </a:tcPr>
                </a:tc>
                <a:tc>
                  <a:txBody>
                    <a:bodyPr/>
                    <a:lstStyle/>
                    <a:p>
                      <a:pPr algn="ctr" fontAlgn="ctr"/>
                      <a:r>
                        <a:rPr lang="ja-JP" altLang="en-US" sz="1100" u="none" strike="noStrike" dirty="0">
                          <a:effectLst/>
                          <a:latin typeface="+mn-ea"/>
                          <a:ea typeface="+mn-ea"/>
                        </a:rPr>
                        <a:t>特徴、強み</a:t>
                      </a:r>
                      <a:endParaRPr lang="ja-JP" altLang="en-US" sz="1100" b="0" i="0" u="none" strike="noStrike" dirty="0">
                        <a:solidFill>
                          <a:srgbClr val="000000"/>
                        </a:solidFill>
                        <a:effectLst/>
                        <a:latin typeface="+mn-ea"/>
                        <a:ea typeface="+mn-ea"/>
                      </a:endParaRPr>
                    </a:p>
                  </a:txBody>
                  <a:tcPr marL="7335" marR="7335" marT="7335" marB="0" anchor="ctr">
                    <a:solidFill>
                      <a:schemeClr val="bg2">
                        <a:lumMod val="90000"/>
                      </a:schemeClr>
                    </a:solidFill>
                  </a:tcPr>
                </a:tc>
                <a:tc>
                  <a:txBody>
                    <a:bodyPr/>
                    <a:lstStyle/>
                    <a:p>
                      <a:pPr algn="ctr" fontAlgn="ctr"/>
                      <a:r>
                        <a:rPr lang="ja-JP" altLang="en-US" sz="1100" u="none" strike="noStrike" dirty="0" smtClean="0">
                          <a:effectLst/>
                          <a:latin typeface="+mn-ea"/>
                          <a:ea typeface="+mn-ea"/>
                        </a:rPr>
                        <a:t>実績</a:t>
                      </a:r>
                      <a:endParaRPr lang="ja-JP" altLang="en-US" sz="1100" b="0" i="0" u="none" strike="noStrike" dirty="0">
                        <a:solidFill>
                          <a:srgbClr val="000000"/>
                        </a:solidFill>
                        <a:effectLst/>
                        <a:latin typeface="+mn-ea"/>
                        <a:ea typeface="+mn-ea"/>
                      </a:endParaRPr>
                    </a:p>
                  </a:txBody>
                  <a:tcPr marL="7335" marR="7335" marT="7335" marB="0" anchor="ctr">
                    <a:solidFill>
                      <a:schemeClr val="bg2">
                        <a:lumMod val="90000"/>
                      </a:schemeClr>
                    </a:solidFill>
                  </a:tcPr>
                </a:tc>
                <a:tc>
                  <a:txBody>
                    <a:bodyPr/>
                    <a:lstStyle/>
                    <a:p>
                      <a:pPr algn="ctr" fontAlgn="ctr"/>
                      <a:r>
                        <a:rPr lang="ja-JP" altLang="en-US" sz="1100" u="none" strike="noStrike" dirty="0">
                          <a:effectLst/>
                          <a:latin typeface="+mn-ea"/>
                          <a:ea typeface="+mn-ea"/>
                        </a:rPr>
                        <a:t>対応分野</a:t>
                      </a:r>
                      <a:endParaRPr lang="ja-JP" altLang="en-US" sz="1100" b="0" i="0" u="none" strike="noStrike" dirty="0">
                        <a:solidFill>
                          <a:srgbClr val="000000"/>
                        </a:solidFill>
                        <a:effectLst/>
                        <a:latin typeface="+mn-ea"/>
                        <a:ea typeface="+mn-ea"/>
                      </a:endParaRPr>
                    </a:p>
                  </a:txBody>
                  <a:tcPr marL="7335" marR="7335" marT="7335" marB="0" anchor="ctr">
                    <a:solidFill>
                      <a:schemeClr val="bg2">
                        <a:lumMod val="90000"/>
                      </a:schemeClr>
                    </a:solidFill>
                  </a:tcPr>
                </a:tc>
                <a:extLst>
                  <a:ext uri="{0D108BD9-81ED-4DB2-BD59-A6C34878D82A}">
                    <a16:rowId xmlns:a16="http://schemas.microsoft.com/office/drawing/2014/main" xmlns="" val="10000"/>
                  </a:ext>
                </a:extLst>
              </a:tr>
              <a:tr h="982337">
                <a:tc>
                  <a:txBody>
                    <a:bodyPr/>
                    <a:lstStyle/>
                    <a:p>
                      <a:pPr algn="ctr" fontAlgn="t"/>
                      <a:r>
                        <a:rPr lang="ja-JP" altLang="en-US" sz="1200" u="none" strike="noStrike" dirty="0">
                          <a:effectLst/>
                          <a:latin typeface="+mn-ea"/>
                          <a:ea typeface="+mn-ea"/>
                        </a:rPr>
                        <a:t>盛岡</a:t>
                      </a:r>
                      <a:endParaRPr lang="ja-JP" altLang="en-US" sz="1200" b="0" i="0" u="none" strike="noStrike" dirty="0">
                        <a:solidFill>
                          <a:srgbClr val="000000"/>
                        </a:solidFill>
                        <a:effectLst/>
                        <a:latin typeface="+mn-ea"/>
                        <a:ea typeface="+mn-ea"/>
                      </a:endParaRPr>
                    </a:p>
                  </a:txBody>
                  <a:tcPr marL="7335" marR="7335" marT="7335" marB="0" anchor="ctr"/>
                </a:tc>
                <a:tc>
                  <a:txBody>
                    <a:bodyPr/>
                    <a:lstStyle/>
                    <a:p>
                      <a:pPr algn="l" fontAlgn="t"/>
                      <a:r>
                        <a:rPr lang="ja-JP" altLang="en-US" sz="1100" u="none" strike="noStrike" dirty="0" smtClean="0">
                          <a:effectLst/>
                          <a:latin typeface="+mn-ea"/>
                          <a:ea typeface="+mn-ea"/>
                        </a:rPr>
                        <a:t> 医事</a:t>
                      </a:r>
                      <a:r>
                        <a:rPr lang="ja-JP" altLang="en-US" sz="1100" u="none" strike="noStrike" dirty="0">
                          <a:effectLst/>
                          <a:latin typeface="+mn-ea"/>
                          <a:ea typeface="+mn-ea"/>
                        </a:rPr>
                        <a:t>会計パッケージ開発支援</a:t>
                      </a:r>
                      <a:endParaRPr lang="en-US" altLang="ja-JP" sz="1100" u="none" strike="noStrike" dirty="0">
                        <a:effectLst/>
                        <a:latin typeface="+mn-ea"/>
                        <a:ea typeface="+mn-ea"/>
                      </a:endParaRPr>
                    </a:p>
                    <a:p>
                      <a:pPr algn="l" fontAlgn="t"/>
                      <a:r>
                        <a:rPr lang="ja-JP" altLang="en-US" sz="1100" b="0" i="0" u="none" strike="noStrike" dirty="0" smtClean="0">
                          <a:solidFill>
                            <a:srgbClr val="000000"/>
                          </a:solidFill>
                          <a:effectLst/>
                          <a:latin typeface="+mn-ea"/>
                          <a:ea typeface="+mn-ea"/>
                        </a:rPr>
                        <a:t> ウェブサイト</a:t>
                      </a:r>
                      <a:r>
                        <a:rPr lang="ja-JP" altLang="en-US" sz="1100" b="0" i="0" u="none" strike="noStrike" dirty="0">
                          <a:solidFill>
                            <a:srgbClr val="000000"/>
                          </a:solidFill>
                          <a:effectLst/>
                          <a:latin typeface="+mn-ea"/>
                          <a:ea typeface="+mn-ea"/>
                        </a:rPr>
                        <a:t>構築</a:t>
                      </a:r>
                      <a:endParaRPr lang="en-US" altLang="ja-JP" sz="1100" b="0" i="0" u="none" strike="noStrike" dirty="0">
                        <a:solidFill>
                          <a:srgbClr val="000000"/>
                        </a:solidFill>
                        <a:effectLst/>
                        <a:latin typeface="+mn-ea"/>
                        <a:ea typeface="+mn-ea"/>
                      </a:endParaRPr>
                    </a:p>
                    <a:p>
                      <a:pPr algn="l" fontAlgn="t"/>
                      <a:r>
                        <a:rPr lang="en-US" altLang="ja-JP" sz="1100" b="0" i="0" u="none" strike="noStrike" dirty="0" smtClean="0">
                          <a:solidFill>
                            <a:srgbClr val="000000"/>
                          </a:solidFill>
                          <a:effectLst/>
                          <a:latin typeface="+mn-ea"/>
                          <a:ea typeface="+mn-ea"/>
                        </a:rPr>
                        <a:t> (</a:t>
                      </a:r>
                      <a:r>
                        <a:rPr lang="ja-JP" altLang="en-US" sz="1100" b="0" i="0" u="none" strike="noStrike" dirty="0">
                          <a:solidFill>
                            <a:srgbClr val="000000"/>
                          </a:solidFill>
                          <a:effectLst/>
                          <a:latin typeface="+mn-ea"/>
                          <a:ea typeface="+mn-ea"/>
                        </a:rPr>
                        <a:t>北東北エリア</a:t>
                      </a:r>
                      <a:r>
                        <a:rPr lang="en-US" altLang="ja-JP" sz="1100" b="0" i="0" u="none" strike="noStrike" dirty="0">
                          <a:solidFill>
                            <a:srgbClr val="000000"/>
                          </a:solidFill>
                          <a:effectLst/>
                          <a:latin typeface="+mn-ea"/>
                          <a:ea typeface="+mn-ea"/>
                        </a:rPr>
                        <a:t>)</a:t>
                      </a:r>
                      <a:endParaRPr lang="ja-JP" altLang="en-US" sz="1100" b="0" i="0" u="none" strike="noStrike" dirty="0">
                        <a:solidFill>
                          <a:srgbClr val="000000"/>
                        </a:solidFill>
                        <a:effectLst/>
                        <a:latin typeface="+mn-ea"/>
                        <a:ea typeface="+mn-ea"/>
                      </a:endParaRPr>
                    </a:p>
                  </a:txBody>
                  <a:tcPr marL="7335" marR="7335" marT="7335" marB="0" anchor="ctr"/>
                </a:tc>
                <a:tc>
                  <a:txBody>
                    <a:bodyPr/>
                    <a:lstStyle/>
                    <a:p>
                      <a:pPr algn="l" fontAlgn="t"/>
                      <a:r>
                        <a:rPr lang="ja-JP" altLang="en-US" sz="1100" u="none" strike="noStrike" dirty="0">
                          <a:effectLst/>
                          <a:latin typeface="+mn-ea"/>
                          <a:ea typeface="+mn-ea"/>
                        </a:rPr>
                        <a:t>北東北のお客様を中心とした業務アプリケーション開発、ウェブサイト構築、エンジニア派遣事業を展開</a:t>
                      </a:r>
                      <a:endParaRPr lang="ja-JP" altLang="en-US" sz="1100" b="0" i="0" u="none" strike="noStrike" dirty="0">
                        <a:solidFill>
                          <a:srgbClr val="000000"/>
                        </a:solidFill>
                        <a:effectLst/>
                        <a:latin typeface="+mn-ea"/>
                        <a:ea typeface="+mn-ea"/>
                      </a:endParaRPr>
                    </a:p>
                  </a:txBody>
                  <a:tcPr marL="7335" marR="7335" marT="7335"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ltLang="ja-JP" sz="1100" u="none" strike="noStrike" dirty="0">
                          <a:effectLst/>
                          <a:latin typeface="+mn-ea"/>
                          <a:ea typeface="+mn-ea"/>
                        </a:rPr>
                        <a:t>C#/VB.NET</a:t>
                      </a:r>
                    </a:p>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100" u="none" strike="noStrike" dirty="0">
                          <a:effectLst/>
                          <a:latin typeface="+mn-ea"/>
                          <a:ea typeface="+mn-ea"/>
                        </a:rPr>
                        <a:t>医事会計システム</a:t>
                      </a:r>
                      <a:r>
                        <a:rPr lang="en-US" altLang="ja-JP" sz="1100" u="none" strike="noStrike" dirty="0">
                          <a:effectLst/>
                          <a:latin typeface="+mn-ea"/>
                          <a:ea typeface="+mn-ea"/>
                        </a:rPr>
                        <a:t>/</a:t>
                      </a:r>
                      <a:r>
                        <a:rPr lang="ja-JP" altLang="en-US" sz="1100" u="none" strike="noStrike" dirty="0">
                          <a:effectLst/>
                          <a:latin typeface="+mn-ea"/>
                          <a:ea typeface="+mn-ea"/>
                        </a:rPr>
                        <a:t>生産管理システム</a:t>
                      </a:r>
                      <a:r>
                        <a:rPr lang="en-US" altLang="ja-JP" sz="1100" u="none" strike="noStrike" dirty="0">
                          <a:effectLst/>
                          <a:latin typeface="+mn-ea"/>
                          <a:ea typeface="+mn-ea"/>
                        </a:rPr>
                        <a:t>/</a:t>
                      </a:r>
                      <a:r>
                        <a:rPr lang="ja-JP" altLang="en-US" sz="1100" u="none" strike="noStrike" dirty="0">
                          <a:effectLst/>
                          <a:latin typeface="+mn-ea"/>
                          <a:ea typeface="+mn-ea"/>
                        </a:rPr>
                        <a:t>出退勤管理</a:t>
                      </a:r>
                    </a:p>
                  </a:txBody>
                  <a:tcPr marL="7335" marR="7335" marT="7335" marB="0" anchor="ctr"/>
                </a:tc>
                <a:extLst>
                  <a:ext uri="{0D108BD9-81ED-4DB2-BD59-A6C34878D82A}">
                    <a16:rowId xmlns:a16="http://schemas.microsoft.com/office/drawing/2014/main" xmlns="" val="10005"/>
                  </a:ext>
                </a:extLst>
              </a:tr>
              <a:tr h="764607">
                <a:tc>
                  <a:txBody>
                    <a:bodyPr/>
                    <a:lstStyle/>
                    <a:p>
                      <a:pPr algn="ctr" fontAlgn="t"/>
                      <a:r>
                        <a:rPr lang="ja-JP" altLang="en-US" sz="1200" b="0" i="0" u="none" strike="noStrike" dirty="0">
                          <a:solidFill>
                            <a:schemeClr val="tx1"/>
                          </a:solidFill>
                          <a:effectLst/>
                          <a:latin typeface="+mn-ea"/>
                          <a:ea typeface="+mn-ea"/>
                        </a:rPr>
                        <a:t>キャリア</a:t>
                      </a:r>
                      <a:r>
                        <a:rPr lang="en-US" altLang="ja-JP" sz="1200" b="0" i="0" u="none" strike="noStrike" dirty="0">
                          <a:solidFill>
                            <a:schemeClr val="tx1"/>
                          </a:solidFill>
                          <a:effectLst/>
                          <a:latin typeface="+mn-ea"/>
                          <a:ea typeface="+mn-ea"/>
                        </a:rPr>
                        <a:t/>
                      </a:r>
                      <a:br>
                        <a:rPr lang="en-US" altLang="ja-JP" sz="1200" b="0" i="0" u="none" strike="noStrike" dirty="0">
                          <a:solidFill>
                            <a:schemeClr val="tx1"/>
                          </a:solidFill>
                          <a:effectLst/>
                          <a:latin typeface="+mn-ea"/>
                          <a:ea typeface="+mn-ea"/>
                        </a:rPr>
                      </a:br>
                      <a:r>
                        <a:rPr lang="ja-JP" altLang="en-US" sz="1200" b="0" i="0" u="none" strike="noStrike" dirty="0">
                          <a:solidFill>
                            <a:schemeClr val="tx1"/>
                          </a:solidFill>
                          <a:effectLst/>
                          <a:latin typeface="+mn-ea"/>
                          <a:ea typeface="+mn-ea"/>
                        </a:rPr>
                        <a:t>アクション</a:t>
                      </a:r>
                      <a:endParaRPr lang="ja-JP" altLang="en-US" sz="1200" b="0" i="0" u="none" strike="noStrike" dirty="0">
                        <a:solidFill>
                          <a:srgbClr val="000000"/>
                        </a:solidFill>
                        <a:effectLst/>
                        <a:latin typeface="+mn-ea"/>
                        <a:ea typeface="+mn-ea"/>
                      </a:endParaRPr>
                    </a:p>
                  </a:txBody>
                  <a:tcPr marL="7335" marR="7335" marT="7335" marB="0" anchor="ctr"/>
                </a:tc>
                <a:tc>
                  <a:txBody>
                    <a:bodyPr/>
                    <a:lstStyle/>
                    <a:p>
                      <a:pPr algn="l" fontAlgn="t"/>
                      <a:r>
                        <a:rPr lang="ja-JP" altLang="en-US" sz="1100" b="0" i="0" u="none" strike="noStrike" dirty="0" smtClean="0">
                          <a:solidFill>
                            <a:srgbClr val="000000"/>
                          </a:solidFill>
                          <a:effectLst/>
                          <a:latin typeface="+mn-ea"/>
                          <a:ea typeface="+mn-ea"/>
                        </a:rPr>
                        <a:t> 常駐型</a:t>
                      </a:r>
                      <a:r>
                        <a:rPr lang="en-US" altLang="ja-JP" sz="1100" b="0" i="0" u="none" strike="noStrike" dirty="0">
                          <a:solidFill>
                            <a:srgbClr val="000000"/>
                          </a:solidFill>
                          <a:effectLst/>
                          <a:latin typeface="+mn-ea"/>
                          <a:ea typeface="+mn-ea"/>
                        </a:rPr>
                        <a:t>SE</a:t>
                      </a:r>
                      <a:r>
                        <a:rPr lang="ja-JP" altLang="en-US" sz="1100" b="0" i="0" u="none" strike="noStrike" dirty="0">
                          <a:solidFill>
                            <a:srgbClr val="000000"/>
                          </a:solidFill>
                          <a:effectLst/>
                          <a:latin typeface="+mn-ea"/>
                          <a:ea typeface="+mn-ea"/>
                        </a:rPr>
                        <a:t>支援</a:t>
                      </a:r>
                      <a:endParaRPr lang="en-US" altLang="ja-JP" sz="1100" b="0" i="0" u="none" strike="noStrike" dirty="0">
                        <a:solidFill>
                          <a:srgbClr val="000000"/>
                        </a:solidFill>
                        <a:effectLst/>
                        <a:latin typeface="+mn-ea"/>
                        <a:ea typeface="+mn-ea"/>
                      </a:endParaRPr>
                    </a:p>
                    <a:p>
                      <a:pPr algn="l" fontAlgn="t"/>
                      <a:r>
                        <a:rPr lang="en-US" altLang="ja-JP" sz="1100" b="0" i="0" u="none" strike="noStrike" dirty="0" smtClean="0">
                          <a:solidFill>
                            <a:srgbClr val="000000"/>
                          </a:solidFill>
                          <a:effectLst/>
                          <a:latin typeface="+mn-ea"/>
                          <a:ea typeface="+mn-ea"/>
                        </a:rPr>
                        <a:t> (</a:t>
                      </a:r>
                      <a:r>
                        <a:rPr lang="ja-JP" altLang="en-US" sz="1100" b="0" i="0" u="none" strike="noStrike" dirty="0">
                          <a:solidFill>
                            <a:srgbClr val="000000"/>
                          </a:solidFill>
                          <a:effectLst/>
                          <a:latin typeface="+mn-ea"/>
                          <a:ea typeface="+mn-ea"/>
                        </a:rPr>
                        <a:t>仙台市内中心</a:t>
                      </a:r>
                      <a:r>
                        <a:rPr lang="en-US" altLang="ja-JP" sz="1100" b="0" i="0" u="none" strike="noStrike" dirty="0">
                          <a:solidFill>
                            <a:srgbClr val="000000"/>
                          </a:solidFill>
                          <a:effectLst/>
                          <a:latin typeface="+mn-ea"/>
                          <a:ea typeface="+mn-ea"/>
                        </a:rPr>
                        <a:t>)</a:t>
                      </a:r>
                      <a:endParaRPr lang="ja-JP" altLang="en-US" sz="1100" b="0" i="0" u="none" strike="noStrike" dirty="0">
                        <a:solidFill>
                          <a:srgbClr val="000000"/>
                        </a:solidFill>
                        <a:effectLst/>
                        <a:latin typeface="+mn-ea"/>
                        <a:ea typeface="+mn-ea"/>
                      </a:endParaRPr>
                    </a:p>
                  </a:txBody>
                  <a:tcPr marL="7335" marR="7335" marT="7335" marB="0" anchor="ctr"/>
                </a:tc>
                <a:tc>
                  <a:txBody>
                    <a:bodyPr/>
                    <a:lstStyle/>
                    <a:p>
                      <a:pPr algn="l" fontAlgn="t"/>
                      <a:r>
                        <a:rPr lang="ja-JP" altLang="en-US" sz="1100" u="none" strike="noStrike" dirty="0">
                          <a:effectLst/>
                          <a:latin typeface="+mn-ea"/>
                          <a:ea typeface="+mn-ea"/>
                        </a:rPr>
                        <a:t>個々のスタッフがプロフェショナルとなるため、きめ細やかなフォローと万全なバックアップでサポートし、付加価値の高い人材を提案</a:t>
                      </a:r>
                      <a:endParaRPr lang="en-US" altLang="ja-JP" sz="1100" u="none" strike="noStrike" dirty="0">
                        <a:effectLst/>
                        <a:latin typeface="+mn-ea"/>
                        <a:ea typeface="+mn-ea"/>
                      </a:endParaRPr>
                    </a:p>
                    <a:p>
                      <a:pPr algn="l" fontAlgn="t"/>
                      <a:r>
                        <a:rPr lang="ja-JP" altLang="en-US" sz="1100" u="none" strike="noStrike" dirty="0">
                          <a:effectLst/>
                          <a:latin typeface="+mn-ea"/>
                          <a:ea typeface="+mn-ea"/>
                        </a:rPr>
                        <a:t>地元の企業を中心に多数提案実績あり</a:t>
                      </a:r>
                      <a:endParaRPr lang="ja-JP" altLang="en-US" sz="1100" b="0" i="0" u="none" strike="noStrike" dirty="0">
                        <a:solidFill>
                          <a:srgbClr val="000000"/>
                        </a:solidFill>
                        <a:effectLst/>
                        <a:latin typeface="+mn-ea"/>
                        <a:ea typeface="+mn-ea"/>
                      </a:endParaRPr>
                    </a:p>
                  </a:txBody>
                  <a:tcPr marL="7335" marR="7335" marT="7335" marB="0" anchor="ctr"/>
                </a:tc>
                <a:tc>
                  <a:txBody>
                    <a:bodyPr/>
                    <a:lstStyle/>
                    <a:p>
                      <a:pPr algn="l" fontAlgn="t"/>
                      <a:r>
                        <a:rPr lang="en-US" altLang="ja-JP" sz="1100" u="none" strike="noStrike" dirty="0">
                          <a:effectLst/>
                          <a:latin typeface="+mn-ea"/>
                          <a:ea typeface="+mn-ea"/>
                        </a:rPr>
                        <a:t>PHP/Java/.NET/</a:t>
                      </a:r>
                      <a:r>
                        <a:rPr lang="ja-JP" altLang="en-US" sz="1100" u="none" strike="noStrike" dirty="0">
                          <a:effectLst/>
                          <a:latin typeface="+mn-ea"/>
                          <a:ea typeface="+mn-ea"/>
                        </a:rPr>
                        <a:t>ロータスノーツ</a:t>
                      </a:r>
                      <a:endParaRPr lang="ja-JP" altLang="en-US" sz="1100" b="0" i="0" u="none" strike="noStrike" dirty="0">
                        <a:solidFill>
                          <a:srgbClr val="000000"/>
                        </a:solidFill>
                        <a:effectLst/>
                        <a:latin typeface="+mn-ea"/>
                        <a:ea typeface="+mn-ea"/>
                      </a:endParaRPr>
                    </a:p>
                  </a:txBody>
                  <a:tcPr marL="7335" marR="7335" marT="7335" marB="0" anchor="ctr"/>
                </a:tc>
                <a:extLst>
                  <a:ext uri="{0D108BD9-81ED-4DB2-BD59-A6C34878D82A}">
                    <a16:rowId xmlns:a16="http://schemas.microsoft.com/office/drawing/2014/main" xmlns="" val="10006"/>
                  </a:ext>
                </a:extLst>
              </a:tr>
              <a:tr h="418604">
                <a:tc>
                  <a:txBody>
                    <a:bodyPr/>
                    <a:lstStyle/>
                    <a:p>
                      <a:pPr algn="ctr" fontAlgn="t"/>
                      <a:r>
                        <a:rPr lang="en-US" altLang="ja-JP" sz="1100" b="0" i="0" u="none" strike="noStrike" dirty="0">
                          <a:solidFill>
                            <a:srgbClr val="000000"/>
                          </a:solidFill>
                          <a:effectLst/>
                          <a:latin typeface="+mn-ea"/>
                          <a:ea typeface="+mn-ea"/>
                        </a:rPr>
                        <a:t>EC</a:t>
                      </a:r>
                      <a:r>
                        <a:rPr lang="ja-JP" altLang="en-US" sz="1100" b="0" i="0" u="none" strike="noStrike" dirty="0">
                          <a:solidFill>
                            <a:srgbClr val="000000"/>
                          </a:solidFill>
                          <a:effectLst/>
                          <a:latin typeface="+mn-ea"/>
                          <a:ea typeface="+mn-ea"/>
                        </a:rPr>
                        <a:t>ソリューション</a:t>
                      </a:r>
                      <a:endParaRPr lang="en-US" altLang="ja-JP" sz="1100" b="0" i="0" u="none" strike="noStrike" dirty="0">
                        <a:solidFill>
                          <a:srgbClr val="000000"/>
                        </a:solidFill>
                        <a:effectLst/>
                        <a:latin typeface="+mn-ea"/>
                        <a:ea typeface="+mn-ea"/>
                      </a:endParaRPr>
                    </a:p>
                  </a:txBody>
                  <a:tcPr marL="7335" marR="7335" marT="7335" marB="0" anchor="ctr">
                    <a:lnB w="12700" cap="flat" cmpd="sng" algn="ctr">
                      <a:solidFill>
                        <a:schemeClr val="tx1"/>
                      </a:solidFill>
                      <a:prstDash val="solid"/>
                      <a:round/>
                      <a:headEnd type="none" w="med" len="med"/>
                      <a:tailEnd type="none" w="med" len="med"/>
                    </a:lnB>
                  </a:tcPr>
                </a:tc>
                <a:tc>
                  <a:txBody>
                    <a:bodyPr/>
                    <a:lstStyle/>
                    <a:p>
                      <a:pPr algn="l" fontAlgn="t"/>
                      <a:r>
                        <a:rPr lang="en-US" altLang="ja-JP" sz="1100" b="0" i="0" u="none" strike="noStrike" dirty="0">
                          <a:solidFill>
                            <a:srgbClr val="000000"/>
                          </a:solidFill>
                          <a:effectLst/>
                          <a:latin typeface="+mn-ea"/>
                          <a:ea typeface="+mn-ea"/>
                        </a:rPr>
                        <a:t>EC</a:t>
                      </a:r>
                      <a:r>
                        <a:rPr lang="ja-JP" altLang="en-US" sz="1100" b="0" i="0" u="none" strike="noStrike" dirty="0">
                          <a:solidFill>
                            <a:srgbClr val="000000"/>
                          </a:solidFill>
                          <a:effectLst/>
                          <a:latin typeface="+mn-ea"/>
                          <a:ea typeface="+mn-ea"/>
                        </a:rPr>
                        <a:t>サイト構築・運営</a:t>
                      </a:r>
                      <a:endParaRPr lang="en-US" altLang="ja-JP" sz="1100" b="0" i="0" u="none" strike="noStrike" dirty="0">
                        <a:solidFill>
                          <a:srgbClr val="000000"/>
                        </a:solidFill>
                        <a:effectLst/>
                        <a:latin typeface="+mn-ea"/>
                        <a:ea typeface="+mn-ea"/>
                      </a:endParaRPr>
                    </a:p>
                  </a:txBody>
                  <a:tcPr marL="7335" marR="7335" marT="7335" marB="0" anchor="ct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ltLang="ja-JP" sz="1100" b="0" i="0" u="none" strike="noStrike" dirty="0">
                          <a:solidFill>
                            <a:srgbClr val="000000"/>
                          </a:solidFill>
                          <a:effectLst/>
                          <a:latin typeface="+mn-ea"/>
                          <a:ea typeface="+mn-ea"/>
                        </a:rPr>
                        <a:t>EC</a:t>
                      </a:r>
                      <a:r>
                        <a:rPr lang="ja-JP" altLang="en-US" sz="1100" b="0" i="0" u="none" strike="noStrike" dirty="0">
                          <a:solidFill>
                            <a:srgbClr val="000000"/>
                          </a:solidFill>
                          <a:effectLst/>
                          <a:latin typeface="+mn-ea"/>
                          <a:ea typeface="+mn-ea"/>
                        </a:rPr>
                        <a:t>をメインにデザイン作成からフロントエンド・バックエンドのシステム開発まで、ワンストップでサービスを提供</a:t>
                      </a:r>
                      <a:endParaRPr lang="en-US" altLang="ja-JP" sz="1100" b="0" i="0" u="none" strike="noStrike" dirty="0">
                        <a:solidFill>
                          <a:srgbClr val="000000"/>
                        </a:solidFill>
                        <a:effectLst/>
                        <a:latin typeface="+mn-ea"/>
                        <a:ea typeface="+mn-ea"/>
                      </a:endParaRPr>
                    </a:p>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弊社</a:t>
                      </a:r>
                      <a:r>
                        <a:rPr lang="en-US" altLang="ja-JP" sz="1100" b="0" i="0" u="none" strike="noStrike" dirty="0">
                          <a:solidFill>
                            <a:srgbClr val="000000"/>
                          </a:solidFill>
                          <a:effectLst/>
                          <a:latin typeface="+mn-ea"/>
                          <a:ea typeface="+mn-ea"/>
                        </a:rPr>
                        <a:t>EC</a:t>
                      </a:r>
                      <a:r>
                        <a:rPr lang="ja-JP" altLang="en-US" sz="1100" b="0" i="0" u="none" strike="noStrike" dirty="0">
                          <a:solidFill>
                            <a:srgbClr val="000000"/>
                          </a:solidFill>
                          <a:effectLst/>
                          <a:latin typeface="+mn-ea"/>
                          <a:ea typeface="+mn-ea"/>
                        </a:rPr>
                        <a:t>サイトの運営も担当</a:t>
                      </a:r>
                    </a:p>
                  </a:txBody>
                  <a:tcPr marL="7335" marR="7335" marT="7335" marB="0" anchor="ctr">
                    <a:lnB w="12700" cap="flat" cmpd="sng" algn="ctr">
                      <a:solidFill>
                        <a:schemeClr val="tx1"/>
                      </a:solidFill>
                      <a:prstDash val="solid"/>
                      <a:round/>
                      <a:headEnd type="none" w="med" len="med"/>
                      <a:tailEnd type="none" w="med" len="med"/>
                    </a:lnB>
                  </a:tcPr>
                </a:tc>
                <a:tc>
                  <a:txBody>
                    <a:bodyPr/>
                    <a:lstStyle/>
                    <a:p>
                      <a:pPr algn="l" fontAlgn="t"/>
                      <a:r>
                        <a:rPr lang="en-US" altLang="ja-JP" sz="1100" b="0" i="0" u="none" strike="noStrike" dirty="0" err="1">
                          <a:solidFill>
                            <a:srgbClr val="000000"/>
                          </a:solidFill>
                          <a:effectLst/>
                          <a:latin typeface="+mn-ea"/>
                          <a:ea typeface="+mn-ea"/>
                        </a:rPr>
                        <a:t>ebisumart</a:t>
                      </a:r>
                      <a:r>
                        <a:rPr lang="ja-JP" altLang="en-US" sz="1100" b="0" i="0" u="none" strike="noStrike" dirty="0">
                          <a:solidFill>
                            <a:srgbClr val="000000"/>
                          </a:solidFill>
                          <a:effectLst/>
                          <a:latin typeface="+mn-ea"/>
                          <a:ea typeface="+mn-ea"/>
                        </a:rPr>
                        <a:t> </a:t>
                      </a:r>
                      <a:r>
                        <a:rPr lang="en-US" altLang="ja-JP" sz="1100" b="0" i="0" u="none" strike="noStrike" dirty="0">
                          <a:solidFill>
                            <a:srgbClr val="000000"/>
                          </a:solidFill>
                          <a:effectLst/>
                          <a:latin typeface="+mn-ea"/>
                          <a:ea typeface="+mn-ea"/>
                        </a:rPr>
                        <a:t>(</a:t>
                      </a:r>
                      <a:r>
                        <a:rPr lang="ja-JP" altLang="en-US" sz="1100" b="0" i="0" u="none" strike="noStrike" dirty="0">
                          <a:solidFill>
                            <a:srgbClr val="000000"/>
                          </a:solidFill>
                          <a:effectLst/>
                          <a:latin typeface="+mn-ea"/>
                          <a:ea typeface="+mn-ea"/>
                        </a:rPr>
                        <a:t>えびすマート</a:t>
                      </a:r>
                      <a:r>
                        <a:rPr lang="en-US" altLang="ja-JP" sz="1100" b="0" i="0" u="none" strike="noStrike" dirty="0">
                          <a:solidFill>
                            <a:srgbClr val="000000"/>
                          </a:solidFill>
                          <a:effectLst/>
                          <a:latin typeface="+mn-ea"/>
                          <a:ea typeface="+mn-ea"/>
                        </a:rPr>
                        <a:t>)</a:t>
                      </a:r>
                    </a:p>
                    <a:p>
                      <a:pPr algn="l" fontAlgn="t"/>
                      <a:r>
                        <a:rPr lang="en-US" altLang="ja-JP" sz="1100" b="0" i="0" u="none" strike="noStrike" dirty="0">
                          <a:solidFill>
                            <a:srgbClr val="000000"/>
                          </a:solidFill>
                          <a:effectLst/>
                          <a:latin typeface="+mn-ea"/>
                          <a:ea typeface="+mn-ea"/>
                        </a:rPr>
                        <a:t>Java/</a:t>
                      </a:r>
                      <a:r>
                        <a:rPr lang="en-US" altLang="ja-JP" sz="1100" b="0" i="0" u="none" strike="noStrike" dirty="0" err="1">
                          <a:solidFill>
                            <a:srgbClr val="000000"/>
                          </a:solidFill>
                          <a:effectLst/>
                          <a:latin typeface="+mn-ea"/>
                          <a:ea typeface="+mn-ea"/>
                        </a:rPr>
                        <a:t>javascript</a:t>
                      </a:r>
                      <a:r>
                        <a:rPr lang="en-US" altLang="ja-JP" sz="1100" b="0" i="0" u="none" strike="noStrike" dirty="0">
                          <a:solidFill>
                            <a:srgbClr val="000000"/>
                          </a:solidFill>
                          <a:effectLst/>
                          <a:latin typeface="+mn-ea"/>
                          <a:ea typeface="+mn-ea"/>
                        </a:rPr>
                        <a:t>/</a:t>
                      </a:r>
                      <a:r>
                        <a:rPr lang="en-US" altLang="ja-JP" sz="1100" b="0" i="0" u="none" strike="noStrike" dirty="0" err="1">
                          <a:solidFill>
                            <a:srgbClr val="000000"/>
                          </a:solidFill>
                          <a:effectLst/>
                          <a:latin typeface="+mn-ea"/>
                          <a:ea typeface="+mn-ea"/>
                        </a:rPr>
                        <a:t>css</a:t>
                      </a:r>
                      <a:endParaRPr lang="en-US" sz="1100" b="0" i="0" u="none" strike="noStrike" dirty="0">
                        <a:solidFill>
                          <a:srgbClr val="000000"/>
                        </a:solidFill>
                        <a:effectLst/>
                        <a:latin typeface="+mn-ea"/>
                        <a:ea typeface="+mn-ea"/>
                      </a:endParaRPr>
                    </a:p>
                  </a:txBody>
                  <a:tcPr marL="7335" marR="7335" marT="733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614672">
                <a:tc>
                  <a:txBody>
                    <a:bodyPr/>
                    <a:lstStyle/>
                    <a:p>
                      <a:pPr algn="ctr" fontAlgn="t"/>
                      <a:r>
                        <a:rPr lang="en-US" altLang="ja-JP" sz="1200" b="0" i="0" u="none" strike="noStrike" dirty="0">
                          <a:solidFill>
                            <a:srgbClr val="000000"/>
                          </a:solidFill>
                          <a:effectLst/>
                          <a:latin typeface="+mn-ea"/>
                          <a:ea typeface="+mn-ea"/>
                        </a:rPr>
                        <a:t>BCS</a:t>
                      </a:r>
                    </a:p>
                    <a:p>
                      <a:pPr algn="ctr" fontAlgn="t"/>
                      <a:r>
                        <a:rPr lang="en-US" altLang="ja-JP" sz="1100" b="0" i="0" u="none" strike="noStrike" dirty="0">
                          <a:solidFill>
                            <a:srgbClr val="000000"/>
                          </a:solidFill>
                          <a:effectLst/>
                          <a:latin typeface="+mn-ea"/>
                          <a:ea typeface="+mn-ea"/>
                        </a:rPr>
                        <a:t>(</a:t>
                      </a:r>
                      <a:r>
                        <a:rPr lang="ja-JP" altLang="en-US" sz="1100" b="0" i="0" u="none" strike="noStrike" dirty="0">
                          <a:solidFill>
                            <a:srgbClr val="000000"/>
                          </a:solidFill>
                          <a:effectLst/>
                          <a:latin typeface="+mn-ea"/>
                          <a:ea typeface="+mn-ea"/>
                        </a:rPr>
                        <a:t>ビジネスコンサルティングサービス</a:t>
                      </a:r>
                      <a:r>
                        <a:rPr lang="en-US" altLang="ja-JP" sz="1100" b="0" i="0" u="none" strike="noStrike" dirty="0">
                          <a:solidFill>
                            <a:srgbClr val="000000"/>
                          </a:solidFill>
                          <a:effectLst/>
                          <a:latin typeface="+mn-ea"/>
                          <a:ea typeface="+mn-ea"/>
                        </a:rPr>
                        <a:t>)</a:t>
                      </a:r>
                    </a:p>
                  </a:txBody>
                  <a:tcPr marL="7335" marR="7335" marT="7335" marB="0" anchor="ctr">
                    <a:lnT w="12700" cap="flat" cmpd="sng" algn="ctr">
                      <a:solidFill>
                        <a:schemeClr val="tx1"/>
                      </a:solidFill>
                      <a:prstDash val="solid"/>
                      <a:round/>
                      <a:headEnd type="none" w="med" len="med"/>
                      <a:tailEnd type="none" w="med" len="med"/>
                    </a:lnT>
                  </a:tcPr>
                </a:tc>
                <a:tc>
                  <a:txBody>
                    <a:bodyPr/>
                    <a:lstStyle/>
                    <a:p>
                      <a:pPr algn="l" fontAlgn="t"/>
                      <a:r>
                        <a:rPr lang="ja-JP" altLang="en-US" sz="1100" b="0" i="0" u="none" strike="noStrike" dirty="0">
                          <a:solidFill>
                            <a:srgbClr val="000000"/>
                          </a:solidFill>
                          <a:effectLst/>
                          <a:latin typeface="+mn-ea"/>
                          <a:ea typeface="+mn-ea"/>
                        </a:rPr>
                        <a:t>事業全体の改善をサポートする</a:t>
                      </a:r>
                      <a:r>
                        <a:rPr lang="en-US" altLang="ja-JP" sz="1100" b="0" i="0" u="none" strike="noStrike" dirty="0">
                          <a:solidFill>
                            <a:srgbClr val="000000"/>
                          </a:solidFill>
                          <a:effectLst/>
                          <a:latin typeface="+mn-ea"/>
                          <a:ea typeface="+mn-ea"/>
                        </a:rPr>
                        <a:t>Web</a:t>
                      </a:r>
                      <a:r>
                        <a:rPr lang="ja-JP" altLang="en-US" sz="1100" b="0" i="0" u="none" strike="noStrike" dirty="0">
                          <a:solidFill>
                            <a:srgbClr val="000000"/>
                          </a:solidFill>
                          <a:effectLst/>
                          <a:latin typeface="+mn-ea"/>
                          <a:ea typeface="+mn-ea"/>
                        </a:rPr>
                        <a:t>コンサルティングサービス</a:t>
                      </a:r>
                    </a:p>
                  </a:txBody>
                  <a:tcPr marL="7335" marR="7335" marT="7335" marB="0" anchor="ct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ltLang="ja-JP" sz="1100" b="0" i="0" u="none" strike="noStrike" dirty="0">
                          <a:solidFill>
                            <a:srgbClr val="000000"/>
                          </a:solidFill>
                          <a:effectLst/>
                          <a:latin typeface="+mn-ea"/>
                          <a:ea typeface="+mn-ea"/>
                        </a:rPr>
                        <a:t>Web</a:t>
                      </a:r>
                      <a:r>
                        <a:rPr lang="ja-JP" altLang="en-US" sz="1100" b="0" i="0" u="none" strike="noStrike" dirty="0">
                          <a:solidFill>
                            <a:srgbClr val="000000"/>
                          </a:solidFill>
                          <a:effectLst/>
                          <a:latin typeface="+mn-ea"/>
                          <a:ea typeface="+mn-ea"/>
                        </a:rPr>
                        <a:t>を中心とした事業データの解析・課題抽出・対策立案・改善提案から施策実行</a:t>
                      </a:r>
                      <a:endParaRPr lang="en-US" altLang="ja-JP" sz="1100" b="0" i="0" u="none" strike="noStrike" dirty="0">
                        <a:solidFill>
                          <a:srgbClr val="000000"/>
                        </a:solidFill>
                        <a:effectLst/>
                        <a:latin typeface="+mn-ea"/>
                        <a:ea typeface="+mn-ea"/>
                      </a:endParaRPr>
                    </a:p>
                  </a:txBody>
                  <a:tcPr marL="7335" marR="7335" marT="7335" marB="0" anchor="ctr">
                    <a:lnT w="12700" cap="flat" cmpd="sng" algn="ctr">
                      <a:solidFill>
                        <a:schemeClr val="tx1"/>
                      </a:solidFill>
                      <a:prstDash val="solid"/>
                      <a:round/>
                      <a:headEnd type="none" w="med" len="med"/>
                      <a:tailEnd type="none" w="med" len="med"/>
                    </a:lnT>
                  </a:tcPr>
                </a:tc>
                <a:tc>
                  <a:txBody>
                    <a:bodyPr/>
                    <a:lstStyle/>
                    <a:p>
                      <a:pPr algn="l" fontAlgn="t"/>
                      <a:endParaRPr lang="en-US" sz="1100" b="0" i="0" u="none" strike="noStrike" dirty="0">
                        <a:solidFill>
                          <a:srgbClr val="000000"/>
                        </a:solidFill>
                        <a:effectLst/>
                        <a:latin typeface="+mn-ea"/>
                        <a:ea typeface="+mn-ea"/>
                      </a:endParaRPr>
                    </a:p>
                  </a:txBody>
                  <a:tcPr marL="7335" marR="7335" marT="7335" marB="0" anchor="ctr">
                    <a:lnT w="12700" cap="flat" cmpd="sng" algn="ctr">
                      <a:solidFill>
                        <a:schemeClr val="tx1"/>
                      </a:solidFill>
                      <a:prstDash val="solid"/>
                      <a:round/>
                      <a:headEnd type="none" w="med" len="med"/>
                      <a:tailEnd type="none" w="med" len="med"/>
                    </a:lnT>
                  </a:tcPr>
                </a:tc>
              </a:tr>
              <a:tr h="672352">
                <a:tc>
                  <a:txBody>
                    <a:bodyPr/>
                    <a:lstStyle/>
                    <a:p>
                      <a:pPr algn="ctr" fontAlgn="t"/>
                      <a:r>
                        <a:rPr lang="ja-JP" altLang="en-US" sz="1200" b="0" i="0" u="none" strike="noStrike" dirty="0">
                          <a:solidFill>
                            <a:srgbClr val="000000"/>
                          </a:solidFill>
                          <a:effectLst/>
                          <a:latin typeface="+mn-ea"/>
                          <a:ea typeface="+mn-ea"/>
                        </a:rPr>
                        <a:t>クリエイション</a:t>
                      </a:r>
                    </a:p>
                  </a:txBody>
                  <a:tcPr marL="7335" marR="7335" marT="7335" marB="0" anchor="ctr"/>
                </a:tc>
                <a:tc>
                  <a:txBody>
                    <a:bodyPr/>
                    <a:lstStyle/>
                    <a:p>
                      <a:pPr algn="l" fontAlgn="t"/>
                      <a:r>
                        <a:rPr lang="ja-JP" altLang="en-US" sz="1100" u="none" strike="noStrike" dirty="0" smtClean="0">
                          <a:effectLst/>
                          <a:latin typeface="+mn-ea"/>
                          <a:ea typeface="+mn-ea"/>
                        </a:rPr>
                        <a:t> デザイン</a:t>
                      </a:r>
                      <a:r>
                        <a:rPr lang="ja-JP" altLang="en-US" sz="1100" u="none" strike="noStrike" dirty="0">
                          <a:effectLst/>
                          <a:latin typeface="+mn-ea"/>
                          <a:ea typeface="+mn-ea"/>
                        </a:rPr>
                        <a:t>制作</a:t>
                      </a:r>
                      <a:endParaRPr lang="en-US" altLang="ja-JP" sz="1100" u="none" strike="noStrike" dirty="0">
                        <a:effectLst/>
                        <a:latin typeface="+mn-ea"/>
                        <a:ea typeface="+mn-ea"/>
                      </a:endParaRPr>
                    </a:p>
                  </a:txBody>
                  <a:tcPr marL="7335" marR="7335" marT="7335" marB="0" anchor="ctr"/>
                </a:tc>
                <a:tc>
                  <a:txBody>
                    <a:bodyPr/>
                    <a:lstStyle/>
                    <a:p>
                      <a:pPr algn="l" fontAlgn="t"/>
                      <a:r>
                        <a:rPr lang="ja-JP" altLang="en-US" sz="1100" b="0" i="0" u="none" strike="noStrike" dirty="0">
                          <a:solidFill>
                            <a:schemeClr val="tx1"/>
                          </a:solidFill>
                          <a:effectLst/>
                          <a:latin typeface="+mn-ea"/>
                          <a:ea typeface="+mn-ea"/>
                        </a:rPr>
                        <a:t>デザイン制作におけるクライアントへ提案</a:t>
                      </a:r>
                      <a:endParaRPr lang="en-US" altLang="ja-JP" sz="1100" b="0" i="0" u="none" strike="noStrike" dirty="0">
                        <a:solidFill>
                          <a:schemeClr val="tx1"/>
                        </a:solidFill>
                        <a:effectLst/>
                        <a:latin typeface="+mn-ea"/>
                        <a:ea typeface="+mn-ea"/>
                      </a:endParaRPr>
                    </a:p>
                    <a:p>
                      <a:pPr algn="l" fontAlgn="t"/>
                      <a:r>
                        <a:rPr lang="en-US" altLang="ja-JP" sz="1100" b="0" i="0" u="none" strike="noStrike" dirty="0">
                          <a:solidFill>
                            <a:schemeClr val="tx1"/>
                          </a:solidFill>
                          <a:effectLst/>
                          <a:latin typeface="+mn-ea"/>
                          <a:ea typeface="+mn-ea"/>
                        </a:rPr>
                        <a:t>ICT</a:t>
                      </a:r>
                      <a:r>
                        <a:rPr lang="ja-JP" altLang="en-US" sz="1100" b="0" i="0" u="none" strike="noStrike" dirty="0">
                          <a:solidFill>
                            <a:schemeClr val="tx1"/>
                          </a:solidFill>
                          <a:effectLst/>
                          <a:latin typeface="+mn-ea"/>
                          <a:ea typeface="+mn-ea"/>
                        </a:rPr>
                        <a:t>企業の人材採用支援サービス</a:t>
                      </a:r>
                      <a:endParaRPr lang="en-US" altLang="ja-JP" sz="1100" b="0" i="0" u="none" strike="noStrike" dirty="0">
                        <a:solidFill>
                          <a:schemeClr val="tx1"/>
                        </a:solidFill>
                        <a:effectLst/>
                        <a:latin typeface="+mn-ea"/>
                        <a:ea typeface="+mn-ea"/>
                      </a:endParaRPr>
                    </a:p>
                    <a:p>
                      <a:pPr algn="l" fontAlgn="t"/>
                      <a:r>
                        <a:rPr lang="ja-JP" altLang="en-US" sz="1100" b="0" i="0" u="none" strike="noStrike" dirty="0">
                          <a:solidFill>
                            <a:schemeClr val="tx1"/>
                          </a:solidFill>
                          <a:effectLst/>
                          <a:latin typeface="+mn-ea"/>
                          <a:ea typeface="+mn-ea"/>
                        </a:rPr>
                        <a:t>他事業部のサポートも担当</a:t>
                      </a:r>
                      <a:endParaRPr lang="en-US" altLang="ja-JP" sz="1100" b="0" i="0" u="none" strike="noStrike" dirty="0">
                        <a:solidFill>
                          <a:schemeClr val="tx1"/>
                        </a:solidFill>
                        <a:effectLst/>
                        <a:latin typeface="+mn-ea"/>
                        <a:ea typeface="+mn-ea"/>
                      </a:endParaRPr>
                    </a:p>
                  </a:txBody>
                  <a:tcPr marL="7335" marR="7335" marT="7335" marB="0" anchor="ctr"/>
                </a:tc>
                <a:tc>
                  <a:txBody>
                    <a:bodyPr/>
                    <a:lstStyle/>
                    <a:p>
                      <a:pPr algn="l" fontAlgn="t"/>
                      <a:endParaRPr lang="ja-JP" altLang="en-US" sz="1100" b="0" i="0" u="none" strike="noStrike" dirty="0">
                        <a:solidFill>
                          <a:srgbClr val="000000"/>
                        </a:solidFill>
                        <a:effectLst/>
                        <a:latin typeface="+mn-ea"/>
                        <a:ea typeface="+mn-ea"/>
                      </a:endParaRPr>
                    </a:p>
                  </a:txBody>
                  <a:tcPr marL="7335" marR="7335" marT="7335" marB="0" anchor="ctr"/>
                </a:tc>
                <a:extLst>
                  <a:ext uri="{0D108BD9-81ED-4DB2-BD59-A6C34878D82A}">
                    <a16:rowId xmlns:a16="http://schemas.microsoft.com/office/drawing/2014/main" xmlns="" val="1560494866"/>
                  </a:ext>
                </a:extLst>
              </a:tr>
              <a:tr h="764607">
                <a:tc>
                  <a:txBody>
                    <a:bodyPr/>
                    <a:lstStyle/>
                    <a:p>
                      <a:pPr algn="ctr" fontAlgn="t"/>
                      <a:r>
                        <a:rPr lang="ja-JP" altLang="en-US" sz="1200" b="0" i="0" u="none" strike="noStrike" dirty="0">
                          <a:solidFill>
                            <a:srgbClr val="000000"/>
                          </a:solidFill>
                          <a:effectLst/>
                          <a:latin typeface="+mn-ea"/>
                          <a:ea typeface="+mn-ea"/>
                        </a:rPr>
                        <a:t>企画部</a:t>
                      </a:r>
                    </a:p>
                  </a:txBody>
                  <a:tcPr marL="7335" marR="7335" marT="7335" marB="0" anchor="ctr"/>
                </a:tc>
                <a:tc>
                  <a:txBody>
                    <a:bodyPr/>
                    <a:lstStyle/>
                    <a:p>
                      <a:pPr algn="l" fontAlgn="t"/>
                      <a:r>
                        <a:rPr lang="ja-JP" altLang="en-US" sz="1100" u="none" strike="noStrike" dirty="0" smtClean="0">
                          <a:effectLst/>
                          <a:latin typeface="+mn-ea"/>
                          <a:ea typeface="+mn-ea"/>
                        </a:rPr>
                        <a:t> 社内</a:t>
                      </a:r>
                      <a:r>
                        <a:rPr lang="ja-JP" altLang="en-US" sz="1100" u="none" strike="noStrike" dirty="0">
                          <a:effectLst/>
                          <a:latin typeface="+mn-ea"/>
                          <a:ea typeface="+mn-ea"/>
                        </a:rPr>
                        <a:t>ベンチャー</a:t>
                      </a:r>
                      <a:endParaRPr lang="en-US" altLang="ja-JP" sz="1100" u="none" strike="noStrike" dirty="0">
                        <a:effectLst/>
                        <a:latin typeface="+mn-ea"/>
                        <a:ea typeface="+mn-ea"/>
                      </a:endParaRPr>
                    </a:p>
                  </a:txBody>
                  <a:tcPr marL="7335" marR="7335" marT="7335" marB="0" anchor="ctr"/>
                </a:tc>
                <a:tc>
                  <a:txBody>
                    <a:bodyPr/>
                    <a:lstStyle/>
                    <a:p>
                      <a:pPr algn="l" fontAlgn="t"/>
                      <a:r>
                        <a:rPr lang="ja-JP" altLang="en-US" sz="1100" b="0" i="0" u="none" strike="noStrike" dirty="0">
                          <a:solidFill>
                            <a:schemeClr val="tx1"/>
                          </a:solidFill>
                          <a:effectLst/>
                          <a:latin typeface="+mn-ea"/>
                          <a:ea typeface="+mn-ea"/>
                        </a:rPr>
                        <a:t>社内ベンチャーをサポートする部として起業意思を集め、育て、協業体制を形成</a:t>
                      </a:r>
                      <a:endParaRPr lang="en-US" altLang="ja-JP" sz="1100" b="0" i="0" u="none" strike="noStrike" dirty="0">
                        <a:solidFill>
                          <a:schemeClr val="tx1"/>
                        </a:solidFill>
                        <a:effectLst/>
                        <a:latin typeface="+mn-ea"/>
                        <a:ea typeface="+mn-ea"/>
                      </a:endParaRPr>
                    </a:p>
                    <a:p>
                      <a:pPr algn="l" fontAlgn="t"/>
                      <a:r>
                        <a:rPr lang="ja-JP" altLang="en-US" sz="1100" u="none" strike="noStrike" dirty="0">
                          <a:effectLst/>
                          <a:latin typeface="+mn-ea"/>
                          <a:ea typeface="+mn-ea"/>
                        </a:rPr>
                        <a:t>・クラフトショップ</a:t>
                      </a:r>
                      <a:endParaRPr lang="en-US" altLang="ja-JP" sz="1100" u="none" strike="noStrike" dirty="0">
                        <a:effectLst/>
                        <a:latin typeface="+mn-ea"/>
                        <a:ea typeface="+mn-ea"/>
                      </a:endParaRPr>
                    </a:p>
                    <a:p>
                      <a:pPr algn="l" fontAlgn="t"/>
                      <a:r>
                        <a:rPr lang="ja-JP" altLang="en-US" sz="1100" u="none" strike="noStrike" dirty="0">
                          <a:effectLst/>
                          <a:latin typeface="+mn-ea"/>
                          <a:ea typeface="+mn-ea"/>
                        </a:rPr>
                        <a:t>・ペットライフ</a:t>
                      </a:r>
                      <a:endParaRPr lang="en-US" altLang="ja-JP" sz="1100" u="none" strike="noStrike" dirty="0">
                        <a:effectLst/>
                        <a:latin typeface="+mn-ea"/>
                        <a:ea typeface="+mn-ea"/>
                      </a:endParaRPr>
                    </a:p>
                  </a:txBody>
                  <a:tcPr marL="7335" marR="7335" marT="7335" marB="0" anchor="ctr"/>
                </a:tc>
                <a:tc>
                  <a:txBody>
                    <a:bodyPr/>
                    <a:lstStyle/>
                    <a:p>
                      <a:pPr algn="l" fontAlgn="t"/>
                      <a:endParaRPr lang="ja-JP" altLang="en-US" sz="1100" b="0" i="0" u="none" strike="noStrike" dirty="0">
                        <a:solidFill>
                          <a:srgbClr val="000000"/>
                        </a:solidFill>
                        <a:effectLst/>
                        <a:latin typeface="+mn-ea"/>
                        <a:ea typeface="+mn-ea"/>
                      </a:endParaRPr>
                    </a:p>
                  </a:txBody>
                  <a:tcPr marL="7335" marR="7335" marT="7335" marB="0" anchor="ctr"/>
                </a:tc>
                <a:extLst>
                  <a:ext uri="{0D108BD9-81ED-4DB2-BD59-A6C34878D82A}">
                    <a16:rowId xmlns:a16="http://schemas.microsoft.com/office/drawing/2014/main" xmlns="" val="2704112489"/>
                  </a:ext>
                </a:extLst>
              </a:tr>
            </a:tbl>
          </a:graphicData>
        </a:graphic>
      </p:graphicFrame>
      <p:sp>
        <p:nvSpPr>
          <p:cNvPr id="5" name="スライド番号プレースホルダー 4"/>
          <p:cNvSpPr>
            <a:spLocks noGrp="1"/>
          </p:cNvSpPr>
          <p:nvPr>
            <p:ph type="sldNum" sz="quarter" idx="12"/>
          </p:nvPr>
        </p:nvSpPr>
        <p:spPr/>
        <p:txBody>
          <a:bodyPr/>
          <a:lstStyle/>
          <a:p>
            <a:fld id="{64634BF0-D04F-476A-A1AC-BF379FB850CA}" type="slidenum">
              <a:rPr kumimoji="1" lang="ja-JP" altLang="en-US" smtClean="0"/>
              <a:pPr/>
              <a:t>5</a:t>
            </a:fld>
            <a:endParaRPr kumimoji="1" lang="ja-JP" altLang="en-US" dirty="0"/>
          </a:p>
        </p:txBody>
      </p:sp>
    </p:spTree>
    <p:extLst>
      <p:ext uri="{BB962C8B-B14F-4D97-AF65-F5344CB8AC3E}">
        <p14:creationId xmlns:p14="http://schemas.microsoft.com/office/powerpoint/2010/main" val="185216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80000" y="252000"/>
            <a:ext cx="7038000" cy="561600"/>
          </a:xfrm>
        </p:spPr>
        <p:txBody>
          <a:bodyPr>
            <a:normAutofit/>
          </a:bodyPr>
          <a:lstStyle/>
          <a:p>
            <a:r>
              <a:rPr kumimoji="1" lang="en-US" altLang="ja-JP" dirty="0">
                <a:latin typeface="游ゴシック" panose="020B0400000000000000" pitchFamily="50" charset="-128"/>
                <a:ea typeface="游ゴシック" panose="020B0400000000000000" pitchFamily="50" charset="-128"/>
              </a:rPr>
              <a:t>UA</a:t>
            </a:r>
            <a:r>
              <a:rPr kumimoji="1" lang="ja-JP" altLang="en-US" dirty="0">
                <a:latin typeface="游ゴシック" panose="020B0400000000000000" pitchFamily="50" charset="-128"/>
                <a:ea typeface="游ゴシック" panose="020B0400000000000000" pitchFamily="50" charset="-128"/>
              </a:rPr>
              <a:t>部 開発</a:t>
            </a:r>
            <a:r>
              <a:rPr lang="ja-JP" altLang="en-US" dirty="0">
                <a:latin typeface="游ゴシック" panose="020B0400000000000000" pitchFamily="50" charset="-128"/>
                <a:ea typeface="游ゴシック" panose="020B0400000000000000" pitchFamily="50" charset="-128"/>
              </a:rPr>
              <a:t>対応領域</a:t>
            </a:r>
            <a:endParaRPr kumimoji="1" lang="ja-JP" altLang="en-US" dirty="0">
              <a:latin typeface="游ゴシック" panose="020B0400000000000000" pitchFamily="50" charset="-128"/>
              <a:ea typeface="游ゴシック" panose="020B0400000000000000" pitchFamily="50"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6950" y="1993740"/>
            <a:ext cx="6840812" cy="3471574"/>
          </a:xfrm>
        </p:spPr>
      </p:pic>
      <p:sp>
        <p:nvSpPr>
          <p:cNvPr id="6" name="四角形: 角を丸くする 5"/>
          <p:cNvSpPr/>
          <p:nvPr/>
        </p:nvSpPr>
        <p:spPr>
          <a:xfrm>
            <a:off x="3343021" y="1160160"/>
            <a:ext cx="2022852" cy="642925"/>
          </a:xfrm>
          <a:prstGeom prst="roundRect">
            <a:avLst/>
          </a:prstGeom>
          <a:ln cap="rnd">
            <a:bevel/>
          </a:ln>
        </p:spPr>
        <p:style>
          <a:lnRef idx="2">
            <a:schemeClr val="dk1"/>
          </a:lnRef>
          <a:fillRef idx="1">
            <a:schemeClr val="lt1"/>
          </a:fillRef>
          <a:effectRef idx="0">
            <a:schemeClr val="dk1"/>
          </a:effectRef>
          <a:fontRef idx="minor">
            <a:schemeClr val="dk1"/>
          </a:fontRef>
        </p:style>
        <p:txBody>
          <a:bodyPr rtlCol="0" anchor="ctr"/>
          <a:lstStyle/>
          <a:p>
            <a:r>
              <a:rPr lang="ja-JP" altLang="en-US" sz="1200" dirty="0">
                <a:latin typeface="+mn-ea"/>
              </a:rPr>
              <a:t>・</a:t>
            </a:r>
            <a:r>
              <a:rPr lang="en-US" altLang="ja-JP" sz="1200" dirty="0">
                <a:latin typeface="+mn-ea"/>
              </a:rPr>
              <a:t>AWS</a:t>
            </a:r>
            <a:r>
              <a:rPr lang="ja-JP" altLang="en-US" sz="1200" dirty="0">
                <a:latin typeface="+mn-ea"/>
              </a:rPr>
              <a:t>での本番システム</a:t>
            </a:r>
            <a:endParaRPr lang="en-US" altLang="ja-JP" sz="1200" dirty="0">
              <a:latin typeface="+mn-ea"/>
            </a:endParaRPr>
          </a:p>
          <a:p>
            <a:r>
              <a:rPr lang="ja-JP" altLang="en-US" sz="1200" dirty="0">
                <a:latin typeface="+mn-ea"/>
              </a:rPr>
              <a:t>　稼働実績多数</a:t>
            </a:r>
          </a:p>
        </p:txBody>
      </p:sp>
      <p:sp>
        <p:nvSpPr>
          <p:cNvPr id="7" name="四角形: 角を丸くする 6"/>
          <p:cNvSpPr/>
          <p:nvPr/>
        </p:nvSpPr>
        <p:spPr>
          <a:xfrm>
            <a:off x="167087" y="1152443"/>
            <a:ext cx="3115737" cy="642925"/>
          </a:xfrm>
          <a:prstGeom prst="roundRect">
            <a:avLst/>
          </a:prstGeom>
          <a:ln cap="rnd">
            <a:bevel/>
          </a:ln>
        </p:spPr>
        <p:style>
          <a:lnRef idx="2">
            <a:schemeClr val="dk1"/>
          </a:lnRef>
          <a:fillRef idx="1">
            <a:schemeClr val="lt1"/>
          </a:fillRef>
          <a:effectRef idx="0">
            <a:schemeClr val="dk1"/>
          </a:effectRef>
          <a:fontRef idx="minor">
            <a:schemeClr val="dk1"/>
          </a:fontRef>
        </p:style>
        <p:txBody>
          <a:bodyPr rtlCol="0" anchor="ctr"/>
          <a:lstStyle/>
          <a:p>
            <a:r>
              <a:rPr lang="ja-JP" altLang="en-US" sz="1200" dirty="0">
                <a:latin typeface="+mn-ea"/>
              </a:rPr>
              <a:t>・案件規模と</a:t>
            </a:r>
            <a:r>
              <a:rPr lang="ja-JP" altLang="en-US" sz="1200" dirty="0" smtClean="0">
                <a:latin typeface="+mn-ea"/>
              </a:rPr>
              <a:t>生産性を考慮し、</a:t>
            </a:r>
            <a:r>
              <a:rPr lang="en-US" altLang="ja-JP" sz="1200" dirty="0">
                <a:latin typeface="+mn-ea"/>
              </a:rPr>
              <a:t/>
            </a:r>
            <a:br>
              <a:rPr lang="en-US" altLang="ja-JP" sz="1200" dirty="0">
                <a:latin typeface="+mn-ea"/>
              </a:rPr>
            </a:br>
            <a:r>
              <a:rPr lang="ja-JP" altLang="en-US" sz="1200" dirty="0">
                <a:latin typeface="+mn-ea"/>
              </a:rPr>
              <a:t>　</a:t>
            </a:r>
            <a:r>
              <a:rPr lang="en-US" altLang="ja-JP" sz="1200" dirty="0">
                <a:latin typeface="+mn-ea"/>
              </a:rPr>
              <a:t>Access</a:t>
            </a:r>
            <a:r>
              <a:rPr lang="ja-JP" altLang="en-US" sz="1200" dirty="0">
                <a:latin typeface="+mn-ea"/>
              </a:rPr>
              <a:t>アプリによる構築も行います</a:t>
            </a:r>
            <a:endParaRPr lang="en-US" altLang="ja-JP" sz="1200" dirty="0">
              <a:latin typeface="+mn-ea"/>
            </a:endParaRPr>
          </a:p>
          <a:p>
            <a:r>
              <a:rPr lang="ja-JP" altLang="en-US" sz="1200" dirty="0">
                <a:latin typeface="+mn-ea"/>
              </a:rPr>
              <a:t>・</a:t>
            </a:r>
            <a:r>
              <a:rPr lang="en-US" altLang="ja-JP" sz="1200" dirty="0">
                <a:latin typeface="+mn-ea"/>
              </a:rPr>
              <a:t>.NET</a:t>
            </a:r>
            <a:r>
              <a:rPr lang="ja-JP" altLang="en-US" sz="1200" dirty="0" err="1">
                <a:latin typeface="+mn-ea"/>
              </a:rPr>
              <a:t>、</a:t>
            </a:r>
            <a:r>
              <a:rPr lang="en-US" altLang="ja-JP" sz="1200" dirty="0">
                <a:latin typeface="+mn-ea"/>
              </a:rPr>
              <a:t>Java</a:t>
            </a:r>
            <a:r>
              <a:rPr lang="ja-JP" altLang="en-US" sz="1200" dirty="0">
                <a:latin typeface="+mn-ea"/>
              </a:rPr>
              <a:t>等 一般的な言語開発も対応</a:t>
            </a:r>
            <a:endParaRPr lang="en-US" altLang="ja-JP" sz="1200" dirty="0">
              <a:latin typeface="+mn-ea"/>
            </a:endParaRPr>
          </a:p>
        </p:txBody>
      </p:sp>
      <p:sp>
        <p:nvSpPr>
          <p:cNvPr id="8" name="四角形: 角を丸くする 7"/>
          <p:cNvSpPr/>
          <p:nvPr/>
        </p:nvSpPr>
        <p:spPr>
          <a:xfrm>
            <a:off x="167087" y="5651153"/>
            <a:ext cx="3115737" cy="739931"/>
          </a:xfrm>
          <a:prstGeom prst="roundRect">
            <a:avLst/>
          </a:prstGeom>
          <a:ln cap="rnd">
            <a:bevel/>
          </a:ln>
        </p:spPr>
        <p:style>
          <a:lnRef idx="2">
            <a:schemeClr val="dk1"/>
          </a:lnRef>
          <a:fillRef idx="1">
            <a:schemeClr val="lt1"/>
          </a:fillRef>
          <a:effectRef idx="0">
            <a:schemeClr val="dk1"/>
          </a:effectRef>
          <a:fontRef idx="minor">
            <a:schemeClr val="dk1"/>
          </a:fontRef>
        </p:style>
        <p:txBody>
          <a:bodyPr rtlCol="0" anchor="ctr"/>
          <a:lstStyle/>
          <a:p>
            <a:r>
              <a:rPr lang="ja-JP" altLang="en-US" sz="1200" dirty="0">
                <a:latin typeface="+mn-ea"/>
              </a:rPr>
              <a:t>・フレームワークによる</a:t>
            </a:r>
            <a:r>
              <a:rPr lang="en-US" altLang="ja-JP" sz="1200" dirty="0">
                <a:latin typeface="+mn-ea"/>
              </a:rPr>
              <a:t>Web</a:t>
            </a:r>
            <a:r>
              <a:rPr lang="ja-JP" altLang="en-US" sz="1200" dirty="0">
                <a:latin typeface="+mn-ea"/>
              </a:rPr>
              <a:t>アプリ開発</a:t>
            </a:r>
            <a:endParaRPr lang="en-US" altLang="ja-JP" sz="1200" dirty="0">
              <a:latin typeface="+mn-ea"/>
            </a:endParaRPr>
          </a:p>
          <a:p>
            <a:r>
              <a:rPr lang="ja-JP" altLang="en-US" sz="1200" dirty="0">
                <a:latin typeface="+mn-ea"/>
              </a:rPr>
              <a:t>　弊社独自</a:t>
            </a:r>
            <a:r>
              <a:rPr lang="en-US" altLang="ja-JP" sz="1200" dirty="0">
                <a:latin typeface="+mn-ea"/>
              </a:rPr>
              <a:t>CMS</a:t>
            </a:r>
            <a:r>
              <a:rPr lang="ja-JP" altLang="en-US" sz="1200" dirty="0">
                <a:latin typeface="+mn-ea"/>
              </a:rPr>
              <a:t>（</a:t>
            </a:r>
            <a:r>
              <a:rPr lang="en-US" altLang="ja-JP" sz="1200" dirty="0">
                <a:latin typeface="+mn-ea"/>
              </a:rPr>
              <a:t>PHP</a:t>
            </a:r>
            <a:r>
              <a:rPr lang="ja-JP" altLang="en-US" sz="1200" dirty="0">
                <a:latin typeface="+mn-ea"/>
              </a:rPr>
              <a:t>ベース）</a:t>
            </a:r>
            <a:endParaRPr lang="en-US" altLang="ja-JP" sz="1200" dirty="0">
              <a:latin typeface="+mn-ea"/>
            </a:endParaRPr>
          </a:p>
          <a:p>
            <a:r>
              <a:rPr lang="ja-JP" altLang="en-US" sz="1200" dirty="0">
                <a:latin typeface="+mn-ea"/>
              </a:rPr>
              <a:t>　超高速開発ツール （</a:t>
            </a:r>
            <a:r>
              <a:rPr lang="en-US" altLang="ja-JP" sz="1200" dirty="0">
                <a:latin typeface="+mn-ea"/>
              </a:rPr>
              <a:t>Web Performer</a:t>
            </a:r>
            <a:r>
              <a:rPr lang="ja-JP" altLang="en-US" sz="1200" dirty="0">
                <a:latin typeface="+mn-ea"/>
              </a:rPr>
              <a:t>）</a:t>
            </a:r>
            <a:endParaRPr lang="en-US" altLang="ja-JP" sz="1200" dirty="0">
              <a:latin typeface="+mn-ea"/>
            </a:endParaRPr>
          </a:p>
        </p:txBody>
      </p:sp>
      <p:sp>
        <p:nvSpPr>
          <p:cNvPr id="9" name="四角形: 角を丸くする 8"/>
          <p:cNvSpPr/>
          <p:nvPr/>
        </p:nvSpPr>
        <p:spPr>
          <a:xfrm>
            <a:off x="3343021" y="5651154"/>
            <a:ext cx="2022851" cy="739931"/>
          </a:xfrm>
          <a:prstGeom prst="roundRect">
            <a:avLst/>
          </a:prstGeom>
          <a:ln cap="rnd">
            <a:bevel/>
          </a:ln>
        </p:spPr>
        <p:style>
          <a:lnRef idx="2">
            <a:schemeClr val="dk1"/>
          </a:lnRef>
          <a:fillRef idx="1">
            <a:schemeClr val="lt1"/>
          </a:fillRef>
          <a:effectRef idx="0">
            <a:schemeClr val="dk1"/>
          </a:effectRef>
          <a:fontRef idx="minor">
            <a:schemeClr val="dk1"/>
          </a:fontRef>
        </p:style>
        <p:txBody>
          <a:bodyPr rtlCol="0" anchor="ctr"/>
          <a:lstStyle/>
          <a:p>
            <a:r>
              <a:rPr lang="ja-JP" altLang="en-US" sz="1200" dirty="0">
                <a:latin typeface="+mn-ea"/>
              </a:rPr>
              <a:t>・</a:t>
            </a:r>
            <a:r>
              <a:rPr lang="en-US" altLang="ja-JP" sz="1200" dirty="0">
                <a:latin typeface="+mn-ea"/>
              </a:rPr>
              <a:t>Javascript</a:t>
            </a:r>
            <a:r>
              <a:rPr lang="ja-JP" altLang="en-US" sz="1200" dirty="0">
                <a:latin typeface="+mn-ea"/>
              </a:rPr>
              <a:t>ベースでの</a:t>
            </a:r>
            <a:endParaRPr lang="en-US" altLang="ja-JP" sz="1200" dirty="0">
              <a:latin typeface="+mn-ea"/>
            </a:endParaRPr>
          </a:p>
          <a:p>
            <a:r>
              <a:rPr lang="ja-JP" altLang="en-US" sz="1200" dirty="0">
                <a:latin typeface="+mn-ea"/>
              </a:rPr>
              <a:t>　スマホアプリ開発</a:t>
            </a:r>
            <a:endParaRPr lang="en-US" altLang="ja-JP" sz="1200" dirty="0">
              <a:latin typeface="+mn-ea"/>
            </a:endParaRPr>
          </a:p>
        </p:txBody>
      </p:sp>
      <p:sp>
        <p:nvSpPr>
          <p:cNvPr id="10" name="四角形: 角を丸くする 9"/>
          <p:cNvSpPr/>
          <p:nvPr/>
        </p:nvSpPr>
        <p:spPr>
          <a:xfrm>
            <a:off x="5426070" y="1152443"/>
            <a:ext cx="3380224" cy="658361"/>
          </a:xfrm>
          <a:prstGeom prst="roundRect">
            <a:avLst/>
          </a:prstGeom>
          <a:ln cap="rnd">
            <a:bevel/>
          </a:ln>
        </p:spPr>
        <p:style>
          <a:lnRef idx="2">
            <a:schemeClr val="dk1"/>
          </a:lnRef>
          <a:fillRef idx="1">
            <a:schemeClr val="lt1"/>
          </a:fillRef>
          <a:effectRef idx="0">
            <a:schemeClr val="dk1"/>
          </a:effectRef>
          <a:fontRef idx="minor">
            <a:schemeClr val="dk1"/>
          </a:fontRef>
        </p:style>
        <p:txBody>
          <a:bodyPr rtlCol="0" anchor="ctr"/>
          <a:lstStyle/>
          <a:p>
            <a:r>
              <a:rPr lang="ja-JP" altLang="en-US" sz="1200" dirty="0">
                <a:latin typeface="+mn-ea"/>
              </a:rPr>
              <a:t>各種製品による情報系システム構築</a:t>
            </a:r>
            <a:endParaRPr lang="en-US" altLang="ja-JP" sz="1200" dirty="0">
              <a:latin typeface="+mn-ea"/>
            </a:endParaRPr>
          </a:p>
          <a:p>
            <a:r>
              <a:rPr lang="ja-JP" altLang="en-US" sz="1200" dirty="0" smtClean="0">
                <a:latin typeface="+mn-ea"/>
              </a:rPr>
              <a:t>・</a:t>
            </a:r>
            <a:r>
              <a:rPr lang="en-US" altLang="ja-JP" sz="1100" dirty="0" err="1" smtClean="0">
                <a:latin typeface="+mn-ea"/>
              </a:rPr>
              <a:t>QlikView</a:t>
            </a:r>
            <a:r>
              <a:rPr lang="ja-JP" altLang="en-US" sz="1100" dirty="0" err="1">
                <a:latin typeface="+mn-ea"/>
              </a:rPr>
              <a:t>、</a:t>
            </a:r>
            <a:r>
              <a:rPr lang="en-US" altLang="ja-JP" sz="1100" dirty="0" err="1" smtClean="0">
                <a:latin typeface="+mn-ea"/>
              </a:rPr>
              <a:t>WebFOCUS</a:t>
            </a:r>
            <a:r>
              <a:rPr lang="ja-JP" altLang="en-US" sz="1100" dirty="0" err="1" smtClean="0">
                <a:latin typeface="+mn-ea"/>
              </a:rPr>
              <a:t>、</a:t>
            </a:r>
            <a:r>
              <a:rPr lang="en-US" altLang="ja-JP" sz="1100" dirty="0">
                <a:latin typeface="+mn-ea"/>
              </a:rPr>
              <a:t> </a:t>
            </a:r>
            <a:r>
              <a:rPr lang="en-US" altLang="ja-JP" sz="1100" dirty="0" err="1">
                <a:latin typeface="+mn-ea"/>
              </a:rPr>
              <a:t>Dr.Sum</a:t>
            </a:r>
            <a:r>
              <a:rPr lang="ja-JP" altLang="en-US" sz="1100" dirty="0" err="1">
                <a:latin typeface="+mn-ea"/>
              </a:rPr>
              <a:t>、</a:t>
            </a:r>
            <a:r>
              <a:rPr lang="en-US" altLang="ja-JP" sz="1100" dirty="0" err="1" smtClean="0">
                <a:latin typeface="+mn-ea"/>
              </a:rPr>
              <a:t>Cognos</a:t>
            </a:r>
            <a:endParaRPr lang="en-US" altLang="ja-JP" sz="1100" dirty="0">
              <a:latin typeface="+mn-ea"/>
            </a:endParaRPr>
          </a:p>
          <a:p>
            <a:r>
              <a:rPr lang="ja-JP" altLang="en-US" sz="1200" dirty="0">
                <a:latin typeface="+mn-ea"/>
              </a:rPr>
              <a:t>　</a:t>
            </a:r>
            <a:r>
              <a:rPr lang="en-US" altLang="ja-JP" sz="1200" dirty="0">
                <a:latin typeface="+mn-ea"/>
              </a:rPr>
              <a:t>Microsoft</a:t>
            </a:r>
            <a:r>
              <a:rPr lang="ja-JP" altLang="en-US" sz="1200" dirty="0">
                <a:latin typeface="+mn-ea"/>
              </a:rPr>
              <a:t> </a:t>
            </a:r>
            <a:r>
              <a:rPr lang="en-US" altLang="ja-JP" sz="1200" dirty="0">
                <a:latin typeface="+mn-ea"/>
              </a:rPr>
              <a:t>BI</a:t>
            </a:r>
            <a:r>
              <a:rPr lang="ja-JP" altLang="en-US" sz="1200" dirty="0">
                <a:latin typeface="+mn-ea"/>
              </a:rPr>
              <a:t>（</a:t>
            </a:r>
            <a:r>
              <a:rPr lang="en-US" altLang="ja-JP" sz="1200" dirty="0">
                <a:latin typeface="+mn-ea"/>
              </a:rPr>
              <a:t>SQL</a:t>
            </a:r>
            <a:r>
              <a:rPr lang="ja-JP" altLang="en-US" sz="1200" dirty="0">
                <a:latin typeface="+mn-ea"/>
              </a:rPr>
              <a:t> </a:t>
            </a:r>
            <a:r>
              <a:rPr lang="en-US" altLang="ja-JP" sz="1200" dirty="0">
                <a:latin typeface="+mn-ea"/>
              </a:rPr>
              <a:t>Server</a:t>
            </a:r>
            <a:r>
              <a:rPr lang="ja-JP" altLang="en-US" sz="1200" dirty="0">
                <a:latin typeface="+mn-ea"/>
              </a:rPr>
              <a:t>）</a:t>
            </a:r>
            <a:endParaRPr lang="en-US" altLang="ja-JP" sz="1200" dirty="0">
              <a:latin typeface="+mn-ea"/>
            </a:endParaRPr>
          </a:p>
        </p:txBody>
      </p:sp>
      <p:sp>
        <p:nvSpPr>
          <p:cNvPr id="11" name="四角形: 角を丸くする 10"/>
          <p:cNvSpPr/>
          <p:nvPr/>
        </p:nvSpPr>
        <p:spPr>
          <a:xfrm>
            <a:off x="5426070" y="5668641"/>
            <a:ext cx="3380224" cy="739931"/>
          </a:xfrm>
          <a:prstGeom prst="roundRect">
            <a:avLst/>
          </a:prstGeom>
          <a:ln cap="rnd">
            <a:bevel/>
          </a:ln>
        </p:spPr>
        <p:style>
          <a:lnRef idx="2">
            <a:schemeClr val="dk1"/>
          </a:lnRef>
          <a:fillRef idx="1">
            <a:schemeClr val="lt1"/>
          </a:fillRef>
          <a:effectRef idx="0">
            <a:schemeClr val="dk1"/>
          </a:effectRef>
          <a:fontRef idx="minor">
            <a:schemeClr val="dk1"/>
          </a:fontRef>
        </p:style>
        <p:txBody>
          <a:bodyPr rtlCol="0" anchor="ctr"/>
          <a:lstStyle/>
          <a:p>
            <a:r>
              <a:rPr lang="en-US" altLang="ja-JP" sz="1200" dirty="0">
                <a:latin typeface="+mn-ea"/>
              </a:rPr>
              <a:t>DWH</a:t>
            </a:r>
            <a:r>
              <a:rPr lang="ja-JP" altLang="en-US" sz="1200" dirty="0">
                <a:latin typeface="+mn-ea"/>
              </a:rPr>
              <a:t>製品の扱い実績</a:t>
            </a:r>
            <a:endParaRPr lang="en-US" altLang="ja-JP" sz="1200" dirty="0">
              <a:latin typeface="+mn-ea"/>
            </a:endParaRPr>
          </a:p>
          <a:p>
            <a:r>
              <a:rPr lang="ja-JP" altLang="en-US" sz="1200" dirty="0">
                <a:latin typeface="+mn-ea"/>
              </a:rPr>
              <a:t>・</a:t>
            </a:r>
            <a:r>
              <a:rPr lang="en-US" altLang="ja-JP" sz="1200" dirty="0">
                <a:latin typeface="+mn-ea"/>
              </a:rPr>
              <a:t>Vertica</a:t>
            </a:r>
            <a:r>
              <a:rPr lang="ja-JP" altLang="en-US" sz="1200" dirty="0" err="1">
                <a:latin typeface="+mn-ea"/>
              </a:rPr>
              <a:t>、</a:t>
            </a:r>
            <a:r>
              <a:rPr lang="en-US" altLang="ja-JP" sz="1200" dirty="0">
                <a:latin typeface="+mn-ea"/>
              </a:rPr>
              <a:t>SybaseIQ</a:t>
            </a:r>
            <a:r>
              <a:rPr lang="ja-JP" altLang="en-US" sz="1200" dirty="0" err="1">
                <a:latin typeface="+mn-ea"/>
              </a:rPr>
              <a:t>、</a:t>
            </a:r>
            <a:r>
              <a:rPr lang="en-US" altLang="ja-JP" sz="1200" dirty="0" err="1">
                <a:latin typeface="+mn-ea"/>
              </a:rPr>
              <a:t>infinidb</a:t>
            </a:r>
            <a:r>
              <a:rPr lang="ja-JP" altLang="en-US" sz="1200" dirty="0" err="1">
                <a:latin typeface="+mn-ea"/>
              </a:rPr>
              <a:t>、</a:t>
            </a:r>
            <a:r>
              <a:rPr lang="en-US" altLang="ja-JP" sz="1200" dirty="0" err="1">
                <a:latin typeface="+mn-ea"/>
              </a:rPr>
              <a:t>vectorwise</a:t>
            </a:r>
            <a:endParaRPr lang="en-US" altLang="ja-JP" sz="1200" dirty="0">
              <a:latin typeface="+mn-ea"/>
            </a:endParaRPr>
          </a:p>
        </p:txBody>
      </p:sp>
      <p:sp>
        <p:nvSpPr>
          <p:cNvPr id="3" name="スライド番号プレースホルダー 2"/>
          <p:cNvSpPr>
            <a:spLocks noGrp="1"/>
          </p:cNvSpPr>
          <p:nvPr>
            <p:ph type="sldNum" sz="quarter" idx="12"/>
          </p:nvPr>
        </p:nvSpPr>
        <p:spPr/>
        <p:txBody>
          <a:bodyPr/>
          <a:lstStyle/>
          <a:p>
            <a:fld id="{64634BF0-D04F-476A-A1AC-BF379FB850CA}" type="slidenum">
              <a:rPr kumimoji="1" lang="ja-JP" altLang="en-US" smtClean="0"/>
              <a:pPr/>
              <a:t>6</a:t>
            </a:fld>
            <a:endParaRPr kumimoji="1" lang="ja-JP" altLang="en-US" dirty="0"/>
          </a:p>
        </p:txBody>
      </p:sp>
    </p:spTree>
    <p:extLst>
      <p:ext uri="{BB962C8B-B14F-4D97-AF65-F5344CB8AC3E}">
        <p14:creationId xmlns:p14="http://schemas.microsoft.com/office/powerpoint/2010/main" val="323187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 7"/>
          <p:cNvGraphicFramePr>
            <a:graphicFrameLocks noGrp="1"/>
          </p:cNvGraphicFramePr>
          <p:nvPr>
            <p:extLst>
              <p:ext uri="{D42A27DB-BD31-4B8C-83A1-F6EECF244321}">
                <p14:modId xmlns:p14="http://schemas.microsoft.com/office/powerpoint/2010/main" val="568969898"/>
              </p:ext>
            </p:extLst>
          </p:nvPr>
        </p:nvGraphicFramePr>
        <p:xfrm>
          <a:off x="377345" y="944074"/>
          <a:ext cx="4048767" cy="5483779"/>
        </p:xfrm>
        <a:graphic>
          <a:graphicData uri="http://schemas.openxmlformats.org/drawingml/2006/table">
            <a:tbl>
              <a:tblPr>
                <a:tableStyleId>{616DA210-FB5B-4158-B5E0-FEB733F419BA}</a:tableStyleId>
              </a:tblPr>
              <a:tblGrid>
                <a:gridCol w="696104">
                  <a:extLst>
                    <a:ext uri="{9D8B030D-6E8A-4147-A177-3AD203B41FA5}">
                      <a16:colId xmlns:a16="http://schemas.microsoft.com/office/drawing/2014/main" xmlns="" val="20000"/>
                    </a:ext>
                  </a:extLst>
                </a:gridCol>
                <a:gridCol w="1108084">
                  <a:extLst>
                    <a:ext uri="{9D8B030D-6E8A-4147-A177-3AD203B41FA5}">
                      <a16:colId xmlns:a16="http://schemas.microsoft.com/office/drawing/2014/main" xmlns="" val="20001"/>
                    </a:ext>
                  </a:extLst>
                </a:gridCol>
                <a:gridCol w="1550099">
                  <a:extLst>
                    <a:ext uri="{9D8B030D-6E8A-4147-A177-3AD203B41FA5}">
                      <a16:colId xmlns:a16="http://schemas.microsoft.com/office/drawing/2014/main" xmlns="" val="20002"/>
                    </a:ext>
                  </a:extLst>
                </a:gridCol>
                <a:gridCol w="694480">
                  <a:extLst>
                    <a:ext uri="{9D8B030D-6E8A-4147-A177-3AD203B41FA5}">
                      <a16:colId xmlns:a16="http://schemas.microsoft.com/office/drawing/2014/main" xmlns="" val="20003"/>
                    </a:ext>
                  </a:extLst>
                </a:gridCol>
              </a:tblGrid>
              <a:tr h="288343">
                <a:tc>
                  <a:txBody>
                    <a:bodyPr/>
                    <a:lstStyle/>
                    <a:p>
                      <a:pPr algn="ctr" fontAlgn="ctr"/>
                      <a:r>
                        <a:rPr lang="ja-JP" altLang="en-US" sz="1100" b="0" i="0" u="none" strike="noStrike" dirty="0">
                          <a:solidFill>
                            <a:schemeClr val="tx1"/>
                          </a:solidFill>
                          <a:effectLst/>
                          <a:latin typeface="游ゴシック" panose="020B0400000000000000" pitchFamily="50" charset="-128"/>
                          <a:ea typeface="游ゴシック" panose="020B0400000000000000" pitchFamily="50" charset="-128"/>
                        </a:rPr>
                        <a:t>業種</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solidFill>
                      <a:schemeClr val="bg1">
                        <a:lumMod val="85000"/>
                      </a:schemeClr>
                    </a:solidFill>
                  </a:tcPr>
                </a:tc>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時期</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solidFill>
                      <a:schemeClr val="bg1">
                        <a:lumMod val="85000"/>
                      </a:schemeClr>
                    </a:solidFill>
                  </a:tcPr>
                </a:tc>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主なツール</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solidFill>
                      <a:schemeClr val="bg1">
                        <a:lumMod val="85000"/>
                      </a:schemeClr>
                    </a:solidFill>
                  </a:tcPr>
                </a:tc>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開発規模</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solidFill>
                      <a:schemeClr val="bg1">
                        <a:lumMod val="85000"/>
                      </a:schemeClr>
                    </a:solidFill>
                  </a:tcPr>
                </a:tc>
                <a:extLst>
                  <a:ext uri="{0D108BD9-81ED-4DB2-BD59-A6C34878D82A}">
                    <a16:rowId xmlns:a16="http://schemas.microsoft.com/office/drawing/2014/main" xmlns="" val="10000"/>
                  </a:ext>
                </a:extLst>
              </a:tr>
              <a:tr h="557379">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飲料</a:t>
                      </a:r>
                      <a:endParaRPr lang="ja-JP" altLang="en-US"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2016/1-2016/6</a:t>
                      </a:r>
                      <a:endPar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err="1">
                          <a:effectLst/>
                          <a:latin typeface="游ゴシック" panose="020B0400000000000000" pitchFamily="50" charset="-128"/>
                          <a:ea typeface="游ゴシック" panose="020B0400000000000000" pitchFamily="50" charset="-128"/>
                        </a:rPr>
                        <a:t>SQLServer</a:t>
                      </a:r>
                      <a:endParaRPr lang="en-US" altLang="ja-JP" sz="1100" u="none" strike="noStrike" dirty="0">
                        <a:effectLst/>
                        <a:latin typeface="游ゴシック" panose="020B0400000000000000" pitchFamily="50" charset="-128"/>
                        <a:ea typeface="游ゴシック" panose="020B0400000000000000" pitchFamily="50" charset="-128"/>
                      </a:endParaRPr>
                    </a:p>
                    <a:p>
                      <a:pPr algn="l" fontAlgn="ctr"/>
                      <a:r>
                        <a:rPr lang="en-US" altLang="ja-JP" sz="1100" u="none" strike="noStrike" dirty="0">
                          <a:effectLst/>
                          <a:latin typeface="游ゴシック" panose="020B0400000000000000" pitchFamily="50" charset="-128"/>
                          <a:ea typeface="游ゴシック" panose="020B0400000000000000" pitchFamily="50" charset="-128"/>
                        </a:rPr>
                        <a:t>IntegrationService</a:t>
                      </a:r>
                    </a:p>
                    <a:p>
                      <a:pPr algn="l" fontAlgn="ctr"/>
                      <a:r>
                        <a:rPr lang="en-US" altLang="ja-JP" sz="1100" u="none" strike="noStrike" dirty="0" err="1">
                          <a:effectLst/>
                          <a:latin typeface="游ゴシック" panose="020B0400000000000000" pitchFamily="50" charset="-128"/>
                          <a:ea typeface="游ゴシック" panose="020B0400000000000000" pitchFamily="50" charset="-128"/>
                        </a:rPr>
                        <a:t>AnalysisService</a:t>
                      </a:r>
                      <a:endParaRPr lang="en-US" altLang="ja-JP" sz="11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15</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extLst>
                  <a:ext uri="{0D108BD9-81ED-4DB2-BD59-A6C34878D82A}">
                    <a16:rowId xmlns:a16="http://schemas.microsoft.com/office/drawing/2014/main" xmlns="" val="4005313312"/>
                  </a:ext>
                </a:extLst>
              </a:tr>
              <a:tr h="262129">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インフラ</a:t>
                      </a:r>
                      <a:endParaRPr lang="ja-JP" altLang="en-US"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2015/2-2015/6</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sz="1100" b="0" u="none" strike="noStrike" dirty="0" err="1">
                          <a:effectLst/>
                          <a:latin typeface="游ゴシック" panose="020B0400000000000000" pitchFamily="50" charset="-128"/>
                          <a:ea typeface="游ゴシック" panose="020B0400000000000000" pitchFamily="50" charset="-128"/>
                        </a:rPr>
                        <a:t>Dr.Sum</a:t>
                      </a:r>
                      <a:endParaRPr lang="en-US" sz="1100" b="0" u="none" strike="noStrike" dirty="0">
                        <a:effectLst/>
                        <a:latin typeface="游ゴシック" panose="020B0400000000000000" pitchFamily="50" charset="-128"/>
                        <a:ea typeface="游ゴシック" panose="020B0400000000000000" pitchFamily="50" charset="-128"/>
                      </a:endParaRPr>
                    </a:p>
                    <a:p>
                      <a:pPr algn="l" fontAlgn="ctr"/>
                      <a:r>
                        <a:rPr lang="en-US" sz="1100" u="none" strike="noStrike" dirty="0" err="1">
                          <a:effectLst/>
                          <a:latin typeface="游ゴシック" panose="020B0400000000000000" pitchFamily="50" charset="-128"/>
                          <a:ea typeface="游ゴシック" panose="020B0400000000000000" pitchFamily="50" charset="-128"/>
                        </a:rPr>
                        <a:t>MotionBoard</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5</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extLst>
                  <a:ext uri="{0D108BD9-81ED-4DB2-BD59-A6C34878D82A}">
                    <a16:rowId xmlns:a16="http://schemas.microsoft.com/office/drawing/2014/main" xmlns="" val="897892099"/>
                  </a:ext>
                </a:extLst>
              </a:tr>
              <a:tr h="374499">
                <a:tc>
                  <a:txBody>
                    <a:bodyPr/>
                    <a:lstStyle/>
                    <a:p>
                      <a:pPr algn="ctr" fontAlgn="ctr"/>
                      <a:r>
                        <a:rPr lang="en-US" altLang="ja-JP" sz="1100" u="none" strike="noStrike" dirty="0">
                          <a:effectLst/>
                          <a:latin typeface="游ゴシック" panose="020B0400000000000000" pitchFamily="50" charset="-128"/>
                          <a:ea typeface="游ゴシック" panose="020B0400000000000000" pitchFamily="50" charset="-128"/>
                        </a:rPr>
                        <a:t>POS</a:t>
                      </a:r>
                      <a:r>
                        <a:rPr lang="ja-JP" altLang="en-US" sz="1100" u="none" strike="noStrike" dirty="0">
                          <a:effectLst/>
                          <a:latin typeface="游ゴシック" panose="020B0400000000000000" pitchFamily="50" charset="-128"/>
                          <a:ea typeface="游ゴシック" panose="020B0400000000000000" pitchFamily="50" charset="-128"/>
                        </a:rPr>
                        <a:t>統計</a:t>
                      </a:r>
                      <a:endParaRPr lang="ja-JP" altLang="en-US"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2014/4-2015/1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100" u="none" strike="noStrike" dirty="0" err="1">
                          <a:effectLst/>
                          <a:latin typeface="游ゴシック" panose="020B0400000000000000" pitchFamily="50" charset="-128"/>
                          <a:ea typeface="游ゴシック" panose="020B0400000000000000" pitchFamily="50" charset="-128"/>
                        </a:rPr>
                        <a:t>Dr.Sum</a:t>
                      </a:r>
                      <a:r>
                        <a:rPr lang="en-US" altLang="ja-JP" sz="1100" u="none" strike="noStrike" dirty="0">
                          <a:effectLst/>
                          <a:latin typeface="游ゴシック" panose="020B0400000000000000" pitchFamily="50" charset="-128"/>
                          <a:ea typeface="游ゴシック" panose="020B0400000000000000" pitchFamily="50" charset="-128"/>
                        </a:rPr>
                        <a:t>(</a:t>
                      </a:r>
                      <a:r>
                        <a:rPr lang="en-US" altLang="ja-JP" sz="1100" u="none" strike="noStrike" dirty="0" err="1">
                          <a:effectLst/>
                          <a:latin typeface="游ゴシック" panose="020B0400000000000000" pitchFamily="50" charset="-128"/>
                          <a:ea typeface="游ゴシック" panose="020B0400000000000000" pitchFamily="50" charset="-128"/>
                        </a:rPr>
                        <a:t>GreenplumDB</a:t>
                      </a:r>
                      <a:r>
                        <a:rPr lang="en-US" altLang="ja-JP" sz="1100" u="none" strike="noStrike" dirty="0">
                          <a:effectLst/>
                          <a:latin typeface="游ゴシック" panose="020B0400000000000000" pitchFamily="50" charset="-128"/>
                          <a:ea typeface="游ゴシック" panose="020B0400000000000000" pitchFamily="50" charset="-128"/>
                        </a:rPr>
                        <a:t>)</a:t>
                      </a:r>
                    </a:p>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100" u="none" strike="noStrike" dirty="0" err="1">
                          <a:effectLst/>
                          <a:latin typeface="游ゴシック" panose="020B0400000000000000" pitchFamily="50" charset="-128"/>
                          <a:ea typeface="游ゴシック" panose="020B0400000000000000" pitchFamily="50" charset="-128"/>
                        </a:rPr>
                        <a:t>MotionBoard</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extLst>
                  <a:ext uri="{0D108BD9-81ED-4DB2-BD59-A6C34878D82A}">
                    <a16:rowId xmlns:a16="http://schemas.microsoft.com/office/drawing/2014/main" xmlns="" val="3612146778"/>
                  </a:ext>
                </a:extLst>
              </a:tr>
              <a:tr h="374499">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建設</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2015/8-2016/2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sz="1100" u="none" strike="noStrike" dirty="0">
                          <a:effectLst/>
                          <a:latin typeface="游ゴシック" panose="020B0400000000000000" pitchFamily="50" charset="-128"/>
                          <a:ea typeface="游ゴシック" panose="020B0400000000000000" pitchFamily="50" charset="-128"/>
                        </a:rPr>
                        <a:t>Access</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QlikView</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4</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extLst>
                  <a:ext uri="{0D108BD9-81ED-4DB2-BD59-A6C34878D82A}">
                    <a16:rowId xmlns:a16="http://schemas.microsoft.com/office/drawing/2014/main" xmlns="" val="10001"/>
                  </a:ext>
                </a:extLst>
              </a:tr>
              <a:tr h="262129">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製薬</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2015/8-2015/10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MotionBoard</a:t>
                      </a:r>
                      <a:r>
                        <a:rPr lang="en-US" altLang="ja-JP" sz="1100" u="none" strike="noStrike" dirty="0">
                          <a:effectLst/>
                          <a:latin typeface="游ゴシック" panose="020B0400000000000000" pitchFamily="50" charset="-128"/>
                          <a:ea typeface="游ゴシック" panose="020B0400000000000000" pitchFamily="50" charset="-128"/>
                        </a:rPr>
                        <a:t>(</a:t>
                      </a:r>
                      <a:r>
                        <a:rPr lang="en-US" altLang="ja-JP" sz="1100" u="none" strike="noStrike" dirty="0" err="1">
                          <a:effectLst/>
                          <a:latin typeface="游ゴシック" panose="020B0400000000000000" pitchFamily="50" charset="-128"/>
                          <a:ea typeface="游ゴシック" panose="020B0400000000000000" pitchFamily="50" charset="-128"/>
                        </a:rPr>
                        <a:t>Dr.Sum</a:t>
                      </a:r>
                      <a:r>
                        <a:rPr lang="en-US" altLang="ja-JP" sz="1100" u="none" strike="noStrike" dirty="0">
                          <a:effectLst/>
                          <a:latin typeface="游ゴシック" panose="020B0400000000000000" pitchFamily="50" charset="-128"/>
                          <a:ea typeface="游ゴシック" panose="020B0400000000000000" pitchFamily="50" charset="-128"/>
                        </a:rPr>
                        <a:t>)</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3</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extLst>
                  <a:ext uri="{0D108BD9-81ED-4DB2-BD59-A6C34878D82A}">
                    <a16:rowId xmlns:a16="http://schemas.microsoft.com/office/drawing/2014/main" xmlns="" val="10002"/>
                  </a:ext>
                </a:extLst>
              </a:tr>
              <a:tr h="374499">
                <a:tc>
                  <a:txBody>
                    <a:bodyPr/>
                    <a:lstStyle/>
                    <a:p>
                      <a:pPr algn="ctr" fontAlgn="ctr"/>
                      <a:r>
                        <a:rPr lang="ja-JP" altLang="en-US" sz="1100" u="none" strike="noStrike">
                          <a:effectLst/>
                          <a:latin typeface="游ゴシック" panose="020B0400000000000000" pitchFamily="50" charset="-128"/>
                          <a:ea typeface="游ゴシック" panose="020B0400000000000000" pitchFamily="50" charset="-128"/>
                        </a:rPr>
                        <a:t>卸</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2015/4-2015/8</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PHP</a:t>
                      </a:r>
                    </a:p>
                    <a:p>
                      <a:pPr algn="l" fontAlgn="ctr"/>
                      <a:r>
                        <a:rPr lang="en-US" altLang="ja-JP" sz="1100" u="none" strike="noStrike" dirty="0">
                          <a:effectLst/>
                          <a:latin typeface="游ゴシック" panose="020B0400000000000000" pitchFamily="50" charset="-128"/>
                          <a:ea typeface="游ゴシック" panose="020B0400000000000000" pitchFamily="50" charset="-128"/>
                        </a:rPr>
                        <a:t>Vertica</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a:effectLst/>
                          <a:latin typeface="游ゴシック" panose="020B0400000000000000" pitchFamily="50" charset="-128"/>
                          <a:ea typeface="游ゴシック" panose="020B0400000000000000" pitchFamily="50" charset="-128"/>
                        </a:rPr>
                        <a:t>10</a:t>
                      </a:r>
                      <a:r>
                        <a:rPr lang="ja-JP" altLang="en-US" sz="1100" u="none" strike="noStrike">
                          <a:effectLst/>
                          <a:latin typeface="游ゴシック" panose="020B0400000000000000" pitchFamily="50" charset="-128"/>
                          <a:ea typeface="游ゴシック" panose="020B0400000000000000" pitchFamily="50" charset="-128"/>
                        </a:rPr>
                        <a:t>人月</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extLst>
                  <a:ext uri="{0D108BD9-81ED-4DB2-BD59-A6C34878D82A}">
                    <a16:rowId xmlns:a16="http://schemas.microsoft.com/office/drawing/2014/main" xmlns="" val="10003"/>
                  </a:ext>
                </a:extLst>
              </a:tr>
              <a:tr h="262129">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小売</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2014/12-2015/2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sz="1100" u="none" strike="noStrike" dirty="0">
                          <a:effectLst/>
                          <a:latin typeface="游ゴシック" panose="020B0400000000000000" pitchFamily="50" charset="-128"/>
                          <a:ea typeface="游ゴシック" panose="020B0400000000000000" pitchFamily="50" charset="-128"/>
                        </a:rPr>
                        <a:t>Oracle BI</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extLst>
                  <a:ext uri="{0D108BD9-81ED-4DB2-BD59-A6C34878D82A}">
                    <a16:rowId xmlns:a16="http://schemas.microsoft.com/office/drawing/2014/main" xmlns="" val="10004"/>
                  </a:ext>
                </a:extLst>
              </a:tr>
              <a:tr h="374499">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病院</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2014/8-2014/10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sz="1100" u="none" strike="noStrike" dirty="0">
                          <a:effectLst/>
                          <a:latin typeface="游ゴシック" panose="020B0400000000000000" pitchFamily="50" charset="-128"/>
                          <a:ea typeface="游ゴシック" panose="020B0400000000000000" pitchFamily="50" charset="-128"/>
                        </a:rPr>
                        <a:t>Oracle</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QlikView</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1.5</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extLst>
                  <a:ext uri="{0D108BD9-81ED-4DB2-BD59-A6C34878D82A}">
                    <a16:rowId xmlns:a16="http://schemas.microsoft.com/office/drawing/2014/main" xmlns="" val="10005"/>
                  </a:ext>
                </a:extLst>
              </a:tr>
              <a:tr h="374499">
                <a:tc>
                  <a:txBody>
                    <a:bodyPr/>
                    <a:lstStyle/>
                    <a:p>
                      <a:pPr algn="ctr" fontAlgn="ctr"/>
                      <a:r>
                        <a:rPr lang="ja-JP" altLang="en-US" sz="1100" u="none" strike="noStrike">
                          <a:effectLst/>
                          <a:latin typeface="游ゴシック" panose="020B0400000000000000" pitchFamily="50" charset="-128"/>
                          <a:ea typeface="游ゴシック" panose="020B0400000000000000" pitchFamily="50" charset="-128"/>
                        </a:rPr>
                        <a:t>流通</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2014/4-2014/6</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sz="1100" u="none" strike="noStrike" dirty="0">
                          <a:effectLst/>
                          <a:latin typeface="游ゴシック" panose="020B0400000000000000" pitchFamily="50" charset="-128"/>
                          <a:ea typeface="游ゴシック" panose="020B0400000000000000" pitchFamily="50" charset="-128"/>
                        </a:rPr>
                        <a:t>Oracle</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WebFOCUS</a:t>
                      </a:r>
                      <a:endParaRPr lang="en-US" sz="1100" u="none" strike="noStrike" dirty="0">
                        <a:effectLst/>
                        <a:latin typeface="游ゴシック" panose="020B0400000000000000" pitchFamily="50" charset="-128"/>
                        <a:ea typeface="游ゴシック" panose="020B0400000000000000" pitchFamily="50" charset="-128"/>
                      </a:endParaRPr>
                    </a:p>
                    <a:p>
                      <a:pPr algn="l" fontAlgn="ctr"/>
                      <a:r>
                        <a:rPr lang="en-US" sz="1100" u="none" strike="noStrike" dirty="0" err="1">
                          <a:effectLst/>
                          <a:latin typeface="游ゴシック" panose="020B0400000000000000" pitchFamily="50" charset="-128"/>
                          <a:ea typeface="游ゴシック" panose="020B0400000000000000" pitchFamily="50" charset="-128"/>
                        </a:rPr>
                        <a:t>ListCreator</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3.0</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extLst>
                  <a:ext uri="{0D108BD9-81ED-4DB2-BD59-A6C34878D82A}">
                    <a16:rowId xmlns:a16="http://schemas.microsoft.com/office/drawing/2014/main" xmlns="" val="10006"/>
                  </a:ext>
                </a:extLst>
              </a:tr>
              <a:tr h="374499">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病院</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2014/5-2014/8</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sz="1100" u="none" strike="noStrike" dirty="0">
                          <a:effectLst/>
                          <a:latin typeface="游ゴシック" panose="020B0400000000000000" pitchFamily="50" charset="-128"/>
                          <a:ea typeface="游ゴシック" panose="020B0400000000000000" pitchFamily="50" charset="-128"/>
                        </a:rPr>
                        <a:t>Excel/Access/</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SQLServer</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2.5</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extLst>
                  <a:ext uri="{0D108BD9-81ED-4DB2-BD59-A6C34878D82A}">
                    <a16:rowId xmlns:a16="http://schemas.microsoft.com/office/drawing/2014/main" xmlns="" val="10007"/>
                  </a:ext>
                </a:extLst>
              </a:tr>
              <a:tr h="262129">
                <a:tc>
                  <a:txBody>
                    <a:bodyPr/>
                    <a:lstStyle/>
                    <a:p>
                      <a:pPr algn="ctr" fontAlgn="ctr"/>
                      <a:r>
                        <a:rPr lang="ja-JP" altLang="en-US" sz="1100" u="none" strike="noStrike">
                          <a:effectLst/>
                          <a:latin typeface="游ゴシック" panose="020B0400000000000000" pitchFamily="50" charset="-128"/>
                          <a:ea typeface="游ゴシック" panose="020B0400000000000000" pitchFamily="50" charset="-128"/>
                        </a:rPr>
                        <a:t>その他</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2014/2-2014/3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sz="1100" u="none" strike="noStrike" dirty="0">
                          <a:effectLst/>
                          <a:latin typeface="游ゴシック" panose="020B0400000000000000" pitchFamily="50" charset="-128"/>
                          <a:ea typeface="游ゴシック" panose="020B0400000000000000" pitchFamily="50" charset="-128"/>
                        </a:rPr>
                        <a:t>MotionBoard5.0</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1.5</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extLst>
                  <a:ext uri="{0D108BD9-81ED-4DB2-BD59-A6C34878D82A}">
                    <a16:rowId xmlns:a16="http://schemas.microsoft.com/office/drawing/2014/main" xmlns="" val="10008"/>
                  </a:ext>
                </a:extLst>
              </a:tr>
              <a:tr h="374499">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大学</a:t>
                      </a:r>
                      <a:endParaRPr lang="ja-JP" altLang="en-US"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2013/12-2014/3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100" u="none" strike="noStrike" dirty="0" err="1">
                          <a:effectLst/>
                          <a:latin typeface="游ゴシック" panose="020B0400000000000000" pitchFamily="50" charset="-128"/>
                          <a:ea typeface="游ゴシック" panose="020B0400000000000000" pitchFamily="50" charset="-128"/>
                        </a:rPr>
                        <a:t>Dr.Sum</a:t>
                      </a:r>
                      <a:endParaRPr lang="en-US" altLang="ja-JP" sz="1100" u="none" strike="noStrike" dirty="0">
                        <a:effectLst/>
                        <a:latin typeface="游ゴシック" panose="020B0400000000000000" pitchFamily="50" charset="-128"/>
                        <a:ea typeface="游ゴシック" panose="020B0400000000000000" pitchFamily="50" charset="-128"/>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100" u="none" strike="noStrike" dirty="0" err="1">
                          <a:effectLst/>
                          <a:latin typeface="游ゴシック" panose="020B0400000000000000" pitchFamily="50" charset="-128"/>
                          <a:ea typeface="游ゴシック" panose="020B0400000000000000" pitchFamily="50" charset="-128"/>
                        </a:rPr>
                        <a:t>MotionBoard</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5</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extLst>
                  <a:ext uri="{0D108BD9-81ED-4DB2-BD59-A6C34878D82A}">
                    <a16:rowId xmlns:a16="http://schemas.microsoft.com/office/drawing/2014/main" xmlns="" val="2396348458"/>
                  </a:ext>
                </a:extLst>
              </a:tr>
              <a:tr h="374499">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レンタル</a:t>
                      </a:r>
                      <a:endParaRPr lang="ja-JP" altLang="en-US"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2013/11-2014/3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err="1">
                          <a:effectLst/>
                          <a:latin typeface="游ゴシック" panose="020B0400000000000000" pitchFamily="50" charset="-128"/>
                          <a:ea typeface="游ゴシック" panose="020B0400000000000000" pitchFamily="50" charset="-128"/>
                        </a:rPr>
                        <a:t>Dr.Sum</a:t>
                      </a:r>
                      <a:endParaRPr lang="en-US" altLang="ja-JP" sz="1100" u="none" strike="noStrike" dirty="0">
                        <a:effectLst/>
                        <a:latin typeface="游ゴシック" panose="020B0400000000000000" pitchFamily="50" charset="-128"/>
                        <a:ea typeface="游ゴシック" panose="020B0400000000000000" pitchFamily="50" charset="-128"/>
                      </a:endParaRPr>
                    </a:p>
                    <a:p>
                      <a:pPr algn="l" fontAlgn="ctr"/>
                      <a:r>
                        <a:rPr lang="en-US" altLang="ja-JP" sz="1100" u="none" strike="noStrike" dirty="0" err="1">
                          <a:effectLst/>
                          <a:latin typeface="游ゴシック" panose="020B0400000000000000" pitchFamily="50" charset="-128"/>
                          <a:ea typeface="游ゴシック" panose="020B0400000000000000" pitchFamily="50" charset="-128"/>
                        </a:rPr>
                        <a:t>Datalizer</a:t>
                      </a:r>
                      <a:r>
                        <a:rPr lang="ja-JP" altLang="en-US" sz="1100" u="none" strike="noStrike" dirty="0">
                          <a:effectLst/>
                          <a:latin typeface="游ゴシック" panose="020B0400000000000000" pitchFamily="50" charset="-128"/>
                          <a:ea typeface="游ゴシック" panose="020B0400000000000000" pitchFamily="50" charset="-128"/>
                        </a:rPr>
                        <a:t> </a:t>
                      </a:r>
                      <a:r>
                        <a:rPr lang="en-US" altLang="ja-JP" sz="1100" u="none" strike="noStrike" dirty="0">
                          <a:effectLst/>
                          <a:latin typeface="游ゴシック" panose="020B0400000000000000" pitchFamily="50" charset="-128"/>
                          <a:ea typeface="游ゴシック" panose="020B0400000000000000" pitchFamily="50" charset="-128"/>
                        </a:rPr>
                        <a:t>for</a:t>
                      </a:r>
                      <a:r>
                        <a:rPr lang="ja-JP" altLang="en-US" sz="1100" u="none" strike="noStrike" dirty="0">
                          <a:effectLst/>
                          <a:latin typeface="游ゴシック" panose="020B0400000000000000" pitchFamily="50" charset="-128"/>
                          <a:ea typeface="游ゴシック" panose="020B0400000000000000" pitchFamily="50" charset="-128"/>
                        </a:rPr>
                        <a:t> </a:t>
                      </a:r>
                      <a:r>
                        <a:rPr lang="en-US" altLang="ja-JP" sz="1100" u="none" strike="noStrike" dirty="0">
                          <a:effectLst/>
                          <a:latin typeface="游ゴシック" panose="020B0400000000000000" pitchFamily="50" charset="-128"/>
                          <a:ea typeface="游ゴシック" panose="020B0400000000000000" pitchFamily="50" charset="-128"/>
                        </a:rPr>
                        <a:t>Web</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6</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extLst>
                  <a:ext uri="{0D108BD9-81ED-4DB2-BD59-A6C34878D82A}">
                    <a16:rowId xmlns:a16="http://schemas.microsoft.com/office/drawing/2014/main" xmlns="" val="475661294"/>
                  </a:ext>
                </a:extLst>
              </a:tr>
              <a:tr h="374499">
                <a:tc>
                  <a:txBody>
                    <a:bodyPr/>
                    <a:lstStyle/>
                    <a:p>
                      <a:pPr algn="ctr" fontAlgn="ctr"/>
                      <a:r>
                        <a:rPr lang="ja-JP" altLang="en-US" sz="1100" b="0" i="0" u="none" strike="noStrike" dirty="0">
                          <a:solidFill>
                            <a:schemeClr val="tx1"/>
                          </a:solidFill>
                          <a:effectLst/>
                          <a:latin typeface="游ゴシック" panose="020B0400000000000000" pitchFamily="50" charset="-128"/>
                          <a:ea typeface="游ゴシック" panose="020B0400000000000000" pitchFamily="50" charset="-128"/>
                        </a:rPr>
                        <a:t>文具</a:t>
                      </a:r>
                      <a:endParaRPr lang="en-US" altLang="ja-JP" sz="1100" b="0" i="0" u="none" strike="noStrike" dirty="0">
                        <a:solidFill>
                          <a:schemeClr val="tx1"/>
                        </a:solidFill>
                        <a:effectLst/>
                        <a:latin typeface="游ゴシック" panose="020B0400000000000000" pitchFamily="50" charset="-128"/>
                        <a:ea typeface="游ゴシック" panose="020B0400000000000000" pitchFamily="50" charset="-128"/>
                      </a:endParaRPr>
                    </a:p>
                    <a:p>
                      <a:pPr algn="ctr" fontAlgn="ctr"/>
                      <a:r>
                        <a:rPr lang="ja-JP" altLang="en-US" sz="1100" b="0" i="0" u="none" strike="noStrike" dirty="0">
                          <a:solidFill>
                            <a:schemeClr val="tx1"/>
                          </a:solidFill>
                          <a:effectLst/>
                          <a:latin typeface="游ゴシック" panose="020B0400000000000000" pitchFamily="50" charset="-128"/>
                          <a:ea typeface="游ゴシック" panose="020B0400000000000000" pitchFamily="50" charset="-128"/>
                        </a:rPr>
                        <a:t>メーカー</a:t>
                      </a: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2013/5-2013/10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err="1">
                          <a:effectLst/>
                          <a:latin typeface="游ゴシック" panose="020B0400000000000000" pitchFamily="50" charset="-128"/>
                          <a:ea typeface="游ゴシック" panose="020B0400000000000000" pitchFamily="50" charset="-128"/>
                        </a:rPr>
                        <a:t>Dr.Sum</a:t>
                      </a:r>
                      <a:endParaRPr lang="en-US" altLang="ja-JP" sz="1100" u="none" strike="noStrike" dirty="0">
                        <a:effectLst/>
                        <a:latin typeface="游ゴシック" panose="020B0400000000000000" pitchFamily="50" charset="-128"/>
                        <a:ea typeface="游ゴシック" panose="020B0400000000000000" pitchFamily="50" charset="-128"/>
                      </a:endParaRPr>
                    </a:p>
                    <a:p>
                      <a:pPr algn="l" fontAlgn="ctr"/>
                      <a:r>
                        <a:rPr lang="en-US" altLang="ja-JP" sz="1100" u="none" strike="noStrike" dirty="0" err="1">
                          <a:effectLst/>
                          <a:latin typeface="游ゴシック" panose="020B0400000000000000" pitchFamily="50" charset="-128"/>
                          <a:ea typeface="游ゴシック" panose="020B0400000000000000" pitchFamily="50" charset="-128"/>
                        </a:rPr>
                        <a:t>Datalizer</a:t>
                      </a:r>
                      <a:r>
                        <a:rPr lang="ja-JP" altLang="en-US" sz="1100" u="none" strike="noStrike" dirty="0">
                          <a:effectLst/>
                          <a:latin typeface="游ゴシック" panose="020B0400000000000000" pitchFamily="50" charset="-128"/>
                          <a:ea typeface="游ゴシック" panose="020B0400000000000000" pitchFamily="50" charset="-128"/>
                        </a:rPr>
                        <a:t> </a:t>
                      </a:r>
                      <a:r>
                        <a:rPr lang="en-US" altLang="ja-JP" sz="1100" u="none" strike="noStrike" dirty="0">
                          <a:effectLst/>
                          <a:latin typeface="游ゴシック" panose="020B0400000000000000" pitchFamily="50" charset="-128"/>
                          <a:ea typeface="游ゴシック" panose="020B0400000000000000" pitchFamily="50" charset="-128"/>
                        </a:rPr>
                        <a:t>for</a:t>
                      </a:r>
                      <a:r>
                        <a:rPr lang="ja-JP" altLang="en-US" sz="1100" u="none" strike="noStrike" dirty="0">
                          <a:effectLst/>
                          <a:latin typeface="游ゴシック" panose="020B0400000000000000" pitchFamily="50" charset="-128"/>
                          <a:ea typeface="游ゴシック" panose="020B0400000000000000" pitchFamily="50" charset="-128"/>
                        </a:rPr>
                        <a:t> </a:t>
                      </a:r>
                      <a:r>
                        <a:rPr lang="en-US" altLang="ja-JP" sz="1100" u="none" strike="noStrike" dirty="0">
                          <a:effectLst/>
                          <a:latin typeface="游ゴシック" panose="020B0400000000000000" pitchFamily="50" charset="-128"/>
                          <a:ea typeface="游ゴシック" panose="020B0400000000000000" pitchFamily="50" charset="-128"/>
                        </a:rPr>
                        <a:t>Web/Excel</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10</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extLst>
                  <a:ext uri="{0D108BD9-81ED-4DB2-BD59-A6C34878D82A}">
                    <a16:rowId xmlns:a16="http://schemas.microsoft.com/office/drawing/2014/main" xmlns="" val="3184215774"/>
                  </a:ext>
                </a:extLst>
              </a:tr>
            </a:tbl>
          </a:graphicData>
        </a:graphic>
      </p:graphicFrame>
      <p:sp>
        <p:nvSpPr>
          <p:cNvPr id="7" name="タイトル 1"/>
          <p:cNvSpPr txBox="1">
            <a:spLocks/>
          </p:cNvSpPr>
          <p:nvPr/>
        </p:nvSpPr>
        <p:spPr>
          <a:xfrm>
            <a:off x="1980000" y="252000"/>
            <a:ext cx="7038000" cy="56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kern="1200">
                <a:solidFill>
                  <a:schemeClr val="tx1"/>
                </a:solidFill>
                <a:latin typeface="+mj-lt"/>
                <a:ea typeface="+mj-ea"/>
                <a:cs typeface="+mj-cs"/>
              </a:defRPr>
            </a:lvl1pPr>
          </a:lstStyle>
          <a:p>
            <a:r>
              <a:rPr lang="en-US" altLang="ja-JP" dirty="0" smtClean="0">
                <a:latin typeface="游ゴシック" panose="020B0400000000000000" pitchFamily="50" charset="-128"/>
                <a:ea typeface="游ゴシック" panose="020B0400000000000000" pitchFamily="50" charset="-128"/>
              </a:rPr>
              <a:t>UA/DS</a:t>
            </a:r>
            <a:r>
              <a:rPr lang="ja-JP" altLang="en-US" dirty="0" smtClean="0">
                <a:latin typeface="游ゴシック" panose="020B0400000000000000" pitchFamily="50" charset="-128"/>
                <a:ea typeface="游ゴシック" panose="020B0400000000000000" pitchFamily="50" charset="-128"/>
              </a:rPr>
              <a:t>部 </a:t>
            </a:r>
            <a:r>
              <a:rPr lang="en-US" altLang="ja-JP" dirty="0">
                <a:latin typeface="游ゴシック" panose="020B0400000000000000" pitchFamily="50" charset="-128"/>
                <a:ea typeface="游ゴシック" panose="020B0400000000000000" pitchFamily="50" charset="-128"/>
              </a:rPr>
              <a:t>BI</a:t>
            </a:r>
            <a:r>
              <a:rPr lang="ja-JP" altLang="en-US" dirty="0">
                <a:latin typeface="游ゴシック" panose="020B0400000000000000" pitchFamily="50" charset="-128"/>
                <a:ea typeface="游ゴシック" panose="020B0400000000000000" pitchFamily="50" charset="-128"/>
              </a:rPr>
              <a:t>・</a:t>
            </a:r>
            <a:r>
              <a:rPr lang="en-US" altLang="ja-JP" dirty="0">
                <a:latin typeface="游ゴシック" panose="020B0400000000000000" pitchFamily="50" charset="-128"/>
                <a:ea typeface="游ゴシック" panose="020B0400000000000000" pitchFamily="50" charset="-128"/>
              </a:rPr>
              <a:t>DWH</a:t>
            </a:r>
            <a:r>
              <a:rPr lang="ja-JP" altLang="en-US" dirty="0">
                <a:latin typeface="游ゴシック" panose="020B0400000000000000" pitchFamily="50" charset="-128"/>
                <a:ea typeface="游ゴシック" panose="020B0400000000000000" pitchFamily="50" charset="-128"/>
              </a:rPr>
              <a:t>開発実績（１）</a:t>
            </a:r>
          </a:p>
        </p:txBody>
      </p:sp>
      <p:graphicFrame>
        <p:nvGraphicFramePr>
          <p:cNvPr id="6" name="表 5"/>
          <p:cNvGraphicFramePr>
            <a:graphicFrameLocks noGrp="1"/>
          </p:cNvGraphicFramePr>
          <p:nvPr>
            <p:extLst>
              <p:ext uri="{D42A27DB-BD31-4B8C-83A1-F6EECF244321}">
                <p14:modId xmlns:p14="http://schemas.microsoft.com/office/powerpoint/2010/main" val="1143340892"/>
              </p:ext>
            </p:extLst>
          </p:nvPr>
        </p:nvGraphicFramePr>
        <p:xfrm>
          <a:off x="4596637" y="944074"/>
          <a:ext cx="4048767" cy="5266350"/>
        </p:xfrm>
        <a:graphic>
          <a:graphicData uri="http://schemas.openxmlformats.org/drawingml/2006/table">
            <a:tbl>
              <a:tblPr>
                <a:tableStyleId>{616DA210-FB5B-4158-B5E0-FEB733F419BA}</a:tableStyleId>
              </a:tblPr>
              <a:tblGrid>
                <a:gridCol w="696104">
                  <a:extLst>
                    <a:ext uri="{9D8B030D-6E8A-4147-A177-3AD203B41FA5}">
                      <a16:colId xmlns:a16="http://schemas.microsoft.com/office/drawing/2014/main" xmlns="" val="20000"/>
                    </a:ext>
                  </a:extLst>
                </a:gridCol>
                <a:gridCol w="1108084">
                  <a:extLst>
                    <a:ext uri="{9D8B030D-6E8A-4147-A177-3AD203B41FA5}">
                      <a16:colId xmlns:a16="http://schemas.microsoft.com/office/drawing/2014/main" xmlns="" val="20001"/>
                    </a:ext>
                  </a:extLst>
                </a:gridCol>
                <a:gridCol w="1550099">
                  <a:extLst>
                    <a:ext uri="{9D8B030D-6E8A-4147-A177-3AD203B41FA5}">
                      <a16:colId xmlns:a16="http://schemas.microsoft.com/office/drawing/2014/main" xmlns="" val="20002"/>
                    </a:ext>
                  </a:extLst>
                </a:gridCol>
                <a:gridCol w="694480">
                  <a:extLst>
                    <a:ext uri="{9D8B030D-6E8A-4147-A177-3AD203B41FA5}">
                      <a16:colId xmlns:a16="http://schemas.microsoft.com/office/drawing/2014/main" xmlns="" val="20003"/>
                    </a:ext>
                  </a:extLst>
                </a:gridCol>
              </a:tblGrid>
              <a:tr h="288343">
                <a:tc>
                  <a:txBody>
                    <a:bodyPr/>
                    <a:lstStyle/>
                    <a:p>
                      <a:pPr algn="ctr" fontAlgn="ctr"/>
                      <a:r>
                        <a:rPr lang="ja-JP" altLang="en-US" sz="1100" b="0" i="0" u="none" strike="noStrike" dirty="0">
                          <a:solidFill>
                            <a:schemeClr val="tx1"/>
                          </a:solidFill>
                          <a:effectLst/>
                          <a:latin typeface="游ゴシック" panose="020B0400000000000000" pitchFamily="50" charset="-128"/>
                          <a:ea typeface="游ゴシック" panose="020B0400000000000000" pitchFamily="50" charset="-128"/>
                        </a:rPr>
                        <a:t>業種</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solidFill>
                      <a:schemeClr val="bg1">
                        <a:lumMod val="85000"/>
                      </a:schemeClr>
                    </a:solidFill>
                  </a:tcPr>
                </a:tc>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時期</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solidFill>
                      <a:schemeClr val="bg1">
                        <a:lumMod val="85000"/>
                      </a:schemeClr>
                    </a:solidFill>
                  </a:tcPr>
                </a:tc>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主なツール</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solidFill>
                      <a:schemeClr val="bg1">
                        <a:lumMod val="85000"/>
                      </a:schemeClr>
                    </a:solidFill>
                  </a:tcPr>
                </a:tc>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開発規模</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solidFill>
                      <a:schemeClr val="bg1">
                        <a:lumMod val="85000"/>
                      </a:schemeClr>
                    </a:solidFill>
                  </a:tcPr>
                </a:tc>
                <a:extLst>
                  <a:ext uri="{0D108BD9-81ED-4DB2-BD59-A6C34878D82A}">
                    <a16:rowId xmlns:a16="http://schemas.microsoft.com/office/drawing/2014/main" xmlns="" val="10000"/>
                  </a:ext>
                </a:extLst>
              </a:tr>
              <a:tr h="262129">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調剤</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2012/12-2013/3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Cognos</a:t>
                      </a:r>
                      <a:r>
                        <a:rPr lang="en-US" sz="1100" u="none" strike="noStrike" dirty="0">
                          <a:effectLst/>
                          <a:latin typeface="游ゴシック" panose="020B0400000000000000" pitchFamily="50" charset="-128"/>
                          <a:ea typeface="游ゴシック" panose="020B0400000000000000" pitchFamily="50" charset="-128"/>
                        </a:rPr>
                        <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Vectorwise</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4</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extLst>
                  <a:ext uri="{0D108BD9-81ED-4DB2-BD59-A6C34878D82A}">
                    <a16:rowId xmlns:a16="http://schemas.microsoft.com/office/drawing/2014/main" xmlns="" val="960944815"/>
                  </a:ext>
                </a:extLst>
              </a:tr>
              <a:tr h="262129">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製薬</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2012/11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Dr.Sum</a:t>
                      </a:r>
                      <a:r>
                        <a:rPr lang="en-US" sz="1100" u="none" strike="noStrike" dirty="0">
                          <a:effectLst/>
                          <a:latin typeface="游ゴシック" panose="020B0400000000000000" pitchFamily="50" charset="-128"/>
                          <a:ea typeface="游ゴシック" panose="020B0400000000000000" pitchFamily="50" charset="-128"/>
                        </a:rPr>
                        <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Datalizer</a:t>
                      </a:r>
                      <a:r>
                        <a:rPr lang="en-US" sz="1100" u="none" strike="noStrike" dirty="0">
                          <a:effectLst/>
                          <a:latin typeface="游ゴシック" panose="020B0400000000000000" pitchFamily="50" charset="-128"/>
                          <a:ea typeface="游ゴシック" panose="020B0400000000000000" pitchFamily="50" charset="-128"/>
                        </a:rPr>
                        <a:t> for Web</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1</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extLst>
                  <a:ext uri="{0D108BD9-81ED-4DB2-BD59-A6C34878D82A}">
                    <a16:rowId xmlns:a16="http://schemas.microsoft.com/office/drawing/2014/main" xmlns="" val="815486529"/>
                  </a:ext>
                </a:extLst>
              </a:tr>
              <a:tr h="262129">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流通</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2012/9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Dr.Sum</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0.5</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extLst>
                  <a:ext uri="{0D108BD9-81ED-4DB2-BD59-A6C34878D82A}">
                    <a16:rowId xmlns:a16="http://schemas.microsoft.com/office/drawing/2014/main" xmlns="" val="10011"/>
                  </a:ext>
                </a:extLst>
              </a:tr>
              <a:tr h="374499">
                <a:tc>
                  <a:txBody>
                    <a:bodyPr/>
                    <a:lstStyle/>
                    <a:p>
                      <a:pPr algn="ctr" fontAlgn="ctr"/>
                      <a:r>
                        <a:rPr lang="ja-JP" altLang="en-US" sz="1100" b="0" i="0" u="none" strike="noStrike" dirty="0">
                          <a:solidFill>
                            <a:schemeClr val="tx1"/>
                          </a:solidFill>
                          <a:effectLst/>
                          <a:latin typeface="游ゴシック" panose="020B0400000000000000" pitchFamily="50" charset="-128"/>
                          <a:ea typeface="游ゴシック" panose="020B0400000000000000" pitchFamily="50" charset="-128"/>
                        </a:rPr>
                        <a:t>食品</a:t>
                      </a:r>
                      <a:endParaRPr lang="en-US" altLang="ja-JP" sz="1100" b="0" i="0" u="none" strike="noStrike" dirty="0">
                        <a:solidFill>
                          <a:schemeClr val="tx1"/>
                        </a:solidFill>
                        <a:effectLst/>
                        <a:latin typeface="游ゴシック" panose="020B0400000000000000" pitchFamily="50" charset="-128"/>
                        <a:ea typeface="游ゴシック" panose="020B0400000000000000" pitchFamily="50" charset="-128"/>
                      </a:endParaRPr>
                    </a:p>
                    <a:p>
                      <a:pPr algn="ctr" fontAlgn="ctr"/>
                      <a:r>
                        <a:rPr lang="ja-JP" altLang="en-US" sz="1100" b="0" i="0" u="none" strike="noStrike" dirty="0">
                          <a:solidFill>
                            <a:schemeClr val="tx1"/>
                          </a:solidFill>
                          <a:effectLst/>
                          <a:latin typeface="游ゴシック" panose="020B0400000000000000" pitchFamily="50" charset="-128"/>
                          <a:ea typeface="游ゴシック" panose="020B0400000000000000" pitchFamily="50" charset="-128"/>
                        </a:rPr>
                        <a:t>メーカー</a:t>
                      </a: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2012/5-2012/12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err="1">
                          <a:effectLst/>
                          <a:latin typeface="游ゴシック" panose="020B0400000000000000" pitchFamily="50" charset="-128"/>
                          <a:ea typeface="游ゴシック" panose="020B0400000000000000" pitchFamily="50" charset="-128"/>
                        </a:rPr>
                        <a:t>Dr.Sum</a:t>
                      </a:r>
                      <a:endParaRPr lang="en-US" altLang="ja-JP" sz="1100" u="none" strike="noStrike" dirty="0">
                        <a:effectLst/>
                        <a:latin typeface="游ゴシック" panose="020B0400000000000000" pitchFamily="50" charset="-128"/>
                        <a:ea typeface="游ゴシック" panose="020B0400000000000000" pitchFamily="50" charset="-128"/>
                      </a:endParaRPr>
                    </a:p>
                    <a:p>
                      <a:pPr algn="l" fontAlgn="ctr"/>
                      <a:r>
                        <a:rPr lang="en-US" altLang="ja-JP" sz="1100" u="none" strike="noStrike" dirty="0" err="1">
                          <a:effectLst/>
                          <a:latin typeface="游ゴシック" panose="020B0400000000000000" pitchFamily="50" charset="-128"/>
                          <a:ea typeface="游ゴシック" panose="020B0400000000000000" pitchFamily="50" charset="-128"/>
                        </a:rPr>
                        <a:t>Datalizer</a:t>
                      </a:r>
                      <a:r>
                        <a:rPr lang="ja-JP" altLang="en-US" sz="1100" u="none" strike="noStrike" dirty="0">
                          <a:effectLst/>
                          <a:latin typeface="游ゴシック" panose="020B0400000000000000" pitchFamily="50" charset="-128"/>
                          <a:ea typeface="游ゴシック" panose="020B0400000000000000" pitchFamily="50" charset="-128"/>
                        </a:rPr>
                        <a:t> </a:t>
                      </a:r>
                      <a:r>
                        <a:rPr lang="en-US" altLang="ja-JP" sz="1100" u="none" strike="noStrike" dirty="0">
                          <a:effectLst/>
                          <a:latin typeface="游ゴシック" panose="020B0400000000000000" pitchFamily="50" charset="-128"/>
                          <a:ea typeface="游ゴシック" panose="020B0400000000000000" pitchFamily="50" charset="-128"/>
                        </a:rPr>
                        <a:t>for</a:t>
                      </a:r>
                      <a:r>
                        <a:rPr lang="ja-JP" altLang="en-US" sz="1100" u="none" strike="noStrike" dirty="0">
                          <a:effectLst/>
                          <a:latin typeface="游ゴシック" panose="020B0400000000000000" pitchFamily="50" charset="-128"/>
                          <a:ea typeface="游ゴシック" panose="020B0400000000000000" pitchFamily="50" charset="-128"/>
                        </a:rPr>
                        <a:t> </a:t>
                      </a:r>
                      <a:r>
                        <a:rPr lang="en-US" altLang="ja-JP" sz="1100" u="none" strike="noStrike" dirty="0">
                          <a:effectLst/>
                          <a:latin typeface="游ゴシック" panose="020B0400000000000000" pitchFamily="50" charset="-128"/>
                          <a:ea typeface="游ゴシック" panose="020B0400000000000000" pitchFamily="50" charset="-128"/>
                        </a:rPr>
                        <a:t>Web/Excel</a:t>
                      </a:r>
                    </a:p>
                    <a:p>
                      <a:pPr algn="l" fontAlgn="ctr"/>
                      <a:r>
                        <a:rPr lang="en-US" altLang="ja-JP" sz="1100" b="0" i="0" u="none" strike="noStrike" dirty="0" err="1">
                          <a:solidFill>
                            <a:srgbClr val="000000"/>
                          </a:solidFill>
                          <a:effectLst/>
                          <a:latin typeface="游ゴシック" panose="020B0400000000000000" pitchFamily="50" charset="-128"/>
                          <a:ea typeface="游ゴシック" panose="020B0400000000000000" pitchFamily="50" charset="-128"/>
                        </a:rPr>
                        <a:t>MotionBoard</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14</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extLst>
                  <a:ext uri="{0D108BD9-81ED-4DB2-BD59-A6C34878D82A}">
                    <a16:rowId xmlns:a16="http://schemas.microsoft.com/office/drawing/2014/main" xmlns="" val="3853062449"/>
                  </a:ext>
                </a:extLst>
              </a:tr>
              <a:tr h="374499">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その他</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2012/8-2012/9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Dr.Sum</a:t>
                      </a:r>
                      <a:r>
                        <a:rPr lang="en-US" sz="1100" u="none" strike="noStrike" dirty="0">
                          <a:effectLst/>
                          <a:latin typeface="游ゴシック" panose="020B0400000000000000" pitchFamily="50" charset="-128"/>
                          <a:ea typeface="游ゴシック" panose="020B0400000000000000" pitchFamily="50" charset="-128"/>
                        </a:rPr>
                        <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Datalizer</a:t>
                      </a:r>
                      <a:r>
                        <a:rPr lang="en-US" sz="1100" u="none" strike="noStrike" dirty="0">
                          <a:effectLst/>
                          <a:latin typeface="游ゴシック" panose="020B0400000000000000" pitchFamily="50" charset="-128"/>
                          <a:ea typeface="游ゴシック" panose="020B0400000000000000" pitchFamily="50" charset="-128"/>
                        </a:rPr>
                        <a:t> for Excel</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0.5</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extLst>
                  <a:ext uri="{0D108BD9-81ED-4DB2-BD59-A6C34878D82A}">
                    <a16:rowId xmlns:a16="http://schemas.microsoft.com/office/drawing/2014/main" xmlns="" val="10012"/>
                  </a:ext>
                </a:extLst>
              </a:tr>
              <a:tr h="557379">
                <a:tc>
                  <a:txBody>
                    <a:bodyPr/>
                    <a:lstStyle/>
                    <a:p>
                      <a:pPr algn="ctr" fontAlgn="ctr"/>
                      <a:r>
                        <a:rPr lang="ja-JP" altLang="en-US" sz="1100" u="none" strike="noStrike">
                          <a:effectLst/>
                          <a:latin typeface="游ゴシック" panose="020B0400000000000000" pitchFamily="50" charset="-128"/>
                          <a:ea typeface="游ゴシック" panose="020B0400000000000000" pitchFamily="50" charset="-128"/>
                        </a:rPr>
                        <a:t>インフラ</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a:effectLst/>
                          <a:latin typeface="游ゴシック" panose="020B0400000000000000" pitchFamily="50" charset="-128"/>
                          <a:ea typeface="游ゴシック" panose="020B0400000000000000" pitchFamily="50" charset="-128"/>
                        </a:rPr>
                        <a:t>2012/7</a:t>
                      </a:r>
                      <a:r>
                        <a:rPr lang="ja-JP" altLang="en-US" sz="1100" u="none" strike="noStrike">
                          <a:effectLst/>
                          <a:latin typeface="游ゴシック" panose="020B0400000000000000" pitchFamily="50" charset="-128"/>
                          <a:ea typeface="游ゴシック" panose="020B0400000000000000" pitchFamily="50" charset="-128"/>
                        </a:rPr>
                        <a:t>～</a:t>
                      </a:r>
                      <a:r>
                        <a:rPr lang="en-US" altLang="ja-JP" sz="1100" u="none" strike="noStrike">
                          <a:effectLst/>
                          <a:latin typeface="游ゴシック" panose="020B0400000000000000" pitchFamily="50" charset="-128"/>
                          <a:ea typeface="游ゴシック" panose="020B0400000000000000" pitchFamily="50" charset="-128"/>
                        </a:rPr>
                        <a:t>2013/3</a:t>
                      </a:r>
                      <a:br>
                        <a:rPr lang="en-US" altLang="ja-JP" sz="1100" u="none" strike="noStrike">
                          <a:effectLst/>
                          <a:latin typeface="游ゴシック" panose="020B0400000000000000" pitchFamily="50" charset="-128"/>
                          <a:ea typeface="游ゴシック" panose="020B0400000000000000" pitchFamily="50" charset="-128"/>
                        </a:rPr>
                      </a:br>
                      <a:r>
                        <a:rPr lang="en-US" altLang="ja-JP" sz="1100" u="none" strike="noStrike">
                          <a:effectLst/>
                          <a:latin typeface="游ゴシック" panose="020B0400000000000000" pitchFamily="50" charset="-128"/>
                          <a:ea typeface="游ゴシック" panose="020B0400000000000000" pitchFamily="50" charset="-128"/>
                        </a:rPr>
                        <a:t>2013/3</a:t>
                      </a:r>
                      <a:r>
                        <a:rPr lang="ja-JP" altLang="en-US" sz="1100" u="none" strike="noStrike">
                          <a:effectLst/>
                          <a:latin typeface="游ゴシック" panose="020B0400000000000000" pitchFamily="50" charset="-128"/>
                          <a:ea typeface="游ゴシック" panose="020B0400000000000000" pitchFamily="50" charset="-128"/>
                        </a:rPr>
                        <a:t>～</a:t>
                      </a:r>
                      <a:r>
                        <a:rPr lang="en-US" altLang="ja-JP" sz="1100" u="none" strike="noStrike">
                          <a:effectLst/>
                          <a:latin typeface="游ゴシック" panose="020B0400000000000000" pitchFamily="50" charset="-128"/>
                          <a:ea typeface="游ゴシック" panose="020B0400000000000000" pitchFamily="50" charset="-128"/>
                        </a:rPr>
                        <a:t>2013/9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Dr.Sum</a:t>
                      </a:r>
                      <a:r>
                        <a:rPr lang="en-US" altLang="ja-JP" sz="1100" u="none" strike="noStrike" dirty="0">
                          <a:effectLst/>
                          <a:latin typeface="游ゴシック" panose="020B0400000000000000" pitchFamily="50" charset="-128"/>
                          <a:ea typeface="+mn-ea"/>
                        </a:rPr>
                        <a:t>/Oracle</a:t>
                      </a:r>
                      <a:endParaRPr lang="en-US" sz="1100" u="none" strike="noStrike" dirty="0">
                        <a:effectLst/>
                        <a:latin typeface="游ゴシック" panose="020B0400000000000000" pitchFamily="50" charset="-128"/>
                        <a:ea typeface="游ゴシック" panose="020B0400000000000000" pitchFamily="50" charset="-128"/>
                      </a:endParaRPr>
                    </a:p>
                    <a:p>
                      <a:pPr algn="l" fontAlgn="ctr"/>
                      <a:r>
                        <a:rPr lang="en-US" sz="1100" u="none" strike="noStrike" dirty="0" err="1">
                          <a:effectLst/>
                          <a:latin typeface="游ゴシック" panose="020B0400000000000000" pitchFamily="50" charset="-128"/>
                          <a:ea typeface="游ゴシック" panose="020B0400000000000000" pitchFamily="50" charset="-128"/>
                        </a:rPr>
                        <a:t>MotionBoard</a:t>
                      </a:r>
                      <a:r>
                        <a:rPr lang="en-US" sz="1100" u="none" strike="noStrike" dirty="0">
                          <a:effectLst/>
                          <a:latin typeface="游ゴシック" panose="020B0400000000000000" pitchFamily="50" charset="-128"/>
                          <a:ea typeface="游ゴシック" panose="020B0400000000000000" pitchFamily="50" charset="-128"/>
                        </a:rPr>
                        <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Datalizer</a:t>
                      </a:r>
                      <a:r>
                        <a:rPr lang="en-US" sz="1100" u="none" strike="noStrike" dirty="0">
                          <a:effectLst/>
                          <a:latin typeface="游ゴシック" panose="020B0400000000000000" pitchFamily="50" charset="-128"/>
                          <a:ea typeface="游ゴシック" panose="020B0400000000000000" pitchFamily="50" charset="-128"/>
                        </a:rPr>
                        <a:t> for Excel</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40</a:t>
                      </a:r>
                      <a:r>
                        <a:rPr lang="ja-JP" altLang="en-US" sz="1100" u="none" strike="noStrike" dirty="0">
                          <a:effectLst/>
                          <a:latin typeface="游ゴシック" panose="020B0400000000000000" pitchFamily="50" charset="-128"/>
                          <a:ea typeface="游ゴシック" panose="020B0400000000000000" pitchFamily="50" charset="-128"/>
                        </a:rPr>
                        <a:t>人月</a:t>
                      </a:r>
                      <a:br>
                        <a:rPr lang="ja-JP" altLang="en-US" sz="1100" u="none" strike="noStrike" dirty="0">
                          <a:effectLst/>
                          <a:latin typeface="游ゴシック" panose="020B0400000000000000" pitchFamily="50" charset="-128"/>
                          <a:ea typeface="游ゴシック" panose="020B0400000000000000" pitchFamily="50" charset="-128"/>
                        </a:rPr>
                      </a:br>
                      <a:r>
                        <a:rPr lang="en-US" altLang="ja-JP" sz="1100" u="none" strike="noStrike" dirty="0">
                          <a:effectLst/>
                          <a:latin typeface="游ゴシック" panose="020B0400000000000000" pitchFamily="50" charset="-128"/>
                          <a:ea typeface="游ゴシック" panose="020B0400000000000000" pitchFamily="50" charset="-128"/>
                        </a:rPr>
                        <a:t>10</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extLst>
                  <a:ext uri="{0D108BD9-81ED-4DB2-BD59-A6C34878D82A}">
                    <a16:rowId xmlns:a16="http://schemas.microsoft.com/office/drawing/2014/main" xmlns="" val="10013"/>
                  </a:ext>
                </a:extLst>
              </a:tr>
              <a:tr h="262129">
                <a:tc>
                  <a:txBody>
                    <a:bodyPr/>
                    <a:lstStyle/>
                    <a:p>
                      <a:pPr algn="ctr" fontAlgn="ctr"/>
                      <a:r>
                        <a:rPr lang="ja-JP" altLang="en-US" sz="1100" u="none" strike="noStrike">
                          <a:effectLst/>
                          <a:latin typeface="游ゴシック" panose="020B0400000000000000" pitchFamily="50" charset="-128"/>
                          <a:ea typeface="游ゴシック" panose="020B0400000000000000" pitchFamily="50" charset="-128"/>
                        </a:rPr>
                        <a:t>その他</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2012/7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MotionBoard</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0.5</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tc>
                <a:extLst>
                  <a:ext uri="{0D108BD9-81ED-4DB2-BD59-A6C34878D82A}">
                    <a16:rowId xmlns:a16="http://schemas.microsoft.com/office/drawing/2014/main" xmlns="" val="10014"/>
                  </a:ext>
                </a:extLst>
              </a:tr>
              <a:tr h="262129">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調剤</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2012/4-2012/8</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sz="1100" u="none" strike="noStrike" dirty="0">
                          <a:effectLst/>
                          <a:latin typeface="游ゴシック" panose="020B0400000000000000" pitchFamily="50" charset="-128"/>
                          <a:ea typeface="游ゴシック" panose="020B0400000000000000" pitchFamily="50" charset="-128"/>
                        </a:rPr>
                        <a:t>SybaseIQ</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Vectorwise</a:t>
                      </a:r>
                      <a:r>
                        <a:rPr lang="en-US" sz="1100" u="none" strike="noStrike" dirty="0">
                          <a:effectLst/>
                          <a:latin typeface="游ゴシック" panose="020B0400000000000000" pitchFamily="50" charset="-128"/>
                          <a:ea typeface="游ゴシック" panose="020B0400000000000000" pitchFamily="50" charset="-128"/>
                        </a:rPr>
                        <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InfiniDB</a:t>
                      </a:r>
                      <a:r>
                        <a:rPr lang="en-US" sz="1100" u="none" strike="noStrike" dirty="0">
                          <a:effectLst/>
                          <a:latin typeface="游ゴシック" panose="020B0400000000000000" pitchFamily="50" charset="-128"/>
                          <a:ea typeface="游ゴシック" panose="020B0400000000000000" pitchFamily="50" charset="-128"/>
                        </a:rPr>
                        <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Dr.Sum</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3</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extLst>
                  <a:ext uri="{0D108BD9-81ED-4DB2-BD59-A6C34878D82A}">
                    <a16:rowId xmlns:a16="http://schemas.microsoft.com/office/drawing/2014/main" xmlns="" val="896925326"/>
                  </a:ext>
                </a:extLst>
              </a:tr>
              <a:tr h="262129">
                <a:tc>
                  <a:txBody>
                    <a:bodyPr/>
                    <a:lstStyle/>
                    <a:p>
                      <a:pPr algn="ctr" fontAlgn="ctr"/>
                      <a:r>
                        <a:rPr lang="ja-JP" altLang="en-US" sz="1100" u="none" strike="noStrike">
                          <a:effectLst/>
                          <a:latin typeface="游ゴシック" panose="020B0400000000000000" pitchFamily="50" charset="-128"/>
                          <a:ea typeface="游ゴシック" panose="020B0400000000000000" pitchFamily="50" charset="-128"/>
                        </a:rPr>
                        <a:t>その他</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2012/4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DataSpider</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0.2</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extLst>
                  <a:ext uri="{0D108BD9-81ED-4DB2-BD59-A6C34878D82A}">
                    <a16:rowId xmlns:a16="http://schemas.microsoft.com/office/drawing/2014/main" xmlns="" val="3122763344"/>
                  </a:ext>
                </a:extLst>
              </a:tr>
              <a:tr h="262129">
                <a:tc>
                  <a:txBody>
                    <a:bodyPr/>
                    <a:lstStyle/>
                    <a:p>
                      <a:pPr algn="ctr" fontAlgn="ctr"/>
                      <a:r>
                        <a:rPr lang="ja-JP" altLang="en-US" sz="1100" u="none" strike="noStrike">
                          <a:effectLst/>
                          <a:latin typeface="游ゴシック" panose="020B0400000000000000" pitchFamily="50" charset="-128"/>
                          <a:ea typeface="游ゴシック" panose="020B0400000000000000" pitchFamily="50" charset="-128"/>
                        </a:rPr>
                        <a:t>小売</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u="none" strike="noStrike" dirty="0">
                          <a:effectLst/>
                          <a:latin typeface="游ゴシック" panose="020B0400000000000000" pitchFamily="50" charset="-128"/>
                          <a:ea typeface="+mn-ea"/>
                        </a:rPr>
                        <a:t>2012/2-2012/5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Dr.Sum</a:t>
                      </a:r>
                      <a:r>
                        <a:rPr lang="en-US" sz="1100" u="none" strike="noStrike" dirty="0">
                          <a:effectLst/>
                          <a:latin typeface="游ゴシック" panose="020B0400000000000000" pitchFamily="50" charset="-128"/>
                          <a:ea typeface="游ゴシック" panose="020B0400000000000000" pitchFamily="50" charset="-128"/>
                        </a:rPr>
                        <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Datalizer</a:t>
                      </a:r>
                      <a:r>
                        <a:rPr lang="en-US" sz="1100" u="none" strike="noStrike" dirty="0">
                          <a:effectLst/>
                          <a:latin typeface="游ゴシック" panose="020B0400000000000000" pitchFamily="50" charset="-128"/>
                          <a:ea typeface="游ゴシック" panose="020B0400000000000000" pitchFamily="50" charset="-128"/>
                        </a:rPr>
                        <a:t> for Web</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4</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extLst>
                  <a:ext uri="{0D108BD9-81ED-4DB2-BD59-A6C34878D82A}">
                    <a16:rowId xmlns:a16="http://schemas.microsoft.com/office/drawing/2014/main" xmlns="" val="27813040"/>
                  </a:ext>
                </a:extLst>
              </a:tr>
              <a:tr h="262129">
                <a:tc>
                  <a:txBody>
                    <a:bodyPr/>
                    <a:lstStyle/>
                    <a:p>
                      <a:pPr algn="ctr" fontAlgn="ctr"/>
                      <a:r>
                        <a:rPr lang="ja-JP" altLang="en-US" sz="1100" u="none" strike="noStrike">
                          <a:effectLst/>
                          <a:latin typeface="游ゴシック" panose="020B0400000000000000" pitchFamily="50" charset="-128"/>
                          <a:ea typeface="游ゴシック" panose="020B0400000000000000" pitchFamily="50" charset="-128"/>
                        </a:rPr>
                        <a:t>その他</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u="none" strike="noStrike" dirty="0">
                          <a:effectLst/>
                          <a:latin typeface="游ゴシック" panose="020B0400000000000000" pitchFamily="50" charset="-128"/>
                          <a:ea typeface="+mn-ea"/>
                        </a:rPr>
                        <a:t>2011/7-2011/9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MotionBoard</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1.5</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extLst>
                  <a:ext uri="{0D108BD9-81ED-4DB2-BD59-A6C34878D82A}">
                    <a16:rowId xmlns:a16="http://schemas.microsoft.com/office/drawing/2014/main" xmlns="" val="1715300950"/>
                  </a:ext>
                </a:extLst>
              </a:tr>
              <a:tr h="262129">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流通</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2011/6-2011/7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Dr.Sum</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1</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extLst>
                  <a:ext uri="{0D108BD9-81ED-4DB2-BD59-A6C34878D82A}">
                    <a16:rowId xmlns:a16="http://schemas.microsoft.com/office/drawing/2014/main" xmlns="" val="3349054557"/>
                  </a:ext>
                </a:extLst>
              </a:tr>
              <a:tr h="262129">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公共企業</a:t>
                      </a:r>
                    </a:p>
                  </a:txBody>
                  <a:tcPr marL="9009" marR="9009" marT="9009" marB="0" anchor="ctr"/>
                </a:tc>
                <a:tc>
                  <a:txBody>
                    <a:bodyPr/>
                    <a:lstStyle/>
                    <a:p>
                      <a:pPr algn="l"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2011/3-2011/10</a:t>
                      </a:r>
                    </a:p>
                  </a:txBody>
                  <a:tcPr marL="9009" marR="9009" marT="9009" marB="0" anchor="ctr"/>
                </a:tc>
                <a:tc>
                  <a:txBody>
                    <a:bodyPr/>
                    <a:lstStyle/>
                    <a:p>
                      <a:pPr algn="l" fontAlgn="ctr"/>
                      <a:r>
                        <a:rPr lang="en-US" altLang="ja-JP" sz="1100" u="none" strike="noStrike" dirty="0" err="1">
                          <a:effectLst/>
                          <a:latin typeface="游ゴシック" panose="020B0400000000000000" pitchFamily="50" charset="-128"/>
                          <a:ea typeface="+mn-ea"/>
                        </a:rPr>
                        <a:t>SQLServer</a:t>
                      </a:r>
                      <a:endParaRPr lang="en-US" altLang="ja-JP" sz="1100" u="none" strike="noStrike" dirty="0">
                        <a:effectLst/>
                        <a:latin typeface="游ゴシック" panose="020B0400000000000000" pitchFamily="50" charset="-128"/>
                        <a:ea typeface="+mn-ea"/>
                      </a:endParaRPr>
                    </a:p>
                    <a:p>
                      <a:pPr algn="l" fontAlgn="ctr"/>
                      <a:r>
                        <a:rPr lang="en-US" altLang="ja-JP" sz="1100" u="none" strike="noStrike" dirty="0">
                          <a:effectLst/>
                          <a:latin typeface="游ゴシック" panose="020B0400000000000000" pitchFamily="50" charset="-128"/>
                          <a:ea typeface="+mn-ea"/>
                        </a:rPr>
                        <a:t>IntegrationService</a:t>
                      </a:r>
                    </a:p>
                    <a:p>
                      <a:pPr algn="l" fontAlgn="ctr"/>
                      <a:r>
                        <a:rPr lang="en-US" altLang="ja-JP" sz="1100" b="0" i="0" u="none" strike="noStrike" dirty="0" err="1">
                          <a:solidFill>
                            <a:srgbClr val="000000"/>
                          </a:solidFill>
                          <a:effectLst/>
                          <a:latin typeface="游ゴシック" panose="020B0400000000000000" pitchFamily="50" charset="-128"/>
                          <a:ea typeface="游ゴシック" panose="020B0400000000000000" pitchFamily="50" charset="-128"/>
                        </a:rPr>
                        <a:t>ReportingService</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16</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人月</a:t>
                      </a:r>
                    </a:p>
                  </a:txBody>
                  <a:tcPr marL="9009" marR="9009" marT="9009" marB="0" anchor="ctr"/>
                </a:tc>
                <a:extLst>
                  <a:ext uri="{0D108BD9-81ED-4DB2-BD59-A6C34878D82A}">
                    <a16:rowId xmlns:a16="http://schemas.microsoft.com/office/drawing/2014/main" xmlns="" val="2292362275"/>
                  </a:ext>
                </a:extLst>
              </a:tr>
            </a:tbl>
          </a:graphicData>
        </a:graphic>
      </p:graphicFrame>
      <p:sp>
        <p:nvSpPr>
          <p:cNvPr id="2" name="スライド番号プレースホルダー 1"/>
          <p:cNvSpPr>
            <a:spLocks noGrp="1"/>
          </p:cNvSpPr>
          <p:nvPr>
            <p:ph type="sldNum" sz="quarter" idx="12"/>
          </p:nvPr>
        </p:nvSpPr>
        <p:spPr/>
        <p:txBody>
          <a:bodyPr/>
          <a:lstStyle/>
          <a:p>
            <a:fld id="{64634BF0-D04F-476A-A1AC-BF379FB850CA}" type="slidenum">
              <a:rPr kumimoji="1" lang="ja-JP" altLang="en-US" smtClean="0"/>
              <a:pPr/>
              <a:t>7</a:t>
            </a:fld>
            <a:endParaRPr kumimoji="1" lang="ja-JP" altLang="en-US" dirty="0"/>
          </a:p>
        </p:txBody>
      </p:sp>
    </p:spTree>
    <p:extLst>
      <p:ext uri="{BB962C8B-B14F-4D97-AF65-F5344CB8AC3E}">
        <p14:creationId xmlns:p14="http://schemas.microsoft.com/office/powerpoint/2010/main" val="2639158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 7"/>
          <p:cNvGraphicFramePr>
            <a:graphicFrameLocks noGrp="1"/>
          </p:cNvGraphicFramePr>
          <p:nvPr>
            <p:extLst>
              <p:ext uri="{D42A27DB-BD31-4B8C-83A1-F6EECF244321}">
                <p14:modId xmlns:p14="http://schemas.microsoft.com/office/powerpoint/2010/main" val="2732927027"/>
              </p:ext>
            </p:extLst>
          </p:nvPr>
        </p:nvGraphicFramePr>
        <p:xfrm>
          <a:off x="377345" y="944074"/>
          <a:ext cx="4048767" cy="5099088"/>
        </p:xfrm>
        <a:graphic>
          <a:graphicData uri="http://schemas.openxmlformats.org/drawingml/2006/table">
            <a:tbl>
              <a:tblPr>
                <a:tableStyleId>{616DA210-FB5B-4158-B5E0-FEB733F419BA}</a:tableStyleId>
              </a:tblPr>
              <a:tblGrid>
                <a:gridCol w="696104">
                  <a:extLst>
                    <a:ext uri="{9D8B030D-6E8A-4147-A177-3AD203B41FA5}">
                      <a16:colId xmlns:a16="http://schemas.microsoft.com/office/drawing/2014/main" xmlns="" val="20000"/>
                    </a:ext>
                  </a:extLst>
                </a:gridCol>
                <a:gridCol w="1108084">
                  <a:extLst>
                    <a:ext uri="{9D8B030D-6E8A-4147-A177-3AD203B41FA5}">
                      <a16:colId xmlns:a16="http://schemas.microsoft.com/office/drawing/2014/main" xmlns="" val="20001"/>
                    </a:ext>
                  </a:extLst>
                </a:gridCol>
                <a:gridCol w="1550099">
                  <a:extLst>
                    <a:ext uri="{9D8B030D-6E8A-4147-A177-3AD203B41FA5}">
                      <a16:colId xmlns:a16="http://schemas.microsoft.com/office/drawing/2014/main" xmlns="" val="20002"/>
                    </a:ext>
                  </a:extLst>
                </a:gridCol>
                <a:gridCol w="694480">
                  <a:extLst>
                    <a:ext uri="{9D8B030D-6E8A-4147-A177-3AD203B41FA5}">
                      <a16:colId xmlns:a16="http://schemas.microsoft.com/office/drawing/2014/main" xmlns="" val="20003"/>
                    </a:ext>
                  </a:extLst>
                </a:gridCol>
              </a:tblGrid>
              <a:tr h="288343">
                <a:tc>
                  <a:txBody>
                    <a:bodyPr/>
                    <a:lstStyle/>
                    <a:p>
                      <a:pPr algn="ctr" fontAlgn="ctr"/>
                      <a:r>
                        <a:rPr lang="ja-JP" altLang="en-US" sz="1100" b="0" i="0" u="none" strike="noStrike" dirty="0">
                          <a:solidFill>
                            <a:schemeClr val="tx1"/>
                          </a:solidFill>
                          <a:effectLst/>
                          <a:latin typeface="游ゴシック" panose="020B0400000000000000" pitchFamily="50" charset="-128"/>
                          <a:ea typeface="游ゴシック" panose="020B0400000000000000" pitchFamily="50" charset="-128"/>
                        </a:rPr>
                        <a:t>業種</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solidFill>
                      <a:schemeClr val="bg1">
                        <a:lumMod val="85000"/>
                      </a:schemeClr>
                    </a:solidFill>
                  </a:tcPr>
                </a:tc>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時期</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solidFill>
                      <a:schemeClr val="bg1">
                        <a:lumMod val="85000"/>
                      </a:schemeClr>
                    </a:solidFill>
                  </a:tcPr>
                </a:tc>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主なツール</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solidFill>
                      <a:schemeClr val="bg1">
                        <a:lumMod val="85000"/>
                      </a:schemeClr>
                    </a:solidFill>
                  </a:tcPr>
                </a:tc>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開発規模</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solidFill>
                      <a:schemeClr val="bg1">
                        <a:lumMod val="85000"/>
                      </a:schemeClr>
                    </a:solidFill>
                  </a:tcPr>
                </a:tc>
                <a:extLst>
                  <a:ext uri="{0D108BD9-81ED-4DB2-BD59-A6C34878D82A}">
                    <a16:rowId xmlns:a16="http://schemas.microsoft.com/office/drawing/2014/main" xmlns="" val="10000"/>
                  </a:ext>
                </a:extLst>
              </a:tr>
              <a:tr h="170255">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製薬</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u="none" strike="noStrike" dirty="0">
                          <a:effectLst/>
                          <a:latin typeface="游ゴシック" panose="020B0400000000000000" pitchFamily="50" charset="-128"/>
                          <a:ea typeface="+mn-ea"/>
                        </a:rPr>
                        <a:t>2011/6-2011/12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Dr.Sum</a:t>
                      </a:r>
                      <a:r>
                        <a:rPr lang="en-US" sz="1100" u="none" strike="noStrike" dirty="0">
                          <a:effectLst/>
                          <a:latin typeface="游ゴシック" panose="020B0400000000000000" pitchFamily="50" charset="-128"/>
                          <a:ea typeface="游ゴシック" panose="020B0400000000000000" pitchFamily="50" charset="-128"/>
                        </a:rPr>
                        <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Datalizer</a:t>
                      </a:r>
                      <a:r>
                        <a:rPr lang="en-US" sz="1100" u="none" strike="noStrike" dirty="0">
                          <a:effectLst/>
                          <a:latin typeface="游ゴシック" panose="020B0400000000000000" pitchFamily="50" charset="-128"/>
                          <a:ea typeface="游ゴシック" panose="020B0400000000000000" pitchFamily="50" charset="-128"/>
                        </a:rPr>
                        <a:t> for Web</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12</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extLst>
                  <a:ext uri="{0D108BD9-81ED-4DB2-BD59-A6C34878D82A}">
                    <a16:rowId xmlns:a16="http://schemas.microsoft.com/office/drawing/2014/main" xmlns="" val="225064541"/>
                  </a:ext>
                </a:extLst>
              </a:tr>
              <a:tr h="557379">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放送</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2011/5-2011/6</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Dr.Sum</a:t>
                      </a:r>
                      <a:r>
                        <a:rPr lang="en-US" sz="1100" u="none" strike="noStrike" dirty="0">
                          <a:effectLst/>
                          <a:latin typeface="游ゴシック" panose="020B0400000000000000" pitchFamily="50" charset="-128"/>
                          <a:ea typeface="游ゴシック" panose="020B0400000000000000" pitchFamily="50" charset="-128"/>
                        </a:rPr>
                        <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Datalizer</a:t>
                      </a:r>
                      <a:r>
                        <a:rPr lang="en-US" sz="1100" u="none" strike="noStrike" dirty="0">
                          <a:effectLst/>
                          <a:latin typeface="游ゴシック" panose="020B0400000000000000" pitchFamily="50" charset="-128"/>
                          <a:ea typeface="游ゴシック" panose="020B0400000000000000" pitchFamily="50" charset="-128"/>
                        </a:rPr>
                        <a:t> for Excel</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Dr.Sum</a:t>
                      </a:r>
                      <a:r>
                        <a:rPr lang="en-US" sz="1100" u="none" strike="noStrike" dirty="0">
                          <a:effectLst/>
                          <a:latin typeface="游ゴシック" panose="020B0400000000000000" pitchFamily="50" charset="-128"/>
                          <a:ea typeface="游ゴシック" panose="020B0400000000000000" pitchFamily="50" charset="-128"/>
                        </a:rPr>
                        <a:t> Connect</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3</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extLst>
                  <a:ext uri="{0D108BD9-81ED-4DB2-BD59-A6C34878D82A}">
                    <a16:rowId xmlns:a16="http://schemas.microsoft.com/office/drawing/2014/main" xmlns="" val="79839861"/>
                  </a:ext>
                </a:extLst>
              </a:tr>
              <a:tr h="271764">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その他</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2011/3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Datalizer</a:t>
                      </a:r>
                      <a:r>
                        <a:rPr lang="en-US" sz="1100" u="none" strike="noStrike" dirty="0">
                          <a:effectLst/>
                          <a:latin typeface="游ゴシック" panose="020B0400000000000000" pitchFamily="50" charset="-128"/>
                          <a:ea typeface="游ゴシック" panose="020B0400000000000000" pitchFamily="50" charset="-128"/>
                        </a:rPr>
                        <a:t> for Web</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DataSpider</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extLst>
                  <a:ext uri="{0D108BD9-81ED-4DB2-BD59-A6C34878D82A}">
                    <a16:rowId xmlns:a16="http://schemas.microsoft.com/office/drawing/2014/main" xmlns="" val="2078788701"/>
                  </a:ext>
                </a:extLst>
              </a:tr>
              <a:tr h="557379">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小売</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2011/5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Dr.Sum</a:t>
                      </a:r>
                      <a:r>
                        <a:rPr lang="en-US" sz="1100" u="none" strike="noStrike" dirty="0">
                          <a:effectLst/>
                          <a:latin typeface="游ゴシック" panose="020B0400000000000000" pitchFamily="50" charset="-128"/>
                          <a:ea typeface="游ゴシック" panose="020B0400000000000000" pitchFamily="50" charset="-128"/>
                        </a:rPr>
                        <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Datalizer</a:t>
                      </a:r>
                      <a:r>
                        <a:rPr lang="en-US" sz="1100" u="none" strike="noStrike" dirty="0">
                          <a:effectLst/>
                          <a:latin typeface="游ゴシック" panose="020B0400000000000000" pitchFamily="50" charset="-128"/>
                          <a:ea typeface="游ゴシック" panose="020B0400000000000000" pitchFamily="50" charset="-128"/>
                        </a:rPr>
                        <a:t> for Web</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Dr.Sum</a:t>
                      </a:r>
                      <a:r>
                        <a:rPr lang="en-US" sz="1100" u="none" strike="noStrike" dirty="0">
                          <a:effectLst/>
                          <a:latin typeface="游ゴシック" panose="020B0400000000000000" pitchFamily="50" charset="-128"/>
                          <a:ea typeface="游ゴシック" panose="020B0400000000000000" pitchFamily="50" charset="-128"/>
                        </a:rPr>
                        <a:t> Connect</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0.2</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extLst>
                  <a:ext uri="{0D108BD9-81ED-4DB2-BD59-A6C34878D82A}">
                    <a16:rowId xmlns:a16="http://schemas.microsoft.com/office/drawing/2014/main" xmlns="" val="4005313312"/>
                  </a:ext>
                </a:extLst>
              </a:tr>
              <a:tr h="262129">
                <a:tc>
                  <a:txBody>
                    <a:bodyPr/>
                    <a:lstStyle/>
                    <a:p>
                      <a:pPr algn="ctr" fontAlgn="ctr"/>
                      <a:r>
                        <a:rPr lang="ja-JP" altLang="en-US" sz="1100" u="none" strike="noStrike">
                          <a:effectLst/>
                          <a:latin typeface="游ゴシック" panose="020B0400000000000000" pitchFamily="50" charset="-128"/>
                          <a:ea typeface="游ゴシック" panose="020B0400000000000000" pitchFamily="50" charset="-128"/>
                        </a:rPr>
                        <a:t>調剤</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2011/4</a:t>
                      </a:r>
                      <a:r>
                        <a:rPr lang="ja-JP" altLang="en-US" sz="1100" u="none" strike="noStrike" dirty="0">
                          <a:effectLst/>
                          <a:latin typeface="游ゴシック" panose="020B0400000000000000" pitchFamily="50" charset="-128"/>
                          <a:ea typeface="游ゴシック" panose="020B0400000000000000" pitchFamily="50" charset="-128"/>
                        </a:rPr>
                        <a:t>～</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Dr.Sum</a:t>
                      </a:r>
                      <a:r>
                        <a:rPr lang="en-US" sz="1100" u="none" strike="noStrike" dirty="0">
                          <a:effectLst/>
                          <a:latin typeface="游ゴシック" panose="020B0400000000000000" pitchFamily="50" charset="-128"/>
                          <a:ea typeface="游ゴシック" panose="020B0400000000000000" pitchFamily="50" charset="-128"/>
                        </a:rPr>
                        <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Datalizer</a:t>
                      </a:r>
                      <a:r>
                        <a:rPr lang="en-US" sz="1100" u="none" strike="noStrike" dirty="0">
                          <a:effectLst/>
                          <a:latin typeface="游ゴシック" panose="020B0400000000000000" pitchFamily="50" charset="-128"/>
                          <a:ea typeface="游ゴシック" panose="020B0400000000000000" pitchFamily="50" charset="-128"/>
                        </a:rPr>
                        <a:t> for Web</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DataSpider</a:t>
                      </a:r>
                      <a:r>
                        <a:rPr lang="en-US" sz="1100" u="none" strike="noStrike" dirty="0">
                          <a:effectLst/>
                          <a:latin typeface="游ゴシック" panose="020B0400000000000000" pitchFamily="50" charset="-128"/>
                          <a:ea typeface="游ゴシック" panose="020B0400000000000000" pitchFamily="50" charset="-128"/>
                        </a:rPr>
                        <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Cognos</a:t>
                      </a:r>
                      <a:r>
                        <a:rPr lang="en-US" sz="1100" u="none" strike="noStrike" dirty="0">
                          <a:effectLst/>
                          <a:latin typeface="游ゴシック" panose="020B0400000000000000" pitchFamily="50" charset="-128"/>
                          <a:ea typeface="游ゴシック" panose="020B0400000000000000" pitchFamily="50" charset="-128"/>
                        </a:rPr>
                        <a:t>/</a:t>
                      </a:r>
                      <a:r>
                        <a:rPr lang="en-US" sz="1100" u="none" strike="noStrike" dirty="0" err="1">
                          <a:effectLst/>
                          <a:latin typeface="游ゴシック" panose="020B0400000000000000" pitchFamily="50" charset="-128"/>
                          <a:ea typeface="游ゴシック" panose="020B0400000000000000" pitchFamily="50" charset="-128"/>
                        </a:rPr>
                        <a:t>SQLServer</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extLst>
                  <a:ext uri="{0D108BD9-81ED-4DB2-BD59-A6C34878D82A}">
                    <a16:rowId xmlns:a16="http://schemas.microsoft.com/office/drawing/2014/main" xmlns="" val="897892099"/>
                  </a:ext>
                </a:extLst>
              </a:tr>
              <a:tr h="374499">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その他</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2011/3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Datalizer</a:t>
                      </a:r>
                      <a:r>
                        <a:rPr lang="en-US" sz="1100" u="none" strike="noStrike" dirty="0">
                          <a:effectLst/>
                          <a:latin typeface="游ゴシック" panose="020B0400000000000000" pitchFamily="50" charset="-128"/>
                          <a:ea typeface="游ゴシック" panose="020B0400000000000000" pitchFamily="50" charset="-128"/>
                        </a:rPr>
                        <a:t> for Web</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DataSpider</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009" marR="9009" marT="9009" marB="0" anchor="ctr"/>
                </a:tc>
                <a:extLst>
                  <a:ext uri="{0D108BD9-81ED-4DB2-BD59-A6C34878D82A}">
                    <a16:rowId xmlns:a16="http://schemas.microsoft.com/office/drawing/2014/main" xmlns="" val="3612146778"/>
                  </a:ext>
                </a:extLst>
              </a:tr>
              <a:tr h="374499">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小売</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2011/2-2011/3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Dr.Sum</a:t>
                      </a:r>
                      <a:r>
                        <a:rPr lang="en-US" sz="1100" u="none" strike="noStrike" dirty="0">
                          <a:effectLst/>
                          <a:latin typeface="游ゴシック" panose="020B0400000000000000" pitchFamily="50" charset="-128"/>
                          <a:ea typeface="游ゴシック" panose="020B0400000000000000" pitchFamily="50" charset="-128"/>
                        </a:rPr>
                        <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Datalizer</a:t>
                      </a:r>
                      <a:r>
                        <a:rPr lang="en-US" sz="1100" u="none" strike="noStrike" dirty="0">
                          <a:effectLst/>
                          <a:latin typeface="游ゴシック" panose="020B0400000000000000" pitchFamily="50" charset="-128"/>
                          <a:ea typeface="游ゴシック" panose="020B0400000000000000" pitchFamily="50" charset="-128"/>
                        </a:rPr>
                        <a:t> Expert</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MotionBoard</a:t>
                      </a:r>
                      <a:r>
                        <a:rPr lang="en-US" sz="1100" u="none" strike="noStrike" dirty="0">
                          <a:effectLst/>
                          <a:latin typeface="游ゴシック" panose="020B0400000000000000" pitchFamily="50" charset="-128"/>
                          <a:ea typeface="游ゴシック" panose="020B0400000000000000" pitchFamily="50" charset="-128"/>
                        </a:rPr>
                        <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a:effectLst/>
                          <a:latin typeface="游ゴシック" panose="020B0400000000000000" pitchFamily="50" charset="-128"/>
                          <a:ea typeface="游ゴシック" panose="020B0400000000000000" pitchFamily="50" charset="-128"/>
                        </a:rPr>
                        <a:t>Visualizer</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altLang="ja-JP" sz="1100" u="none" strike="noStrike">
                          <a:effectLst/>
                          <a:latin typeface="游ゴシック" panose="020B0400000000000000" pitchFamily="50" charset="-128"/>
                          <a:ea typeface="游ゴシック" panose="020B0400000000000000" pitchFamily="50" charset="-128"/>
                        </a:rPr>
                        <a:t>1</a:t>
                      </a:r>
                      <a:r>
                        <a:rPr lang="ja-JP" altLang="en-US" sz="1100" u="none" strike="noStrike">
                          <a:effectLst/>
                          <a:latin typeface="游ゴシック" panose="020B0400000000000000" pitchFamily="50" charset="-128"/>
                          <a:ea typeface="游ゴシック" panose="020B0400000000000000" pitchFamily="50" charset="-128"/>
                        </a:rPr>
                        <a:t>人月</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xmlns="" val="10001"/>
                  </a:ext>
                </a:extLst>
              </a:tr>
              <a:tr h="262129">
                <a:tc>
                  <a:txBody>
                    <a:bodyPr/>
                    <a:lstStyle/>
                    <a:p>
                      <a:pPr algn="ctr" fontAlgn="ctr"/>
                      <a:r>
                        <a:rPr lang="ja-JP" altLang="en-US" sz="1100" u="none" strike="noStrike">
                          <a:effectLst/>
                          <a:latin typeface="游ゴシック" panose="020B0400000000000000" pitchFamily="50" charset="-128"/>
                          <a:ea typeface="游ゴシック" panose="020B0400000000000000" pitchFamily="50" charset="-128"/>
                        </a:rPr>
                        <a:t>その他</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2011/12-2012/2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MotionBoard</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altLang="ja-JP" sz="1100" u="none" strike="noStrike">
                          <a:effectLst/>
                          <a:latin typeface="游ゴシック" panose="020B0400000000000000" pitchFamily="50" charset="-128"/>
                          <a:ea typeface="游ゴシック" panose="020B0400000000000000" pitchFamily="50" charset="-128"/>
                        </a:rPr>
                        <a:t>5</a:t>
                      </a:r>
                      <a:r>
                        <a:rPr lang="ja-JP" altLang="en-US" sz="1100" u="none" strike="noStrike">
                          <a:effectLst/>
                          <a:latin typeface="游ゴシック" panose="020B0400000000000000" pitchFamily="50" charset="-128"/>
                          <a:ea typeface="游ゴシック" panose="020B0400000000000000" pitchFamily="50" charset="-128"/>
                        </a:rPr>
                        <a:t>人月</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xmlns="" val="10002"/>
                  </a:ext>
                </a:extLst>
              </a:tr>
              <a:tr h="374499">
                <a:tc>
                  <a:txBody>
                    <a:bodyPr/>
                    <a:lstStyle/>
                    <a:p>
                      <a:pPr algn="ctr" fontAlgn="ctr"/>
                      <a:r>
                        <a:rPr lang="ja-JP" altLang="en-US" sz="1100" u="none" strike="noStrike">
                          <a:effectLst/>
                          <a:latin typeface="游ゴシック" panose="020B0400000000000000" pitchFamily="50" charset="-128"/>
                          <a:ea typeface="游ゴシック" panose="020B0400000000000000" pitchFamily="50" charset="-128"/>
                        </a:rPr>
                        <a:t>卸</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2011/11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Cognos</a:t>
                      </a:r>
                      <a:r>
                        <a:rPr lang="en-US" sz="1100" u="none" strike="noStrike" dirty="0">
                          <a:effectLst/>
                          <a:latin typeface="游ゴシック" panose="020B0400000000000000" pitchFamily="50" charset="-128"/>
                          <a:ea typeface="游ゴシック" panose="020B0400000000000000" pitchFamily="50" charset="-128"/>
                        </a:rPr>
                        <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a:effectLst/>
                          <a:latin typeface="游ゴシック" panose="020B0400000000000000" pitchFamily="50" charset="-128"/>
                          <a:ea typeface="游ゴシック" panose="020B0400000000000000" pitchFamily="50" charset="-128"/>
                        </a:rPr>
                        <a:t>Sybase</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xmlns="" val="10003"/>
                  </a:ext>
                </a:extLst>
              </a:tr>
              <a:tr h="262129">
                <a:tc>
                  <a:txBody>
                    <a:bodyPr/>
                    <a:lstStyle/>
                    <a:p>
                      <a:pPr algn="ctr" fontAlgn="ctr"/>
                      <a:r>
                        <a:rPr lang="ja-JP" altLang="en-US" sz="1100" u="none" strike="noStrike">
                          <a:effectLst/>
                          <a:latin typeface="游ゴシック" panose="020B0400000000000000" pitchFamily="50" charset="-128"/>
                          <a:ea typeface="游ゴシック" panose="020B0400000000000000" pitchFamily="50" charset="-128"/>
                        </a:rPr>
                        <a:t>その他</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2011/11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Dr.Sum</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1</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xmlns="" val="10004"/>
                  </a:ext>
                </a:extLst>
              </a:tr>
              <a:tr h="374499">
                <a:tc>
                  <a:txBody>
                    <a:bodyPr/>
                    <a:lstStyle/>
                    <a:p>
                      <a:pPr algn="ctr" fontAlgn="ctr"/>
                      <a:r>
                        <a:rPr lang="ja-JP" altLang="en-US" sz="1100" u="none" strike="noStrike">
                          <a:effectLst/>
                          <a:latin typeface="游ゴシック" panose="020B0400000000000000" pitchFamily="50" charset="-128"/>
                          <a:ea typeface="游ゴシック" panose="020B0400000000000000" pitchFamily="50" charset="-128"/>
                        </a:rPr>
                        <a:t>その他</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altLang="ja-JP" sz="1100" u="none" strike="noStrike">
                          <a:effectLst/>
                          <a:latin typeface="游ゴシック" panose="020B0400000000000000" pitchFamily="50" charset="-128"/>
                          <a:ea typeface="游ゴシック" panose="020B0400000000000000" pitchFamily="50" charset="-128"/>
                        </a:rPr>
                        <a:t>2010/7</a:t>
                      </a:r>
                      <a:r>
                        <a:rPr lang="ja-JP" altLang="en-US" sz="1100" u="none" strike="noStrike">
                          <a:effectLst/>
                          <a:latin typeface="游ゴシック" panose="020B0400000000000000" pitchFamily="50" charset="-128"/>
                          <a:ea typeface="游ゴシック" panose="020B0400000000000000" pitchFamily="50" charset="-128"/>
                        </a:rPr>
                        <a:t>～</a:t>
                      </a:r>
                      <a:r>
                        <a:rPr lang="en-US" altLang="ja-JP" sz="1100" u="none" strike="noStrike">
                          <a:effectLst/>
                          <a:latin typeface="游ゴシック" panose="020B0400000000000000" pitchFamily="50" charset="-128"/>
                          <a:ea typeface="游ゴシック" panose="020B0400000000000000" pitchFamily="50" charset="-128"/>
                        </a:rPr>
                        <a:t>2010/9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sz="1100" u="none" strike="noStrike" dirty="0">
                          <a:effectLst/>
                          <a:latin typeface="游ゴシック" panose="020B0400000000000000" pitchFamily="50" charset="-128"/>
                          <a:ea typeface="游ゴシック" panose="020B0400000000000000" pitchFamily="50" charset="-128"/>
                        </a:rPr>
                        <a:t>Oracle</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a:effectLst/>
                          <a:latin typeface="游ゴシック" panose="020B0400000000000000" pitchFamily="50" charset="-128"/>
                          <a:ea typeface="游ゴシック" panose="020B0400000000000000" pitchFamily="50" charset="-128"/>
                        </a:rPr>
                        <a:t>Excel VBA</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5</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xmlns="" val="10005"/>
                  </a:ext>
                </a:extLst>
              </a:tr>
            </a:tbl>
          </a:graphicData>
        </a:graphic>
      </p:graphicFrame>
      <p:sp>
        <p:nvSpPr>
          <p:cNvPr id="7" name="タイトル 1"/>
          <p:cNvSpPr txBox="1">
            <a:spLocks/>
          </p:cNvSpPr>
          <p:nvPr/>
        </p:nvSpPr>
        <p:spPr>
          <a:xfrm>
            <a:off x="1980000" y="252000"/>
            <a:ext cx="7038000" cy="56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kern="1200">
                <a:solidFill>
                  <a:schemeClr val="tx1"/>
                </a:solidFill>
                <a:latin typeface="+mj-lt"/>
                <a:ea typeface="+mj-ea"/>
                <a:cs typeface="+mj-cs"/>
              </a:defRPr>
            </a:lvl1pPr>
          </a:lstStyle>
          <a:p>
            <a:r>
              <a:rPr lang="en-US" altLang="ja-JP" dirty="0" smtClean="0">
                <a:latin typeface="+mn-ea"/>
                <a:ea typeface="+mn-ea"/>
              </a:rPr>
              <a:t>UA/DS</a:t>
            </a:r>
            <a:r>
              <a:rPr lang="ja-JP" altLang="en-US" dirty="0" smtClean="0">
                <a:latin typeface="+mn-ea"/>
                <a:ea typeface="+mn-ea"/>
              </a:rPr>
              <a:t>部 </a:t>
            </a:r>
            <a:r>
              <a:rPr lang="en-US" altLang="ja-JP" dirty="0">
                <a:latin typeface="+mn-ea"/>
                <a:ea typeface="+mn-ea"/>
              </a:rPr>
              <a:t>BI</a:t>
            </a:r>
            <a:r>
              <a:rPr lang="ja-JP" altLang="en-US" dirty="0">
                <a:latin typeface="+mn-ea"/>
                <a:ea typeface="+mn-ea"/>
              </a:rPr>
              <a:t>・</a:t>
            </a:r>
            <a:r>
              <a:rPr lang="en-US" altLang="ja-JP" dirty="0">
                <a:latin typeface="+mn-ea"/>
                <a:ea typeface="+mn-ea"/>
              </a:rPr>
              <a:t>DWH</a:t>
            </a:r>
            <a:r>
              <a:rPr lang="ja-JP" altLang="en-US" dirty="0">
                <a:latin typeface="+mn-ea"/>
                <a:ea typeface="+mn-ea"/>
              </a:rPr>
              <a:t>開発実績（２）</a:t>
            </a:r>
          </a:p>
        </p:txBody>
      </p:sp>
      <p:graphicFrame>
        <p:nvGraphicFramePr>
          <p:cNvPr id="6" name="表 5"/>
          <p:cNvGraphicFramePr>
            <a:graphicFrameLocks noGrp="1"/>
          </p:cNvGraphicFramePr>
          <p:nvPr>
            <p:extLst>
              <p:ext uri="{D42A27DB-BD31-4B8C-83A1-F6EECF244321}">
                <p14:modId xmlns:p14="http://schemas.microsoft.com/office/powerpoint/2010/main" val="1677328239"/>
              </p:ext>
            </p:extLst>
          </p:nvPr>
        </p:nvGraphicFramePr>
        <p:xfrm>
          <a:off x="4596637" y="944074"/>
          <a:ext cx="4048767" cy="3875458"/>
        </p:xfrm>
        <a:graphic>
          <a:graphicData uri="http://schemas.openxmlformats.org/drawingml/2006/table">
            <a:tbl>
              <a:tblPr>
                <a:tableStyleId>{616DA210-FB5B-4158-B5E0-FEB733F419BA}</a:tableStyleId>
              </a:tblPr>
              <a:tblGrid>
                <a:gridCol w="696104">
                  <a:extLst>
                    <a:ext uri="{9D8B030D-6E8A-4147-A177-3AD203B41FA5}">
                      <a16:colId xmlns:a16="http://schemas.microsoft.com/office/drawing/2014/main" xmlns="" val="20000"/>
                    </a:ext>
                  </a:extLst>
                </a:gridCol>
                <a:gridCol w="1108084">
                  <a:extLst>
                    <a:ext uri="{9D8B030D-6E8A-4147-A177-3AD203B41FA5}">
                      <a16:colId xmlns:a16="http://schemas.microsoft.com/office/drawing/2014/main" xmlns="" val="20001"/>
                    </a:ext>
                  </a:extLst>
                </a:gridCol>
                <a:gridCol w="1550099">
                  <a:extLst>
                    <a:ext uri="{9D8B030D-6E8A-4147-A177-3AD203B41FA5}">
                      <a16:colId xmlns:a16="http://schemas.microsoft.com/office/drawing/2014/main" xmlns="" val="20002"/>
                    </a:ext>
                  </a:extLst>
                </a:gridCol>
                <a:gridCol w="694480">
                  <a:extLst>
                    <a:ext uri="{9D8B030D-6E8A-4147-A177-3AD203B41FA5}">
                      <a16:colId xmlns:a16="http://schemas.microsoft.com/office/drawing/2014/main" xmlns="" val="20003"/>
                    </a:ext>
                  </a:extLst>
                </a:gridCol>
              </a:tblGrid>
              <a:tr h="288343">
                <a:tc>
                  <a:txBody>
                    <a:bodyPr/>
                    <a:lstStyle/>
                    <a:p>
                      <a:pPr algn="ctr" fontAlgn="ctr"/>
                      <a:r>
                        <a:rPr lang="ja-JP" altLang="en-US" sz="1100" b="0" i="0" u="none" strike="noStrike" dirty="0">
                          <a:solidFill>
                            <a:schemeClr val="tx1"/>
                          </a:solidFill>
                          <a:effectLst/>
                          <a:latin typeface="游ゴシック" panose="020B0400000000000000" pitchFamily="50" charset="-128"/>
                          <a:ea typeface="游ゴシック" panose="020B0400000000000000" pitchFamily="50" charset="-128"/>
                        </a:rPr>
                        <a:t>業種</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solidFill>
                      <a:schemeClr val="bg1">
                        <a:lumMod val="85000"/>
                      </a:schemeClr>
                    </a:solidFill>
                  </a:tcPr>
                </a:tc>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時期</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solidFill>
                      <a:schemeClr val="bg1">
                        <a:lumMod val="85000"/>
                      </a:schemeClr>
                    </a:solidFill>
                  </a:tcPr>
                </a:tc>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主なツール</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solidFill>
                      <a:schemeClr val="bg1">
                        <a:lumMod val="85000"/>
                      </a:schemeClr>
                    </a:solidFill>
                  </a:tcPr>
                </a:tc>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開発規模</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39" marR="8739" marT="8739" marB="0" anchor="ctr">
                    <a:solidFill>
                      <a:schemeClr val="bg1">
                        <a:lumMod val="85000"/>
                      </a:schemeClr>
                    </a:solidFill>
                  </a:tcPr>
                </a:tc>
                <a:extLst>
                  <a:ext uri="{0D108BD9-81ED-4DB2-BD59-A6C34878D82A}">
                    <a16:rowId xmlns:a16="http://schemas.microsoft.com/office/drawing/2014/main" xmlns="" val="10000"/>
                  </a:ext>
                </a:extLst>
              </a:tr>
              <a:tr h="288343">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卸</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noFill/>
                  </a:tcP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2010/9-2010/12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noFill/>
                  </a:tcP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Cognos</a:t>
                      </a:r>
                      <a:r>
                        <a:rPr lang="en-US" sz="1100" u="none" strike="noStrike" dirty="0">
                          <a:effectLst/>
                          <a:latin typeface="游ゴシック" panose="020B0400000000000000" pitchFamily="50" charset="-128"/>
                          <a:ea typeface="游ゴシック" panose="020B0400000000000000" pitchFamily="50" charset="-128"/>
                        </a:rPr>
                        <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a:effectLst/>
                          <a:latin typeface="游ゴシック" panose="020B0400000000000000" pitchFamily="50" charset="-128"/>
                          <a:ea typeface="游ゴシック" panose="020B0400000000000000" pitchFamily="50" charset="-128"/>
                        </a:rPr>
                        <a:t>Sybase</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noFill/>
                  </a:tcP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6</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noFill/>
                  </a:tcPr>
                </a:tc>
                <a:extLst>
                  <a:ext uri="{0D108BD9-81ED-4DB2-BD59-A6C34878D82A}">
                    <a16:rowId xmlns:a16="http://schemas.microsoft.com/office/drawing/2014/main" xmlns="" val="2441411026"/>
                  </a:ext>
                </a:extLst>
              </a:tr>
              <a:tr h="288343">
                <a:tc>
                  <a:txBody>
                    <a:bodyPr/>
                    <a:lstStyle/>
                    <a:p>
                      <a:pPr algn="ctr" fontAlgn="ctr"/>
                      <a:r>
                        <a:rPr lang="ja-JP" altLang="en-US" sz="1100" u="none" strike="noStrike">
                          <a:effectLst/>
                          <a:latin typeface="游ゴシック" panose="020B0400000000000000" pitchFamily="50" charset="-128"/>
                          <a:ea typeface="游ゴシック" panose="020B0400000000000000" pitchFamily="50" charset="-128"/>
                        </a:rPr>
                        <a:t>その他</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noFill/>
                  </a:tcP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2010/6-2010/7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noFill/>
                  </a:tcP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Dr.Sum</a:t>
                      </a:r>
                      <a:r>
                        <a:rPr lang="en-US" sz="1100" u="none" strike="noStrike" dirty="0">
                          <a:effectLst/>
                          <a:latin typeface="游ゴシック" panose="020B0400000000000000" pitchFamily="50" charset="-128"/>
                          <a:ea typeface="游ゴシック" panose="020B0400000000000000" pitchFamily="50" charset="-128"/>
                        </a:rPr>
                        <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a:effectLst/>
                          <a:latin typeface="游ゴシック" panose="020B0400000000000000" pitchFamily="50" charset="-128"/>
                          <a:ea typeface="游ゴシック" panose="020B0400000000000000" pitchFamily="50" charset="-128"/>
                        </a:rPr>
                        <a:t>Visualizer</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noFill/>
                  </a:tcP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noFill/>
                  </a:tcPr>
                </a:tc>
                <a:extLst>
                  <a:ext uri="{0D108BD9-81ED-4DB2-BD59-A6C34878D82A}">
                    <a16:rowId xmlns:a16="http://schemas.microsoft.com/office/drawing/2014/main" xmlns="" val="3942903925"/>
                  </a:ext>
                </a:extLst>
              </a:tr>
              <a:tr h="288343">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大学</a:t>
                      </a:r>
                    </a:p>
                  </a:txBody>
                  <a:tcPr marL="9525" marR="9525" marT="9525" marB="0" anchor="ctr">
                    <a:noFill/>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2010/6-2010/8</a:t>
                      </a:r>
                    </a:p>
                  </a:txBody>
                  <a:tcPr marL="9525" marR="9525" marT="9525" marB="0" anchor="ctr">
                    <a:noFill/>
                  </a:tcPr>
                </a:tc>
                <a:tc>
                  <a:txBody>
                    <a:bodyPr/>
                    <a:lstStyle/>
                    <a:p>
                      <a:pPr algn="l" fontAlgn="ctr"/>
                      <a:r>
                        <a:rPr lang="en-US" altLang="ja-JP" sz="1100" u="none" strike="noStrike" dirty="0" err="1">
                          <a:effectLst/>
                          <a:latin typeface="游ゴシック" panose="020B0400000000000000" pitchFamily="50" charset="-128"/>
                          <a:ea typeface="+mn-ea"/>
                        </a:rPr>
                        <a:t>SQLServer</a:t>
                      </a:r>
                      <a:endParaRPr lang="en-US" altLang="ja-JP" sz="1100" u="none" strike="noStrike" dirty="0">
                        <a:effectLst/>
                        <a:latin typeface="游ゴシック" panose="020B0400000000000000" pitchFamily="50" charset="-128"/>
                        <a:ea typeface="+mn-ea"/>
                      </a:endParaRPr>
                    </a:p>
                    <a:p>
                      <a:pPr algn="l" fontAlgn="ctr"/>
                      <a:r>
                        <a:rPr lang="en-US" altLang="ja-JP" sz="1100" u="none" strike="noStrike" dirty="0">
                          <a:effectLst/>
                          <a:latin typeface="游ゴシック" panose="020B0400000000000000" pitchFamily="50" charset="-128"/>
                          <a:ea typeface="+mn-ea"/>
                        </a:rPr>
                        <a:t>IntegrationService</a:t>
                      </a:r>
                    </a:p>
                    <a:p>
                      <a:pPr algn="l" fontAlgn="ctr"/>
                      <a:r>
                        <a:rPr lang="en-US" altLang="ja-JP" sz="1100" b="0" i="0" u="none" strike="noStrike" dirty="0" err="1">
                          <a:solidFill>
                            <a:srgbClr val="000000"/>
                          </a:solidFill>
                          <a:effectLst/>
                          <a:latin typeface="游ゴシック" panose="020B0400000000000000" pitchFamily="50" charset="-128"/>
                          <a:ea typeface="+mn-ea"/>
                        </a:rPr>
                        <a:t>ReportingService</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noFill/>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7</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人月</a:t>
                      </a:r>
                    </a:p>
                  </a:txBody>
                  <a:tcPr marL="9525" marR="9525" marT="9525" marB="0" anchor="ctr">
                    <a:noFill/>
                  </a:tcPr>
                </a:tc>
                <a:extLst>
                  <a:ext uri="{0D108BD9-81ED-4DB2-BD59-A6C34878D82A}">
                    <a16:rowId xmlns:a16="http://schemas.microsoft.com/office/drawing/2014/main" xmlns="" val="878100640"/>
                  </a:ext>
                </a:extLst>
              </a:tr>
              <a:tr h="288343">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通販</a:t>
                      </a:r>
                    </a:p>
                  </a:txBody>
                  <a:tcPr marL="9525" marR="9525" marT="9525" marB="0" anchor="ctr">
                    <a:noFill/>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2010/4-2010/7</a:t>
                      </a:r>
                    </a:p>
                  </a:txBody>
                  <a:tcPr marL="9525" marR="9525" marT="9525" marB="0" anchor="ctr">
                    <a:noFill/>
                  </a:tcPr>
                </a:tc>
                <a:tc>
                  <a:txBody>
                    <a:bodyPr/>
                    <a:lstStyle/>
                    <a:p>
                      <a:pPr algn="l" fontAlgn="ctr"/>
                      <a:r>
                        <a:rPr lang="en-US" altLang="ja-JP" sz="1100" u="none" strike="noStrike" dirty="0" err="1">
                          <a:effectLst/>
                          <a:latin typeface="游ゴシック" panose="020B0400000000000000" pitchFamily="50" charset="-128"/>
                          <a:ea typeface="+mn-ea"/>
                        </a:rPr>
                        <a:t>SQLServer</a:t>
                      </a:r>
                      <a:endParaRPr lang="en-US" altLang="ja-JP" sz="1100" u="none" strike="noStrike" dirty="0">
                        <a:effectLst/>
                        <a:latin typeface="游ゴシック" panose="020B0400000000000000" pitchFamily="50" charset="-128"/>
                        <a:ea typeface="+mn-ea"/>
                      </a:endParaRPr>
                    </a:p>
                    <a:p>
                      <a:pPr algn="l" fontAlgn="ctr"/>
                      <a:r>
                        <a:rPr lang="en-US" altLang="ja-JP" sz="1100" b="0" i="0" u="none" strike="noStrike" dirty="0" err="1">
                          <a:solidFill>
                            <a:srgbClr val="000000"/>
                          </a:solidFill>
                          <a:effectLst/>
                          <a:latin typeface="游ゴシック" panose="020B0400000000000000" pitchFamily="50" charset="-128"/>
                          <a:ea typeface="+mn-ea"/>
                        </a:rPr>
                        <a:t>ReportingService</a:t>
                      </a:r>
                      <a:endParaRPr lang="en-US" altLang="ja-JP" sz="1100" b="0" i="0" u="none" strike="noStrike" dirty="0">
                        <a:solidFill>
                          <a:srgbClr val="000000"/>
                        </a:solidFill>
                        <a:effectLst/>
                        <a:latin typeface="游ゴシック" panose="020B0400000000000000" pitchFamily="50" charset="-128"/>
                        <a:ea typeface="+mn-ea"/>
                      </a:endParaRPr>
                    </a:p>
                  </a:txBody>
                  <a:tcPr marL="9525" marR="9525" marT="9525" marB="0" anchor="ctr">
                    <a:noFill/>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4</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人月</a:t>
                      </a:r>
                    </a:p>
                  </a:txBody>
                  <a:tcPr marL="9525" marR="9525" marT="9525" marB="0" anchor="ctr">
                    <a:noFill/>
                  </a:tcPr>
                </a:tc>
                <a:extLst>
                  <a:ext uri="{0D108BD9-81ED-4DB2-BD59-A6C34878D82A}">
                    <a16:rowId xmlns:a16="http://schemas.microsoft.com/office/drawing/2014/main" xmlns="" val="2403088683"/>
                  </a:ext>
                </a:extLst>
              </a:tr>
              <a:tr h="288343">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調剤</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noFill/>
                  </a:tcP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2009/4-2010/3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noFill/>
                  </a:tcP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Dr.Sum</a:t>
                      </a:r>
                      <a:r>
                        <a:rPr lang="en-US" sz="1100" u="none" strike="noStrike" dirty="0">
                          <a:effectLst/>
                          <a:latin typeface="游ゴシック" panose="020B0400000000000000" pitchFamily="50" charset="-128"/>
                          <a:ea typeface="游ゴシック" panose="020B0400000000000000" pitchFamily="50" charset="-128"/>
                        </a:rPr>
                        <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Datalizer</a:t>
                      </a:r>
                      <a:r>
                        <a:rPr lang="en-US" sz="1100" u="none" strike="noStrike" dirty="0">
                          <a:effectLst/>
                          <a:latin typeface="游ゴシック" panose="020B0400000000000000" pitchFamily="50" charset="-128"/>
                          <a:ea typeface="游ゴシック" panose="020B0400000000000000" pitchFamily="50" charset="-128"/>
                        </a:rPr>
                        <a:t> for Web</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DataSpider</a:t>
                      </a:r>
                      <a:r>
                        <a:rPr lang="en-US" sz="1100" u="none" strike="noStrike" dirty="0">
                          <a:effectLst/>
                          <a:latin typeface="游ゴシック" panose="020B0400000000000000" pitchFamily="50" charset="-128"/>
                          <a:ea typeface="游ゴシック" panose="020B0400000000000000" pitchFamily="50" charset="-128"/>
                        </a:rPr>
                        <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Cognos</a:t>
                      </a:r>
                      <a:r>
                        <a:rPr lang="en-US" sz="1100" u="none" strike="noStrike" dirty="0">
                          <a:effectLst/>
                          <a:latin typeface="游ゴシック" panose="020B0400000000000000" pitchFamily="50" charset="-128"/>
                          <a:ea typeface="游ゴシック" panose="020B0400000000000000" pitchFamily="50" charset="-128"/>
                        </a:rPr>
                        <a:t>/</a:t>
                      </a:r>
                      <a:r>
                        <a:rPr lang="en-US" sz="1100" u="none" strike="noStrike" dirty="0" err="1">
                          <a:effectLst/>
                          <a:latin typeface="游ゴシック" panose="020B0400000000000000" pitchFamily="50" charset="-128"/>
                          <a:ea typeface="游ゴシック" panose="020B0400000000000000" pitchFamily="50" charset="-128"/>
                        </a:rPr>
                        <a:t>SQLServer</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noFill/>
                  </a:tcP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30</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noFill/>
                  </a:tcPr>
                </a:tc>
                <a:extLst>
                  <a:ext uri="{0D108BD9-81ED-4DB2-BD59-A6C34878D82A}">
                    <a16:rowId xmlns:a16="http://schemas.microsoft.com/office/drawing/2014/main" xmlns="" val="1948350580"/>
                  </a:ext>
                </a:extLst>
              </a:tr>
              <a:tr h="288343">
                <a:tc>
                  <a:txBody>
                    <a:bodyPr/>
                    <a:lstStyle/>
                    <a:p>
                      <a:pPr algn="ctr" fontAlgn="ctr"/>
                      <a:r>
                        <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rPr>
                        <a:t>クレジット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noFill/>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2008/9-2009/3</a:t>
                      </a:r>
                    </a:p>
                  </a:txBody>
                  <a:tcPr marL="9525" marR="9525" marT="9525" marB="0" anchor="ctr">
                    <a:noFill/>
                  </a:tcPr>
                </a:tc>
                <a:tc>
                  <a:txBody>
                    <a:bodyPr/>
                    <a:lstStyle/>
                    <a:p>
                      <a:pPr algn="l" fontAlgn="ctr"/>
                      <a:r>
                        <a:rPr lang="en-US" altLang="ja-JP" sz="1100" u="none" strike="noStrike" dirty="0" err="1">
                          <a:effectLst/>
                          <a:latin typeface="游ゴシック" panose="020B0400000000000000" pitchFamily="50" charset="-128"/>
                          <a:ea typeface="+mn-ea"/>
                        </a:rPr>
                        <a:t>SQLServer</a:t>
                      </a:r>
                      <a:endParaRPr lang="en-US" altLang="ja-JP" sz="1100" u="none" strike="noStrike" dirty="0">
                        <a:effectLst/>
                        <a:latin typeface="游ゴシック" panose="020B0400000000000000" pitchFamily="50" charset="-128"/>
                        <a:ea typeface="+mn-ea"/>
                      </a:endParaRPr>
                    </a:p>
                    <a:p>
                      <a:pPr algn="l" fontAlgn="ctr"/>
                      <a:r>
                        <a:rPr lang="en-US" altLang="ja-JP" sz="1100" u="none" strike="noStrike" dirty="0">
                          <a:effectLst/>
                          <a:latin typeface="游ゴシック" panose="020B0400000000000000" pitchFamily="50" charset="-128"/>
                          <a:ea typeface="+mn-ea"/>
                        </a:rPr>
                        <a:t>IntegrationService</a:t>
                      </a:r>
                    </a:p>
                    <a:p>
                      <a:pPr algn="l" fontAlgn="ctr"/>
                      <a:r>
                        <a:rPr lang="en-US" altLang="ja-JP" sz="1100" b="0" i="0" u="none" strike="noStrike" dirty="0" err="1">
                          <a:solidFill>
                            <a:srgbClr val="000000"/>
                          </a:solidFill>
                          <a:effectLst/>
                          <a:latin typeface="游ゴシック" panose="020B0400000000000000" pitchFamily="50" charset="-128"/>
                          <a:ea typeface="+mn-ea"/>
                        </a:rPr>
                        <a:t>ReportingService</a:t>
                      </a:r>
                      <a:endParaRPr lang="en-US" altLang="ja-JP" sz="1100" b="0" i="0" u="none" strike="noStrike" dirty="0">
                        <a:solidFill>
                          <a:srgbClr val="000000"/>
                        </a:solidFill>
                        <a:effectLst/>
                        <a:latin typeface="游ゴシック" panose="020B0400000000000000" pitchFamily="50" charset="-128"/>
                        <a:ea typeface="+mn-ea"/>
                      </a:endParaRPr>
                    </a:p>
                    <a:p>
                      <a:pPr algn="l" fontAlgn="ctr"/>
                      <a:r>
                        <a:rPr lang="en-US" altLang="ja-JP" sz="1100" b="0" i="0" u="none" strike="noStrike" dirty="0" err="1">
                          <a:solidFill>
                            <a:srgbClr val="000000"/>
                          </a:solidFill>
                          <a:effectLst/>
                          <a:latin typeface="游ゴシック" panose="020B0400000000000000" pitchFamily="50" charset="-128"/>
                          <a:ea typeface="游ゴシック" panose="020B0400000000000000" pitchFamily="50" charset="-128"/>
                        </a:rPr>
                        <a:t>AnalysisService</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noFill/>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15</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人月</a:t>
                      </a:r>
                    </a:p>
                  </a:txBody>
                  <a:tcPr marL="9525" marR="9525" marT="9525" marB="0" anchor="ctr">
                    <a:noFill/>
                  </a:tcPr>
                </a:tc>
                <a:extLst>
                  <a:ext uri="{0D108BD9-81ED-4DB2-BD59-A6C34878D82A}">
                    <a16:rowId xmlns:a16="http://schemas.microsoft.com/office/drawing/2014/main" xmlns="" val="1032307889"/>
                  </a:ext>
                </a:extLst>
              </a:tr>
              <a:tr h="288343">
                <a:tc>
                  <a:txBody>
                    <a:bodyPr/>
                    <a:lstStyle/>
                    <a:p>
                      <a:pPr algn="ctr" fontAlgn="ctr"/>
                      <a:r>
                        <a:rPr lang="ja-JP" altLang="en-US" sz="1100" u="none" strike="noStrike" dirty="0">
                          <a:effectLst/>
                          <a:latin typeface="游ゴシック" panose="020B0400000000000000" pitchFamily="50" charset="-128"/>
                          <a:ea typeface="游ゴシック" panose="020B0400000000000000" pitchFamily="50" charset="-128"/>
                        </a:rPr>
                        <a:t>調剤</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noFill/>
                  </a:tcP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2008/4-2009/3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noFill/>
                  </a:tcPr>
                </a:tc>
                <a:tc>
                  <a:txBody>
                    <a:bodyPr/>
                    <a:lstStyle/>
                    <a:p>
                      <a:pPr algn="l" fontAlgn="ctr"/>
                      <a:r>
                        <a:rPr lang="en-US" sz="1100" u="none" strike="noStrike" dirty="0" err="1">
                          <a:effectLst/>
                          <a:latin typeface="游ゴシック" panose="020B0400000000000000" pitchFamily="50" charset="-128"/>
                          <a:ea typeface="游ゴシック" panose="020B0400000000000000" pitchFamily="50" charset="-128"/>
                        </a:rPr>
                        <a:t>Dr.Sum</a:t>
                      </a:r>
                      <a:r>
                        <a:rPr lang="en-US" sz="1100" u="none" strike="noStrike" dirty="0">
                          <a:effectLst/>
                          <a:latin typeface="游ゴシック" panose="020B0400000000000000" pitchFamily="50" charset="-128"/>
                          <a:ea typeface="游ゴシック" panose="020B0400000000000000" pitchFamily="50" charset="-128"/>
                        </a:rPr>
                        <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Datalizer</a:t>
                      </a:r>
                      <a:r>
                        <a:rPr lang="en-US" sz="1100" u="none" strike="noStrike" dirty="0">
                          <a:effectLst/>
                          <a:latin typeface="游ゴシック" panose="020B0400000000000000" pitchFamily="50" charset="-128"/>
                          <a:ea typeface="游ゴシック" panose="020B0400000000000000" pitchFamily="50" charset="-128"/>
                        </a:rPr>
                        <a:t> for Web</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DataSpider</a:t>
                      </a:r>
                      <a:r>
                        <a:rPr lang="en-US" sz="1100" u="none" strike="noStrike" dirty="0">
                          <a:effectLst/>
                          <a:latin typeface="游ゴシック" panose="020B0400000000000000" pitchFamily="50" charset="-128"/>
                          <a:ea typeface="游ゴシック" panose="020B0400000000000000" pitchFamily="50" charset="-128"/>
                        </a:rPr>
                        <a:t/>
                      </a:r>
                      <a:br>
                        <a:rPr lang="en-US" sz="1100" u="none" strike="noStrike" dirty="0">
                          <a:effectLst/>
                          <a:latin typeface="游ゴシック" panose="020B0400000000000000" pitchFamily="50" charset="-128"/>
                          <a:ea typeface="游ゴシック" panose="020B0400000000000000" pitchFamily="50" charset="-128"/>
                        </a:rPr>
                      </a:br>
                      <a:r>
                        <a:rPr lang="en-US" sz="1100" u="none" strike="noStrike" dirty="0" err="1">
                          <a:effectLst/>
                          <a:latin typeface="游ゴシック" panose="020B0400000000000000" pitchFamily="50" charset="-128"/>
                          <a:ea typeface="游ゴシック" panose="020B0400000000000000" pitchFamily="50" charset="-128"/>
                        </a:rPr>
                        <a:t>Cognos</a:t>
                      </a:r>
                      <a:r>
                        <a:rPr lang="en-US" sz="1100" u="none" strike="noStrike" dirty="0">
                          <a:effectLst/>
                          <a:latin typeface="游ゴシック" panose="020B0400000000000000" pitchFamily="50" charset="-128"/>
                          <a:ea typeface="游ゴシック" panose="020B0400000000000000" pitchFamily="50" charset="-128"/>
                        </a:rPr>
                        <a:t>/</a:t>
                      </a:r>
                      <a:r>
                        <a:rPr lang="en-US" sz="1100" u="none" strike="noStrike" dirty="0" err="1">
                          <a:effectLst/>
                          <a:latin typeface="游ゴシック" panose="020B0400000000000000" pitchFamily="50" charset="-128"/>
                          <a:ea typeface="游ゴシック" panose="020B0400000000000000" pitchFamily="50" charset="-128"/>
                        </a:rPr>
                        <a:t>SQLServer</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noFill/>
                  </a:tcPr>
                </a:tc>
                <a:tc>
                  <a:txBody>
                    <a:bodyPr/>
                    <a:lstStyle/>
                    <a:p>
                      <a:pPr algn="l" fontAlgn="ctr"/>
                      <a:r>
                        <a:rPr lang="en-US" altLang="ja-JP" sz="1100" u="none" strike="noStrike" dirty="0">
                          <a:effectLst/>
                          <a:latin typeface="游ゴシック" panose="020B0400000000000000" pitchFamily="50" charset="-128"/>
                          <a:ea typeface="游ゴシック" panose="020B0400000000000000" pitchFamily="50" charset="-128"/>
                        </a:rPr>
                        <a:t>40</a:t>
                      </a:r>
                      <a:r>
                        <a:rPr lang="ja-JP" altLang="en-US" sz="1100" u="none" strike="noStrike" dirty="0">
                          <a:effectLst/>
                          <a:latin typeface="游ゴシック" panose="020B0400000000000000" pitchFamily="50" charset="-128"/>
                          <a:ea typeface="游ゴシック" panose="020B0400000000000000" pitchFamily="50" charset="-128"/>
                        </a:rPr>
                        <a:t>人月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noFill/>
                  </a:tcPr>
                </a:tc>
                <a:extLst>
                  <a:ext uri="{0D108BD9-81ED-4DB2-BD59-A6C34878D82A}">
                    <a16:rowId xmlns:a16="http://schemas.microsoft.com/office/drawing/2014/main" xmlns="" val="1825227418"/>
                  </a:ext>
                </a:extLst>
              </a:tr>
            </a:tbl>
          </a:graphicData>
        </a:graphic>
      </p:graphicFrame>
      <p:sp>
        <p:nvSpPr>
          <p:cNvPr id="2" name="スライド番号プレースホルダー 1"/>
          <p:cNvSpPr>
            <a:spLocks noGrp="1"/>
          </p:cNvSpPr>
          <p:nvPr>
            <p:ph type="sldNum" sz="quarter" idx="12"/>
          </p:nvPr>
        </p:nvSpPr>
        <p:spPr/>
        <p:txBody>
          <a:bodyPr/>
          <a:lstStyle/>
          <a:p>
            <a:fld id="{64634BF0-D04F-476A-A1AC-BF379FB850CA}" type="slidenum">
              <a:rPr kumimoji="1" lang="ja-JP" altLang="en-US" smtClean="0"/>
              <a:pPr/>
              <a:t>8</a:t>
            </a:fld>
            <a:endParaRPr kumimoji="1" lang="ja-JP" altLang="en-US" dirty="0"/>
          </a:p>
        </p:txBody>
      </p:sp>
    </p:spTree>
    <p:extLst>
      <p:ext uri="{BB962C8B-B14F-4D97-AF65-F5344CB8AC3E}">
        <p14:creationId xmlns:p14="http://schemas.microsoft.com/office/powerpoint/2010/main" val="97971258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1544</TotalTime>
  <Words>1033</Words>
  <Application>Microsoft Office PowerPoint</Application>
  <PresentationFormat>画面に合わせる (4:3)</PresentationFormat>
  <Paragraphs>358</Paragraphs>
  <Slides>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8</vt:i4>
      </vt:variant>
    </vt:vector>
  </HeadingPairs>
  <TitlesOfParts>
    <vt:vector size="15" baseType="lpstr">
      <vt:lpstr>ＭＳ Ｐゴシック</vt:lpstr>
      <vt:lpstr>游ゴシック</vt:lpstr>
      <vt:lpstr>游ゴシック Light</vt:lpstr>
      <vt:lpstr>Arial</vt:lpstr>
      <vt:lpstr>Calibri</vt:lpstr>
      <vt:lpstr>Calibri Light</vt:lpstr>
      <vt:lpstr>Office Theme</vt:lpstr>
      <vt:lpstr>PowerPoint プレゼンテーション</vt:lpstr>
      <vt:lpstr>株式会社ナナイロ について</vt:lpstr>
      <vt:lpstr>仙台市「四方よし企業」優秀賞受賞 (2017.4.25)</vt:lpstr>
      <vt:lpstr>各事業部概要1</vt:lpstr>
      <vt:lpstr>各事業部概要2</vt:lpstr>
      <vt:lpstr>UA部 開発対応領域</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ishimori</dc:creator>
  <cp:lastModifiedBy>joe tatunda</cp:lastModifiedBy>
  <cp:revision>135</cp:revision>
  <cp:lastPrinted>2016-10-17T05:29:06Z</cp:lastPrinted>
  <dcterms:created xsi:type="dcterms:W3CDTF">2016-03-22T04:20:29Z</dcterms:created>
  <dcterms:modified xsi:type="dcterms:W3CDTF">2017-05-24T00:09:10Z</dcterms:modified>
</cp:coreProperties>
</file>