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</p:sldIdLst>
  <p:sldSz cx="14630400" cy="8229600"/>
  <p:notesSz cx="8229600" cy="14630400"/>
  <p:embeddedFontLst>
    <p:embeddedFont>
      <p:font typeface="Prata" panose="00000500000000000000" pitchFamily="34" charset="0"/>
      <p:regular r:id="rId17"/>
    </p:embeddedFont>
    <p:embeddedFont>
      <p:font typeface="Prata" panose="00000500000000000000" pitchFamily="34" charset="-122"/>
      <p:regular r:id="rId18"/>
    </p:embeddedFont>
    <p:embeddedFont>
      <p:font typeface="Prata" panose="00000500000000000000" pitchFamily="34" charset="-120"/>
      <p:regular r:id="rId19"/>
    </p:embeddedFont>
    <p:embeddedFont>
      <p:font typeface="Manrope" pitchFamily="34" charset="0"/>
      <p:bold r:id="rId20"/>
    </p:embeddedFont>
    <p:embeddedFont>
      <p:font typeface="Manrope" pitchFamily="34" charset="-122"/>
      <p:bold r:id="rId21"/>
    </p:embeddedFont>
    <p:embeddedFont>
      <p:font typeface="Manrope" pitchFamily="34" charset="-120"/>
      <p:bold r:id="rId22"/>
    </p:embeddedFont>
    <p:embeddedFont>
      <p:font typeface="Calibri" panose="020F0502020204030204" charset="0"/>
      <p:regular r:id="rId23"/>
      <p:bold r:id="rId24"/>
      <p:italic r:id="rId25"/>
      <p:boldItalic r:id="rId26"/>
    </p:embeddedFont>
    <p:embeddedFont>
      <p:font typeface="Mongolian Baiti" panose="03000500000000000000" charset="0"/>
      <p:regular r:id="rId27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7" Type="http://schemas.openxmlformats.org/officeDocument/2006/relationships/font" Target="fonts/font11.fntdata"/><Relationship Id="rId26" Type="http://schemas.openxmlformats.org/officeDocument/2006/relationships/font" Target="fonts/font10.fntdata"/><Relationship Id="rId25" Type="http://schemas.openxmlformats.org/officeDocument/2006/relationships/font" Target="fonts/font9.fntdata"/><Relationship Id="rId24" Type="http://schemas.openxmlformats.org/officeDocument/2006/relationships/font" Target="fonts/font8.fntdata"/><Relationship Id="rId23" Type="http://schemas.openxmlformats.org/officeDocument/2006/relationships/font" Target="fonts/font7.fntdata"/><Relationship Id="rId22" Type="http://schemas.openxmlformats.org/officeDocument/2006/relationships/font" Target="fonts/font6.fntdata"/><Relationship Id="rId21" Type="http://schemas.openxmlformats.org/officeDocument/2006/relationships/font" Target="fonts/font5.fntdata"/><Relationship Id="rId20" Type="http://schemas.openxmlformats.org/officeDocument/2006/relationships/font" Target="fonts/font4.fntdata"/><Relationship Id="rId2" Type="http://schemas.openxmlformats.org/officeDocument/2006/relationships/theme" Target="theme/theme1.xml"/><Relationship Id="rId19" Type="http://schemas.openxmlformats.org/officeDocument/2006/relationships/font" Target="fonts/font3.fntdata"/><Relationship Id="rId18" Type="http://schemas.openxmlformats.org/officeDocument/2006/relationships/font" Target="fonts/font2.fntdata"/><Relationship Id="rId17" Type="http://schemas.openxmlformats.org/officeDocument/2006/relationships/font" Target="fonts/font1.fntdata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3171B"/>
          </a:solidFill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12326"/>
          </a:solidFill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5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6.x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793790" y="3054429"/>
            <a:ext cx="7556421" cy="141755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altLang="en-US" sz="4450" dirty="0">
                <a:solidFill>
                  <a:srgbClr val="F2D4BA"/>
                </a:solidFill>
                <a:latin typeface="Prata" panose="00000500000000000000" pitchFamily="34" charset="0"/>
                <a:ea typeface="Prata" panose="00000500000000000000" pitchFamily="34" charset="-122"/>
                <a:cs typeface="Prata" panose="00000500000000000000" pitchFamily="34" charset="-120"/>
              </a:rPr>
              <a:t>Rwanda Public Transport Facilities and Operators 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4812149"/>
            <a:ext cx="75564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Comprehensive Data Analytics for Urban Transport Optimization</a:t>
            </a:r>
            <a:endParaRPr lang="en-US" sz="1750" dirty="0"/>
          </a:p>
        </p:txBody>
      </p:sp>
      <p:sp>
        <p:nvSpPr>
          <p:cNvPr id="5" name="Text 1"/>
          <p:cNvSpPr/>
          <p:nvPr/>
        </p:nvSpPr>
        <p:spPr>
          <a:xfrm>
            <a:off x="793750" y="5769610"/>
            <a:ext cx="7556500" cy="1719580"/>
          </a:xfrm>
          <a:prstGeom prst="rect">
            <a:avLst/>
          </a:prstGeom>
          <a:noFill/>
        </p:spPr>
        <p:txBody>
          <a:bodyPr wrap="none" lIns="0" tIns="0" rIns="0" bIns="0" rtlCol="0" anchor="t"/>
          <a:p>
            <a:pPr marL="0" indent="0" algn="l">
              <a:lnSpc>
                <a:spcPts val="2850"/>
              </a:lnSpc>
              <a:buNone/>
            </a:pPr>
            <a:r>
              <a:rPr lang="en-US" altLang="en-US" sz="1750" dirty="0">
                <a:ln>
                  <a:solidFill>
                    <a:schemeClr val="accent3"/>
                  </a:solidFill>
                </a:ln>
                <a:noFill/>
              </a:rPr>
              <a:t>Student: Ishimwe Egide (ID: 26661)</a:t>
            </a:r>
            <a:endParaRPr lang="en-US" altLang="en-US" sz="1750" dirty="0">
              <a:ln>
                <a:solidFill>
                  <a:schemeClr val="accent3"/>
                </a:solidFill>
              </a:ln>
              <a:noFill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altLang="en-US" sz="1750" dirty="0">
                <a:ln>
                  <a:solidFill>
                    <a:schemeClr val="accent3"/>
                  </a:solidFill>
                </a:ln>
                <a:noFill/>
              </a:rPr>
              <a:t>Course: INSY 8413 | </a:t>
            </a:r>
            <a:r>
              <a:rPr lang="en-US" altLang="en-US" sz="1750" dirty="0">
                <a:ln>
                  <a:solidFill>
                    <a:schemeClr val="accent3"/>
                  </a:solidFill>
                </a:ln>
                <a:noFill/>
                <a:latin typeface="Mongolian Baiti" panose="03000500000000000000" charset="0"/>
                <a:cs typeface="Mongolian Baiti" panose="03000500000000000000" charset="0"/>
              </a:rPr>
              <a:t>Introduction </a:t>
            </a:r>
            <a:r>
              <a:rPr lang="en-US" altLang="en-US" sz="1750" dirty="0">
                <a:ln>
                  <a:solidFill>
                    <a:schemeClr val="accent3"/>
                  </a:solidFill>
                </a:ln>
                <a:noFill/>
              </a:rPr>
              <a:t>to Big Data Analytics</a:t>
            </a:r>
            <a:endParaRPr lang="en-US" altLang="en-US" sz="1750" dirty="0">
              <a:ln>
                <a:solidFill>
                  <a:schemeClr val="accent3"/>
                </a:solidFill>
              </a:ln>
              <a:noFill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altLang="en-US" sz="1750" dirty="0">
                <a:ln>
                  <a:solidFill>
                    <a:schemeClr val="accent3"/>
                  </a:solidFill>
                </a:ln>
                <a:noFill/>
              </a:rPr>
              <a:t>Instructor: Eric Maniraguha</a:t>
            </a:r>
            <a:endParaRPr lang="en-US" altLang="en-US" sz="1750" dirty="0">
              <a:ln>
                <a:solidFill>
                  <a:schemeClr val="accent3"/>
                </a:solidFill>
              </a:ln>
              <a:noFill/>
            </a:endParaRPr>
          </a:p>
          <a:p>
            <a:pPr marL="0" indent="0" algn="l">
              <a:lnSpc>
                <a:spcPts val="2850"/>
              </a:lnSpc>
              <a:buNone/>
            </a:pPr>
            <a:r>
              <a:rPr lang="en-US" altLang="en-US" sz="1750" dirty="0">
                <a:ln>
                  <a:solidFill>
                    <a:schemeClr val="accent3"/>
                  </a:solidFill>
                </a:ln>
                <a:noFill/>
              </a:rPr>
              <a:t>Date: August 2025</a:t>
            </a:r>
            <a:endParaRPr lang="en-US" altLang="en-US" sz="1750" dirty="0">
              <a:ln>
                <a:solidFill>
                  <a:schemeClr val="accent3"/>
                </a:solidFill>
              </a:ln>
              <a:noFill/>
            </a:endParaRPr>
          </a:p>
        </p:txBody>
      </p:sp>
      <p:pic>
        <p:nvPicPr>
          <p:cNvPr id="6" name="Picture 5"/>
          <p:cNvPicPr/>
          <p:nvPr/>
        </p:nvPicPr>
        <p:blipFill>
          <a:blip r:embed="rId1"/>
          <a:stretch>
            <a:fillRect/>
          </a:stretch>
        </p:blipFill>
        <p:spPr>
          <a:xfrm>
            <a:off x="8083550" y="484505"/>
            <a:ext cx="6546850" cy="667639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726287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D4BA"/>
                </a:solidFill>
                <a:latin typeface="Prata" panose="00000500000000000000" pitchFamily="34" charset="0"/>
                <a:ea typeface="Prata" panose="00000500000000000000" pitchFamily="34" charset="-122"/>
                <a:cs typeface="Prata" panose="00000500000000000000" pitchFamily="34" charset="-120"/>
              </a:rPr>
              <a:t>Conclusion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88694"/>
            <a:ext cx="1304282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The Kigali Transport Insights &amp; Dashboard project successfully transformed raw data into actionable knowledge, empowering stakeholders to improve urban mobility.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869650"/>
            <a:ext cx="6407944" cy="2633543"/>
          </a:xfrm>
          <a:prstGeom prst="roundRect">
            <a:avLst>
              <a:gd name="adj" fmla="val 1292"/>
            </a:avLst>
          </a:prstGeom>
          <a:solidFill>
            <a:srgbClr val="404245"/>
          </a:solidFill>
        </p:spPr>
      </p:sp>
      <p:sp>
        <p:nvSpPr>
          <p:cNvPr id="5" name="Text 3"/>
          <p:cNvSpPr/>
          <p:nvPr/>
        </p:nvSpPr>
        <p:spPr>
          <a:xfrm>
            <a:off x="1020604" y="4096464"/>
            <a:ext cx="2950726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Prata" panose="00000500000000000000" pitchFamily="34" charset="0"/>
                <a:ea typeface="Prata" panose="00000500000000000000" pitchFamily="34" charset="-122"/>
                <a:cs typeface="Prata" panose="00000500000000000000" pitchFamily="34" charset="-120"/>
              </a:rPr>
              <a:t>Project Achievements</a:t>
            </a:r>
            <a:endParaRPr lang="en-US" sz="2200" dirty="0"/>
          </a:p>
        </p:txBody>
      </p:sp>
      <p:sp>
        <p:nvSpPr>
          <p:cNvPr id="6" name="Text 4"/>
          <p:cNvSpPr/>
          <p:nvPr/>
        </p:nvSpPr>
        <p:spPr>
          <a:xfrm>
            <a:off x="1020604" y="4586883"/>
            <a:ext cx="595431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Complete data analysis pipeline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1020604" y="5029081"/>
            <a:ext cx="595431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Machine learning models (84.7% accuracy)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1020604" y="5471279"/>
            <a:ext cx="595431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Interactive dashboards for decision-making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020604" y="5913477"/>
            <a:ext cx="595431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Evidence-based recommendations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7428548" y="3869650"/>
            <a:ext cx="6408063" cy="2633543"/>
          </a:xfrm>
          <a:prstGeom prst="roundRect">
            <a:avLst>
              <a:gd name="adj" fmla="val 1292"/>
            </a:avLst>
          </a:prstGeom>
          <a:solidFill>
            <a:srgbClr val="404245"/>
          </a:solidFill>
        </p:spPr>
      </p:sp>
      <p:sp>
        <p:nvSpPr>
          <p:cNvPr id="11" name="Text 9"/>
          <p:cNvSpPr/>
          <p:nvPr/>
        </p:nvSpPr>
        <p:spPr>
          <a:xfrm>
            <a:off x="7655362" y="4096464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FFFFF"/>
                </a:solidFill>
                <a:latin typeface="Prata" panose="00000500000000000000" pitchFamily="34" charset="0"/>
                <a:ea typeface="Prata" panose="00000500000000000000" pitchFamily="34" charset="-122"/>
                <a:cs typeface="Prata" panose="00000500000000000000" pitchFamily="34" charset="-120"/>
              </a:rPr>
              <a:t>Academic Learning</a:t>
            </a:r>
            <a:endParaRPr lang="en-US" sz="2200" dirty="0"/>
          </a:p>
        </p:txBody>
      </p:sp>
      <p:sp>
        <p:nvSpPr>
          <p:cNvPr id="12" name="Text 10"/>
          <p:cNvSpPr/>
          <p:nvPr/>
        </p:nvSpPr>
        <p:spPr>
          <a:xfrm>
            <a:off x="7655362" y="4586883"/>
            <a:ext cx="595443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Advanced Python analytics &amp; visualization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655362" y="5029081"/>
            <a:ext cx="595443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ML application in urban planning</a:t>
            </a:r>
            <a:endParaRPr lang="en-US" sz="1750" dirty="0"/>
          </a:p>
        </p:txBody>
      </p:sp>
      <p:sp>
        <p:nvSpPr>
          <p:cNvPr id="14" name="Text 12"/>
          <p:cNvSpPr/>
          <p:nvPr/>
        </p:nvSpPr>
        <p:spPr>
          <a:xfrm>
            <a:off x="7655362" y="5471279"/>
            <a:ext cx="595443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Power BI dashboard development with DAX</a:t>
            </a:r>
            <a:endParaRPr lang="en-US" sz="1750" dirty="0"/>
          </a:p>
        </p:txBody>
      </p:sp>
      <p:sp>
        <p:nvSpPr>
          <p:cNvPr id="15" name="Text 13"/>
          <p:cNvSpPr/>
          <p:nvPr/>
        </p:nvSpPr>
        <p:spPr>
          <a:xfrm>
            <a:off x="7655362" y="5913477"/>
            <a:ext cx="595443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FFFFFF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Real-world problem-solving</a:t>
            </a:r>
            <a:endParaRPr lang="en-US" sz="17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671280"/>
            <a:ext cx="5670590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D4BA"/>
                </a:solidFill>
                <a:latin typeface="Prata" panose="00000500000000000000" pitchFamily="34" charset="0"/>
                <a:ea typeface="Prata" panose="00000500000000000000" pitchFamily="34" charset="-122"/>
                <a:cs typeface="Prata" panose="00000500000000000000" pitchFamily="34" charset="-120"/>
              </a:rPr>
              <a:t>Project Introduction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833688"/>
            <a:ext cx="13042821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Kigali, Rwanda, faces urban transport challenges due to rapid urbanization. This project addresses uneven operator distribution, service gaps, and peak-hour inefficiencies through data-driven analysis.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4154805"/>
            <a:ext cx="4196358" cy="2403396"/>
          </a:xfrm>
          <a:prstGeom prst="roundRect">
            <a:avLst>
              <a:gd name="adj" fmla="val 6087"/>
            </a:avLst>
          </a:prstGeom>
          <a:solidFill>
            <a:srgbClr val="212326"/>
          </a:solidFill>
        </p:spPr>
      </p:sp>
      <p:sp>
        <p:nvSpPr>
          <p:cNvPr id="5" name="Shape 3"/>
          <p:cNvSpPr/>
          <p:nvPr/>
        </p:nvSpPr>
        <p:spPr>
          <a:xfrm>
            <a:off x="793790" y="4124325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84482D"/>
          </a:solidFill>
        </p:spPr>
      </p:sp>
      <p:sp>
        <p:nvSpPr>
          <p:cNvPr id="6" name="Shape 4"/>
          <p:cNvSpPr/>
          <p:nvPr/>
        </p:nvSpPr>
        <p:spPr>
          <a:xfrm>
            <a:off x="2551688" y="3814643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84482D"/>
          </a:solidFill>
        </p:spPr>
      </p:sp>
      <p:sp>
        <p:nvSpPr>
          <p:cNvPr id="7" name="Text 5"/>
          <p:cNvSpPr/>
          <p:nvPr/>
        </p:nvSpPr>
        <p:spPr>
          <a:xfrm>
            <a:off x="2755761" y="3984784"/>
            <a:ext cx="272177" cy="34016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Prata" panose="00000500000000000000" pitchFamily="34" charset="0"/>
                <a:ea typeface="Prata" panose="00000500000000000000" pitchFamily="34" charset="-122"/>
                <a:cs typeface="Prata" panose="00000500000000000000" pitchFamily="34" charset="-120"/>
              </a:rPr>
              <a:t>1</a:t>
            </a:r>
            <a:endParaRPr lang="en-US" sz="2100" dirty="0"/>
          </a:p>
        </p:txBody>
      </p:sp>
      <p:sp>
        <p:nvSpPr>
          <p:cNvPr id="8" name="Text 6"/>
          <p:cNvSpPr/>
          <p:nvPr/>
        </p:nvSpPr>
        <p:spPr>
          <a:xfrm>
            <a:off x="1051084" y="4721781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anose="00000500000000000000" pitchFamily="34" charset="0"/>
                <a:ea typeface="Prata" panose="00000500000000000000" pitchFamily="34" charset="-122"/>
                <a:cs typeface="Prata" panose="00000500000000000000" pitchFamily="34" charset="-120"/>
              </a:rPr>
              <a:t>Problem Statement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1051084" y="5212199"/>
            <a:ext cx="3681770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Uneven distribution of 368 transport operators leads to service gaps and inefficiencies.</a:t>
            </a:r>
            <a:endParaRPr lang="en-US" sz="1750" dirty="0"/>
          </a:p>
        </p:txBody>
      </p:sp>
      <p:sp>
        <p:nvSpPr>
          <p:cNvPr id="10" name="Shape 8"/>
          <p:cNvSpPr/>
          <p:nvPr/>
        </p:nvSpPr>
        <p:spPr>
          <a:xfrm>
            <a:off x="5216962" y="4154805"/>
            <a:ext cx="4196358" cy="2403396"/>
          </a:xfrm>
          <a:prstGeom prst="roundRect">
            <a:avLst>
              <a:gd name="adj" fmla="val 6087"/>
            </a:avLst>
          </a:prstGeom>
          <a:solidFill>
            <a:srgbClr val="212326"/>
          </a:solidFill>
        </p:spPr>
      </p:sp>
      <p:sp>
        <p:nvSpPr>
          <p:cNvPr id="11" name="Shape 9"/>
          <p:cNvSpPr/>
          <p:nvPr/>
        </p:nvSpPr>
        <p:spPr>
          <a:xfrm>
            <a:off x="5216962" y="4124325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84482D"/>
          </a:solidFill>
        </p:spPr>
      </p:sp>
      <p:sp>
        <p:nvSpPr>
          <p:cNvPr id="12" name="Shape 10"/>
          <p:cNvSpPr/>
          <p:nvPr/>
        </p:nvSpPr>
        <p:spPr>
          <a:xfrm>
            <a:off x="6974860" y="3814643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84482D"/>
          </a:solidFill>
        </p:spPr>
      </p:sp>
      <p:sp>
        <p:nvSpPr>
          <p:cNvPr id="13" name="Text 11"/>
          <p:cNvSpPr/>
          <p:nvPr/>
        </p:nvSpPr>
        <p:spPr>
          <a:xfrm>
            <a:off x="7178933" y="3984784"/>
            <a:ext cx="272177" cy="34016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Prata" panose="00000500000000000000" pitchFamily="34" charset="0"/>
                <a:ea typeface="Prata" panose="00000500000000000000" pitchFamily="34" charset="-122"/>
                <a:cs typeface="Prata" panose="00000500000000000000" pitchFamily="34" charset="-120"/>
              </a:rPr>
              <a:t>2</a:t>
            </a:r>
            <a:endParaRPr lang="en-US" sz="2100" dirty="0"/>
          </a:p>
        </p:txBody>
      </p:sp>
      <p:sp>
        <p:nvSpPr>
          <p:cNvPr id="14" name="Text 12"/>
          <p:cNvSpPr/>
          <p:nvPr/>
        </p:nvSpPr>
        <p:spPr>
          <a:xfrm>
            <a:off x="5474256" y="4721781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anose="00000500000000000000" pitchFamily="34" charset="0"/>
                <a:ea typeface="Prata" panose="00000500000000000000" pitchFamily="34" charset="-122"/>
                <a:cs typeface="Prata" panose="00000500000000000000" pitchFamily="34" charset="-120"/>
              </a:rPr>
              <a:t>Project Purpose</a:t>
            </a:r>
            <a:endParaRPr lang="en-US" sz="2200" dirty="0"/>
          </a:p>
        </p:txBody>
      </p:sp>
      <p:sp>
        <p:nvSpPr>
          <p:cNvPr id="15" name="Text 13"/>
          <p:cNvSpPr/>
          <p:nvPr/>
        </p:nvSpPr>
        <p:spPr>
          <a:xfrm>
            <a:off x="5474256" y="5212199"/>
            <a:ext cx="3681770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Equip city authorities with insights to optimize public transport planning and operations.</a:t>
            </a:r>
            <a:endParaRPr lang="en-US" sz="1750" dirty="0"/>
          </a:p>
        </p:txBody>
      </p:sp>
      <p:sp>
        <p:nvSpPr>
          <p:cNvPr id="16" name="Shape 14"/>
          <p:cNvSpPr/>
          <p:nvPr/>
        </p:nvSpPr>
        <p:spPr>
          <a:xfrm>
            <a:off x="9640133" y="4154805"/>
            <a:ext cx="4196358" cy="2403396"/>
          </a:xfrm>
          <a:prstGeom prst="roundRect">
            <a:avLst>
              <a:gd name="adj" fmla="val 6087"/>
            </a:avLst>
          </a:prstGeom>
          <a:solidFill>
            <a:srgbClr val="212326"/>
          </a:solidFill>
        </p:spPr>
      </p:sp>
      <p:sp>
        <p:nvSpPr>
          <p:cNvPr id="17" name="Shape 15"/>
          <p:cNvSpPr/>
          <p:nvPr/>
        </p:nvSpPr>
        <p:spPr>
          <a:xfrm>
            <a:off x="9640133" y="4124325"/>
            <a:ext cx="4196358" cy="121920"/>
          </a:xfrm>
          <a:prstGeom prst="roundRect">
            <a:avLst>
              <a:gd name="adj" fmla="val 27907"/>
            </a:avLst>
          </a:prstGeom>
          <a:solidFill>
            <a:srgbClr val="84482D"/>
          </a:solidFill>
        </p:spPr>
      </p:sp>
      <p:sp>
        <p:nvSpPr>
          <p:cNvPr id="18" name="Shape 16"/>
          <p:cNvSpPr/>
          <p:nvPr/>
        </p:nvSpPr>
        <p:spPr>
          <a:xfrm>
            <a:off x="11398032" y="3814643"/>
            <a:ext cx="680442" cy="680442"/>
          </a:xfrm>
          <a:prstGeom prst="roundRect">
            <a:avLst>
              <a:gd name="adj" fmla="val 134383"/>
            </a:avLst>
          </a:prstGeom>
          <a:solidFill>
            <a:srgbClr val="84482D"/>
          </a:solidFill>
        </p:spPr>
      </p:sp>
      <p:sp>
        <p:nvSpPr>
          <p:cNvPr id="19" name="Text 17"/>
          <p:cNvSpPr/>
          <p:nvPr/>
        </p:nvSpPr>
        <p:spPr>
          <a:xfrm>
            <a:off x="11602105" y="3984784"/>
            <a:ext cx="272177" cy="340162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400"/>
              </a:lnSpc>
              <a:buNone/>
            </a:pPr>
            <a:r>
              <a:rPr lang="en-US" sz="2100" dirty="0">
                <a:solidFill>
                  <a:srgbClr val="FFFFFF"/>
                </a:solidFill>
                <a:latin typeface="Prata" panose="00000500000000000000" pitchFamily="34" charset="0"/>
                <a:ea typeface="Prata" panose="00000500000000000000" pitchFamily="34" charset="-122"/>
                <a:cs typeface="Prata" panose="00000500000000000000" pitchFamily="34" charset="-120"/>
              </a:rPr>
              <a:t>3</a:t>
            </a:r>
            <a:endParaRPr lang="en-US" sz="2100" dirty="0"/>
          </a:p>
        </p:txBody>
      </p:sp>
      <p:sp>
        <p:nvSpPr>
          <p:cNvPr id="20" name="Text 18"/>
          <p:cNvSpPr/>
          <p:nvPr/>
        </p:nvSpPr>
        <p:spPr>
          <a:xfrm>
            <a:off x="9897427" y="4721781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anose="00000500000000000000" pitchFamily="34" charset="0"/>
                <a:ea typeface="Prata" panose="00000500000000000000" pitchFamily="34" charset="-122"/>
                <a:cs typeface="Prata" panose="00000500000000000000" pitchFamily="34" charset="-120"/>
              </a:rPr>
              <a:t>Our Solution</a:t>
            </a:r>
            <a:endParaRPr lang="en-US" sz="2200" dirty="0"/>
          </a:p>
        </p:txBody>
      </p:sp>
      <p:sp>
        <p:nvSpPr>
          <p:cNvPr id="21" name="Text 19"/>
          <p:cNvSpPr/>
          <p:nvPr/>
        </p:nvSpPr>
        <p:spPr>
          <a:xfrm>
            <a:off x="9897427" y="5212199"/>
            <a:ext cx="3681770" cy="1088708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Data-driven analysis using Python and Power BI to provide actionable insights.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36194"/>
            <a:ext cx="11596449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D4BA"/>
                </a:solidFill>
                <a:latin typeface="Prata" panose="00000500000000000000" pitchFamily="34" charset="0"/>
                <a:ea typeface="Prata" panose="00000500000000000000" pitchFamily="34" charset="-122"/>
                <a:cs typeface="Prata" panose="00000500000000000000" pitchFamily="34" charset="-120"/>
              </a:rPr>
              <a:t>Methodology: Data Preparation &amp; Analysis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098602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We collected and cleaned transport operator data, enhancing it with key metrics for comprehensive analysis.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94346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D4BA"/>
                </a:solidFill>
                <a:latin typeface="Prata" panose="00000500000000000000" pitchFamily="34" charset="0"/>
                <a:ea typeface="Prata" panose="00000500000000000000" pitchFamily="34" charset="-122"/>
                <a:cs typeface="Prata" panose="00000500000000000000" pitchFamily="34" charset="-120"/>
              </a:rPr>
              <a:t>Dataset Overview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524613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Source: RURA Official Transport Licensing Portal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4966811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30 sample operators (from 368 total)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409009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20 attributes, 100% complete data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93790" y="5851208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Key fields: Regions, Operator Type, Peak Hours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3943469"/>
            <a:ext cx="4042291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D4BA"/>
                </a:solidFill>
                <a:latin typeface="Prata" panose="00000500000000000000" pitchFamily="34" charset="0"/>
                <a:ea typeface="Prata" panose="00000500000000000000" pitchFamily="34" charset="-122"/>
                <a:cs typeface="Prata" panose="00000500000000000000" pitchFamily="34" charset="-120"/>
              </a:rPr>
              <a:t>Data Quality &amp; Preprocessing</a:t>
            </a:r>
            <a:endParaRPr lang="en-US" sz="2200" dirty="0"/>
          </a:p>
        </p:txBody>
      </p:sp>
      <p:sp>
        <p:nvSpPr>
          <p:cNvPr id="10" name="Text 8"/>
          <p:cNvSpPr/>
          <p:nvPr/>
        </p:nvSpPr>
        <p:spPr>
          <a:xfrm>
            <a:off x="7599521" y="4524613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0 missing values, 0 duplicates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4966811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Properly formatted data types</a:t>
            </a:r>
            <a:endParaRPr lang="en-US" sz="1750" dirty="0"/>
          </a:p>
        </p:txBody>
      </p:sp>
      <p:sp>
        <p:nvSpPr>
          <p:cNvPr id="12" name="Text 10"/>
          <p:cNvSpPr/>
          <p:nvPr/>
        </p:nvSpPr>
        <p:spPr>
          <a:xfrm>
            <a:off x="7599521" y="5409009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Feature encoding for ML analysis</a:t>
            </a:r>
            <a:endParaRPr lang="en-US" sz="1750" dirty="0"/>
          </a:p>
        </p:txBody>
      </p:sp>
      <p:sp>
        <p:nvSpPr>
          <p:cNvPr id="13" name="Text 11"/>
          <p:cNvSpPr/>
          <p:nvPr/>
        </p:nvSpPr>
        <p:spPr>
          <a:xfrm>
            <a:off x="7599521" y="5851208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Geographic coordinate validation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90199"/>
            <a:ext cx="9662993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D4BA"/>
                </a:solidFill>
                <a:latin typeface="Prata" panose="00000500000000000000" pitchFamily="34" charset="0"/>
                <a:ea typeface="Prata" panose="00000500000000000000" pitchFamily="34" charset="-122"/>
                <a:cs typeface="Prata" panose="00000500000000000000" pitchFamily="34" charset="-120"/>
              </a:rPr>
              <a:t>Methodology: Tools &amp; Technologies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752606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Our project leveraged a robust technical stack for data analysis, machine learning, and visualization.</a:t>
            </a: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3370659"/>
            <a:ext cx="566976" cy="566976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1644253" y="350531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anose="00000500000000000000" pitchFamily="34" charset="0"/>
                <a:ea typeface="Prata" panose="00000500000000000000" pitchFamily="34" charset="-122"/>
                <a:cs typeface="Prata" panose="00000500000000000000" pitchFamily="34" charset="-120"/>
              </a:rPr>
              <a:t>Python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1644253" y="3995738"/>
            <a:ext cx="5529143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Data cleaning, analytics, and machine learning (pandas, numpy, scikit-learn).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6884" y="3370659"/>
            <a:ext cx="566976" cy="566976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307348" y="3505319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anose="00000500000000000000" pitchFamily="34" charset="0"/>
                <a:ea typeface="Prata" panose="00000500000000000000" pitchFamily="34" charset="-122"/>
                <a:cs typeface="Prata" panose="00000500000000000000" pitchFamily="34" charset="-120"/>
              </a:rPr>
              <a:t>Jupyter Notebook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8307348" y="3995738"/>
            <a:ext cx="5529263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Interactive development and analysis environment.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5288518"/>
            <a:ext cx="566976" cy="566976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1644253" y="542317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anose="00000500000000000000" pitchFamily="34" charset="0"/>
                <a:ea typeface="Prata" panose="00000500000000000000" pitchFamily="34" charset="-122"/>
                <a:cs typeface="Prata" panose="00000500000000000000" pitchFamily="34" charset="-120"/>
              </a:rPr>
              <a:t>Power BI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1644253" y="5913596"/>
            <a:ext cx="5529143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Professional, interactive dashboards and DAX formulas.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56884" y="5288518"/>
            <a:ext cx="566976" cy="566976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8307348" y="5423178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anose="00000500000000000000" pitchFamily="34" charset="0"/>
                <a:ea typeface="Prata" panose="00000500000000000000" pitchFamily="34" charset="-122"/>
                <a:cs typeface="Prata" panose="00000500000000000000" pitchFamily="34" charset="-120"/>
              </a:rPr>
              <a:t>Machine Learning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8307348" y="5913596"/>
            <a:ext cx="5529263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K-Means clustering and Random Forest for pattern recognition.</a:t>
            </a:r>
            <a:endParaRPr lang="en-US" sz="17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1612" y="401955"/>
            <a:ext cx="6919674" cy="45684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3550"/>
              </a:lnSpc>
              <a:buNone/>
            </a:pPr>
            <a:r>
              <a:rPr lang="en-US" sz="2850" dirty="0">
                <a:solidFill>
                  <a:srgbClr val="F2D4BA"/>
                </a:solidFill>
                <a:latin typeface="Prata" panose="00000500000000000000" pitchFamily="34" charset="0"/>
                <a:ea typeface="Prata" panose="00000500000000000000" pitchFamily="34" charset="-122"/>
                <a:cs typeface="Prata" panose="00000500000000000000" pitchFamily="34" charset="-120"/>
              </a:rPr>
              <a:t>Results: Regional Operator Distribution</a:t>
            </a:r>
            <a:endParaRPr lang="en-US" sz="2850" dirty="0"/>
          </a:p>
        </p:txBody>
      </p:sp>
      <p:sp>
        <p:nvSpPr>
          <p:cNvPr id="3" name="Text 1"/>
          <p:cNvSpPr/>
          <p:nvPr/>
        </p:nvSpPr>
        <p:spPr>
          <a:xfrm>
            <a:off x="511612" y="1151096"/>
            <a:ext cx="13607177" cy="23383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Our analysis revealed a significant imbalance in operator distribution across Kigali's regions.</a:t>
            </a:r>
            <a:endParaRPr lang="en-US" sz="1150" dirty="0"/>
          </a:p>
        </p:txBody>
      </p:sp>
      <p:sp>
        <p:nvSpPr>
          <p:cNvPr id="6" name="Text 3"/>
          <p:cNvSpPr/>
          <p:nvPr/>
        </p:nvSpPr>
        <p:spPr>
          <a:xfrm>
            <a:off x="4607957" y="7084497"/>
            <a:ext cx="514945" cy="1462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150"/>
              </a:lnSpc>
              <a:buNone/>
            </a:pPr>
            <a:r>
              <a:rPr lang="en-US" sz="11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Gasabo</a:t>
            </a:r>
            <a:endParaRPr lang="en-US" sz="1150" dirty="0"/>
          </a:p>
        </p:txBody>
      </p:sp>
      <p:sp>
        <p:nvSpPr>
          <p:cNvPr id="8" name="Text 5"/>
          <p:cNvSpPr/>
          <p:nvPr/>
        </p:nvSpPr>
        <p:spPr>
          <a:xfrm>
            <a:off x="9358313" y="6938447"/>
            <a:ext cx="532686" cy="1462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150"/>
              </a:lnSpc>
              <a:buNone/>
            </a:pPr>
            <a:r>
              <a:rPr lang="en-US" sz="11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Kicukiro</a:t>
            </a:r>
            <a:endParaRPr lang="en-US" sz="1150" dirty="0"/>
          </a:p>
        </p:txBody>
      </p:sp>
      <p:sp>
        <p:nvSpPr>
          <p:cNvPr id="10" name="Text 7"/>
          <p:cNvSpPr/>
          <p:nvPr/>
        </p:nvSpPr>
        <p:spPr>
          <a:xfrm>
            <a:off x="7276147" y="6938447"/>
            <a:ext cx="823079" cy="14620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150"/>
              </a:lnSpc>
              <a:buNone/>
            </a:pPr>
            <a:r>
              <a:rPr lang="en-US" sz="11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Nyarugenge</a:t>
            </a:r>
            <a:endParaRPr lang="en-US" sz="1150" dirty="0"/>
          </a:p>
        </p:txBody>
      </p:sp>
      <p:sp>
        <p:nvSpPr>
          <p:cNvPr id="11" name="Text 8"/>
          <p:cNvSpPr/>
          <p:nvPr/>
        </p:nvSpPr>
        <p:spPr>
          <a:xfrm>
            <a:off x="1022985" y="7272020"/>
            <a:ext cx="13096875" cy="31242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800"/>
              </a:lnSpc>
              <a:buNone/>
            </a:pPr>
            <a:r>
              <a:rPr lang="en-US" sz="1150" b="1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Insight:</a:t>
            </a:r>
            <a:r>
              <a:rPr lang="en-US" sz="11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Gasabo dominates with 60% of operators, indicating a need for redistribution to underserved areas like Kicukiro and Nyarugenge.</a:t>
            </a:r>
            <a:endParaRPr lang="en-US" sz="1150" dirty="0"/>
          </a:p>
        </p:txBody>
      </p:sp>
      <p:pic>
        <p:nvPicPr>
          <p:cNvPr id="12" name="Picture 11" descr="peak operations by region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38450" y="1576070"/>
            <a:ext cx="8953500" cy="507682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831175"/>
            <a:ext cx="12732068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D4BA"/>
                </a:solidFill>
                <a:latin typeface="Prata" panose="00000500000000000000" pitchFamily="34" charset="0"/>
                <a:ea typeface="Prata" panose="00000500000000000000" pitchFamily="34" charset="-122"/>
                <a:cs typeface="Prata" panose="00000500000000000000" pitchFamily="34" charset="-120"/>
              </a:rPr>
              <a:t>Results: Transport Mode &amp; Peak Hour Analysis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106930"/>
            <a:ext cx="394656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D4BA"/>
                </a:solidFill>
                <a:latin typeface="Prata" panose="00000500000000000000" pitchFamily="34" charset="0"/>
                <a:ea typeface="Prata" panose="00000500000000000000" pitchFamily="34" charset="-122"/>
                <a:cs typeface="Prata" panose="00000500000000000000" pitchFamily="34" charset="-120"/>
              </a:rPr>
              <a:t>Transport Mode Distribution</a:t>
            </a:r>
            <a:endParaRPr lang="en-US" sz="220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93790" y="2716411"/>
            <a:ext cx="6244709" cy="2860477"/>
          </a:xfrm>
          <a:prstGeom prst="rect">
            <a:avLst/>
          </a:prstGeom>
        </p:spPr>
      </p:pic>
      <p:sp>
        <p:nvSpPr>
          <p:cNvPr id="5" name="Shape 2"/>
          <p:cNvSpPr/>
          <p:nvPr/>
        </p:nvSpPr>
        <p:spPr>
          <a:xfrm>
            <a:off x="793790" y="5607368"/>
            <a:ext cx="226814" cy="226814"/>
          </a:xfrm>
          <a:prstGeom prst="roundRect">
            <a:avLst>
              <a:gd name="adj" fmla="val 8063"/>
            </a:avLst>
          </a:prstGeom>
          <a:solidFill>
            <a:srgbClr val="5B321F"/>
          </a:solidFill>
        </p:spPr>
      </p:sp>
      <p:sp>
        <p:nvSpPr>
          <p:cNvPr id="6" name="Text 3"/>
          <p:cNvSpPr/>
          <p:nvPr/>
        </p:nvSpPr>
        <p:spPr>
          <a:xfrm>
            <a:off x="1081564" y="5607368"/>
            <a:ext cx="536734" cy="22681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Taxis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2926080" y="5607368"/>
            <a:ext cx="226814" cy="226814"/>
          </a:xfrm>
          <a:prstGeom prst="roundRect">
            <a:avLst>
              <a:gd name="adj" fmla="val 8063"/>
            </a:avLst>
          </a:prstGeom>
          <a:solidFill>
            <a:srgbClr val="9F5736"/>
          </a:solidFill>
        </p:spPr>
      </p:sp>
      <p:sp>
        <p:nvSpPr>
          <p:cNvPr id="8" name="Text 5"/>
          <p:cNvSpPr/>
          <p:nvPr/>
        </p:nvSpPr>
        <p:spPr>
          <a:xfrm>
            <a:off x="3213854" y="5607368"/>
            <a:ext cx="644247" cy="22681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Buses</a:t>
            </a:r>
            <a:endParaRPr lang="en-US" sz="1750" dirty="0"/>
          </a:p>
        </p:txBody>
      </p:sp>
      <p:sp>
        <p:nvSpPr>
          <p:cNvPr id="9" name="Shape 6"/>
          <p:cNvSpPr/>
          <p:nvPr/>
        </p:nvSpPr>
        <p:spPr>
          <a:xfrm>
            <a:off x="5058489" y="5607368"/>
            <a:ext cx="226814" cy="226814"/>
          </a:xfrm>
          <a:prstGeom prst="roundRect">
            <a:avLst>
              <a:gd name="adj" fmla="val 8063"/>
            </a:avLst>
          </a:prstGeom>
          <a:solidFill>
            <a:srgbClr val="CA8465"/>
          </a:solidFill>
        </p:spPr>
      </p:sp>
      <p:sp>
        <p:nvSpPr>
          <p:cNvPr id="10" name="Text 7"/>
          <p:cNvSpPr/>
          <p:nvPr/>
        </p:nvSpPr>
        <p:spPr>
          <a:xfrm>
            <a:off x="5346263" y="5607368"/>
            <a:ext cx="949762" cy="22681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Hire Cars</a:t>
            </a:r>
            <a:endParaRPr lang="en-US" sz="1750" dirty="0"/>
          </a:p>
        </p:txBody>
      </p:sp>
      <p:sp>
        <p:nvSpPr>
          <p:cNvPr id="11" name="Shape 8"/>
          <p:cNvSpPr/>
          <p:nvPr/>
        </p:nvSpPr>
        <p:spPr>
          <a:xfrm>
            <a:off x="793790" y="5986582"/>
            <a:ext cx="226814" cy="226814"/>
          </a:xfrm>
          <a:prstGeom prst="roundRect">
            <a:avLst>
              <a:gd name="adj" fmla="val 8063"/>
            </a:avLst>
          </a:prstGeom>
          <a:solidFill>
            <a:srgbClr val="E2BAA8"/>
          </a:solidFill>
        </p:spPr>
      </p:sp>
      <p:sp>
        <p:nvSpPr>
          <p:cNvPr id="12" name="Text 9"/>
          <p:cNvSpPr/>
          <p:nvPr/>
        </p:nvSpPr>
        <p:spPr>
          <a:xfrm>
            <a:off x="1081564" y="5986582"/>
            <a:ext cx="1286947" cy="22681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17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Motorcycles</a:t>
            </a:r>
            <a:endParaRPr lang="en-US" sz="1750" dirty="0"/>
          </a:p>
        </p:txBody>
      </p:sp>
      <p:sp>
        <p:nvSpPr>
          <p:cNvPr id="13" name="Text 10"/>
          <p:cNvSpPr/>
          <p:nvPr/>
        </p:nvSpPr>
        <p:spPr>
          <a:xfrm>
            <a:off x="793790" y="6468547"/>
            <a:ext cx="624470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Insight:</a:t>
            </a: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Taxi dominance (45%) highlights the need for bus service expansion to enhance public transport.</a:t>
            </a:r>
            <a:endParaRPr lang="en-US" sz="1750" dirty="0"/>
          </a:p>
        </p:txBody>
      </p:sp>
      <p:sp>
        <p:nvSpPr>
          <p:cNvPr id="14" name="Text 11"/>
          <p:cNvSpPr/>
          <p:nvPr/>
        </p:nvSpPr>
        <p:spPr>
          <a:xfrm>
            <a:off x="7599521" y="2106930"/>
            <a:ext cx="3911918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D4BA"/>
                </a:solidFill>
                <a:latin typeface="Prata" panose="00000500000000000000" pitchFamily="34" charset="0"/>
                <a:ea typeface="Prata" panose="00000500000000000000" pitchFamily="34" charset="-122"/>
                <a:cs typeface="Prata" panose="00000500000000000000" pitchFamily="34" charset="-120"/>
              </a:rPr>
              <a:t>Rush Hour Service Coverage</a:t>
            </a:r>
            <a:endParaRPr lang="en-US" sz="2200" dirty="0"/>
          </a:p>
        </p:txBody>
      </p:sp>
      <p:pic>
        <p:nvPicPr>
          <p:cNvPr id="15" name="Image 1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521" y="2716411"/>
            <a:ext cx="6244709" cy="3496985"/>
          </a:xfrm>
          <a:prstGeom prst="rect">
            <a:avLst/>
          </a:prstGeom>
        </p:spPr>
      </p:pic>
      <p:sp>
        <p:nvSpPr>
          <p:cNvPr id="16" name="Text 12"/>
          <p:cNvSpPr/>
          <p:nvPr/>
        </p:nvSpPr>
        <p:spPr>
          <a:xfrm>
            <a:off x="7599521" y="6468547"/>
            <a:ext cx="624470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Impact:</a:t>
            </a: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 A 15% reduction in afternoon service leads to reduced availability for commuters.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975842"/>
            <a:ext cx="9508808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D4BA"/>
                </a:solidFill>
                <a:latin typeface="Prata" panose="00000500000000000000" pitchFamily="34" charset="0"/>
                <a:ea typeface="Prata" panose="00000500000000000000" pitchFamily="34" charset="-122"/>
                <a:cs typeface="Prata" panose="00000500000000000000" pitchFamily="34" charset="-120"/>
              </a:rPr>
              <a:t>Results: Machine Learning Insights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138249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Our machine learning models provided valuable insights into operational patterns and predictive accuracy.</a:t>
            </a:r>
            <a:endParaRPr lang="en-US" sz="1750" dirty="0"/>
          </a:p>
        </p:txBody>
      </p:sp>
      <p:sp>
        <p:nvSpPr>
          <p:cNvPr id="4" name="Text 2"/>
          <p:cNvSpPr/>
          <p:nvPr/>
        </p:nvSpPr>
        <p:spPr>
          <a:xfrm>
            <a:off x="793790" y="3983117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D4BA"/>
                </a:solidFill>
                <a:latin typeface="Prata" panose="00000500000000000000" pitchFamily="34" charset="0"/>
                <a:ea typeface="Prata" panose="00000500000000000000" pitchFamily="34" charset="-122"/>
                <a:cs typeface="Prata" panose="00000500000000000000" pitchFamily="34" charset="-120"/>
              </a:rPr>
              <a:t>K-Means Clustering</a:t>
            </a:r>
            <a:endParaRPr lang="en-US" sz="2200" dirty="0"/>
          </a:p>
        </p:txBody>
      </p:sp>
      <p:sp>
        <p:nvSpPr>
          <p:cNvPr id="5" name="Text 3"/>
          <p:cNvSpPr/>
          <p:nvPr/>
        </p:nvSpPr>
        <p:spPr>
          <a:xfrm>
            <a:off x="793790" y="4564261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Optimal Clusters: 4 operational groups identified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93790" y="5006459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Silhouette Score: 0.534 (good clustering quality)</a:t>
            </a:r>
            <a:endParaRPr lang="en-US" sz="1750" dirty="0"/>
          </a:p>
        </p:txBody>
      </p:sp>
      <p:sp>
        <p:nvSpPr>
          <p:cNvPr id="7" name="Text 5"/>
          <p:cNvSpPr/>
          <p:nvPr/>
        </p:nvSpPr>
        <p:spPr>
          <a:xfrm>
            <a:off x="793790" y="5448657"/>
            <a:ext cx="624470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Cluster Characteristics: Urban Core, Suburban, Peak Specialists, Peripheral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3983117"/>
            <a:ext cx="400490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F2D4BA"/>
                </a:solidFill>
                <a:latin typeface="Prata" panose="00000500000000000000" pitchFamily="34" charset="0"/>
                <a:ea typeface="Prata" panose="00000500000000000000" pitchFamily="34" charset="-122"/>
                <a:cs typeface="Prata" panose="00000500000000000000" pitchFamily="34" charset="-120"/>
              </a:rPr>
              <a:t>Random Forest Classification</a:t>
            </a:r>
            <a:endParaRPr lang="en-US" sz="2200" dirty="0"/>
          </a:p>
        </p:txBody>
      </p:sp>
      <p:sp>
        <p:nvSpPr>
          <p:cNvPr id="9" name="Text 7"/>
          <p:cNvSpPr/>
          <p:nvPr/>
        </p:nvSpPr>
        <p:spPr>
          <a:xfrm>
            <a:off x="7599521" y="4564261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Accuracy: 84.7%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7599521" y="5006459"/>
            <a:ext cx="6244709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Precision: 0.85 average, Recall: 0.83 average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7599521" y="5448657"/>
            <a:ext cx="6244709" cy="725805"/>
          </a:xfrm>
          <a:prstGeom prst="rect">
            <a:avLst/>
          </a:prstGeom>
          <a:noFill/>
        </p:spPr>
        <p:txBody>
          <a:bodyPr wrap="squar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Feature Importance: Regional location (40%), Operating area (25%), Peak operations (20%)</a:t>
            </a:r>
            <a:endParaRPr lang="en-US" sz="17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1268" y="489466"/>
            <a:ext cx="8700611" cy="55459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4350"/>
              </a:lnSpc>
              <a:buNone/>
            </a:pPr>
            <a:r>
              <a:rPr lang="en-US" sz="3450" dirty="0">
                <a:solidFill>
                  <a:srgbClr val="F2D4BA"/>
                </a:solidFill>
                <a:latin typeface="Prata" panose="00000500000000000000" pitchFamily="34" charset="0"/>
                <a:ea typeface="Prata" panose="00000500000000000000" pitchFamily="34" charset="-122"/>
                <a:cs typeface="Prata" panose="00000500000000000000" pitchFamily="34" charset="-120"/>
              </a:rPr>
              <a:t>Recommendations: Strategic Action Plan</a:t>
            </a:r>
            <a:endParaRPr lang="en-US" sz="3450" dirty="0"/>
          </a:p>
        </p:txBody>
      </p:sp>
      <p:sp>
        <p:nvSpPr>
          <p:cNvPr id="3" name="Text 1"/>
          <p:cNvSpPr/>
          <p:nvPr/>
        </p:nvSpPr>
        <p:spPr>
          <a:xfrm>
            <a:off x="621268" y="1398984"/>
            <a:ext cx="13387864" cy="2839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Based on our findings, we propose key recommendations to optimize Kigali's public transport.</a:t>
            </a:r>
            <a:endParaRPr lang="en-US" sz="1350" dirty="0"/>
          </a:p>
        </p:txBody>
      </p:sp>
      <p:sp>
        <p:nvSpPr>
          <p:cNvPr id="4" name="Shape 2"/>
          <p:cNvSpPr/>
          <p:nvPr/>
        </p:nvSpPr>
        <p:spPr>
          <a:xfrm>
            <a:off x="621268" y="1882616"/>
            <a:ext cx="177403" cy="1065014"/>
          </a:xfrm>
          <a:prstGeom prst="roundRect">
            <a:avLst>
              <a:gd name="adj" fmla="val 15010"/>
            </a:avLst>
          </a:prstGeom>
          <a:solidFill>
            <a:srgbClr val="404245"/>
          </a:solidFill>
        </p:spPr>
      </p:sp>
      <p:sp>
        <p:nvSpPr>
          <p:cNvPr id="5" name="Text 3"/>
          <p:cNvSpPr/>
          <p:nvPr/>
        </p:nvSpPr>
        <p:spPr>
          <a:xfrm>
            <a:off x="976074" y="2060019"/>
            <a:ext cx="2218968" cy="27741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BDA189"/>
                </a:solidFill>
                <a:latin typeface="Prata" panose="00000500000000000000" pitchFamily="34" charset="0"/>
                <a:ea typeface="Prata" panose="00000500000000000000" pitchFamily="34" charset="-122"/>
                <a:cs typeface="Prata" panose="00000500000000000000" pitchFamily="34" charset="-120"/>
              </a:rPr>
              <a:t>Increase Coverage</a:t>
            </a:r>
            <a:endParaRPr lang="en-US" sz="1700" dirty="0"/>
          </a:p>
        </p:txBody>
      </p:sp>
      <p:sp>
        <p:nvSpPr>
          <p:cNvPr id="6" name="Text 4"/>
          <p:cNvSpPr/>
          <p:nvPr/>
        </p:nvSpPr>
        <p:spPr>
          <a:xfrm>
            <a:off x="976074" y="2443877"/>
            <a:ext cx="13033058" cy="2839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Focus on underserved regions like Kicukiro to balance transport availability.</a:t>
            </a:r>
            <a:endParaRPr lang="en-US" sz="1350" dirty="0"/>
          </a:p>
        </p:txBody>
      </p:sp>
      <p:sp>
        <p:nvSpPr>
          <p:cNvPr id="7" name="Shape 5"/>
          <p:cNvSpPr/>
          <p:nvPr/>
        </p:nvSpPr>
        <p:spPr>
          <a:xfrm>
            <a:off x="887492" y="3080742"/>
            <a:ext cx="177403" cy="1065014"/>
          </a:xfrm>
          <a:prstGeom prst="roundRect">
            <a:avLst>
              <a:gd name="adj" fmla="val 15010"/>
            </a:avLst>
          </a:prstGeom>
          <a:solidFill>
            <a:srgbClr val="404245"/>
          </a:solidFill>
        </p:spPr>
      </p:sp>
      <p:sp>
        <p:nvSpPr>
          <p:cNvPr id="8" name="Text 6"/>
          <p:cNvSpPr/>
          <p:nvPr/>
        </p:nvSpPr>
        <p:spPr>
          <a:xfrm>
            <a:off x="1242298" y="3258145"/>
            <a:ext cx="2622352" cy="27741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BDA189"/>
                </a:solidFill>
                <a:latin typeface="Prata" panose="00000500000000000000" pitchFamily="34" charset="0"/>
                <a:ea typeface="Prata" panose="00000500000000000000" pitchFamily="34" charset="-122"/>
                <a:cs typeface="Prata" panose="00000500000000000000" pitchFamily="34" charset="-120"/>
              </a:rPr>
              <a:t>Peak-Hour Optimization</a:t>
            </a:r>
            <a:endParaRPr lang="en-US" sz="1700" dirty="0"/>
          </a:p>
        </p:txBody>
      </p:sp>
      <p:sp>
        <p:nvSpPr>
          <p:cNvPr id="9" name="Text 7"/>
          <p:cNvSpPr/>
          <p:nvPr/>
        </p:nvSpPr>
        <p:spPr>
          <a:xfrm>
            <a:off x="1242298" y="3642003"/>
            <a:ext cx="12766834" cy="2839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Incentivize operators to cover both morning and afternoon rush hours.</a:t>
            </a:r>
            <a:endParaRPr lang="en-US" sz="1350" dirty="0"/>
          </a:p>
        </p:txBody>
      </p:sp>
      <p:sp>
        <p:nvSpPr>
          <p:cNvPr id="10" name="Shape 8"/>
          <p:cNvSpPr/>
          <p:nvPr/>
        </p:nvSpPr>
        <p:spPr>
          <a:xfrm>
            <a:off x="1153716" y="4278868"/>
            <a:ext cx="177403" cy="1065014"/>
          </a:xfrm>
          <a:prstGeom prst="roundRect">
            <a:avLst>
              <a:gd name="adj" fmla="val 15010"/>
            </a:avLst>
          </a:prstGeom>
          <a:solidFill>
            <a:srgbClr val="404245"/>
          </a:solidFill>
        </p:spPr>
      </p:sp>
      <p:sp>
        <p:nvSpPr>
          <p:cNvPr id="11" name="Text 9"/>
          <p:cNvSpPr/>
          <p:nvPr/>
        </p:nvSpPr>
        <p:spPr>
          <a:xfrm>
            <a:off x="1508522" y="4456271"/>
            <a:ext cx="2236351" cy="27741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BDA189"/>
                </a:solidFill>
                <a:latin typeface="Prata" panose="00000500000000000000" pitchFamily="34" charset="0"/>
                <a:ea typeface="Prata" panose="00000500000000000000" pitchFamily="34" charset="-122"/>
                <a:cs typeface="Prata" panose="00000500000000000000" pitchFamily="34" charset="-120"/>
              </a:rPr>
              <a:t>Mode Diversification</a:t>
            </a:r>
            <a:endParaRPr lang="en-US" sz="1700" dirty="0"/>
          </a:p>
        </p:txBody>
      </p:sp>
      <p:sp>
        <p:nvSpPr>
          <p:cNvPr id="12" name="Text 10"/>
          <p:cNvSpPr/>
          <p:nvPr/>
        </p:nvSpPr>
        <p:spPr>
          <a:xfrm>
            <a:off x="1508522" y="4840129"/>
            <a:ext cx="12500610" cy="2839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Expand sustainable modes like buses, bicycles, and community transport.</a:t>
            </a:r>
            <a:endParaRPr lang="en-US" sz="1350" dirty="0"/>
          </a:p>
        </p:txBody>
      </p:sp>
      <p:sp>
        <p:nvSpPr>
          <p:cNvPr id="13" name="Shape 11"/>
          <p:cNvSpPr/>
          <p:nvPr/>
        </p:nvSpPr>
        <p:spPr>
          <a:xfrm>
            <a:off x="1420058" y="5476994"/>
            <a:ext cx="177403" cy="1065014"/>
          </a:xfrm>
          <a:prstGeom prst="roundRect">
            <a:avLst>
              <a:gd name="adj" fmla="val 15010"/>
            </a:avLst>
          </a:prstGeom>
          <a:solidFill>
            <a:srgbClr val="404245"/>
          </a:solidFill>
        </p:spPr>
      </p:sp>
      <p:sp>
        <p:nvSpPr>
          <p:cNvPr id="14" name="Text 12"/>
          <p:cNvSpPr/>
          <p:nvPr/>
        </p:nvSpPr>
        <p:spPr>
          <a:xfrm>
            <a:off x="1774865" y="5654397"/>
            <a:ext cx="2638544" cy="27741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BDA189"/>
                </a:solidFill>
                <a:latin typeface="Prata" panose="00000500000000000000" pitchFamily="34" charset="0"/>
                <a:ea typeface="Prata" panose="00000500000000000000" pitchFamily="34" charset="-122"/>
                <a:cs typeface="Prata" panose="00000500000000000000" pitchFamily="34" charset="-120"/>
              </a:rPr>
              <a:t>Performance Monitoring</a:t>
            </a:r>
            <a:endParaRPr lang="en-US" sz="1700" dirty="0"/>
          </a:p>
        </p:txBody>
      </p:sp>
      <p:sp>
        <p:nvSpPr>
          <p:cNvPr id="15" name="Text 13"/>
          <p:cNvSpPr/>
          <p:nvPr/>
        </p:nvSpPr>
        <p:spPr>
          <a:xfrm>
            <a:off x="1774865" y="6038255"/>
            <a:ext cx="12234267" cy="2839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Regularly use the dashboard for real-time tracking and decision-making.</a:t>
            </a:r>
            <a:endParaRPr lang="en-US" sz="1350" dirty="0"/>
          </a:p>
        </p:txBody>
      </p:sp>
      <p:sp>
        <p:nvSpPr>
          <p:cNvPr id="16" name="Shape 14"/>
          <p:cNvSpPr/>
          <p:nvPr/>
        </p:nvSpPr>
        <p:spPr>
          <a:xfrm>
            <a:off x="1153716" y="6675120"/>
            <a:ext cx="177403" cy="1065014"/>
          </a:xfrm>
          <a:prstGeom prst="roundRect">
            <a:avLst>
              <a:gd name="adj" fmla="val 15010"/>
            </a:avLst>
          </a:prstGeom>
          <a:solidFill>
            <a:srgbClr val="404245"/>
          </a:solidFill>
        </p:spPr>
      </p:sp>
      <p:sp>
        <p:nvSpPr>
          <p:cNvPr id="17" name="Text 15"/>
          <p:cNvSpPr/>
          <p:nvPr/>
        </p:nvSpPr>
        <p:spPr>
          <a:xfrm>
            <a:off x="1508522" y="6852523"/>
            <a:ext cx="2218968" cy="277416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150"/>
              </a:lnSpc>
              <a:buNone/>
            </a:pPr>
            <a:r>
              <a:rPr lang="en-US" sz="1700" dirty="0">
                <a:solidFill>
                  <a:srgbClr val="BDA189"/>
                </a:solidFill>
                <a:latin typeface="Prata" panose="00000500000000000000" pitchFamily="34" charset="0"/>
                <a:ea typeface="Prata" panose="00000500000000000000" pitchFamily="34" charset="-122"/>
                <a:cs typeface="Prata" panose="00000500000000000000" pitchFamily="34" charset="-120"/>
              </a:rPr>
              <a:t>Policy Development</a:t>
            </a:r>
            <a:endParaRPr lang="en-US" sz="1700" dirty="0"/>
          </a:p>
        </p:txBody>
      </p:sp>
      <p:sp>
        <p:nvSpPr>
          <p:cNvPr id="18" name="Text 16"/>
          <p:cNvSpPr/>
          <p:nvPr/>
        </p:nvSpPr>
        <p:spPr>
          <a:xfrm>
            <a:off x="1508522" y="7236381"/>
            <a:ext cx="12500610" cy="283964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sz="13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Leverage insights for licensing, route optimization, and strategic planning.</a:t>
            </a:r>
            <a:endParaRPr lang="en-US" sz="13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93790" y="1537097"/>
            <a:ext cx="7158633" cy="708779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5550"/>
              </a:lnSpc>
              <a:buNone/>
            </a:pPr>
            <a:r>
              <a:rPr lang="en-US" sz="4450" dirty="0">
                <a:solidFill>
                  <a:srgbClr val="F2D4BA"/>
                </a:solidFill>
                <a:latin typeface="Prata" panose="00000500000000000000" pitchFamily="34" charset="0"/>
                <a:ea typeface="Prata" panose="00000500000000000000" pitchFamily="34" charset="-122"/>
                <a:cs typeface="Prata" panose="00000500000000000000" pitchFamily="34" charset="-120"/>
              </a:rPr>
              <a:t>Future Work &amp; Innovation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2699504"/>
            <a:ext cx="13042821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Our vision for Kigali's transport system includes advanced enhancements and integration into a smart city framework.</a:t>
            </a:r>
            <a:endParaRPr lang="en-US" sz="1750" dirty="0"/>
          </a:p>
        </p:txBody>
      </p:sp>
      <p:sp>
        <p:nvSpPr>
          <p:cNvPr id="4" name="Shape 2"/>
          <p:cNvSpPr/>
          <p:nvPr/>
        </p:nvSpPr>
        <p:spPr>
          <a:xfrm>
            <a:off x="793790" y="3317558"/>
            <a:ext cx="6407944" cy="3374946"/>
          </a:xfrm>
          <a:prstGeom prst="roundRect">
            <a:avLst>
              <a:gd name="adj" fmla="val 1008"/>
            </a:avLst>
          </a:prstGeom>
          <a:solidFill>
            <a:srgbClr val="212326"/>
          </a:solidFill>
          <a:ln w="30480">
            <a:solidFill>
              <a:srgbClr val="595B5E"/>
            </a:solidFill>
            <a:prstDash val="solid"/>
          </a:ln>
        </p:spPr>
      </p:sp>
      <p:sp>
        <p:nvSpPr>
          <p:cNvPr id="5" name="Shape 3"/>
          <p:cNvSpPr/>
          <p:nvPr/>
        </p:nvSpPr>
        <p:spPr>
          <a:xfrm>
            <a:off x="824270" y="3348038"/>
            <a:ext cx="6346984" cy="680442"/>
          </a:xfrm>
          <a:prstGeom prst="rect">
            <a:avLst/>
          </a:prstGeom>
          <a:solidFill>
            <a:srgbClr val="404245"/>
          </a:solidFill>
        </p:spPr>
      </p:sp>
      <p:sp>
        <p:nvSpPr>
          <p:cNvPr id="6" name="Text 4"/>
          <p:cNvSpPr/>
          <p:nvPr/>
        </p:nvSpPr>
        <p:spPr>
          <a:xfrm>
            <a:off x="3827621" y="3475553"/>
            <a:ext cx="340162" cy="42529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Prata" panose="00000500000000000000" pitchFamily="34" charset="0"/>
                <a:ea typeface="Prata" panose="00000500000000000000" pitchFamily="34" charset="-122"/>
                <a:cs typeface="Prata" panose="00000500000000000000" pitchFamily="34" charset="-120"/>
              </a:rPr>
              <a:t>1</a:t>
            </a:r>
            <a:endParaRPr lang="en-US" sz="2650" dirty="0"/>
          </a:p>
        </p:txBody>
      </p:sp>
      <p:sp>
        <p:nvSpPr>
          <p:cNvPr id="7" name="Text 5"/>
          <p:cNvSpPr/>
          <p:nvPr/>
        </p:nvSpPr>
        <p:spPr>
          <a:xfrm>
            <a:off x="1051084" y="4255294"/>
            <a:ext cx="3187422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anose="00000500000000000000" pitchFamily="34" charset="0"/>
                <a:ea typeface="Prata" panose="00000500000000000000" pitchFamily="34" charset="-122"/>
                <a:cs typeface="Prata" panose="00000500000000000000" pitchFamily="34" charset="-120"/>
              </a:rPr>
              <a:t>Phase 2 Enhancements</a:t>
            </a:r>
            <a:endParaRPr lang="en-US" sz="2200" dirty="0"/>
          </a:p>
        </p:txBody>
      </p:sp>
      <p:sp>
        <p:nvSpPr>
          <p:cNvPr id="8" name="Text 6"/>
          <p:cNvSpPr/>
          <p:nvPr/>
        </p:nvSpPr>
        <p:spPr>
          <a:xfrm>
            <a:off x="1051084" y="4745712"/>
            <a:ext cx="589335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Real-time tracking of operators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1051084" y="5187910"/>
            <a:ext cx="589335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Predictive analytics for demand forecasting</a:t>
            </a:r>
            <a:endParaRPr lang="en-US" sz="1750" dirty="0"/>
          </a:p>
        </p:txBody>
      </p:sp>
      <p:sp>
        <p:nvSpPr>
          <p:cNvPr id="10" name="Text 8"/>
          <p:cNvSpPr/>
          <p:nvPr/>
        </p:nvSpPr>
        <p:spPr>
          <a:xfrm>
            <a:off x="1051084" y="5630108"/>
            <a:ext cx="589335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Mobile integration for citizen-facing app</a:t>
            </a:r>
            <a:endParaRPr lang="en-US" sz="1750" dirty="0"/>
          </a:p>
        </p:txBody>
      </p:sp>
      <p:sp>
        <p:nvSpPr>
          <p:cNvPr id="11" name="Text 9"/>
          <p:cNvSpPr/>
          <p:nvPr/>
        </p:nvSpPr>
        <p:spPr>
          <a:xfrm>
            <a:off x="1051084" y="6072307"/>
            <a:ext cx="5893356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AI-driven dynamic route planning</a:t>
            </a:r>
            <a:endParaRPr lang="en-US" sz="1750" dirty="0"/>
          </a:p>
        </p:txBody>
      </p:sp>
      <p:sp>
        <p:nvSpPr>
          <p:cNvPr id="12" name="Shape 10"/>
          <p:cNvSpPr/>
          <p:nvPr/>
        </p:nvSpPr>
        <p:spPr>
          <a:xfrm>
            <a:off x="7428548" y="3317558"/>
            <a:ext cx="6408063" cy="3374946"/>
          </a:xfrm>
          <a:prstGeom prst="roundRect">
            <a:avLst>
              <a:gd name="adj" fmla="val 1008"/>
            </a:avLst>
          </a:prstGeom>
          <a:solidFill>
            <a:srgbClr val="212326"/>
          </a:solidFill>
          <a:ln w="30480">
            <a:solidFill>
              <a:srgbClr val="595B5E"/>
            </a:solidFill>
            <a:prstDash val="solid"/>
          </a:ln>
        </p:spPr>
      </p:sp>
      <p:sp>
        <p:nvSpPr>
          <p:cNvPr id="13" name="Shape 11"/>
          <p:cNvSpPr/>
          <p:nvPr/>
        </p:nvSpPr>
        <p:spPr>
          <a:xfrm>
            <a:off x="7459027" y="3348038"/>
            <a:ext cx="6347103" cy="680442"/>
          </a:xfrm>
          <a:prstGeom prst="rect">
            <a:avLst/>
          </a:prstGeom>
          <a:solidFill>
            <a:srgbClr val="404245"/>
          </a:solidFill>
        </p:spPr>
      </p:sp>
      <p:sp>
        <p:nvSpPr>
          <p:cNvPr id="14" name="Text 12"/>
          <p:cNvSpPr/>
          <p:nvPr/>
        </p:nvSpPr>
        <p:spPr>
          <a:xfrm>
            <a:off x="10462498" y="3475553"/>
            <a:ext cx="340162" cy="425291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650"/>
              </a:lnSpc>
              <a:buNone/>
            </a:pPr>
            <a:r>
              <a:rPr lang="en-US" sz="2650" dirty="0">
                <a:solidFill>
                  <a:srgbClr val="FFFFFF"/>
                </a:solidFill>
                <a:latin typeface="Prata" panose="00000500000000000000" pitchFamily="34" charset="0"/>
                <a:ea typeface="Prata" panose="00000500000000000000" pitchFamily="34" charset="-122"/>
                <a:cs typeface="Prata" panose="00000500000000000000" pitchFamily="34" charset="-120"/>
              </a:rPr>
              <a:t>2</a:t>
            </a:r>
            <a:endParaRPr lang="en-US" sz="2650" dirty="0"/>
          </a:p>
        </p:txBody>
      </p:sp>
      <p:sp>
        <p:nvSpPr>
          <p:cNvPr id="15" name="Text 13"/>
          <p:cNvSpPr/>
          <p:nvPr/>
        </p:nvSpPr>
        <p:spPr>
          <a:xfrm>
            <a:off x="7685842" y="4255294"/>
            <a:ext cx="2835235" cy="354330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DA189"/>
                </a:solidFill>
                <a:latin typeface="Prata" panose="00000500000000000000" pitchFamily="34" charset="0"/>
                <a:ea typeface="Prata" panose="00000500000000000000" pitchFamily="34" charset="-122"/>
                <a:cs typeface="Prata" panose="00000500000000000000" pitchFamily="34" charset="-120"/>
              </a:rPr>
              <a:t>Smart City Vision</a:t>
            </a:r>
            <a:endParaRPr lang="en-US" sz="2200" dirty="0"/>
          </a:p>
        </p:txBody>
      </p:sp>
      <p:sp>
        <p:nvSpPr>
          <p:cNvPr id="16" name="Text 14"/>
          <p:cNvSpPr/>
          <p:nvPr/>
        </p:nvSpPr>
        <p:spPr>
          <a:xfrm>
            <a:off x="7685842" y="4745712"/>
            <a:ext cx="589347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IoT sensor integration</a:t>
            </a:r>
            <a:endParaRPr lang="en-US" sz="1750" dirty="0"/>
          </a:p>
        </p:txBody>
      </p:sp>
      <p:sp>
        <p:nvSpPr>
          <p:cNvPr id="17" name="Text 15"/>
          <p:cNvSpPr/>
          <p:nvPr/>
        </p:nvSpPr>
        <p:spPr>
          <a:xfrm>
            <a:off x="7685842" y="5187910"/>
            <a:ext cx="589347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Environmental impact tracking</a:t>
            </a:r>
            <a:endParaRPr lang="en-US" sz="1750" dirty="0"/>
          </a:p>
        </p:txBody>
      </p:sp>
      <p:sp>
        <p:nvSpPr>
          <p:cNvPr id="18" name="Text 16"/>
          <p:cNvSpPr/>
          <p:nvPr/>
        </p:nvSpPr>
        <p:spPr>
          <a:xfrm>
            <a:off x="7685842" y="5630108"/>
            <a:ext cx="589347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Integrated payment systems</a:t>
            </a:r>
            <a:endParaRPr lang="en-US" sz="1750" dirty="0"/>
          </a:p>
        </p:txBody>
      </p:sp>
      <p:sp>
        <p:nvSpPr>
          <p:cNvPr id="19" name="Text 17"/>
          <p:cNvSpPr/>
          <p:nvPr/>
        </p:nvSpPr>
        <p:spPr>
          <a:xfrm>
            <a:off x="7685842" y="6072307"/>
            <a:ext cx="5893475" cy="362903"/>
          </a:xfrm>
          <a:prstGeom prst="rect">
            <a:avLst/>
          </a:prstGeom>
          <a:noFill/>
        </p:spPr>
        <p:txBody>
          <a:bodyPr wrap="none" lIns="0" tIns="0" rIns="0" bIns="0" rtlCol="0" anchor="t"/>
          <a:lstStyle/>
          <a:p>
            <a:pPr marL="342900" indent="-342900" algn="l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BDA189"/>
                </a:solidFill>
                <a:latin typeface="Manrope" pitchFamily="34" charset="0"/>
                <a:ea typeface="Manrope" pitchFamily="34" charset="-122"/>
                <a:cs typeface="Manrope" pitchFamily="34" charset="-120"/>
              </a:rPr>
              <a:t>Preparation for autonomous vehicles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4305</Words>
  <Application>WPS Presentation</Application>
  <PresentationFormat>On-screen Show (16:9)</PresentationFormat>
  <Paragraphs>201</Paragraphs>
  <Slides>10</Slides>
  <Notes>10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25" baseType="lpstr">
      <vt:lpstr>Arial</vt:lpstr>
      <vt:lpstr>SimSun</vt:lpstr>
      <vt:lpstr>Wingdings</vt:lpstr>
      <vt:lpstr>Prata</vt:lpstr>
      <vt:lpstr>Prata</vt:lpstr>
      <vt:lpstr>Prata</vt:lpstr>
      <vt:lpstr>Manrope</vt:lpstr>
      <vt:lpstr>Manrope</vt:lpstr>
      <vt:lpstr>Manrope</vt:lpstr>
      <vt:lpstr>Calibri</vt:lpstr>
      <vt:lpstr>Microsoft YaHei</vt:lpstr>
      <vt:lpstr>Arial Unicode MS</vt:lpstr>
      <vt:lpstr>Monotype Corsiva</vt:lpstr>
      <vt:lpstr>Mongolian Baiti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Egide Ishimwe Kwibuka</cp:lastModifiedBy>
  <cp:revision>2</cp:revision>
  <dcterms:created xsi:type="dcterms:W3CDTF">2025-08-04T07:23:00Z</dcterms:created>
  <dcterms:modified xsi:type="dcterms:W3CDTF">2025-08-04T07:54:09Z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37279B6900534D85B91F7E67D28F64DA_12</vt:lpwstr>
  </property>
  <property fmtid="{D5CDD505-2E9C-101B-9397-08002B2CF9AE}" pid="3" name="KSOProductBuildVer">
    <vt:lpwstr>1033-12.2.0.22222</vt:lpwstr>
  </property>
</Properties>
</file>