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76" r:id="rId7"/>
    <p:sldId id="279" r:id="rId8"/>
    <p:sldId id="264" r:id="rId9"/>
    <p:sldId id="262" r:id="rId10"/>
    <p:sldId id="280" r:id="rId11"/>
    <p:sldId id="265" r:id="rId12"/>
    <p:sldId id="266" r:id="rId13"/>
    <p:sldId id="281" r:id="rId14"/>
    <p:sldId id="267" r:id="rId15"/>
    <p:sldId id="270" r:id="rId16"/>
    <p:sldId id="283" r:id="rId17"/>
    <p:sldId id="271" r:id="rId18"/>
    <p:sldId id="272" r:id="rId19"/>
    <p:sldId id="274" r:id="rId20"/>
    <p:sldId id="275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54" autoAdjust="0"/>
  </p:normalViewPr>
  <p:slideViewPr>
    <p:cSldViewPr snapToGrid="0">
      <p:cViewPr varScale="1">
        <p:scale>
          <a:sx n="51" d="100"/>
          <a:sy n="51" d="100"/>
        </p:scale>
        <p:origin x="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F2714-56D1-45A3-9F06-671B1E0468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A3B08-2B7F-4331-99F1-F0F1477920DD}">
      <dgm:prSet/>
      <dgm:spPr/>
      <dgm:t>
        <a:bodyPr/>
        <a:lstStyle/>
        <a:p>
          <a:r>
            <a:rPr lang="en-US"/>
            <a:t>Temporary result set, used to simplify complex queries.</a:t>
          </a:r>
        </a:p>
      </dgm:t>
    </dgm:pt>
    <dgm:pt modelId="{90919403-E22A-4C9C-B4EA-645162ED2074}" type="parTrans" cxnId="{88281A46-F3CE-461A-BE0B-B7CD1E9BF2C9}">
      <dgm:prSet/>
      <dgm:spPr/>
      <dgm:t>
        <a:bodyPr/>
        <a:lstStyle/>
        <a:p>
          <a:endParaRPr lang="en-US"/>
        </a:p>
      </dgm:t>
    </dgm:pt>
    <dgm:pt modelId="{5507A018-99BA-4AE6-8B81-C68EB249C1C7}" type="sibTrans" cxnId="{88281A46-F3CE-461A-BE0B-B7CD1E9BF2C9}">
      <dgm:prSet/>
      <dgm:spPr/>
      <dgm:t>
        <a:bodyPr/>
        <a:lstStyle/>
        <a:p>
          <a:endParaRPr lang="en-US"/>
        </a:p>
      </dgm:t>
    </dgm:pt>
    <dgm:pt modelId="{26804912-C51B-48F2-BD16-2145FCB0712F}">
      <dgm:prSet/>
      <dgm:spPr/>
      <dgm:t>
        <a:bodyPr/>
        <a:lstStyle/>
        <a:p>
          <a:r>
            <a:rPr lang="en-US" dirty="0"/>
            <a:t>Defined using WITH before the main query.</a:t>
          </a:r>
        </a:p>
      </dgm:t>
    </dgm:pt>
    <dgm:pt modelId="{2C3C86F4-C6F9-4F8A-BF33-FAF9595AF606}" type="parTrans" cxnId="{87ADD101-6CFC-431E-9E7B-DEF8A9A3E4D4}">
      <dgm:prSet/>
      <dgm:spPr/>
      <dgm:t>
        <a:bodyPr/>
        <a:lstStyle/>
        <a:p>
          <a:endParaRPr lang="en-US"/>
        </a:p>
      </dgm:t>
    </dgm:pt>
    <dgm:pt modelId="{37DEE9EF-58DF-4B8C-B2B4-43251B1D36C8}" type="sibTrans" cxnId="{87ADD101-6CFC-431E-9E7B-DEF8A9A3E4D4}">
      <dgm:prSet/>
      <dgm:spPr/>
      <dgm:t>
        <a:bodyPr/>
        <a:lstStyle/>
        <a:p>
          <a:endParaRPr lang="en-US"/>
        </a:p>
      </dgm:t>
    </dgm:pt>
    <dgm:pt modelId="{4C9B842D-ABA0-46B3-AEC7-3DF6F67DF5F3}">
      <dgm:prSet/>
      <dgm:spPr/>
      <dgm:t>
        <a:bodyPr/>
        <a:lstStyle/>
        <a:p>
          <a:r>
            <a:rPr lang="en-US"/>
            <a:t>Enhances readability and reusability. </a:t>
          </a:r>
        </a:p>
      </dgm:t>
    </dgm:pt>
    <dgm:pt modelId="{3498A780-D8F7-45E7-BB68-D457B2C39D90}" type="parTrans" cxnId="{C8DCBC26-B146-4359-AD36-DCFA22E97D13}">
      <dgm:prSet/>
      <dgm:spPr/>
      <dgm:t>
        <a:bodyPr/>
        <a:lstStyle/>
        <a:p>
          <a:endParaRPr lang="en-US"/>
        </a:p>
      </dgm:t>
    </dgm:pt>
    <dgm:pt modelId="{2CE9E76A-9971-41C2-B86E-88BF8B5CA7D1}" type="sibTrans" cxnId="{C8DCBC26-B146-4359-AD36-DCFA22E97D13}">
      <dgm:prSet/>
      <dgm:spPr/>
      <dgm:t>
        <a:bodyPr/>
        <a:lstStyle/>
        <a:p>
          <a:endParaRPr lang="en-US"/>
        </a:p>
      </dgm:t>
    </dgm:pt>
    <dgm:pt modelId="{A1F51AC2-AEF6-41CF-A976-35ACE5636368}">
      <dgm:prSet/>
      <dgm:spPr/>
      <dgm:t>
        <a:bodyPr/>
        <a:lstStyle/>
        <a:p>
          <a:r>
            <a:rPr lang="en-US"/>
            <a:t>Recursive CTEs handle hierarchical data.</a:t>
          </a:r>
        </a:p>
      </dgm:t>
    </dgm:pt>
    <dgm:pt modelId="{38D952C5-E377-4CC5-9F66-69D2464A53B0}" type="parTrans" cxnId="{36DCAFA0-8930-4B3D-9E78-B4E9F84321B8}">
      <dgm:prSet/>
      <dgm:spPr/>
      <dgm:t>
        <a:bodyPr/>
        <a:lstStyle/>
        <a:p>
          <a:endParaRPr lang="en-US"/>
        </a:p>
      </dgm:t>
    </dgm:pt>
    <dgm:pt modelId="{7192C71F-70DE-4D8D-AE1D-6EDC51AEC76C}" type="sibTrans" cxnId="{36DCAFA0-8930-4B3D-9E78-B4E9F84321B8}">
      <dgm:prSet/>
      <dgm:spPr/>
      <dgm:t>
        <a:bodyPr/>
        <a:lstStyle/>
        <a:p>
          <a:endParaRPr lang="en-US"/>
        </a:p>
      </dgm:t>
    </dgm:pt>
    <dgm:pt modelId="{81C05015-5D37-4EFF-AEA9-0FB2131BA71C}" type="pres">
      <dgm:prSet presAssocID="{4F6F2714-56D1-45A3-9F06-671B1E04682E}" presName="vert0" presStyleCnt="0">
        <dgm:presLayoutVars>
          <dgm:dir/>
          <dgm:animOne val="branch"/>
          <dgm:animLvl val="lvl"/>
        </dgm:presLayoutVars>
      </dgm:prSet>
      <dgm:spPr/>
    </dgm:pt>
    <dgm:pt modelId="{3C9D2D73-C7BC-4388-80D5-6653D139EBC0}" type="pres">
      <dgm:prSet presAssocID="{633A3B08-2B7F-4331-99F1-F0F1477920DD}" presName="thickLine" presStyleLbl="alignNode1" presStyleIdx="0" presStyleCnt="4"/>
      <dgm:spPr/>
    </dgm:pt>
    <dgm:pt modelId="{67697063-5B26-46B9-9D6E-4CCAE413343B}" type="pres">
      <dgm:prSet presAssocID="{633A3B08-2B7F-4331-99F1-F0F1477920DD}" presName="horz1" presStyleCnt="0"/>
      <dgm:spPr/>
    </dgm:pt>
    <dgm:pt modelId="{C40BDD5B-E9D6-4CE6-B164-05A0447F5E77}" type="pres">
      <dgm:prSet presAssocID="{633A3B08-2B7F-4331-99F1-F0F1477920DD}" presName="tx1" presStyleLbl="revTx" presStyleIdx="0" presStyleCnt="4"/>
      <dgm:spPr/>
    </dgm:pt>
    <dgm:pt modelId="{61A5B40B-CC60-46AD-817B-A71A261228E7}" type="pres">
      <dgm:prSet presAssocID="{633A3B08-2B7F-4331-99F1-F0F1477920DD}" presName="vert1" presStyleCnt="0"/>
      <dgm:spPr/>
    </dgm:pt>
    <dgm:pt modelId="{F4AD6CBA-5F51-4876-AEE5-1A1331E74E82}" type="pres">
      <dgm:prSet presAssocID="{26804912-C51B-48F2-BD16-2145FCB0712F}" presName="thickLine" presStyleLbl="alignNode1" presStyleIdx="1" presStyleCnt="4"/>
      <dgm:spPr/>
    </dgm:pt>
    <dgm:pt modelId="{CCA2724E-B566-456F-81C5-2FBBCC72A4B7}" type="pres">
      <dgm:prSet presAssocID="{26804912-C51B-48F2-BD16-2145FCB0712F}" presName="horz1" presStyleCnt="0"/>
      <dgm:spPr/>
    </dgm:pt>
    <dgm:pt modelId="{61A650B0-D39A-47AE-B762-52230B369D95}" type="pres">
      <dgm:prSet presAssocID="{26804912-C51B-48F2-BD16-2145FCB0712F}" presName="tx1" presStyleLbl="revTx" presStyleIdx="1" presStyleCnt="4"/>
      <dgm:spPr/>
    </dgm:pt>
    <dgm:pt modelId="{34A7F95E-29BD-4984-ADA9-0BE792312D57}" type="pres">
      <dgm:prSet presAssocID="{26804912-C51B-48F2-BD16-2145FCB0712F}" presName="vert1" presStyleCnt="0"/>
      <dgm:spPr/>
    </dgm:pt>
    <dgm:pt modelId="{46B3BA2B-B9A8-4AD0-8729-76BC5AB8B464}" type="pres">
      <dgm:prSet presAssocID="{4C9B842D-ABA0-46B3-AEC7-3DF6F67DF5F3}" presName="thickLine" presStyleLbl="alignNode1" presStyleIdx="2" presStyleCnt="4"/>
      <dgm:spPr/>
    </dgm:pt>
    <dgm:pt modelId="{E194A187-96CB-40C3-8142-3A3622CFBBA5}" type="pres">
      <dgm:prSet presAssocID="{4C9B842D-ABA0-46B3-AEC7-3DF6F67DF5F3}" presName="horz1" presStyleCnt="0"/>
      <dgm:spPr/>
    </dgm:pt>
    <dgm:pt modelId="{263CA4F7-651D-44E6-8DAC-C76EA50CBCC3}" type="pres">
      <dgm:prSet presAssocID="{4C9B842D-ABA0-46B3-AEC7-3DF6F67DF5F3}" presName="tx1" presStyleLbl="revTx" presStyleIdx="2" presStyleCnt="4"/>
      <dgm:spPr/>
    </dgm:pt>
    <dgm:pt modelId="{85F2892D-C5E7-4380-84D4-295F472E0411}" type="pres">
      <dgm:prSet presAssocID="{4C9B842D-ABA0-46B3-AEC7-3DF6F67DF5F3}" presName="vert1" presStyleCnt="0"/>
      <dgm:spPr/>
    </dgm:pt>
    <dgm:pt modelId="{BC7AED30-F242-46F3-951A-FE7BD52808FE}" type="pres">
      <dgm:prSet presAssocID="{A1F51AC2-AEF6-41CF-A976-35ACE5636368}" presName="thickLine" presStyleLbl="alignNode1" presStyleIdx="3" presStyleCnt="4"/>
      <dgm:spPr/>
    </dgm:pt>
    <dgm:pt modelId="{61FBAD54-8C4A-4A47-8728-17409A29D29B}" type="pres">
      <dgm:prSet presAssocID="{A1F51AC2-AEF6-41CF-A976-35ACE5636368}" presName="horz1" presStyleCnt="0"/>
      <dgm:spPr/>
    </dgm:pt>
    <dgm:pt modelId="{5CE3A8D4-7BC6-40AA-8768-5A875F04FB09}" type="pres">
      <dgm:prSet presAssocID="{A1F51AC2-AEF6-41CF-A976-35ACE5636368}" presName="tx1" presStyleLbl="revTx" presStyleIdx="3" presStyleCnt="4"/>
      <dgm:spPr/>
    </dgm:pt>
    <dgm:pt modelId="{3828E146-CE0E-4DC9-964F-2F4F8B539AB2}" type="pres">
      <dgm:prSet presAssocID="{A1F51AC2-AEF6-41CF-A976-35ACE5636368}" presName="vert1" presStyleCnt="0"/>
      <dgm:spPr/>
    </dgm:pt>
  </dgm:ptLst>
  <dgm:cxnLst>
    <dgm:cxn modelId="{87ADD101-6CFC-431E-9E7B-DEF8A9A3E4D4}" srcId="{4F6F2714-56D1-45A3-9F06-671B1E04682E}" destId="{26804912-C51B-48F2-BD16-2145FCB0712F}" srcOrd="1" destOrd="0" parTransId="{2C3C86F4-C6F9-4F8A-BF33-FAF9595AF606}" sibTransId="{37DEE9EF-58DF-4B8C-B2B4-43251B1D36C8}"/>
    <dgm:cxn modelId="{C8DCBC26-B146-4359-AD36-DCFA22E97D13}" srcId="{4F6F2714-56D1-45A3-9F06-671B1E04682E}" destId="{4C9B842D-ABA0-46B3-AEC7-3DF6F67DF5F3}" srcOrd="2" destOrd="0" parTransId="{3498A780-D8F7-45E7-BB68-D457B2C39D90}" sibTransId="{2CE9E76A-9971-41C2-B86E-88BF8B5CA7D1}"/>
    <dgm:cxn modelId="{88281A46-F3CE-461A-BE0B-B7CD1E9BF2C9}" srcId="{4F6F2714-56D1-45A3-9F06-671B1E04682E}" destId="{633A3B08-2B7F-4331-99F1-F0F1477920DD}" srcOrd="0" destOrd="0" parTransId="{90919403-E22A-4C9C-B4EA-645162ED2074}" sibTransId="{5507A018-99BA-4AE6-8B81-C68EB249C1C7}"/>
    <dgm:cxn modelId="{9C68DC52-1A77-40E5-9FD2-1B9565E557FD}" type="presOf" srcId="{A1F51AC2-AEF6-41CF-A976-35ACE5636368}" destId="{5CE3A8D4-7BC6-40AA-8768-5A875F04FB09}" srcOrd="0" destOrd="0" presId="urn:microsoft.com/office/officeart/2008/layout/LinedList"/>
    <dgm:cxn modelId="{A92F147C-15F5-4E02-9106-29386DB6EA2D}" type="presOf" srcId="{4C9B842D-ABA0-46B3-AEC7-3DF6F67DF5F3}" destId="{263CA4F7-651D-44E6-8DAC-C76EA50CBCC3}" srcOrd="0" destOrd="0" presId="urn:microsoft.com/office/officeart/2008/layout/LinedList"/>
    <dgm:cxn modelId="{36DCAFA0-8930-4B3D-9E78-B4E9F84321B8}" srcId="{4F6F2714-56D1-45A3-9F06-671B1E04682E}" destId="{A1F51AC2-AEF6-41CF-A976-35ACE5636368}" srcOrd="3" destOrd="0" parTransId="{38D952C5-E377-4CC5-9F66-69D2464A53B0}" sibTransId="{7192C71F-70DE-4D8D-AE1D-6EDC51AEC76C}"/>
    <dgm:cxn modelId="{E2402FA4-46D8-4182-A3A2-AF7ED018D81C}" type="presOf" srcId="{633A3B08-2B7F-4331-99F1-F0F1477920DD}" destId="{C40BDD5B-E9D6-4CE6-B164-05A0447F5E77}" srcOrd="0" destOrd="0" presId="urn:microsoft.com/office/officeart/2008/layout/LinedList"/>
    <dgm:cxn modelId="{908FA6BE-9211-41EA-9A04-6E29D92AC1C3}" type="presOf" srcId="{26804912-C51B-48F2-BD16-2145FCB0712F}" destId="{61A650B0-D39A-47AE-B762-52230B369D95}" srcOrd="0" destOrd="0" presId="urn:microsoft.com/office/officeart/2008/layout/LinedList"/>
    <dgm:cxn modelId="{0C2171D9-A2FD-4AE5-98EA-52E07FE5ABF9}" type="presOf" srcId="{4F6F2714-56D1-45A3-9F06-671B1E04682E}" destId="{81C05015-5D37-4EFF-AEA9-0FB2131BA71C}" srcOrd="0" destOrd="0" presId="urn:microsoft.com/office/officeart/2008/layout/LinedList"/>
    <dgm:cxn modelId="{5E8F6265-B990-4E75-B117-DB8D1F8CB92F}" type="presParOf" srcId="{81C05015-5D37-4EFF-AEA9-0FB2131BA71C}" destId="{3C9D2D73-C7BC-4388-80D5-6653D139EBC0}" srcOrd="0" destOrd="0" presId="urn:microsoft.com/office/officeart/2008/layout/LinedList"/>
    <dgm:cxn modelId="{70FC3A2C-2F47-4C75-9C37-32A721D8739C}" type="presParOf" srcId="{81C05015-5D37-4EFF-AEA9-0FB2131BA71C}" destId="{67697063-5B26-46B9-9D6E-4CCAE413343B}" srcOrd="1" destOrd="0" presId="urn:microsoft.com/office/officeart/2008/layout/LinedList"/>
    <dgm:cxn modelId="{262591DD-F58C-4B8F-851D-E6E7B1CBA63B}" type="presParOf" srcId="{67697063-5B26-46B9-9D6E-4CCAE413343B}" destId="{C40BDD5B-E9D6-4CE6-B164-05A0447F5E77}" srcOrd="0" destOrd="0" presId="urn:microsoft.com/office/officeart/2008/layout/LinedList"/>
    <dgm:cxn modelId="{2FC6C19C-118D-406A-B235-7E6354A0F93E}" type="presParOf" srcId="{67697063-5B26-46B9-9D6E-4CCAE413343B}" destId="{61A5B40B-CC60-46AD-817B-A71A261228E7}" srcOrd="1" destOrd="0" presId="urn:microsoft.com/office/officeart/2008/layout/LinedList"/>
    <dgm:cxn modelId="{A0E1D73A-4A2E-4FF5-92C7-7875371FE9D5}" type="presParOf" srcId="{81C05015-5D37-4EFF-AEA9-0FB2131BA71C}" destId="{F4AD6CBA-5F51-4876-AEE5-1A1331E74E82}" srcOrd="2" destOrd="0" presId="urn:microsoft.com/office/officeart/2008/layout/LinedList"/>
    <dgm:cxn modelId="{8D95D4F3-F828-458D-A083-7463AB183079}" type="presParOf" srcId="{81C05015-5D37-4EFF-AEA9-0FB2131BA71C}" destId="{CCA2724E-B566-456F-81C5-2FBBCC72A4B7}" srcOrd="3" destOrd="0" presId="urn:microsoft.com/office/officeart/2008/layout/LinedList"/>
    <dgm:cxn modelId="{EB5DE9EF-D3FA-4A22-A8EE-72ED2AFBD75D}" type="presParOf" srcId="{CCA2724E-B566-456F-81C5-2FBBCC72A4B7}" destId="{61A650B0-D39A-47AE-B762-52230B369D95}" srcOrd="0" destOrd="0" presId="urn:microsoft.com/office/officeart/2008/layout/LinedList"/>
    <dgm:cxn modelId="{687AF8CB-2198-4D89-A84D-3C6652BEE5FC}" type="presParOf" srcId="{CCA2724E-B566-456F-81C5-2FBBCC72A4B7}" destId="{34A7F95E-29BD-4984-ADA9-0BE792312D57}" srcOrd="1" destOrd="0" presId="urn:microsoft.com/office/officeart/2008/layout/LinedList"/>
    <dgm:cxn modelId="{CCD866FB-A976-462D-AA57-85A4E6F3E138}" type="presParOf" srcId="{81C05015-5D37-4EFF-AEA9-0FB2131BA71C}" destId="{46B3BA2B-B9A8-4AD0-8729-76BC5AB8B464}" srcOrd="4" destOrd="0" presId="urn:microsoft.com/office/officeart/2008/layout/LinedList"/>
    <dgm:cxn modelId="{EDA8C4F9-5B1E-499B-B94D-89977CD86E6D}" type="presParOf" srcId="{81C05015-5D37-4EFF-AEA9-0FB2131BA71C}" destId="{E194A187-96CB-40C3-8142-3A3622CFBBA5}" srcOrd="5" destOrd="0" presId="urn:microsoft.com/office/officeart/2008/layout/LinedList"/>
    <dgm:cxn modelId="{6570C1F6-47E5-4992-831A-FC2DFBA849D9}" type="presParOf" srcId="{E194A187-96CB-40C3-8142-3A3622CFBBA5}" destId="{263CA4F7-651D-44E6-8DAC-C76EA50CBCC3}" srcOrd="0" destOrd="0" presId="urn:microsoft.com/office/officeart/2008/layout/LinedList"/>
    <dgm:cxn modelId="{48F5FBFC-6E4A-4BD7-9014-F36439204080}" type="presParOf" srcId="{E194A187-96CB-40C3-8142-3A3622CFBBA5}" destId="{85F2892D-C5E7-4380-84D4-295F472E0411}" srcOrd="1" destOrd="0" presId="urn:microsoft.com/office/officeart/2008/layout/LinedList"/>
    <dgm:cxn modelId="{61CF9485-F709-4954-91D1-D9D81298DF8D}" type="presParOf" srcId="{81C05015-5D37-4EFF-AEA9-0FB2131BA71C}" destId="{BC7AED30-F242-46F3-951A-FE7BD52808FE}" srcOrd="6" destOrd="0" presId="urn:microsoft.com/office/officeart/2008/layout/LinedList"/>
    <dgm:cxn modelId="{176D7E49-15C1-442F-AC4A-52F70ACB9FA4}" type="presParOf" srcId="{81C05015-5D37-4EFF-AEA9-0FB2131BA71C}" destId="{61FBAD54-8C4A-4A47-8728-17409A29D29B}" srcOrd="7" destOrd="0" presId="urn:microsoft.com/office/officeart/2008/layout/LinedList"/>
    <dgm:cxn modelId="{DB6B51BF-4CA4-40C2-9BFE-C66B1F438805}" type="presParOf" srcId="{61FBAD54-8C4A-4A47-8728-17409A29D29B}" destId="{5CE3A8D4-7BC6-40AA-8768-5A875F04FB09}" srcOrd="0" destOrd="0" presId="urn:microsoft.com/office/officeart/2008/layout/LinedList"/>
    <dgm:cxn modelId="{BA8E43F2-E1CE-40A8-9BB8-0F68A46B818C}" type="presParOf" srcId="{61FBAD54-8C4A-4A47-8728-17409A29D29B}" destId="{3828E146-CE0E-4DC9-964F-2F4F8B539A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D2D73-C7BC-4388-80D5-6653D139EBC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BDD5B-E9D6-4CE6-B164-05A0447F5E7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Temporary result set, used to simplify complex queries.</a:t>
          </a:r>
        </a:p>
      </dsp:txBody>
      <dsp:txXfrm>
        <a:off x="0" y="0"/>
        <a:ext cx="6900512" cy="1384035"/>
      </dsp:txXfrm>
    </dsp:sp>
    <dsp:sp modelId="{F4AD6CBA-5F51-4876-AEE5-1A1331E74E8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650B0-D39A-47AE-B762-52230B369D9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Defined using WITH before the main query.</a:t>
          </a:r>
        </a:p>
      </dsp:txBody>
      <dsp:txXfrm>
        <a:off x="0" y="1384035"/>
        <a:ext cx="6900512" cy="1384035"/>
      </dsp:txXfrm>
    </dsp:sp>
    <dsp:sp modelId="{46B3BA2B-B9A8-4AD0-8729-76BC5AB8B46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CA4F7-651D-44E6-8DAC-C76EA50CBCC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Enhances readability and reusability. </a:t>
          </a:r>
        </a:p>
      </dsp:txBody>
      <dsp:txXfrm>
        <a:off x="0" y="2768070"/>
        <a:ext cx="6900512" cy="1384035"/>
      </dsp:txXfrm>
    </dsp:sp>
    <dsp:sp modelId="{BC7AED30-F242-46F3-951A-FE7BD52808F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3A8D4-7BC6-40AA-8768-5A875F04FB0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Recursive CTEs handle hierarchical data.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9F4A8-4EA6-43FD-BE97-7E11F1C5831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D52A-9D8A-4AB0-A651-6D221A7A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Join – comparison</a:t>
            </a:r>
          </a:p>
          <a:p>
            <a:r>
              <a:rPr lang="en-US" dirty="0"/>
              <a:t>Cartesian Joins – Find all possible combinations </a:t>
            </a:r>
          </a:p>
          <a:p>
            <a:r>
              <a:rPr lang="en-US" dirty="0"/>
              <a:t>Self-join - </a:t>
            </a:r>
            <a:r>
              <a:rPr lang="en-US" sz="1200" kern="150" dirty="0">
                <a:effectLst/>
                <a:latin typeface="Tahoma" panose="020B060403050404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Compares rows within the same table, i.e. when identifying a hierarchy within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UNBOUNDED PRECEDING </a:t>
            </a:r>
            <a:r>
              <a:rPr lang="en-US" dirty="0"/>
              <a:t>Includes all rows before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 PRECEDING </a:t>
            </a:r>
            <a:r>
              <a:rPr lang="en-US" dirty="0"/>
              <a:t>Includes rows within </a:t>
            </a:r>
            <a:r>
              <a:rPr lang="en-US" i="1" dirty="0"/>
              <a:t>n</a:t>
            </a:r>
            <a:r>
              <a:rPr lang="en-US" dirty="0"/>
              <a:t> rows before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CURRENT ROW </a:t>
            </a:r>
            <a:r>
              <a:rPr lang="en-US" dirty="0"/>
              <a:t>Refers only to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 FOLLOWING </a:t>
            </a:r>
            <a:r>
              <a:rPr lang="en-US" dirty="0"/>
              <a:t>Includes rows within </a:t>
            </a:r>
            <a:r>
              <a:rPr lang="en-US" i="1" dirty="0"/>
              <a:t>n</a:t>
            </a:r>
            <a:r>
              <a:rPr lang="en-US" dirty="0"/>
              <a:t> rows after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UNBOUNDED FOLLOWING -</a:t>
            </a:r>
            <a:r>
              <a:rPr lang="en-US" dirty="0"/>
              <a:t>Includes all rows after the current row.</a:t>
            </a:r>
          </a:p>
          <a:p>
            <a:pPr>
              <a:buFont typeface="+mj-lt"/>
              <a:buNone/>
            </a:pPr>
            <a:endParaRPr lang="en-US" dirty="0"/>
          </a:p>
          <a:p>
            <a:r>
              <a:rPr lang="en-US" dirty="0"/>
              <a:t>These bounds define how much data is included in calculations for each row within a window frame, allowing for flexibility in aggregations like running totals or moving 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C583-C6CA-5DE9-A57F-F1852B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B8D4-B7FD-D2E6-D47A-EC8FC9A3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C792-891D-6E60-1010-95E51527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8850-6069-B540-9DDB-34E00270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80160-8CA7-0FFC-8D0B-65108451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B82-0BC1-8F09-EE43-BA2D1708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D5B9-25CB-5E68-17E5-F6E7D565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76E2-6216-4E9E-3D40-792F23AC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7934-4CE1-4B74-63AD-A48EDF99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535D-5B93-DAE1-288B-2EE15F6B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BFC15-7C41-3123-FDC1-E0F8A270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633F8-80A8-E2DF-68C9-FAC7892D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8217-3C8B-E070-461F-DAFA426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CED8-E511-67F2-6999-0EE3732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A37D-2921-40D1-06E9-DEFDAE1C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3CFD-4F34-CB19-94C4-E046A93A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80C8-FE07-BE06-88CD-3B38D023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27C9-3DFE-1E0F-1E6B-5C23C69C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8247-8CD0-3ED3-D666-95C73C61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580C-587F-DBF6-6619-E6C4BADD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F115-9152-F707-9F61-A307FDA9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19FAF-0FE6-0CD2-37B4-050B92D3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70A1-3879-8F92-A27B-FB89D15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5973-6714-6B06-086D-62EBBAF4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C270-97D0-C066-0C5E-A975CF12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C1D-1BB9-8DE6-9A11-27BA8A59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799-225A-96A3-F24D-8461555B1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3A40D-3080-AE6C-D60E-A8518A5A2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C056-010D-44BB-73CF-71420765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42F27-A0DF-7892-9BD6-483CA46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C5814-5620-5C93-99D1-2056343D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CD3E-33D1-9BB0-BD5A-D6B5C341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1712-4E5E-38DB-77D5-3BDD1620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227C-29CF-2547-05C3-5FA6E534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69C9C-B5D9-FD70-E0A3-107CD7C8E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B15EE-5476-6CC9-8BBE-A2FBB41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2D441-7EDE-AB24-DA3F-B75EDB55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0758B-7B4A-F48C-194D-689DA25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A89B0-6D75-BA89-BC0A-DDB5148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DDF9-0D8B-01F3-ECDA-67627E74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683FE-CA10-5391-5774-6D618F0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8CE1B-FBB4-2CA2-5386-56A8FE5F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E196C-9D65-B323-1111-6AA43481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8CC01-0293-5179-9649-41107FB5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7A97C-EE56-1351-AAEC-18D09FB5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2E784-5F7D-D355-7F8C-1F02C9CF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07A-AF0B-40E8-624E-606B668A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8D68-53B3-9641-AF6A-6BE8B465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AAD0-77DA-10B2-F0EC-DCA51C29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D3EFD-253A-0D0D-5855-A23D77A1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BC66-F487-D0CF-2783-63618C86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DE03-9D90-13CB-163A-90A1E159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3C78-F5B2-063E-E64E-6276A8D8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29B6B-766E-2B71-D97A-81B1DD838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B8F9-2817-27B6-A661-366A7E07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F8446-5145-6A3B-C51C-42E66DCD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DCF7-0EAD-8DFA-FE33-2C40E02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EE931-5B18-9BA0-FCD1-297A7CBF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E7316-0039-1376-7946-E34233B0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E75E-DF55-1F43-B257-5E992C38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557A-6EFA-7948-D699-6A4824DEC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BBEE7-086B-472A-BFC2-FF28ABEF2F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EDE1-AE9B-0E56-25C0-8BF3EF4CD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0FA8-BFE0-6BFD-2F0C-2A21D7467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5A7D4-6E11-1841-C776-AE413272E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JOINS, SUBQUERIES, CTEs  &amp; WINDOW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BD722-6415-0230-394F-959099184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Ian Mbaya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62CD9-D8EA-CAA7-178B-D964F84B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Practice 3 – Find Employees who sold &gt; 10k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D7F8D-F0F8-7088-AF17-C4C56F12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455478"/>
            <a:ext cx="5131088" cy="14495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05F16-20D0-882C-A4F2-E29826A43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3370100"/>
            <a:ext cx="5131087" cy="22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9D181-6B4E-A342-7C91-F83C6BF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Example of subquery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8D7D8-B34A-6B21-A2D1-B039424B9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12285"/>
            <a:ext cx="7188199" cy="36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9A512-6AB7-FF38-8DE6-F505A81F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Common Table Expressions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7C5BF6-71E0-3BEE-E6F1-45476B4A2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52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45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CE28E-1E93-90DD-4773-3871EA2C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Practice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4601-F006-FD6E-6CCB-3C93FF11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270" y="4142096"/>
            <a:ext cx="5338511" cy="10551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Find Employees who sold over 10k using CTE?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AB89A-D3A7-695C-5C03-5807530C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latin typeface="+mj-lt"/>
                <a:ea typeface="+mj-ea"/>
                <a:cs typeface="+mj-cs"/>
              </a:rPr>
              <a:t>CTE - Example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B471B12-0C05-A9E1-EE08-900C6261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30936"/>
            <a:ext cx="4659085" cy="391363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2D73A0C-38D6-689A-55AF-5325EF46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4165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DF214-D258-9908-4814-5BB1CDDF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78" r="1" b="1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42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21087-EA8D-36B5-54AE-6353B7EA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54299"/>
            <a:ext cx="11658600" cy="37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7246-7BBF-9973-CE31-701F243F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Window functions?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981A4-8A36-F8DA-2E69-934C729B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83"/>
          <a:stretch/>
        </p:blipFill>
        <p:spPr>
          <a:xfrm>
            <a:off x="1158955" y="1002275"/>
            <a:ext cx="9875259" cy="15716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C570-689B-B8C4-FDEC-5E21DA60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000" kern="15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features that allow you to perform calculations across a set of rows that are related to the current row, without collapsing the result set into a single output row.</a:t>
            </a:r>
            <a:endParaRPr lang="en-US" sz="2000" kern="1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000" kern="15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 functions compute their result based on a sliding window frame, a set of rows that are somehow related to the current row.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kern="15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4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CB84-D72A-4C5E-9E7B-8A8965F4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Function -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4C613-06E6-D85A-2C12-0994B599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" b="47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5BBCB-A13C-5E25-FFB6-E8CE8D3DC71A}"/>
              </a:ext>
            </a:extLst>
          </p:cNvPr>
          <p:cNvSpPr txBox="1"/>
          <p:nvPr/>
        </p:nvSpPr>
        <p:spPr>
          <a:xfrm>
            <a:off x="835155" y="3526300"/>
            <a:ext cx="3986155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You must define a window_function and OVER () for the function to be applied across columns.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PARTITION BY, ORDERBY and window frame are all optional.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&lt;window_frame&gt; defines bounds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93123-06DB-119C-985A-54D7C5B330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154" b="16337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1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26E0B6-D4BD-E8F0-8255-9C5BF994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367" y="914400"/>
            <a:ext cx="7023066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38C3-8C2D-67DC-A049-053E306B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JOINS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E24E-BB2D-0FB4-8F68-3AEA06FF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INNER JOINS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returns records that have matching values in both tables.</a:t>
            </a: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LEFT JOIN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returns all rows from the left table and the matched from the right.</a:t>
            </a:r>
            <a:r>
              <a:rPr lang="en-US" sz="2200" b="1" kern="150">
                <a:latin typeface="Liberation Serif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kern="150">
                <a:effectLst/>
                <a:latin typeface="Tahoma" panose="020B060403050404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NULLs are returned if no match exists.</a:t>
            </a: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RIGHT JOIN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opposite of the left join</a:t>
            </a:r>
            <a:endParaRPr lang="en-US" sz="2200" b="1" kern="150">
              <a:effectLst/>
              <a:latin typeface="Liberation Serif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FULL JOIN 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– returns all rows from the left and right table whether there is a match not.</a:t>
            </a: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CROSS JOIN/CARTESIAN PRODUCT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Each row in the left is combined with all the rows from the second table.</a:t>
            </a:r>
            <a:endParaRPr lang="en-US" sz="2200" b="1" kern="150">
              <a:effectLst/>
              <a:latin typeface="Liberation Serif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SELF JOIN –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join a table with itself.</a:t>
            </a:r>
            <a:endParaRPr lang="en-US" sz="2200" b="1" kern="150">
              <a:effectLst/>
              <a:latin typeface="Liberation Serif" panose="02020603050405020304" pitchFamily="18" charset="0"/>
              <a:cs typeface="Arial" panose="020B0604020202020204" pitchFamily="34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8684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514EA-B22E-1CA4-F1E8-3829F02B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3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27BFA-BF40-1AB3-B4DA-717B5B61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 5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67BA-7A7D-C0DB-A6C3-54E6811613A1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Find all employee total sales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Find ranked total sales for each department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Find previous and next employee sales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B5A97-0F50-A9B5-D242-2E0BA43E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919518"/>
            <a:ext cx="10917936" cy="27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rectangular white labels with orange and black text">
            <a:extLst>
              <a:ext uri="{FF2B5EF4-FFF2-40B4-BE49-F238E27FC236}">
                <a16:creationId xmlns:a16="http://schemas.microsoft.com/office/drawing/2014/main" id="{8563A941-5E00-3B3E-5828-DE81F492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577A8-80C7-06CF-B4CB-4018A5B1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45755"/>
            <a:ext cx="5294716" cy="27664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87C9ED-211A-A414-1E58-17BF7C84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2019282"/>
            <a:ext cx="5294715" cy="28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A3A7-4F9A-3ECD-C9C0-7A3288FB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415196"/>
            <a:ext cx="4814653" cy="1974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00BE35-A097-9293-3093-2526292C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3" y="2553271"/>
            <a:ext cx="4814655" cy="17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584-F46A-347A-2002-0685D3D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957C-4A60-8457-8CB2-E4CF423C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67" y="1581309"/>
            <a:ext cx="7467984" cy="2292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6B30A-1A52-293E-8103-6FA5461C2197}"/>
              </a:ext>
            </a:extLst>
          </p:cNvPr>
          <p:cNvSpPr txBox="1"/>
          <p:nvPr/>
        </p:nvSpPr>
        <p:spPr>
          <a:xfrm>
            <a:off x="2029215" y="4094142"/>
            <a:ext cx="729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 type  of  join do we use  in this case?</a:t>
            </a:r>
          </a:p>
          <a:p>
            <a:r>
              <a:rPr lang="en-US" dirty="0"/>
              <a:t>How  do we  write it?</a:t>
            </a:r>
          </a:p>
        </p:txBody>
      </p:sp>
    </p:spTree>
    <p:extLst>
      <p:ext uri="{BB962C8B-B14F-4D97-AF65-F5344CB8AC3E}">
        <p14:creationId xmlns:p14="http://schemas.microsoft.com/office/powerpoint/2010/main" val="321545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14D07-3302-10D5-39C8-A3E84B9F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Practice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33FF-4F9A-0B9A-54BB-C6C8F6BD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Important things to  know</a:t>
            </a:r>
          </a:p>
          <a:p>
            <a:pPr lvl="1"/>
            <a:r>
              <a:rPr lang="en-US" sz="2200"/>
              <a:t>Natural JOINS</a:t>
            </a:r>
          </a:p>
          <a:p>
            <a:pPr lvl="1"/>
            <a:r>
              <a:rPr lang="en-US" sz="2200"/>
              <a:t>EQUI JOINS vs NON-EQUI JOINS</a:t>
            </a:r>
          </a:p>
          <a:p>
            <a:pPr marL="457200" lvl="1" indent="0">
              <a:buNone/>
            </a:pPr>
            <a:endParaRPr lang="en-US" sz="2200"/>
          </a:p>
          <a:p>
            <a:pPr marL="457200" lvl="1" indent="0">
              <a:buNone/>
            </a:pPr>
            <a:r>
              <a:rPr lang="en-US" sz="2200"/>
              <a:t>Any other  thing about joins?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FFB4E-6484-FD06-0592-050D260E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21848"/>
            <a:ext cx="6903720" cy="38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E5EC8-961C-C265-CB55-5AC0D3A7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SUBQUERIES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2B99-F374-0541-086C-D515D031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*A query that is nested within another query.</a:t>
            </a:r>
          </a:p>
          <a:p>
            <a:r>
              <a:rPr lang="en-US" sz="2200"/>
              <a:t>Subqueries can be used within SELECT, FROM, WHERE, DELETE, HAVING, INSERT, and UPDATE statements there are used to:</a:t>
            </a:r>
          </a:p>
          <a:p>
            <a:pPr lvl="1"/>
            <a:r>
              <a:rPr lang="en-US" sz="2200"/>
              <a:t> Add a new column to the main query result.</a:t>
            </a:r>
          </a:p>
          <a:p>
            <a:pPr lvl="1"/>
            <a:r>
              <a:rPr lang="en-US" sz="2200"/>
              <a:t>Creating a filter.</a:t>
            </a:r>
          </a:p>
          <a:p>
            <a:pPr lvl="1"/>
            <a:r>
              <a:rPr lang="en-US" sz="2200"/>
              <a:t>Creating a consolidated source for selecting data. </a:t>
            </a:r>
          </a:p>
          <a:p>
            <a:pPr lvl="1"/>
            <a:r>
              <a:rPr lang="en-US" sz="2200"/>
              <a:t>Check for existence.</a:t>
            </a:r>
          </a:p>
          <a:p>
            <a:pPr lvl="1"/>
            <a:r>
              <a:rPr lang="en-US" sz="2200"/>
              <a:t>Compare related data.</a:t>
            </a:r>
          </a:p>
          <a:p>
            <a:pPr lvl="1"/>
            <a:r>
              <a:rPr lang="en-US" sz="2200"/>
              <a:t>Simplifying complex queries.</a:t>
            </a:r>
          </a:p>
          <a:p>
            <a:pPr lvl="1"/>
            <a:r>
              <a:rPr lang="en-US" sz="2200"/>
              <a:t>Avoiding repetition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6938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93B0C-99C0-D476-0BB0-748317AF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91359"/>
            <a:ext cx="5294716" cy="24752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09FA40-F130-9CD1-2741-87E8BA0E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31795"/>
            <a:ext cx="5294715" cy="25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2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523</Words>
  <Application>Microsoft Office PowerPoint</Application>
  <PresentationFormat>Widescreen</PresentationFormat>
  <Paragraphs>67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Liberation Serif</vt:lpstr>
      <vt:lpstr>Tahoma</vt:lpstr>
      <vt:lpstr>Wingdings</vt:lpstr>
      <vt:lpstr>Office Theme</vt:lpstr>
      <vt:lpstr>JOINS, SUBQUERIES, CTEs  &amp; WINDOW FUNCTIONS</vt:lpstr>
      <vt:lpstr>TYPES OF JOINS</vt:lpstr>
      <vt:lpstr>PowerPoint Presentation</vt:lpstr>
      <vt:lpstr>PowerPoint Presentation</vt:lpstr>
      <vt:lpstr>PowerPoint Presentation</vt:lpstr>
      <vt:lpstr>Practice 1</vt:lpstr>
      <vt:lpstr>Practice 2</vt:lpstr>
      <vt:lpstr>SUBQUERIES</vt:lpstr>
      <vt:lpstr>PowerPoint Presentation</vt:lpstr>
      <vt:lpstr>Practice 3 – Find Employees who sold &gt; 10k</vt:lpstr>
      <vt:lpstr>Another Example of subquery</vt:lpstr>
      <vt:lpstr>Common Table Expressions</vt:lpstr>
      <vt:lpstr>Practice 4</vt:lpstr>
      <vt:lpstr>CTE - Example</vt:lpstr>
      <vt:lpstr>PowerPoint Presentation</vt:lpstr>
      <vt:lpstr>PowerPoint Presentation</vt:lpstr>
      <vt:lpstr>Window functions?</vt:lpstr>
      <vt:lpstr>Windows Function - Syntax</vt:lpstr>
      <vt:lpstr>PowerPoint Presentation</vt:lpstr>
      <vt:lpstr>PowerPoint Presentation</vt:lpstr>
      <vt:lpstr>Practice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Mbaya</dc:creator>
  <cp:lastModifiedBy>Ian Mbaya</cp:lastModifiedBy>
  <cp:revision>4</cp:revision>
  <dcterms:created xsi:type="dcterms:W3CDTF">2024-10-07T00:49:01Z</dcterms:created>
  <dcterms:modified xsi:type="dcterms:W3CDTF">2024-10-09T03:25:59Z</dcterms:modified>
</cp:coreProperties>
</file>