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57" autoAdjust="0"/>
  </p:normalViewPr>
  <p:slideViewPr>
    <p:cSldViewPr snapToGrid="0" snapToObjects="1">
      <p:cViewPr>
        <p:scale>
          <a:sx n="33" d="100"/>
          <a:sy n="33" d="100"/>
        </p:scale>
        <p:origin x="1716" y="-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1BB03A-9885-404A-B669-9AEA315E753A}"/>
              </a:ext>
            </a:extLst>
          </p:cNvPr>
          <p:cNvSpPr/>
          <p:nvPr/>
        </p:nvSpPr>
        <p:spPr>
          <a:xfrm>
            <a:off x="19842482" y="1483089"/>
            <a:ext cx="437322" cy="88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73">
            <a:extLst>
              <a:ext uri="{FF2B5EF4-FFF2-40B4-BE49-F238E27FC236}">
                <a16:creationId xmlns:a16="http://schemas.microsoft.com/office/drawing/2014/main" id="{95461278-0275-FA41-AB73-BEAAB079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60" y="4259489"/>
            <a:ext cx="3695700" cy="33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D23ABAB-4531-2747-8D71-29E0B4777370}"/>
              </a:ext>
            </a:extLst>
          </p:cNvPr>
          <p:cNvGrpSpPr/>
          <p:nvPr/>
        </p:nvGrpSpPr>
        <p:grpSpPr>
          <a:xfrm>
            <a:off x="0" y="67191"/>
            <a:ext cx="3770492" cy="1659255"/>
            <a:chOff x="261674" y="-423855"/>
            <a:chExt cx="7611998" cy="3429000"/>
          </a:xfrm>
        </p:grpSpPr>
        <p:pic>
          <p:nvPicPr>
            <p:cNvPr id="9" name="Picture 8" descr="SFU_BlockSFUTag_P187_wht_ex.eps">
              <a:extLst>
                <a:ext uri="{FF2B5EF4-FFF2-40B4-BE49-F238E27FC236}">
                  <a16:creationId xmlns:a16="http://schemas.microsoft.com/office/drawing/2014/main" id="{D1053DF7-D4FE-4049-879F-5BB04BAB7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" r="69175"/>
            <a:stretch/>
          </p:blipFill>
          <p:spPr>
            <a:xfrm>
              <a:off x="1896758" y="-423855"/>
              <a:ext cx="3848100" cy="292608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08EF680-9B79-7D4F-A0E4-D8620345EF4A}"/>
                </a:ext>
              </a:extLst>
            </p:cNvPr>
            <p:cNvSpPr txBox="1">
              <a:spLocks/>
            </p:cNvSpPr>
            <p:nvPr/>
          </p:nvSpPr>
          <p:spPr>
            <a:xfrm>
              <a:off x="261674" y="2502226"/>
              <a:ext cx="7611998" cy="502919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2000" dirty="0">
                  <a:latin typeface="+mj-lt"/>
                  <a:ea typeface="+mj-ea"/>
                  <a:cs typeface="Times New Roman" pitchFamily="18" charset="0"/>
                </a:rPr>
                <a:t>Simon Fraser University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558E1-8155-F147-A206-3AFF7C7793DD}"/>
              </a:ext>
            </a:extLst>
          </p:cNvPr>
          <p:cNvGrpSpPr/>
          <p:nvPr/>
        </p:nvGrpSpPr>
        <p:grpSpPr>
          <a:xfrm>
            <a:off x="25995201" y="50634"/>
            <a:ext cx="4560446" cy="2315449"/>
            <a:chOff x="35625916" y="-74807"/>
            <a:chExt cx="5737625" cy="3872107"/>
          </a:xfrm>
        </p:grpSpPr>
        <p:pic>
          <p:nvPicPr>
            <p:cNvPr id="12" name="Picture 11" descr="VaML Logo Web (on Light Background).png">
              <a:extLst>
                <a:ext uri="{FF2B5EF4-FFF2-40B4-BE49-F238E27FC236}">
                  <a16:creationId xmlns:a16="http://schemas.microsoft.com/office/drawing/2014/main" id="{692AD8C1-C479-9A4D-A326-F1278C37C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b="19024"/>
            <a:stretch/>
          </p:blipFill>
          <p:spPr>
            <a:xfrm>
              <a:off x="35890200" y="-74807"/>
              <a:ext cx="5372389" cy="2743201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F1D2290-2CF8-0049-A0AF-3906E8379E4A}"/>
                </a:ext>
              </a:extLst>
            </p:cNvPr>
            <p:cNvSpPr txBox="1">
              <a:spLocks/>
            </p:cNvSpPr>
            <p:nvPr/>
          </p:nvSpPr>
          <p:spPr>
            <a:xfrm>
              <a:off x="35625916" y="2743199"/>
              <a:ext cx="5737625" cy="1054101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200" dirty="0">
                  <a:latin typeface="+mj-lt"/>
                  <a:ea typeface="+mj-ea"/>
                  <a:cs typeface="Times New Roman" pitchFamily="18" charset="0"/>
                </a:rPr>
                <a:t>Vision and Media Lab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309186" y="3017713"/>
            <a:ext cx="13611307" cy="1306517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task of text normalization is performed in the following manner:  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– </a:t>
            </a:r>
            <a:r>
              <a:rPr lang="en-US" sz="3600" b="1" dirty="0">
                <a:ea typeface="+mj-ea"/>
                <a:cs typeface="+mj-cs"/>
              </a:rPr>
              <a:t>division </a:t>
            </a:r>
            <a:r>
              <a:rPr lang="en-US" sz="3600" dirty="0">
                <a:ea typeface="+mj-ea"/>
                <a:cs typeface="+mj-cs"/>
              </a:rPr>
              <a:t>of the sentence input to the tokens and </a:t>
            </a:r>
            <a:r>
              <a:rPr lang="en-US" sz="3600" b="1" dirty="0">
                <a:ea typeface="+mj-ea"/>
                <a:cs typeface="+mj-cs"/>
              </a:rPr>
              <a:t>inclusion </a:t>
            </a:r>
            <a:r>
              <a:rPr lang="en-US" sz="3600" dirty="0">
                <a:ea typeface="+mj-ea"/>
                <a:cs typeface="+mj-cs"/>
              </a:rPr>
              <a:t>of the tokens to different entities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/>
              <a:t>– understanding the </a:t>
            </a:r>
            <a:r>
              <a:rPr lang="en-US" sz="3600" b="1" dirty="0"/>
              <a:t>context </a:t>
            </a:r>
            <a:r>
              <a:rPr lang="en-US" sz="3600" dirty="0"/>
              <a:t>through the encoder layer and showing the relevant </a:t>
            </a:r>
            <a:r>
              <a:rPr lang="en-US" sz="3600" b="1" dirty="0"/>
              <a:t>representation </a:t>
            </a:r>
            <a:r>
              <a:rPr lang="en-US" sz="3600" dirty="0"/>
              <a:t>during the decoder layer</a:t>
            </a: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endParaRPr lang="en-US" sz="3600" b="1" dirty="0"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3600" b="1" dirty="0">
                <a:ea typeface="+mj-ea"/>
                <a:cs typeface="+mj-cs"/>
              </a:rPr>
              <a:t>Contribution: </a:t>
            </a:r>
            <a:r>
              <a:rPr lang="en-US" sz="3600" dirty="0">
                <a:ea typeface="+mj-ea"/>
                <a:cs typeface="+mj-cs"/>
              </a:rPr>
              <a:t>Implementation of the LSTM with 3 bidirectional layers in the encoder + 2 LSTM layers for the decoder.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Comparative analysis of the accuracy obtained with our approach to the </a:t>
            </a:r>
            <a:r>
              <a:rPr lang="en-US" sz="3600" b="1" dirty="0" err="1">
                <a:ea typeface="+mj-ea"/>
                <a:cs typeface="+mj-cs"/>
              </a:rPr>
              <a:t>Sproat</a:t>
            </a:r>
            <a:r>
              <a:rPr lang="en-US" sz="3600" b="1" dirty="0">
                <a:ea typeface="+mj-ea"/>
                <a:cs typeface="+mj-cs"/>
              </a:rPr>
              <a:t> et al. </a:t>
            </a:r>
            <a:r>
              <a:rPr lang="en-US" sz="3600" b="1" dirty="0" err="1">
                <a:ea typeface="+mj-ea"/>
                <a:cs typeface="+mj-cs"/>
              </a:rPr>
              <a:t>arXiv</a:t>
            </a:r>
            <a:r>
              <a:rPr lang="en-US" sz="3600" b="1" dirty="0">
                <a:ea typeface="+mj-ea"/>
                <a:cs typeface="+mj-cs"/>
              </a:rPr>
              <a:t> 2016</a:t>
            </a:r>
            <a:r>
              <a:rPr lang="en-US" sz="3600" dirty="0"/>
              <a:t> &amp; </a:t>
            </a:r>
            <a:r>
              <a:rPr lang="en-US" sz="3600" b="1" dirty="0"/>
              <a:t>Kestrel TTS 2014</a:t>
            </a:r>
            <a:endParaRPr lang="en-US" sz="3600" dirty="0"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76666A9-22BE-F54B-9B8E-6210A8FB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4" y="156528"/>
            <a:ext cx="30259319" cy="1393750"/>
          </a:xfrm>
        </p:spPr>
        <p:txBody>
          <a:bodyPr>
            <a:noAutofit/>
          </a:bodyPr>
          <a:lstStyle/>
          <a:p>
            <a:r>
              <a:rPr lang="en-US" sz="9600" b="1" dirty="0">
                <a:cs typeface="Times New Roman" pitchFamily="18" charset="0"/>
              </a:rPr>
              <a:t>conTEXT – Normalization using LSTM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24C9177-4146-B045-B773-8EBD3509FD74}"/>
              </a:ext>
            </a:extLst>
          </p:cNvPr>
          <p:cNvSpPr txBox="1">
            <a:spLocks/>
          </p:cNvSpPr>
          <p:nvPr/>
        </p:nvSpPr>
        <p:spPr>
          <a:xfrm>
            <a:off x="-187274" y="944263"/>
            <a:ext cx="30579359" cy="1779155"/>
          </a:xfrm>
          <a:prstGeom prst="rect">
            <a:avLst/>
          </a:prstGeom>
        </p:spPr>
        <p:txBody>
          <a:bodyPr vert="horz" lIns="412712" tIns="206356" rIns="412712" bIns="20635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dirty="0">
                <a:latin typeface="+mj-lt"/>
                <a:ea typeface="+mj-ea"/>
                <a:cs typeface="Times New Roman" pitchFamily="18" charset="0"/>
              </a:rPr>
              <a:t>Siddhant Singhal, Raghib Musarrat, Rahul Rajeev, Milbir Guram and Greg Mori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87B00F6-1056-2F4C-AB39-6B25F2ADD687}"/>
              </a:ext>
            </a:extLst>
          </p:cNvPr>
          <p:cNvSpPr txBox="1">
            <a:spLocks/>
          </p:cNvSpPr>
          <p:nvPr/>
        </p:nvSpPr>
        <p:spPr>
          <a:xfrm>
            <a:off x="14090953" y="3017714"/>
            <a:ext cx="15703247" cy="13065175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 FORMULATION</a:t>
            </a: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DEBB6ED-56E3-C644-9C0C-C9590222CE69}"/>
              </a:ext>
            </a:extLst>
          </p:cNvPr>
          <p:cNvSpPr txBox="1">
            <a:spLocks/>
          </p:cNvSpPr>
          <p:nvPr/>
        </p:nvSpPr>
        <p:spPr>
          <a:xfrm>
            <a:off x="309186" y="31198423"/>
            <a:ext cx="29485013" cy="11605340"/>
          </a:xfrm>
          <a:prstGeom prst="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36570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EXPERIMENTS                  </a:t>
            </a:r>
            <a:r>
              <a:rPr lang="en-US" sz="3600" b="1" dirty="0">
                <a:ea typeface="+mj-ea"/>
                <a:cs typeface="+mj-cs"/>
              </a:rPr>
              <a:t>Dataset: </a:t>
            </a:r>
            <a:r>
              <a:rPr lang="en-US" sz="3600" dirty="0">
                <a:ea typeface="+mj-ea"/>
                <a:cs typeface="+mj-cs"/>
              </a:rPr>
              <a:t>Google Dataset – Text Normalization </a:t>
            </a:r>
            <a:r>
              <a:rPr lang="en-US" sz="3600" b="1" dirty="0">
                <a:ea typeface="+mj-ea"/>
                <a:cs typeface="+mj-cs"/>
              </a:rPr>
              <a:t>Paper: </a:t>
            </a:r>
            <a:r>
              <a:rPr lang="en-US" sz="3600" dirty="0">
                <a:ea typeface="+mj-ea"/>
                <a:cs typeface="+mj-cs"/>
              </a:rPr>
              <a:t>RNN approaches to Text Normalization </a:t>
            </a:r>
          </a:p>
          <a:p>
            <a:pPr>
              <a:spcBef>
                <a:spcPct val="0"/>
              </a:spcBef>
              <a:defRPr/>
            </a:pPr>
            <a:r>
              <a:rPr lang="en-US" sz="4000" dirty="0"/>
              <a:t>Comparative analysis of the normalization done through various models: </a:t>
            </a: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dirty="0">
                <a:ea typeface="+mj-ea"/>
                <a:cs typeface="+mj-cs"/>
              </a:rPr>
              <a:t>EDA of the dataset and Qualitative example of the result obtained on the model - </a:t>
            </a: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4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4000" dirty="0">
              <a:ea typeface="+mj-ea"/>
              <a:cs typeface="+mj-cs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D252683-2102-ED40-BBB3-4D7ACC8C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9089"/>
              </p:ext>
            </p:extLst>
          </p:nvPr>
        </p:nvGraphicFramePr>
        <p:xfrm>
          <a:off x="7094793" y="33104406"/>
          <a:ext cx="17269543" cy="29230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6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65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Sproact et al.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conTEXT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Kestrel TTS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XGBoost</a:t>
                      </a:r>
                    </a:p>
                  </a:txBody>
                  <a:tcPr marT="46413" marB="464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Accuracy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99.6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98.2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91.3</a:t>
                      </a:r>
                    </a:p>
                  </a:txBody>
                  <a:tcPr marT="46413" marB="464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97.4</a:t>
                      </a:r>
                    </a:p>
                  </a:txBody>
                  <a:tcPr marT="46413" marB="4641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C.D.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–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1.366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8.264</a:t>
                      </a:r>
                    </a:p>
                  </a:txBody>
                  <a:tcPr marT="46413" marB="46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1.977</a:t>
                      </a:r>
                    </a:p>
                  </a:txBody>
                  <a:tcPr marT="46413" marB="464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itle 1">
            <a:extLst>
              <a:ext uri="{FF2B5EF4-FFF2-40B4-BE49-F238E27FC236}">
                <a16:creationId xmlns:a16="http://schemas.microsoft.com/office/drawing/2014/main" id="{1BC26132-2BE3-904B-8EB7-96846293E017}"/>
              </a:ext>
            </a:extLst>
          </p:cNvPr>
          <p:cNvSpPr txBox="1">
            <a:spLocks/>
          </p:cNvSpPr>
          <p:nvPr/>
        </p:nvSpPr>
        <p:spPr>
          <a:xfrm>
            <a:off x="309186" y="16550644"/>
            <a:ext cx="29485014" cy="14173645"/>
          </a:xfrm>
          <a:prstGeom prst="rect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BIDIRECTIONAL LSTM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difference between LSTM and the bi-directional LSTM is that it not only takes past inputs(x(t-1)) but also future inputs(x(t+1)) into account, this helps to understand the context of the input(x(t)) at time(t):</a:t>
            </a: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The bi-directional LSTM has 2 layers, </a:t>
            </a:r>
            <a:r>
              <a:rPr lang="en-US" sz="3600" b="1" dirty="0">
                <a:ea typeface="+mj-ea"/>
                <a:cs typeface="+mj-cs"/>
              </a:rPr>
              <a:t>‘forward’ </a:t>
            </a:r>
            <a:r>
              <a:rPr lang="en-US" sz="3600" dirty="0">
                <a:ea typeface="+mj-ea"/>
                <a:cs typeface="+mj-cs"/>
              </a:rPr>
              <a:t>and </a:t>
            </a:r>
            <a:r>
              <a:rPr lang="en-US" sz="3600" b="1" dirty="0">
                <a:ea typeface="+mj-ea"/>
                <a:cs typeface="+mj-cs"/>
              </a:rPr>
              <a:t>‘backward’ </a:t>
            </a:r>
            <a:r>
              <a:rPr lang="en-US" sz="3600" dirty="0">
                <a:ea typeface="+mj-ea"/>
                <a:cs typeface="+mj-cs"/>
              </a:rPr>
              <a:t>which leads to the additional constraints repeated twice that makes it further difficult for implementation.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Here, the forward layer output sequence </a:t>
            </a:r>
            <a:r>
              <a:rPr lang="en-US" sz="3600" b="1" dirty="0">
                <a:ea typeface="+mj-ea"/>
                <a:cs typeface="+mj-cs"/>
              </a:rPr>
              <a:t>h(right) </a:t>
            </a:r>
            <a:r>
              <a:rPr lang="en-US" sz="3600" dirty="0">
                <a:ea typeface="+mj-ea"/>
                <a:cs typeface="+mj-cs"/>
              </a:rPr>
              <a:t>is calculated using input sequence from time </a:t>
            </a:r>
            <a:r>
              <a:rPr lang="en-US" sz="3600" b="1" dirty="0">
                <a:ea typeface="+mj-ea"/>
                <a:cs typeface="+mj-cs"/>
              </a:rPr>
              <a:t>T-1 to T-n</a:t>
            </a:r>
            <a:r>
              <a:rPr lang="en-US" sz="3600" dirty="0">
                <a:ea typeface="+mj-ea"/>
                <a:cs typeface="+mj-cs"/>
              </a:rPr>
              <a:t>, whereas the backward layer output sequence </a:t>
            </a:r>
            <a:r>
              <a:rPr lang="en-US" sz="3600" b="1" dirty="0">
                <a:ea typeface="+mj-ea"/>
                <a:cs typeface="+mj-cs"/>
              </a:rPr>
              <a:t>h(left) </a:t>
            </a:r>
            <a:r>
              <a:rPr lang="en-US" sz="3600" dirty="0">
                <a:ea typeface="+mj-ea"/>
                <a:cs typeface="+mj-cs"/>
              </a:rPr>
              <a:t>is calculated in the opposite manner, i.e. using input sequence from </a:t>
            </a:r>
            <a:r>
              <a:rPr lang="en-US" sz="3600" b="1" dirty="0">
                <a:ea typeface="+mj-ea"/>
                <a:cs typeface="+mj-cs"/>
              </a:rPr>
              <a:t>T-n to T-1. </a:t>
            </a:r>
            <a:r>
              <a:rPr lang="en-US" sz="3600" dirty="0">
                <a:ea typeface="+mj-ea"/>
                <a:cs typeface="+mj-cs"/>
              </a:rPr>
              <a:t>Therefor, </a:t>
            </a:r>
            <a:r>
              <a:rPr lang="en-US" sz="3600" b="1" dirty="0">
                <a:ea typeface="+mj-ea"/>
                <a:cs typeface="+mj-cs"/>
              </a:rPr>
              <a:t>y(t) = sigmoid[h(right), h(left)]</a:t>
            </a:r>
          </a:p>
        </p:txBody>
      </p:sp>
      <p:pic>
        <p:nvPicPr>
          <p:cNvPr id="4" name="Picture 3" descr="A picture containing screen, monitor&#10;&#10;Description automatically generated">
            <a:extLst>
              <a:ext uri="{FF2B5EF4-FFF2-40B4-BE49-F238E27FC236}">
                <a16:creationId xmlns:a16="http://schemas.microsoft.com/office/drawing/2014/main" id="{B93FB519-5C0D-4BE4-9DD8-846D46170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372" y="6776326"/>
            <a:ext cx="11402231" cy="6307406"/>
          </a:xfrm>
          <a:prstGeom prst="rect">
            <a:avLst/>
          </a:prstGeom>
        </p:spPr>
      </p:pic>
      <p:pic>
        <p:nvPicPr>
          <p:cNvPr id="62" name="Picture 61" descr="A close up of a map&#10;&#10;Description automatically generated">
            <a:extLst>
              <a:ext uri="{FF2B5EF4-FFF2-40B4-BE49-F238E27FC236}">
                <a16:creationId xmlns:a16="http://schemas.microsoft.com/office/drawing/2014/main" id="{A1153F2C-B6BD-4F6B-91B2-A4CA6B2CE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5259" y="4190400"/>
            <a:ext cx="13910581" cy="8791145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9CF547-2617-4C07-A858-C42B2C8D5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492" y="37514784"/>
            <a:ext cx="7499022" cy="4768309"/>
          </a:xfrm>
          <a:prstGeom prst="rect">
            <a:avLst/>
          </a:prstGeom>
        </p:spPr>
      </p:pic>
      <p:pic>
        <p:nvPicPr>
          <p:cNvPr id="66" name="Picture 6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CC779-2D08-42CE-9702-6F61FFCF2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0532" y="38162887"/>
            <a:ext cx="5792008" cy="315778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9D28C48-C037-4250-B21F-16613133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0532" y="37877097"/>
            <a:ext cx="5792007" cy="2857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BD524E2-EB77-4EC6-98D7-1C260CC5EDB5}"/>
              </a:ext>
            </a:extLst>
          </p:cNvPr>
          <p:cNvSpPr txBox="1"/>
          <p:nvPr/>
        </p:nvSpPr>
        <p:spPr>
          <a:xfrm>
            <a:off x="14845259" y="13195161"/>
            <a:ext cx="13910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600" b="1" dirty="0"/>
              <a:t>Input </a:t>
            </a:r>
            <a:r>
              <a:rPr lang="en-CA" sz="3600" dirty="0"/>
              <a:t>takes consideration of 250 distinct character values, the </a:t>
            </a:r>
            <a:r>
              <a:rPr lang="en-CA" sz="3600" b="1" dirty="0"/>
              <a:t>output </a:t>
            </a:r>
            <a:r>
              <a:rPr lang="en-CA" sz="3600" dirty="0"/>
              <a:t>results after normalization result to 346 different words.</a:t>
            </a:r>
          </a:p>
          <a:p>
            <a:pPr algn="just"/>
            <a:r>
              <a:rPr lang="en-CA" sz="3600" dirty="0"/>
              <a:t>In order to create </a:t>
            </a:r>
            <a:r>
              <a:rPr lang="en-CA" sz="3600" b="1" dirty="0"/>
              <a:t>fixed-length sequences, </a:t>
            </a:r>
            <a:r>
              <a:rPr lang="en-CA" sz="3600" dirty="0"/>
              <a:t>the input padding sequence and output padding sequence to the max. length is 60 and 20 units resp. </a:t>
            </a:r>
            <a:endParaRPr lang="en-CA" sz="3600" b="1" dirty="0"/>
          </a:p>
          <a:p>
            <a:endParaRPr lang="en-CA" sz="3600" b="1" dirty="0"/>
          </a:p>
        </p:txBody>
      </p:sp>
      <p:pic>
        <p:nvPicPr>
          <p:cNvPr id="72" name="Picture 71" descr="A close up of a sign&#10;&#10;Description automatically generated">
            <a:extLst>
              <a:ext uri="{FF2B5EF4-FFF2-40B4-BE49-F238E27FC236}">
                <a16:creationId xmlns:a16="http://schemas.microsoft.com/office/drawing/2014/main" id="{E581DF0E-AAF5-49D2-952B-71501C892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824" y="19934870"/>
            <a:ext cx="6940247" cy="749986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51E5838-882D-44BA-9EAD-661FE5C0F0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188" y="24735602"/>
            <a:ext cx="4813069" cy="696148"/>
          </a:xfrm>
          <a:prstGeom prst="rect">
            <a:avLst/>
          </a:prstGeom>
        </p:spPr>
      </p:pic>
      <p:pic>
        <p:nvPicPr>
          <p:cNvPr id="76" name="Picture 7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A7BD751-6CF4-4EE4-951D-CA313B0B61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5071" y="22297736"/>
            <a:ext cx="4974186" cy="1387066"/>
          </a:xfrm>
          <a:prstGeom prst="rect">
            <a:avLst/>
          </a:prstGeom>
        </p:spPr>
      </p:pic>
      <p:pic>
        <p:nvPicPr>
          <p:cNvPr id="78" name="Picture 77" descr="A picture containing clock&#10;&#10;Description automatically generated">
            <a:extLst>
              <a:ext uri="{FF2B5EF4-FFF2-40B4-BE49-F238E27FC236}">
                <a16:creationId xmlns:a16="http://schemas.microsoft.com/office/drawing/2014/main" id="{8ADB4037-FB3E-43EF-820E-86F7286381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9449" y="19934871"/>
            <a:ext cx="14870940" cy="74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6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379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conTEXT – Normalization using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Action Recognition</dc:title>
  <dc:creator>Greg Mori</dc:creator>
  <cp:lastModifiedBy>Milbir Guram</cp:lastModifiedBy>
  <cp:revision>24</cp:revision>
  <dcterms:created xsi:type="dcterms:W3CDTF">2018-11-28T01:52:15Z</dcterms:created>
  <dcterms:modified xsi:type="dcterms:W3CDTF">2019-12-07T02:10:22Z</dcterms:modified>
</cp:coreProperties>
</file>