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0"/>
    <p:restoredTop sz="94666"/>
  </p:normalViewPr>
  <p:slideViewPr>
    <p:cSldViewPr snapToGrid="0" snapToObjects="1">
      <p:cViewPr>
        <p:scale>
          <a:sx n="67" d="100"/>
          <a:sy n="67" d="100"/>
        </p:scale>
        <p:origin x="208" y="9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A7962A-374B-6645-B929-F5179BC42D04}" type="datetimeFigureOut">
              <a:rPr lang="en-US" smtClean="0"/>
              <a:t>10/8/19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31203E-6AFD-AA45-99CC-0B82277F6A18}" type="slidenum">
              <a:rPr lang="en-US" smtClean="0"/>
              <a:t>‹#›</a:t>
            </a:fld>
            <a:endParaRPr lang="en-US"/>
          </a:p>
        </p:txBody>
      </p:sp>
    </p:spTree>
    <p:extLst>
      <p:ext uri="{BB962C8B-B14F-4D97-AF65-F5344CB8AC3E}">
        <p14:creationId xmlns:p14="http://schemas.microsoft.com/office/powerpoint/2010/main" val="1288018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Shape 5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02" name="Shape 50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sz="1100" b="0" i="0" u="none" strike="noStrike" cap="none" baseline="0" dirty="0" smtClean="0">
                <a:solidFill>
                  <a:schemeClr val="dk1"/>
                </a:solidFill>
                <a:latin typeface="Arial"/>
                <a:ea typeface="Arial"/>
                <a:cs typeface="Arial"/>
                <a:sym typeface="Arial"/>
              </a:rPr>
              <a:t>The results we’re interested in come as a result of re-using computations in this domain. </a:t>
            </a:r>
          </a:p>
          <a:p>
            <a:pPr marL="228600" marR="0" lvl="0" indent="-22860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en-US" sz="1100" b="0" i="0" u="none" strike="noStrike" cap="none" baseline="0" dirty="0" smtClean="0">
              <a:solidFill>
                <a:schemeClr val="dk1"/>
              </a:solidFill>
              <a:latin typeface="Arial"/>
              <a:ea typeface="Arial"/>
              <a:cs typeface="Arial"/>
              <a:sym typeface="Arial"/>
            </a:endParaRPr>
          </a:p>
          <a:p>
            <a:pPr marL="228600" marR="0" lvl="0" indent="-22860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sz="1100" b="0" i="0" u="none" strike="noStrike" cap="none" baseline="0" dirty="0" smtClean="0">
                <a:solidFill>
                  <a:schemeClr val="dk1"/>
                </a:solidFill>
                <a:latin typeface="Arial"/>
                <a:ea typeface="Arial"/>
                <a:cs typeface="Arial"/>
                <a:sym typeface="Arial"/>
              </a:rPr>
              <a:t>Directly from input which is this information from the world to the output, which is the best mean and variance for that input. learning a shortcut directly to an approximate posterior, with no iterative processing in between, sort of like learning a habit.</a:t>
            </a:r>
          </a:p>
          <a:p>
            <a:pPr marL="228600" marR="0" lvl="0" indent="-22860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en-US" sz="1100" b="0" i="0" u="none" strike="noStrike" cap="none" baseline="0" dirty="0" smtClean="0">
              <a:solidFill>
                <a:schemeClr val="dk1"/>
              </a:solidFill>
              <a:latin typeface="Arial"/>
              <a:ea typeface="Arial"/>
              <a:cs typeface="Arial"/>
              <a:sym typeface="Arial"/>
            </a:endParaRPr>
          </a:p>
          <a:p>
            <a:pPr marL="228600" marR="0" lvl="0" indent="-22860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sz="1100" b="0" i="0" u="none" strike="noStrike" cap="none" baseline="0" dirty="0" smtClean="0">
                <a:solidFill>
                  <a:schemeClr val="dk1"/>
                </a:solidFill>
                <a:latin typeface="Arial"/>
                <a:ea typeface="Arial"/>
                <a:cs typeface="Arial"/>
                <a:sym typeface="Arial"/>
              </a:rPr>
              <a:t>This can be learned from previous experience of input / output pairs with a general purpose non-linear regression. We here use a multilayer perceptron.</a:t>
            </a:r>
          </a:p>
          <a:p>
            <a:pPr marL="228600" marR="0" lvl="0" indent="-22860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en-US" sz="1100" b="0" i="0" u="none" strike="noStrike" cap="none" baseline="0" dirty="0" smtClean="0">
              <a:solidFill>
                <a:schemeClr val="dk1"/>
              </a:solidFill>
              <a:latin typeface="Arial"/>
              <a:ea typeface="Arial"/>
              <a:cs typeface="Arial"/>
              <a:sym typeface="Arial"/>
            </a:endParaRPr>
          </a:p>
          <a:p>
            <a:pPr marL="228600" marR="0" lvl="0" indent="-22860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sz="1100" b="0" i="0" u="none" strike="noStrike" cap="none" baseline="0" dirty="0" smtClean="0">
                <a:solidFill>
                  <a:schemeClr val="dk1"/>
                </a:solidFill>
                <a:latin typeface="Arial"/>
                <a:ea typeface="Arial"/>
                <a:cs typeface="Arial"/>
                <a:sym typeface="Arial"/>
              </a:rPr>
              <a:t>How does re-use fit in?</a:t>
            </a:r>
          </a:p>
          <a:p>
            <a:pPr marL="228600" marR="0" lvl="0" indent="-22860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en-US" sz="1100" b="0" i="0" u="none" strike="noStrike" cap="none" baseline="0" dirty="0" smtClean="0">
              <a:solidFill>
                <a:schemeClr val="dk1"/>
              </a:solidFill>
              <a:latin typeface="Arial"/>
              <a:ea typeface="Arial"/>
              <a:cs typeface="Arial"/>
              <a:sym typeface="Arial"/>
            </a:endParaRPr>
          </a:p>
          <a:p>
            <a:pPr marL="228600" marR="0" lvl="0" indent="-22860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sz="1100" b="0" i="0" u="none" strike="noStrike" cap="none" baseline="0" dirty="0" smtClean="0">
                <a:solidFill>
                  <a:schemeClr val="dk1"/>
                </a:solidFill>
                <a:latin typeface="Arial"/>
                <a:ea typeface="Arial"/>
                <a:cs typeface="Arial"/>
                <a:sym typeface="Arial"/>
              </a:rPr>
              <a:t>Now to come back to the notion of limited resources. If this function approximator has limited capacity, then it might not be able to to fully capture the variability in the true function. This is analogous to trying to fit this quadratic with a linear function, getting this fit that fails to capture much of the true structure.</a:t>
            </a:r>
          </a:p>
          <a:p>
            <a:pPr marL="228600" marR="0" lvl="0" indent="-22860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en-US" sz="1100" b="0" i="0" u="none" strike="noStrike" cap="none" baseline="0" dirty="0" smtClean="0">
              <a:solidFill>
                <a:schemeClr val="dk1"/>
              </a:solidFill>
              <a:latin typeface="Arial"/>
              <a:ea typeface="Arial"/>
              <a:cs typeface="Arial"/>
              <a:sym typeface="Arial"/>
            </a:endParaRPr>
          </a:p>
          <a:p>
            <a:pPr marL="228600" marR="0" lvl="0" indent="-22860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sz="1100" b="0" i="0" u="none" strike="noStrike" cap="none" baseline="0" dirty="0" smtClean="0">
                <a:solidFill>
                  <a:schemeClr val="dk1"/>
                </a:solidFill>
                <a:latin typeface="Arial"/>
                <a:ea typeface="Arial"/>
                <a:cs typeface="Arial"/>
                <a:sym typeface="Arial"/>
              </a:rPr>
              <a:t>Another possible source of errors is from the fact that this sort-of habit function is learned from direct experience </a:t>
            </a:r>
            <a:r>
              <a:rPr lang="mr-IN" sz="1100" b="0" i="0" u="none" strike="noStrike" cap="none" baseline="0" dirty="0" smtClean="0">
                <a:solidFill>
                  <a:schemeClr val="dk1"/>
                </a:solidFill>
                <a:latin typeface="Arial"/>
                <a:ea typeface="Arial"/>
                <a:cs typeface="Arial"/>
                <a:sym typeface="Arial"/>
              </a:rPr>
              <a:t>–</a:t>
            </a:r>
            <a:r>
              <a:rPr lang="en-US" sz="1100" b="0" i="0" u="none" strike="noStrike" cap="none" baseline="0" dirty="0" smtClean="0">
                <a:solidFill>
                  <a:schemeClr val="dk1"/>
                </a:solidFill>
                <a:latin typeface="Arial"/>
                <a:ea typeface="Arial"/>
                <a:cs typeface="Arial"/>
                <a:sym typeface="Arial"/>
              </a:rPr>
              <a:t> it isn’t based on an abstract model of the structure of the world, it’s just based on what you’ve seen and what worked there. So if one’s experience is biased, then we might learn a function that does very well in the region it’s experienced, but terribly elsewhere.</a:t>
            </a:r>
          </a:p>
          <a:p>
            <a:pPr marL="228600" marR="0" lvl="0" indent="-22860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en-US" sz="1100" b="0" i="0" u="none" strike="noStrike" cap="none" baseline="0" dirty="0" smtClean="0">
              <a:solidFill>
                <a:schemeClr val="dk1"/>
              </a:solidFill>
              <a:latin typeface="Arial"/>
              <a:ea typeface="Arial"/>
              <a:cs typeface="Arial"/>
              <a:sym typeface="Arial"/>
            </a:endParaRPr>
          </a:p>
          <a:p>
            <a:pPr marL="228600" marR="0" lvl="0" indent="-22860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sz="1100" b="0" i="0" u="none" strike="noStrike" cap="none" baseline="0" dirty="0" smtClean="0">
                <a:solidFill>
                  <a:schemeClr val="dk1"/>
                </a:solidFill>
                <a:latin typeface="Arial"/>
                <a:ea typeface="Arial"/>
                <a:cs typeface="Arial"/>
                <a:sym typeface="Arial"/>
              </a:rPr>
              <a:t>Both these sources of error play a role in our modeling.</a:t>
            </a: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98087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018823-D386-434F-9687-4CEE95C788AB}" type="datetimeFigureOut">
              <a:rPr lang="en-US" smtClean="0"/>
              <a:t>10/8/19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EE494-613C-634C-A0AC-5282B38585F3}" type="slidenum">
              <a:rPr lang="en-US" smtClean="0"/>
              <a:t>‹#›</a:t>
            </a:fld>
            <a:endParaRPr lang="en-US"/>
          </a:p>
        </p:txBody>
      </p:sp>
    </p:spTree>
    <p:extLst>
      <p:ext uri="{BB962C8B-B14F-4D97-AF65-F5344CB8AC3E}">
        <p14:creationId xmlns:p14="http://schemas.microsoft.com/office/powerpoint/2010/main" val="565134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018823-D386-434F-9687-4CEE95C788AB}" type="datetimeFigureOut">
              <a:rPr lang="en-US" smtClean="0"/>
              <a:t>10/8/19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EE494-613C-634C-A0AC-5282B38585F3}" type="slidenum">
              <a:rPr lang="en-US" smtClean="0"/>
              <a:t>‹#›</a:t>
            </a:fld>
            <a:endParaRPr lang="en-US"/>
          </a:p>
        </p:txBody>
      </p:sp>
    </p:spTree>
    <p:extLst>
      <p:ext uri="{BB962C8B-B14F-4D97-AF65-F5344CB8AC3E}">
        <p14:creationId xmlns:p14="http://schemas.microsoft.com/office/powerpoint/2010/main" val="1699609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018823-D386-434F-9687-4CEE95C788AB}" type="datetimeFigureOut">
              <a:rPr lang="en-US" smtClean="0"/>
              <a:t>10/8/19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EE494-613C-634C-A0AC-5282B38585F3}" type="slidenum">
              <a:rPr lang="en-US" smtClean="0"/>
              <a:t>‹#›</a:t>
            </a:fld>
            <a:endParaRPr lang="en-US"/>
          </a:p>
        </p:txBody>
      </p:sp>
    </p:spTree>
    <p:extLst>
      <p:ext uri="{BB962C8B-B14F-4D97-AF65-F5344CB8AC3E}">
        <p14:creationId xmlns:p14="http://schemas.microsoft.com/office/powerpoint/2010/main" val="1651146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4"/>
        <p:cNvGrpSpPr/>
        <p:nvPr/>
      </p:nvGrpSpPr>
      <p:grpSpPr>
        <a:xfrm>
          <a:off x="0" y="0"/>
          <a:ext cx="0" cy="0"/>
          <a:chOff x="0" y="0"/>
          <a:chExt cx="0" cy="0"/>
        </a:xfrm>
      </p:grpSpPr>
      <p:sp>
        <p:nvSpPr>
          <p:cNvPr id="15" name="Shape 15"/>
          <p:cNvSpPr/>
          <p:nvPr/>
        </p:nvSpPr>
        <p:spPr>
          <a:xfrm>
            <a:off x="0" y="6727600"/>
            <a:ext cx="12192000" cy="13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Font typeface="Arial"/>
              <a:buNone/>
            </a:pPr>
            <a:endParaRPr sz="1867" b="0" i="0" u="none" strike="noStrike" cap="none">
              <a:solidFill>
                <a:srgbClr val="000000"/>
              </a:solidFill>
              <a:latin typeface="Arial"/>
              <a:ea typeface="Arial"/>
              <a:cs typeface="Arial"/>
              <a:sym typeface="Arial"/>
            </a:endParaRPr>
          </a:p>
        </p:txBody>
      </p:sp>
      <p:sp>
        <p:nvSpPr>
          <p:cNvPr id="16" name="Shape 16"/>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lstStyle>
            <a:lvl1pPr marL="609585" marR="0" lvl="0" indent="-304792" algn="l" rtl="0">
              <a:lnSpc>
                <a:spcPct val="115000"/>
              </a:lnSpc>
              <a:spcBef>
                <a:spcPts val="0"/>
              </a:spcBef>
              <a:spcAft>
                <a:spcPts val="0"/>
              </a:spcAft>
              <a:buClr>
                <a:schemeClr val="accent3"/>
              </a:buClr>
              <a:buSzPts val="1400"/>
              <a:buFont typeface="Proxima Nova"/>
              <a:buNone/>
              <a:defRPr sz="2400" b="0" i="0" u="none" strike="noStrike" cap="none">
                <a:solidFill>
                  <a:schemeClr val="accent3"/>
                </a:solidFill>
                <a:latin typeface="Proxima Nova"/>
                <a:ea typeface="Proxima Nova"/>
                <a:cs typeface="Proxima Nova"/>
                <a:sym typeface="Proxima Nova"/>
              </a:defRPr>
            </a:lvl1pPr>
            <a:lvl2pPr marL="1219170" marR="0" lvl="1" indent="-304792" algn="l" rtl="0">
              <a:lnSpc>
                <a:spcPct val="115000"/>
              </a:lnSpc>
              <a:spcBef>
                <a:spcPts val="2133"/>
              </a:spcBef>
              <a:spcAft>
                <a:spcPts val="0"/>
              </a:spcAft>
              <a:buClr>
                <a:schemeClr val="accent3"/>
              </a:buClr>
              <a:buSzPts val="1400"/>
              <a:buFont typeface="Proxima Nova"/>
              <a:buNone/>
              <a:defRPr sz="1867" b="0" i="0" u="none" strike="noStrike" cap="none">
                <a:solidFill>
                  <a:schemeClr val="accent3"/>
                </a:solidFill>
                <a:latin typeface="Proxima Nova"/>
                <a:ea typeface="Proxima Nova"/>
                <a:cs typeface="Proxima Nova"/>
                <a:sym typeface="Proxima Nova"/>
              </a:defRPr>
            </a:lvl2pPr>
            <a:lvl3pPr marL="1828754" marR="0" lvl="2" indent="-304792" algn="l" rtl="0">
              <a:lnSpc>
                <a:spcPct val="115000"/>
              </a:lnSpc>
              <a:spcBef>
                <a:spcPts val="2133"/>
              </a:spcBef>
              <a:spcAft>
                <a:spcPts val="0"/>
              </a:spcAft>
              <a:buClr>
                <a:schemeClr val="accent3"/>
              </a:buClr>
              <a:buSzPts val="1400"/>
              <a:buFont typeface="Proxima Nova"/>
              <a:buNone/>
              <a:defRPr sz="1867" b="0" i="0" u="none" strike="noStrike" cap="none">
                <a:solidFill>
                  <a:schemeClr val="accent3"/>
                </a:solidFill>
                <a:latin typeface="Proxima Nova"/>
                <a:ea typeface="Proxima Nova"/>
                <a:cs typeface="Proxima Nova"/>
                <a:sym typeface="Proxima Nova"/>
              </a:defRPr>
            </a:lvl3pPr>
            <a:lvl4pPr marL="2438339" marR="0" lvl="3" indent="-304792" algn="l" rtl="0">
              <a:lnSpc>
                <a:spcPct val="115000"/>
              </a:lnSpc>
              <a:spcBef>
                <a:spcPts val="2133"/>
              </a:spcBef>
              <a:spcAft>
                <a:spcPts val="0"/>
              </a:spcAft>
              <a:buClr>
                <a:schemeClr val="accent3"/>
              </a:buClr>
              <a:buSzPts val="1400"/>
              <a:buFont typeface="Proxima Nova"/>
              <a:buNone/>
              <a:defRPr sz="1867" b="0" i="0" u="none" strike="noStrike" cap="none">
                <a:solidFill>
                  <a:schemeClr val="accent3"/>
                </a:solidFill>
                <a:latin typeface="Proxima Nova"/>
                <a:ea typeface="Proxima Nova"/>
                <a:cs typeface="Proxima Nova"/>
                <a:sym typeface="Proxima Nova"/>
              </a:defRPr>
            </a:lvl4pPr>
            <a:lvl5pPr marL="3047924" marR="0" lvl="4" indent="-304792" algn="l" rtl="0">
              <a:lnSpc>
                <a:spcPct val="115000"/>
              </a:lnSpc>
              <a:spcBef>
                <a:spcPts val="2133"/>
              </a:spcBef>
              <a:spcAft>
                <a:spcPts val="0"/>
              </a:spcAft>
              <a:buClr>
                <a:schemeClr val="accent3"/>
              </a:buClr>
              <a:buSzPts val="1400"/>
              <a:buFont typeface="Proxima Nova"/>
              <a:buNone/>
              <a:defRPr sz="1867" b="0" i="0" u="none" strike="noStrike" cap="none">
                <a:solidFill>
                  <a:schemeClr val="accent3"/>
                </a:solidFill>
                <a:latin typeface="Proxima Nova"/>
                <a:ea typeface="Proxima Nova"/>
                <a:cs typeface="Proxima Nova"/>
                <a:sym typeface="Proxima Nova"/>
              </a:defRPr>
            </a:lvl5pPr>
            <a:lvl6pPr marL="3657509" marR="0" lvl="5" indent="-304792" algn="l" rtl="0">
              <a:lnSpc>
                <a:spcPct val="115000"/>
              </a:lnSpc>
              <a:spcBef>
                <a:spcPts val="2133"/>
              </a:spcBef>
              <a:spcAft>
                <a:spcPts val="0"/>
              </a:spcAft>
              <a:buClr>
                <a:schemeClr val="accent3"/>
              </a:buClr>
              <a:buSzPts val="1400"/>
              <a:buFont typeface="Proxima Nova"/>
              <a:buNone/>
              <a:defRPr sz="1867" b="0" i="0" u="none" strike="noStrike" cap="none">
                <a:solidFill>
                  <a:schemeClr val="accent3"/>
                </a:solidFill>
                <a:latin typeface="Proxima Nova"/>
                <a:ea typeface="Proxima Nova"/>
                <a:cs typeface="Proxima Nova"/>
                <a:sym typeface="Proxima Nova"/>
              </a:defRPr>
            </a:lvl6pPr>
            <a:lvl7pPr marL="4267093" marR="0" lvl="6" indent="-304792" algn="l" rtl="0">
              <a:lnSpc>
                <a:spcPct val="115000"/>
              </a:lnSpc>
              <a:spcBef>
                <a:spcPts val="2133"/>
              </a:spcBef>
              <a:spcAft>
                <a:spcPts val="0"/>
              </a:spcAft>
              <a:buClr>
                <a:schemeClr val="accent3"/>
              </a:buClr>
              <a:buSzPts val="1400"/>
              <a:buFont typeface="Proxima Nova"/>
              <a:buNone/>
              <a:defRPr sz="1867" b="0" i="0" u="none" strike="noStrike" cap="none">
                <a:solidFill>
                  <a:schemeClr val="accent3"/>
                </a:solidFill>
                <a:latin typeface="Proxima Nova"/>
                <a:ea typeface="Proxima Nova"/>
                <a:cs typeface="Proxima Nova"/>
                <a:sym typeface="Proxima Nova"/>
              </a:defRPr>
            </a:lvl7pPr>
            <a:lvl8pPr marL="4876678" marR="0" lvl="7" indent="-304792" algn="l" rtl="0">
              <a:lnSpc>
                <a:spcPct val="115000"/>
              </a:lnSpc>
              <a:spcBef>
                <a:spcPts val="2133"/>
              </a:spcBef>
              <a:spcAft>
                <a:spcPts val="0"/>
              </a:spcAft>
              <a:buClr>
                <a:schemeClr val="accent3"/>
              </a:buClr>
              <a:buSzPts val="1400"/>
              <a:buFont typeface="Proxima Nova"/>
              <a:buNone/>
              <a:defRPr sz="1867" b="0" i="0" u="none" strike="noStrike" cap="none">
                <a:solidFill>
                  <a:schemeClr val="accent3"/>
                </a:solidFill>
                <a:latin typeface="Proxima Nova"/>
                <a:ea typeface="Proxima Nova"/>
                <a:cs typeface="Proxima Nova"/>
                <a:sym typeface="Proxima Nova"/>
              </a:defRPr>
            </a:lvl8pPr>
            <a:lvl9pPr marL="5486263" marR="0" lvl="8" indent="-304792" algn="l" rtl="0">
              <a:lnSpc>
                <a:spcPct val="115000"/>
              </a:lnSpc>
              <a:spcBef>
                <a:spcPts val="2133"/>
              </a:spcBef>
              <a:spcAft>
                <a:spcPts val="2133"/>
              </a:spcAft>
              <a:buClr>
                <a:schemeClr val="accent3"/>
              </a:buClr>
              <a:buSzPts val="1400"/>
              <a:buFont typeface="Proxima Nova"/>
              <a:buNone/>
              <a:defRPr sz="1867" b="0" i="0" u="none" strike="noStrike" cap="none">
                <a:solidFill>
                  <a:schemeClr val="accent3"/>
                </a:solidFill>
                <a:latin typeface="Proxima Nova"/>
                <a:ea typeface="Proxima Nova"/>
                <a:cs typeface="Proxima Nova"/>
                <a:sym typeface="Proxima Nova"/>
              </a:defRPr>
            </a:lvl9pPr>
          </a:lstStyle>
          <a:p>
            <a:endParaRPr/>
          </a:p>
        </p:txBody>
      </p:sp>
      <p:sp>
        <p:nvSpPr>
          <p:cNvPr id="17" name="Shape 17"/>
          <p:cNvSpPr txBox="1">
            <a:spLocks noGrp="1"/>
          </p:cNvSpPr>
          <p:nvPr>
            <p:ph type="sldNum" idx="12"/>
          </p:nvPr>
        </p:nvSpPr>
        <p:spPr>
          <a:xfrm>
            <a:off x="11296609" y="6217621"/>
            <a:ext cx="731600" cy="524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867"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867"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867"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867"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867"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867"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867"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867"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867" b="0" i="0" u="none" strike="noStrike" cap="none">
                <a:solidFill>
                  <a:srgbClr val="000000"/>
                </a:solidFill>
                <a:latin typeface="Arial"/>
                <a:ea typeface="Arial"/>
                <a:cs typeface="Arial"/>
                <a:sym typeface="Arial"/>
              </a:defRPr>
            </a:lvl9pPr>
          </a:lstStyle>
          <a:p>
            <a:fld id="{00000000-1234-1234-1234-123412341234}" type="slidenum">
              <a:rPr lang="uk-UA" smtClean="0"/>
              <a:pPr/>
              <a:t>‹#›</a:t>
            </a:fld>
            <a:endParaRPr lang="uk-UA"/>
          </a:p>
        </p:txBody>
      </p:sp>
      <p:sp>
        <p:nvSpPr>
          <p:cNvPr id="18" name="Shape 18"/>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Proxima Nova"/>
              <a:buNone/>
              <a:defRPr sz="3733" b="0" i="0" u="none" strike="noStrike" cap="none">
                <a:solidFill>
                  <a:schemeClr val="dk1"/>
                </a:solidFill>
                <a:latin typeface="Proxima Nova"/>
                <a:ea typeface="Proxima Nova"/>
                <a:cs typeface="Proxima Nova"/>
                <a:sym typeface="Proxima Nova"/>
              </a:defRPr>
            </a:lvl1pPr>
            <a:lvl2pPr lvl="1" indent="0" rtl="0">
              <a:spcBef>
                <a:spcPts val="0"/>
              </a:spcBef>
              <a:spcAft>
                <a:spcPts val="0"/>
              </a:spcAft>
              <a:buClr>
                <a:schemeClr val="dk1"/>
              </a:buClr>
              <a:buSzPts val="1400"/>
              <a:buFont typeface="Proxima Nova"/>
              <a:buNone/>
              <a:defRPr sz="3733">
                <a:solidFill>
                  <a:schemeClr val="dk1"/>
                </a:solidFill>
                <a:latin typeface="Proxima Nova"/>
                <a:ea typeface="Proxima Nova"/>
                <a:cs typeface="Proxima Nova"/>
                <a:sym typeface="Proxima Nova"/>
              </a:defRPr>
            </a:lvl2pPr>
            <a:lvl3pPr lvl="2" indent="0" rtl="0">
              <a:spcBef>
                <a:spcPts val="0"/>
              </a:spcBef>
              <a:spcAft>
                <a:spcPts val="0"/>
              </a:spcAft>
              <a:buClr>
                <a:schemeClr val="dk1"/>
              </a:buClr>
              <a:buSzPts val="1400"/>
              <a:buFont typeface="Proxima Nova"/>
              <a:buNone/>
              <a:defRPr sz="3733">
                <a:solidFill>
                  <a:schemeClr val="dk1"/>
                </a:solidFill>
                <a:latin typeface="Proxima Nova"/>
                <a:ea typeface="Proxima Nova"/>
                <a:cs typeface="Proxima Nova"/>
                <a:sym typeface="Proxima Nova"/>
              </a:defRPr>
            </a:lvl3pPr>
            <a:lvl4pPr lvl="3" indent="0" rtl="0">
              <a:spcBef>
                <a:spcPts val="0"/>
              </a:spcBef>
              <a:spcAft>
                <a:spcPts val="0"/>
              </a:spcAft>
              <a:buClr>
                <a:schemeClr val="dk1"/>
              </a:buClr>
              <a:buSzPts val="1400"/>
              <a:buFont typeface="Proxima Nova"/>
              <a:buNone/>
              <a:defRPr sz="3733">
                <a:solidFill>
                  <a:schemeClr val="dk1"/>
                </a:solidFill>
                <a:latin typeface="Proxima Nova"/>
                <a:ea typeface="Proxima Nova"/>
                <a:cs typeface="Proxima Nova"/>
                <a:sym typeface="Proxima Nova"/>
              </a:defRPr>
            </a:lvl4pPr>
            <a:lvl5pPr lvl="4" indent="0" rtl="0">
              <a:spcBef>
                <a:spcPts val="0"/>
              </a:spcBef>
              <a:spcAft>
                <a:spcPts val="0"/>
              </a:spcAft>
              <a:buClr>
                <a:schemeClr val="dk1"/>
              </a:buClr>
              <a:buSzPts val="1400"/>
              <a:buFont typeface="Proxima Nova"/>
              <a:buNone/>
              <a:defRPr sz="3733">
                <a:solidFill>
                  <a:schemeClr val="dk1"/>
                </a:solidFill>
                <a:latin typeface="Proxima Nova"/>
                <a:ea typeface="Proxima Nova"/>
                <a:cs typeface="Proxima Nova"/>
                <a:sym typeface="Proxima Nova"/>
              </a:defRPr>
            </a:lvl5pPr>
            <a:lvl6pPr lvl="5" indent="0" rtl="0">
              <a:spcBef>
                <a:spcPts val="0"/>
              </a:spcBef>
              <a:spcAft>
                <a:spcPts val="0"/>
              </a:spcAft>
              <a:buClr>
                <a:schemeClr val="dk1"/>
              </a:buClr>
              <a:buSzPts val="1400"/>
              <a:buFont typeface="Proxima Nova"/>
              <a:buNone/>
              <a:defRPr sz="3733">
                <a:solidFill>
                  <a:schemeClr val="dk1"/>
                </a:solidFill>
                <a:latin typeface="Proxima Nova"/>
                <a:ea typeface="Proxima Nova"/>
                <a:cs typeface="Proxima Nova"/>
                <a:sym typeface="Proxima Nova"/>
              </a:defRPr>
            </a:lvl6pPr>
            <a:lvl7pPr lvl="6" indent="0" rtl="0">
              <a:spcBef>
                <a:spcPts val="0"/>
              </a:spcBef>
              <a:spcAft>
                <a:spcPts val="0"/>
              </a:spcAft>
              <a:buClr>
                <a:schemeClr val="dk1"/>
              </a:buClr>
              <a:buSzPts val="1400"/>
              <a:buFont typeface="Proxima Nova"/>
              <a:buNone/>
              <a:defRPr sz="3733">
                <a:solidFill>
                  <a:schemeClr val="dk1"/>
                </a:solidFill>
                <a:latin typeface="Proxima Nova"/>
                <a:ea typeface="Proxima Nova"/>
                <a:cs typeface="Proxima Nova"/>
                <a:sym typeface="Proxima Nova"/>
              </a:defRPr>
            </a:lvl7pPr>
            <a:lvl8pPr lvl="7" indent="0" rtl="0">
              <a:spcBef>
                <a:spcPts val="0"/>
              </a:spcBef>
              <a:spcAft>
                <a:spcPts val="0"/>
              </a:spcAft>
              <a:buClr>
                <a:schemeClr val="dk1"/>
              </a:buClr>
              <a:buSzPts val="1400"/>
              <a:buFont typeface="Proxima Nova"/>
              <a:buNone/>
              <a:defRPr sz="3733">
                <a:solidFill>
                  <a:schemeClr val="dk1"/>
                </a:solidFill>
                <a:latin typeface="Proxima Nova"/>
                <a:ea typeface="Proxima Nova"/>
                <a:cs typeface="Proxima Nova"/>
                <a:sym typeface="Proxima Nova"/>
              </a:defRPr>
            </a:lvl8pPr>
            <a:lvl9pPr lvl="8" indent="0" rtl="0">
              <a:spcBef>
                <a:spcPts val="0"/>
              </a:spcBef>
              <a:spcAft>
                <a:spcPts val="0"/>
              </a:spcAft>
              <a:buClr>
                <a:schemeClr val="dk1"/>
              </a:buClr>
              <a:buSzPts val="1400"/>
              <a:buFont typeface="Proxima Nova"/>
              <a:buNone/>
              <a:defRPr sz="3733">
                <a:solidFill>
                  <a:schemeClr val="dk1"/>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689020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018823-D386-434F-9687-4CEE95C788AB}" type="datetimeFigureOut">
              <a:rPr lang="en-US" smtClean="0"/>
              <a:t>10/8/19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EE494-613C-634C-A0AC-5282B38585F3}" type="slidenum">
              <a:rPr lang="en-US" smtClean="0"/>
              <a:t>‹#›</a:t>
            </a:fld>
            <a:endParaRPr lang="en-US"/>
          </a:p>
        </p:txBody>
      </p:sp>
    </p:spTree>
    <p:extLst>
      <p:ext uri="{BB962C8B-B14F-4D97-AF65-F5344CB8AC3E}">
        <p14:creationId xmlns:p14="http://schemas.microsoft.com/office/powerpoint/2010/main" val="2035039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018823-D386-434F-9687-4CEE95C788AB}" type="datetimeFigureOut">
              <a:rPr lang="en-US" smtClean="0"/>
              <a:t>10/8/19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EE494-613C-634C-A0AC-5282B38585F3}" type="slidenum">
              <a:rPr lang="en-US" smtClean="0"/>
              <a:t>‹#›</a:t>
            </a:fld>
            <a:endParaRPr lang="en-US"/>
          </a:p>
        </p:txBody>
      </p:sp>
    </p:spTree>
    <p:extLst>
      <p:ext uri="{BB962C8B-B14F-4D97-AF65-F5344CB8AC3E}">
        <p14:creationId xmlns:p14="http://schemas.microsoft.com/office/powerpoint/2010/main" val="2079457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018823-D386-434F-9687-4CEE95C788AB}" type="datetimeFigureOut">
              <a:rPr lang="en-US" smtClean="0"/>
              <a:t>10/8/19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EE494-613C-634C-A0AC-5282B38585F3}" type="slidenum">
              <a:rPr lang="en-US" smtClean="0"/>
              <a:t>‹#›</a:t>
            </a:fld>
            <a:endParaRPr lang="en-US"/>
          </a:p>
        </p:txBody>
      </p:sp>
    </p:spTree>
    <p:extLst>
      <p:ext uri="{BB962C8B-B14F-4D97-AF65-F5344CB8AC3E}">
        <p14:creationId xmlns:p14="http://schemas.microsoft.com/office/powerpoint/2010/main" val="128753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018823-D386-434F-9687-4CEE95C788AB}" type="datetimeFigureOut">
              <a:rPr lang="en-US" smtClean="0"/>
              <a:t>10/8/19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EE494-613C-634C-A0AC-5282B38585F3}" type="slidenum">
              <a:rPr lang="en-US" smtClean="0"/>
              <a:t>‹#›</a:t>
            </a:fld>
            <a:endParaRPr lang="en-US"/>
          </a:p>
        </p:txBody>
      </p:sp>
    </p:spTree>
    <p:extLst>
      <p:ext uri="{BB962C8B-B14F-4D97-AF65-F5344CB8AC3E}">
        <p14:creationId xmlns:p14="http://schemas.microsoft.com/office/powerpoint/2010/main" val="1518660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018823-D386-434F-9687-4CEE95C788AB}" type="datetimeFigureOut">
              <a:rPr lang="en-US" smtClean="0"/>
              <a:t>10/8/19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EE494-613C-634C-A0AC-5282B38585F3}" type="slidenum">
              <a:rPr lang="en-US" smtClean="0"/>
              <a:t>‹#›</a:t>
            </a:fld>
            <a:endParaRPr lang="en-US"/>
          </a:p>
        </p:txBody>
      </p:sp>
    </p:spTree>
    <p:extLst>
      <p:ext uri="{BB962C8B-B14F-4D97-AF65-F5344CB8AC3E}">
        <p14:creationId xmlns:p14="http://schemas.microsoft.com/office/powerpoint/2010/main" val="1276769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018823-D386-434F-9687-4CEE95C788AB}" type="datetimeFigureOut">
              <a:rPr lang="en-US" smtClean="0"/>
              <a:t>10/8/19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EE494-613C-634C-A0AC-5282B38585F3}" type="slidenum">
              <a:rPr lang="en-US" smtClean="0"/>
              <a:t>‹#›</a:t>
            </a:fld>
            <a:endParaRPr lang="en-US"/>
          </a:p>
        </p:txBody>
      </p:sp>
    </p:spTree>
    <p:extLst>
      <p:ext uri="{BB962C8B-B14F-4D97-AF65-F5344CB8AC3E}">
        <p14:creationId xmlns:p14="http://schemas.microsoft.com/office/powerpoint/2010/main" val="1009125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018823-D386-434F-9687-4CEE95C788AB}" type="datetimeFigureOut">
              <a:rPr lang="en-US" smtClean="0"/>
              <a:t>10/8/19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EE494-613C-634C-A0AC-5282B38585F3}" type="slidenum">
              <a:rPr lang="en-US" smtClean="0"/>
              <a:t>‹#›</a:t>
            </a:fld>
            <a:endParaRPr lang="en-US"/>
          </a:p>
        </p:txBody>
      </p:sp>
    </p:spTree>
    <p:extLst>
      <p:ext uri="{BB962C8B-B14F-4D97-AF65-F5344CB8AC3E}">
        <p14:creationId xmlns:p14="http://schemas.microsoft.com/office/powerpoint/2010/main" val="1688607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018823-D386-434F-9687-4CEE95C788AB}" type="datetimeFigureOut">
              <a:rPr lang="en-US" smtClean="0"/>
              <a:t>10/8/19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EE494-613C-634C-A0AC-5282B38585F3}" type="slidenum">
              <a:rPr lang="en-US" smtClean="0"/>
              <a:t>‹#›</a:t>
            </a:fld>
            <a:endParaRPr lang="en-US"/>
          </a:p>
        </p:txBody>
      </p:sp>
    </p:spTree>
    <p:extLst>
      <p:ext uri="{BB962C8B-B14F-4D97-AF65-F5344CB8AC3E}">
        <p14:creationId xmlns:p14="http://schemas.microsoft.com/office/powerpoint/2010/main" val="14236219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18823-D386-434F-9687-4CEE95C788AB}" type="datetimeFigureOut">
              <a:rPr lang="en-US" smtClean="0"/>
              <a:t>10/8/19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EE494-613C-634C-A0AC-5282B38585F3}" type="slidenum">
              <a:rPr lang="en-US" smtClean="0"/>
              <a:t>‹#›</a:t>
            </a:fld>
            <a:endParaRPr lang="en-US"/>
          </a:p>
        </p:txBody>
      </p:sp>
    </p:spTree>
    <p:extLst>
      <p:ext uri="{BB962C8B-B14F-4D97-AF65-F5344CB8AC3E}">
        <p14:creationId xmlns:p14="http://schemas.microsoft.com/office/powerpoint/2010/main" val="1350979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0.png"/><Relationship Id="rId4" Type="http://schemas.openxmlformats.org/officeDocument/2006/relationships/image" Target="../media/image7.png"/><Relationship Id="rId5"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cxnSp>
        <p:nvCxnSpPr>
          <p:cNvPr id="84" name="Straight Connector 83"/>
          <p:cNvCxnSpPr/>
          <p:nvPr/>
        </p:nvCxnSpPr>
        <p:spPr>
          <a:xfrm flipH="1">
            <a:off x="6973368" y="3038715"/>
            <a:ext cx="2873568"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TextBox 84"/>
              <p:cNvSpPr txBox="1"/>
              <p:nvPr/>
            </p:nvSpPr>
            <p:spPr>
              <a:xfrm rot="16200000">
                <a:off x="5757706" y="1832591"/>
                <a:ext cx="2039575"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600" i="1">
                          <a:latin typeface="Cambria Math" charset="0"/>
                        </a:rPr>
                        <m:t>𝑃</m:t>
                      </m:r>
                      <m:d>
                        <m:dPr>
                          <m:ctrlPr>
                            <a:rPr lang="en-US" sz="1600" i="1">
                              <a:latin typeface="Cambria Math" charset="0"/>
                            </a:rPr>
                          </m:ctrlPr>
                        </m:dPr>
                        <m:e>
                          <m:r>
                            <a:rPr lang="en-US" sz="1600" i="1">
                              <a:latin typeface="Cambria Math" charset="0"/>
                            </a:rPr>
                            <m:t>𝐷</m:t>
                          </m:r>
                          <m:r>
                            <a:rPr lang="en-US" sz="1600" i="1">
                              <a:latin typeface="Cambria Math" charset="0"/>
                            </a:rPr>
                            <m:t>,</m:t>
                          </m:r>
                          <m:r>
                            <a:rPr lang="en-US" sz="1600" i="1">
                              <a:latin typeface="Cambria Math" charset="0"/>
                            </a:rPr>
                            <m:t>𝐻</m:t>
                          </m:r>
                        </m:e>
                      </m:d>
                    </m:oMath>
                  </m:oMathPara>
                </a14:m>
                <a:endParaRPr lang="en-US" sz="1600" dirty="0"/>
              </a:p>
            </p:txBody>
          </p:sp>
        </mc:Choice>
        <mc:Fallback xmlns="">
          <p:sp>
            <p:nvSpPr>
              <p:cNvPr id="85" name="TextBox 84"/>
              <p:cNvSpPr txBox="1">
                <a:spLocks noRot="1" noChangeAspect="1" noMove="1" noResize="1" noEditPoints="1" noAdjustHandles="1" noChangeArrowheads="1" noChangeShapeType="1" noTextEdit="1"/>
              </p:cNvSpPr>
              <p:nvPr/>
            </p:nvSpPr>
            <p:spPr>
              <a:xfrm rot="16200000">
                <a:off x="4318279" y="1362901"/>
                <a:ext cx="1529681" cy="276999"/>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7429253" y="2993424"/>
                <a:ext cx="2039575"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600" i="1">
                          <a:latin typeface="Cambria Math" charset="0"/>
                        </a:rPr>
                        <m:t>𝐻</m:t>
                      </m:r>
                    </m:oMath>
                  </m:oMathPara>
                </a14:m>
                <a:endParaRPr lang="en-US" sz="1600" dirty="0"/>
              </a:p>
            </p:txBody>
          </p:sp>
        </mc:Choice>
        <mc:Fallback xmlns="">
          <p:sp>
            <p:nvSpPr>
              <p:cNvPr id="86" name="TextBox 85"/>
              <p:cNvSpPr txBox="1">
                <a:spLocks noRot="1" noChangeAspect="1" noMove="1" noResize="1" noEditPoints="1" noAdjustHandles="1" noChangeArrowheads="1" noChangeShapeType="1" noTextEdit="1"/>
              </p:cNvSpPr>
              <p:nvPr/>
            </p:nvSpPr>
            <p:spPr>
              <a:xfrm>
                <a:off x="5571939" y="2245068"/>
                <a:ext cx="1529681" cy="276999"/>
              </a:xfrm>
              <a:prstGeom prst="rect">
                <a:avLst/>
              </a:prstGeom>
              <a:blipFill rotWithShape="0">
                <a:blip r:embed="rId4"/>
                <a:stretch>
                  <a:fillRect/>
                </a:stretch>
              </a:blipFill>
            </p:spPr>
            <p:txBody>
              <a:bodyPr/>
              <a:lstStyle/>
              <a:p>
                <a:r>
                  <a:rPr lang="en-US">
                    <a:noFill/>
                  </a:rPr>
                  <a:t> </a:t>
                </a:r>
              </a:p>
            </p:txBody>
          </p:sp>
        </mc:Fallback>
      </mc:AlternateContent>
      <p:cxnSp>
        <p:nvCxnSpPr>
          <p:cNvPr id="31" name="Straight Connector 30"/>
          <p:cNvCxnSpPr/>
          <p:nvPr/>
        </p:nvCxnSpPr>
        <p:spPr>
          <a:xfrm>
            <a:off x="415600" y="5414505"/>
            <a:ext cx="92025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3552983" y="2051062"/>
            <a:ext cx="3021075" cy="3516"/>
          </a:xfrm>
          <a:prstGeom prst="straightConnector1">
            <a:avLst/>
          </a:prstGeom>
          <a:ln w="50800">
            <a:tailEnd type="triangle" w="lg" len="med"/>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p:nvPr/>
        </p:nvCxnSpPr>
        <p:spPr>
          <a:xfrm flipH="1">
            <a:off x="11302314" y="3913480"/>
            <a:ext cx="17813" cy="1170443"/>
          </a:xfrm>
          <a:prstGeom prst="straightConnector1">
            <a:avLst/>
          </a:prstGeom>
          <a:ln w="50800">
            <a:headEnd w="lg" len="med"/>
            <a:tailEnd type="triangle" w="lg" len="med"/>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10232891" y="3913480"/>
            <a:ext cx="1120740" cy="0"/>
          </a:xfrm>
          <a:prstGeom prst="line">
            <a:avLst/>
          </a:prstGeom>
          <a:ln w="50800"/>
        </p:spPr>
        <p:style>
          <a:lnRef idx="2">
            <a:schemeClr val="accent2"/>
          </a:lnRef>
          <a:fillRef idx="0">
            <a:schemeClr val="accent2"/>
          </a:fillRef>
          <a:effectRef idx="1">
            <a:schemeClr val="accent2"/>
          </a:effectRef>
          <a:fontRef idx="minor">
            <a:schemeClr val="tx1"/>
          </a:fontRef>
        </p:style>
      </p:cxnSp>
      <p:sp>
        <p:nvSpPr>
          <p:cNvPr id="56" name="TextBox 55"/>
          <p:cNvSpPr txBox="1"/>
          <p:nvPr/>
        </p:nvSpPr>
        <p:spPr>
          <a:xfrm>
            <a:off x="3966619" y="5653643"/>
            <a:ext cx="2039575" cy="830997"/>
          </a:xfrm>
          <a:prstGeom prst="rect">
            <a:avLst/>
          </a:prstGeom>
          <a:noFill/>
        </p:spPr>
        <p:txBody>
          <a:bodyPr wrap="square" rtlCol="0">
            <a:spAutoFit/>
          </a:bodyPr>
          <a:lstStyle/>
          <a:p>
            <a:pPr algn="ctr"/>
            <a:r>
              <a:rPr lang="en-US" sz="2400" dirty="0"/>
              <a:t>Inference algorithm</a:t>
            </a:r>
            <a:endParaRPr lang="en-US" sz="2400" dirty="0"/>
          </a:p>
        </p:txBody>
      </p:sp>
      <p:sp>
        <p:nvSpPr>
          <p:cNvPr id="7" name="Freeform 6"/>
          <p:cNvSpPr/>
          <p:nvPr/>
        </p:nvSpPr>
        <p:spPr>
          <a:xfrm>
            <a:off x="495301" y="3771572"/>
            <a:ext cx="2419351" cy="1524328"/>
          </a:xfrm>
          <a:custGeom>
            <a:avLst/>
            <a:gdLst>
              <a:gd name="connsiteX0" fmla="*/ 0 w 1814513"/>
              <a:gd name="connsiteY0" fmla="*/ 1143246 h 1143246"/>
              <a:gd name="connsiteX1" fmla="*/ 371475 w 1814513"/>
              <a:gd name="connsiteY1" fmla="*/ 814634 h 1143246"/>
              <a:gd name="connsiteX2" fmla="*/ 914400 w 1814513"/>
              <a:gd name="connsiteY2" fmla="*/ 246 h 1143246"/>
              <a:gd name="connsiteX3" fmla="*/ 1185863 w 1814513"/>
              <a:gd name="connsiteY3" fmla="*/ 728909 h 1143246"/>
              <a:gd name="connsiteX4" fmla="*/ 1500188 w 1814513"/>
              <a:gd name="connsiteY4" fmla="*/ 786059 h 1143246"/>
              <a:gd name="connsiteX5" fmla="*/ 1814513 w 1814513"/>
              <a:gd name="connsiteY5" fmla="*/ 1128959 h 114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4513" h="1143246">
                <a:moveTo>
                  <a:pt x="0" y="1143246"/>
                </a:moveTo>
                <a:cubicBezTo>
                  <a:pt x="109537" y="1074190"/>
                  <a:pt x="219075" y="1005134"/>
                  <a:pt x="371475" y="814634"/>
                </a:cubicBezTo>
                <a:cubicBezTo>
                  <a:pt x="523875" y="624134"/>
                  <a:pt x="778669" y="14533"/>
                  <a:pt x="914400" y="246"/>
                </a:cubicBezTo>
                <a:cubicBezTo>
                  <a:pt x="1050131" y="-14042"/>
                  <a:pt x="1088232" y="597940"/>
                  <a:pt x="1185863" y="728909"/>
                </a:cubicBezTo>
                <a:cubicBezTo>
                  <a:pt x="1283494" y="859878"/>
                  <a:pt x="1395413" y="719384"/>
                  <a:pt x="1500188" y="786059"/>
                </a:cubicBezTo>
                <a:cubicBezTo>
                  <a:pt x="1604963" y="852734"/>
                  <a:pt x="1709738" y="990846"/>
                  <a:pt x="1814513" y="1128959"/>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6" name="Freeform 25"/>
          <p:cNvSpPr/>
          <p:nvPr/>
        </p:nvSpPr>
        <p:spPr>
          <a:xfrm>
            <a:off x="3860811" y="3746164"/>
            <a:ext cx="2419351" cy="1524328"/>
          </a:xfrm>
          <a:custGeom>
            <a:avLst/>
            <a:gdLst>
              <a:gd name="connsiteX0" fmla="*/ 0 w 1814513"/>
              <a:gd name="connsiteY0" fmla="*/ 1143246 h 1143246"/>
              <a:gd name="connsiteX1" fmla="*/ 371475 w 1814513"/>
              <a:gd name="connsiteY1" fmla="*/ 814634 h 1143246"/>
              <a:gd name="connsiteX2" fmla="*/ 914400 w 1814513"/>
              <a:gd name="connsiteY2" fmla="*/ 246 h 1143246"/>
              <a:gd name="connsiteX3" fmla="*/ 1185863 w 1814513"/>
              <a:gd name="connsiteY3" fmla="*/ 728909 h 1143246"/>
              <a:gd name="connsiteX4" fmla="*/ 1500188 w 1814513"/>
              <a:gd name="connsiteY4" fmla="*/ 786059 h 1143246"/>
              <a:gd name="connsiteX5" fmla="*/ 1814513 w 1814513"/>
              <a:gd name="connsiteY5" fmla="*/ 1128959 h 114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4513" h="1143246">
                <a:moveTo>
                  <a:pt x="0" y="1143246"/>
                </a:moveTo>
                <a:cubicBezTo>
                  <a:pt x="109537" y="1074190"/>
                  <a:pt x="219075" y="1005134"/>
                  <a:pt x="371475" y="814634"/>
                </a:cubicBezTo>
                <a:cubicBezTo>
                  <a:pt x="523875" y="624134"/>
                  <a:pt x="778669" y="14533"/>
                  <a:pt x="914400" y="246"/>
                </a:cubicBezTo>
                <a:cubicBezTo>
                  <a:pt x="1050131" y="-14042"/>
                  <a:pt x="1088232" y="597940"/>
                  <a:pt x="1185863" y="728909"/>
                </a:cubicBezTo>
                <a:cubicBezTo>
                  <a:pt x="1283494" y="859878"/>
                  <a:pt x="1395413" y="719384"/>
                  <a:pt x="1500188" y="786059"/>
                </a:cubicBezTo>
                <a:cubicBezTo>
                  <a:pt x="1604963" y="852734"/>
                  <a:pt x="1709738" y="990846"/>
                  <a:pt x="1814513" y="1128959"/>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7" name="Freeform 26"/>
          <p:cNvSpPr/>
          <p:nvPr/>
        </p:nvSpPr>
        <p:spPr>
          <a:xfrm>
            <a:off x="7112018" y="3758860"/>
            <a:ext cx="2419351" cy="1524328"/>
          </a:xfrm>
          <a:custGeom>
            <a:avLst/>
            <a:gdLst>
              <a:gd name="connsiteX0" fmla="*/ 0 w 1814513"/>
              <a:gd name="connsiteY0" fmla="*/ 1143246 h 1143246"/>
              <a:gd name="connsiteX1" fmla="*/ 371475 w 1814513"/>
              <a:gd name="connsiteY1" fmla="*/ 814634 h 1143246"/>
              <a:gd name="connsiteX2" fmla="*/ 914400 w 1814513"/>
              <a:gd name="connsiteY2" fmla="*/ 246 h 1143246"/>
              <a:gd name="connsiteX3" fmla="*/ 1185863 w 1814513"/>
              <a:gd name="connsiteY3" fmla="*/ 728909 h 1143246"/>
              <a:gd name="connsiteX4" fmla="*/ 1500188 w 1814513"/>
              <a:gd name="connsiteY4" fmla="*/ 786059 h 1143246"/>
              <a:gd name="connsiteX5" fmla="*/ 1814513 w 1814513"/>
              <a:gd name="connsiteY5" fmla="*/ 1128959 h 114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4513" h="1143246">
                <a:moveTo>
                  <a:pt x="0" y="1143246"/>
                </a:moveTo>
                <a:cubicBezTo>
                  <a:pt x="109537" y="1074190"/>
                  <a:pt x="219075" y="1005134"/>
                  <a:pt x="371475" y="814634"/>
                </a:cubicBezTo>
                <a:cubicBezTo>
                  <a:pt x="523875" y="624134"/>
                  <a:pt x="778669" y="14533"/>
                  <a:pt x="914400" y="246"/>
                </a:cubicBezTo>
                <a:cubicBezTo>
                  <a:pt x="1050131" y="-14042"/>
                  <a:pt x="1088232" y="597940"/>
                  <a:pt x="1185863" y="728909"/>
                </a:cubicBezTo>
                <a:cubicBezTo>
                  <a:pt x="1283494" y="859878"/>
                  <a:pt x="1395413" y="719384"/>
                  <a:pt x="1500188" y="786059"/>
                </a:cubicBezTo>
                <a:cubicBezTo>
                  <a:pt x="1604963" y="852734"/>
                  <a:pt x="1709738" y="990846"/>
                  <a:pt x="1814513" y="1128959"/>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8" name="Freeform 27"/>
          <p:cNvSpPr/>
          <p:nvPr/>
        </p:nvSpPr>
        <p:spPr>
          <a:xfrm>
            <a:off x="7181865" y="1428396"/>
            <a:ext cx="2419351" cy="1524328"/>
          </a:xfrm>
          <a:custGeom>
            <a:avLst/>
            <a:gdLst>
              <a:gd name="connsiteX0" fmla="*/ 0 w 1814513"/>
              <a:gd name="connsiteY0" fmla="*/ 1143246 h 1143246"/>
              <a:gd name="connsiteX1" fmla="*/ 371475 w 1814513"/>
              <a:gd name="connsiteY1" fmla="*/ 814634 h 1143246"/>
              <a:gd name="connsiteX2" fmla="*/ 914400 w 1814513"/>
              <a:gd name="connsiteY2" fmla="*/ 246 h 1143246"/>
              <a:gd name="connsiteX3" fmla="*/ 1185863 w 1814513"/>
              <a:gd name="connsiteY3" fmla="*/ 728909 h 1143246"/>
              <a:gd name="connsiteX4" fmla="*/ 1500188 w 1814513"/>
              <a:gd name="connsiteY4" fmla="*/ 786059 h 1143246"/>
              <a:gd name="connsiteX5" fmla="*/ 1814513 w 1814513"/>
              <a:gd name="connsiteY5" fmla="*/ 1128959 h 114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4513" h="1143246">
                <a:moveTo>
                  <a:pt x="0" y="1143246"/>
                </a:moveTo>
                <a:cubicBezTo>
                  <a:pt x="109537" y="1074190"/>
                  <a:pt x="219075" y="1005134"/>
                  <a:pt x="371475" y="814634"/>
                </a:cubicBezTo>
                <a:cubicBezTo>
                  <a:pt x="523875" y="624134"/>
                  <a:pt x="778669" y="14533"/>
                  <a:pt x="914400" y="246"/>
                </a:cubicBezTo>
                <a:cubicBezTo>
                  <a:pt x="1050131" y="-14042"/>
                  <a:pt x="1088232" y="597940"/>
                  <a:pt x="1185863" y="728909"/>
                </a:cubicBezTo>
                <a:cubicBezTo>
                  <a:pt x="1283494" y="859878"/>
                  <a:pt x="1395413" y="719384"/>
                  <a:pt x="1500188" y="786059"/>
                </a:cubicBezTo>
                <a:cubicBezTo>
                  <a:pt x="1604963" y="852734"/>
                  <a:pt x="1709738" y="990846"/>
                  <a:pt x="1814513" y="1128959"/>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mc:AlternateContent xmlns:mc="http://schemas.openxmlformats.org/markup-compatibility/2006" xmlns:a14="http://schemas.microsoft.com/office/drawing/2010/main">
        <mc:Choice Requires="a14">
          <p:sp>
            <p:nvSpPr>
              <p:cNvPr id="23" name="TextBox 22"/>
              <p:cNvSpPr txBox="1"/>
              <p:nvPr/>
            </p:nvSpPr>
            <p:spPr>
              <a:xfrm>
                <a:off x="9539955" y="1488365"/>
                <a:ext cx="2039575" cy="1200329"/>
              </a:xfrm>
              <a:prstGeom prst="rect">
                <a:avLst/>
              </a:prstGeom>
              <a:noFill/>
            </p:spPr>
            <p:txBody>
              <a:bodyPr wrap="square" rtlCol="0">
                <a:spAutoFit/>
              </a:bodyPr>
              <a:lstStyle/>
              <a:p>
                <a:pPr algn="ctr"/>
                <a:r>
                  <a:rPr lang="en-US" sz="2400" dirty="0"/>
                  <a:t>Joint distribution</a:t>
                </a:r>
              </a:p>
              <a:p>
                <a:pPr algn="ctr"/>
                <a14:m>
                  <m:oMathPara xmlns:m="http://schemas.openxmlformats.org/officeDocument/2006/math">
                    <m:oMathParaPr>
                      <m:jc m:val="centerGroup"/>
                    </m:oMathParaPr>
                    <m:oMath xmlns:m="http://schemas.openxmlformats.org/officeDocument/2006/math">
                      <m:r>
                        <a:rPr lang="en-US" sz="2400" i="1">
                          <a:latin typeface="Cambria Math" charset="0"/>
                        </a:rPr>
                        <m:t>𝑃</m:t>
                      </m:r>
                      <m:d>
                        <m:dPr>
                          <m:ctrlPr>
                            <a:rPr lang="en-US" sz="2400" i="1">
                              <a:latin typeface="Cambria Math" charset="0"/>
                            </a:rPr>
                          </m:ctrlPr>
                        </m:dPr>
                        <m:e>
                          <m:r>
                            <a:rPr lang="en-US" sz="2400" i="1">
                              <a:latin typeface="Cambria Math" charset="0"/>
                            </a:rPr>
                            <m:t>𝐷</m:t>
                          </m:r>
                          <m:r>
                            <a:rPr lang="en-US" sz="2400" i="1">
                              <a:latin typeface="Cambria Math" charset="0"/>
                            </a:rPr>
                            <m:t>,</m:t>
                          </m:r>
                          <m:r>
                            <a:rPr lang="en-US" sz="2400" i="1">
                              <a:latin typeface="Cambria Math" charset="0"/>
                            </a:rPr>
                            <m:t>𝐻</m:t>
                          </m:r>
                        </m:e>
                      </m:d>
                    </m:oMath>
                  </m:oMathPara>
                </a14:m>
                <a:endParaRPr lang="en-US" sz="2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7154966" y="1116274"/>
                <a:ext cx="1529681" cy="923330"/>
              </a:xfrm>
              <a:prstGeom prst="rect">
                <a:avLst/>
              </a:prstGeom>
              <a:blipFill rotWithShape="0">
                <a:blip r:embed="rId5"/>
                <a:stretch>
                  <a:fillRect t="-3289"/>
                </a:stretch>
              </a:blipFill>
            </p:spPr>
            <p:txBody>
              <a:bodyPr/>
              <a:lstStyle/>
              <a:p>
                <a:r>
                  <a:rPr lang="en-US">
                    <a:noFill/>
                  </a:rPr>
                  <a:t> </a:t>
                </a:r>
              </a:p>
            </p:txBody>
          </p:sp>
        </mc:Fallback>
      </mc:AlternateContent>
      <p:sp>
        <p:nvSpPr>
          <p:cNvPr id="8" name="Freeform 7"/>
          <p:cNvSpPr/>
          <p:nvPr/>
        </p:nvSpPr>
        <p:spPr>
          <a:xfrm>
            <a:off x="1792942" y="3141921"/>
            <a:ext cx="1680284" cy="2186820"/>
          </a:xfrm>
          <a:custGeom>
            <a:avLst/>
            <a:gdLst>
              <a:gd name="connsiteX0" fmla="*/ 0 w 3310759"/>
              <a:gd name="connsiteY0" fmla="*/ 2139236 h 2139236"/>
              <a:gd name="connsiteX1" fmla="*/ 662152 w 3310759"/>
              <a:gd name="connsiteY1" fmla="*/ 1484967 h 2139236"/>
              <a:gd name="connsiteX2" fmla="*/ 1324304 w 3310759"/>
              <a:gd name="connsiteY2" fmla="*/ 160664 h 2139236"/>
              <a:gd name="connsiteX3" fmla="*/ 1994338 w 3310759"/>
              <a:gd name="connsiteY3" fmla="*/ 168546 h 2139236"/>
              <a:gd name="connsiteX4" fmla="*/ 2648607 w 3310759"/>
              <a:gd name="connsiteY4" fmla="*/ 1477084 h 2139236"/>
              <a:gd name="connsiteX5" fmla="*/ 3310759 w 3310759"/>
              <a:gd name="connsiteY5" fmla="*/ 2139236 h 2139236"/>
              <a:gd name="connsiteX6" fmla="*/ 3310759 w 3310759"/>
              <a:gd name="connsiteY6" fmla="*/ 2139236 h 2139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10759" h="2139236">
                <a:moveTo>
                  <a:pt x="0" y="2139236"/>
                </a:moveTo>
                <a:cubicBezTo>
                  <a:pt x="220717" y="1976982"/>
                  <a:pt x="441435" y="1814729"/>
                  <a:pt x="662152" y="1484967"/>
                </a:cubicBezTo>
                <a:cubicBezTo>
                  <a:pt x="882869" y="1155205"/>
                  <a:pt x="1102273" y="380067"/>
                  <a:pt x="1324304" y="160664"/>
                </a:cubicBezTo>
                <a:cubicBezTo>
                  <a:pt x="1546335" y="-58740"/>
                  <a:pt x="1773621" y="-50857"/>
                  <a:pt x="1994338" y="168546"/>
                </a:cubicBezTo>
                <a:cubicBezTo>
                  <a:pt x="2215055" y="387949"/>
                  <a:pt x="2429204" y="1148636"/>
                  <a:pt x="2648607" y="1477084"/>
                </a:cubicBezTo>
                <a:cubicBezTo>
                  <a:pt x="2868011" y="1805532"/>
                  <a:pt x="3310759" y="2139236"/>
                  <a:pt x="3310759" y="2139236"/>
                </a:cubicBezTo>
                <a:lnTo>
                  <a:pt x="3310759" y="2139236"/>
                </a:lnTo>
              </a:path>
            </a:pathLst>
          </a:custGeom>
          <a:solidFill>
            <a:srgbClr val="00B0F0">
              <a:alpha val="50000"/>
            </a:srgbClr>
          </a:solidFill>
          <a:ln>
            <a:solidFill>
              <a:schemeClr val="accent1">
                <a:shade val="95000"/>
                <a:satMod val="10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Freeform 38"/>
          <p:cNvSpPr/>
          <p:nvPr/>
        </p:nvSpPr>
        <p:spPr>
          <a:xfrm>
            <a:off x="7315203" y="3717939"/>
            <a:ext cx="2159496" cy="1552555"/>
          </a:xfrm>
          <a:custGeom>
            <a:avLst/>
            <a:gdLst>
              <a:gd name="connsiteX0" fmla="*/ 0 w 3310759"/>
              <a:gd name="connsiteY0" fmla="*/ 2139236 h 2139236"/>
              <a:gd name="connsiteX1" fmla="*/ 662152 w 3310759"/>
              <a:gd name="connsiteY1" fmla="*/ 1484967 h 2139236"/>
              <a:gd name="connsiteX2" fmla="*/ 1324304 w 3310759"/>
              <a:gd name="connsiteY2" fmla="*/ 160664 h 2139236"/>
              <a:gd name="connsiteX3" fmla="*/ 1994338 w 3310759"/>
              <a:gd name="connsiteY3" fmla="*/ 168546 h 2139236"/>
              <a:gd name="connsiteX4" fmla="*/ 2648607 w 3310759"/>
              <a:gd name="connsiteY4" fmla="*/ 1477084 h 2139236"/>
              <a:gd name="connsiteX5" fmla="*/ 3310759 w 3310759"/>
              <a:gd name="connsiteY5" fmla="*/ 2139236 h 2139236"/>
              <a:gd name="connsiteX6" fmla="*/ 3310759 w 3310759"/>
              <a:gd name="connsiteY6" fmla="*/ 2139236 h 2139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10759" h="2139236">
                <a:moveTo>
                  <a:pt x="0" y="2139236"/>
                </a:moveTo>
                <a:cubicBezTo>
                  <a:pt x="220717" y="1976982"/>
                  <a:pt x="441435" y="1814729"/>
                  <a:pt x="662152" y="1484967"/>
                </a:cubicBezTo>
                <a:cubicBezTo>
                  <a:pt x="882869" y="1155205"/>
                  <a:pt x="1102273" y="380067"/>
                  <a:pt x="1324304" y="160664"/>
                </a:cubicBezTo>
                <a:cubicBezTo>
                  <a:pt x="1546335" y="-58740"/>
                  <a:pt x="1773621" y="-50857"/>
                  <a:pt x="1994338" y="168546"/>
                </a:cubicBezTo>
                <a:cubicBezTo>
                  <a:pt x="2215055" y="387949"/>
                  <a:pt x="2429204" y="1148636"/>
                  <a:pt x="2648607" y="1477084"/>
                </a:cubicBezTo>
                <a:cubicBezTo>
                  <a:pt x="2868011" y="1805532"/>
                  <a:pt x="3310759" y="2139236"/>
                  <a:pt x="3310759" y="2139236"/>
                </a:cubicBezTo>
                <a:lnTo>
                  <a:pt x="3310759" y="2139236"/>
                </a:lnTo>
              </a:path>
            </a:pathLst>
          </a:custGeom>
          <a:solidFill>
            <a:srgbClr val="00B0F0">
              <a:alpha val="50000"/>
            </a:srgbClr>
          </a:solidFill>
          <a:ln>
            <a:solidFill>
              <a:schemeClr val="accent1">
                <a:shade val="95000"/>
                <a:satMod val="10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83" name="Straight Connector 82"/>
          <p:cNvCxnSpPr/>
          <p:nvPr/>
        </p:nvCxnSpPr>
        <p:spPr>
          <a:xfrm flipH="1" flipV="1">
            <a:off x="6973368" y="1256157"/>
            <a:ext cx="3" cy="1782559"/>
          </a:xfrm>
          <a:prstGeom prst="line">
            <a:avLst/>
          </a:prstGeom>
        </p:spPr>
        <p:style>
          <a:lnRef idx="1">
            <a:schemeClr val="accent1"/>
          </a:lnRef>
          <a:fillRef idx="0">
            <a:schemeClr val="accent1"/>
          </a:fillRef>
          <a:effectRef idx="0">
            <a:schemeClr val="accent1"/>
          </a:effectRef>
          <a:fontRef idx="minor">
            <a:schemeClr val="tx1"/>
          </a:fontRef>
        </p:style>
      </p:cxnSp>
      <p:sp>
        <p:nvSpPr>
          <p:cNvPr id="40" name="Freeform 39"/>
          <p:cNvSpPr/>
          <p:nvPr/>
        </p:nvSpPr>
        <p:spPr>
          <a:xfrm>
            <a:off x="4960477" y="3129970"/>
            <a:ext cx="1680284" cy="2186820"/>
          </a:xfrm>
          <a:custGeom>
            <a:avLst/>
            <a:gdLst>
              <a:gd name="connsiteX0" fmla="*/ 0 w 3310759"/>
              <a:gd name="connsiteY0" fmla="*/ 2139236 h 2139236"/>
              <a:gd name="connsiteX1" fmla="*/ 662152 w 3310759"/>
              <a:gd name="connsiteY1" fmla="*/ 1484967 h 2139236"/>
              <a:gd name="connsiteX2" fmla="*/ 1324304 w 3310759"/>
              <a:gd name="connsiteY2" fmla="*/ 160664 h 2139236"/>
              <a:gd name="connsiteX3" fmla="*/ 1994338 w 3310759"/>
              <a:gd name="connsiteY3" fmla="*/ 168546 h 2139236"/>
              <a:gd name="connsiteX4" fmla="*/ 2648607 w 3310759"/>
              <a:gd name="connsiteY4" fmla="*/ 1477084 h 2139236"/>
              <a:gd name="connsiteX5" fmla="*/ 3310759 w 3310759"/>
              <a:gd name="connsiteY5" fmla="*/ 2139236 h 2139236"/>
              <a:gd name="connsiteX6" fmla="*/ 3310759 w 3310759"/>
              <a:gd name="connsiteY6" fmla="*/ 2139236 h 2139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10759" h="2139236">
                <a:moveTo>
                  <a:pt x="0" y="2139236"/>
                </a:moveTo>
                <a:cubicBezTo>
                  <a:pt x="220717" y="1976982"/>
                  <a:pt x="441435" y="1814729"/>
                  <a:pt x="662152" y="1484967"/>
                </a:cubicBezTo>
                <a:cubicBezTo>
                  <a:pt x="882869" y="1155205"/>
                  <a:pt x="1102273" y="380067"/>
                  <a:pt x="1324304" y="160664"/>
                </a:cubicBezTo>
                <a:cubicBezTo>
                  <a:pt x="1546335" y="-58740"/>
                  <a:pt x="1773621" y="-50857"/>
                  <a:pt x="1994338" y="168546"/>
                </a:cubicBezTo>
                <a:cubicBezTo>
                  <a:pt x="2215055" y="387949"/>
                  <a:pt x="2429204" y="1148636"/>
                  <a:pt x="2648607" y="1477084"/>
                </a:cubicBezTo>
                <a:cubicBezTo>
                  <a:pt x="2868011" y="1805532"/>
                  <a:pt x="3310759" y="2139236"/>
                  <a:pt x="3310759" y="2139236"/>
                </a:cubicBezTo>
                <a:lnTo>
                  <a:pt x="3310759" y="2139236"/>
                </a:lnTo>
              </a:path>
            </a:pathLst>
          </a:custGeom>
          <a:solidFill>
            <a:srgbClr val="00B0F0">
              <a:alpha val="24000"/>
            </a:srgbClr>
          </a:solidFill>
          <a:ln>
            <a:solidFill>
              <a:schemeClr val="accent1">
                <a:shade val="95000"/>
                <a:satMod val="10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2" name="Freeform 41"/>
          <p:cNvSpPr/>
          <p:nvPr/>
        </p:nvSpPr>
        <p:spPr>
          <a:xfrm>
            <a:off x="4451347" y="3507029"/>
            <a:ext cx="2081840" cy="1749999"/>
          </a:xfrm>
          <a:custGeom>
            <a:avLst/>
            <a:gdLst>
              <a:gd name="connsiteX0" fmla="*/ 0 w 3310759"/>
              <a:gd name="connsiteY0" fmla="*/ 2139236 h 2139236"/>
              <a:gd name="connsiteX1" fmla="*/ 662152 w 3310759"/>
              <a:gd name="connsiteY1" fmla="*/ 1484967 h 2139236"/>
              <a:gd name="connsiteX2" fmla="*/ 1324304 w 3310759"/>
              <a:gd name="connsiteY2" fmla="*/ 160664 h 2139236"/>
              <a:gd name="connsiteX3" fmla="*/ 1994338 w 3310759"/>
              <a:gd name="connsiteY3" fmla="*/ 168546 h 2139236"/>
              <a:gd name="connsiteX4" fmla="*/ 2648607 w 3310759"/>
              <a:gd name="connsiteY4" fmla="*/ 1477084 h 2139236"/>
              <a:gd name="connsiteX5" fmla="*/ 3310759 w 3310759"/>
              <a:gd name="connsiteY5" fmla="*/ 2139236 h 2139236"/>
              <a:gd name="connsiteX6" fmla="*/ 3310759 w 3310759"/>
              <a:gd name="connsiteY6" fmla="*/ 2139236 h 2139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10759" h="2139236">
                <a:moveTo>
                  <a:pt x="0" y="2139236"/>
                </a:moveTo>
                <a:cubicBezTo>
                  <a:pt x="220717" y="1976982"/>
                  <a:pt x="441435" y="1814729"/>
                  <a:pt x="662152" y="1484967"/>
                </a:cubicBezTo>
                <a:cubicBezTo>
                  <a:pt x="882869" y="1155205"/>
                  <a:pt x="1102273" y="380067"/>
                  <a:pt x="1324304" y="160664"/>
                </a:cubicBezTo>
                <a:cubicBezTo>
                  <a:pt x="1546335" y="-58740"/>
                  <a:pt x="1773621" y="-50857"/>
                  <a:pt x="1994338" y="168546"/>
                </a:cubicBezTo>
                <a:cubicBezTo>
                  <a:pt x="2215055" y="387949"/>
                  <a:pt x="2429204" y="1148636"/>
                  <a:pt x="2648607" y="1477084"/>
                </a:cubicBezTo>
                <a:cubicBezTo>
                  <a:pt x="2868011" y="1805532"/>
                  <a:pt x="3310759" y="2139236"/>
                  <a:pt x="3310759" y="2139236"/>
                </a:cubicBezTo>
                <a:lnTo>
                  <a:pt x="3310759" y="2139236"/>
                </a:lnTo>
              </a:path>
            </a:pathLst>
          </a:custGeom>
          <a:solidFill>
            <a:srgbClr val="00B0F0">
              <a:alpha val="24000"/>
            </a:srgbClr>
          </a:solidFill>
          <a:ln>
            <a:solidFill>
              <a:schemeClr val="accent1">
                <a:shade val="95000"/>
                <a:satMod val="10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Freeform 46"/>
          <p:cNvSpPr/>
          <p:nvPr/>
        </p:nvSpPr>
        <p:spPr>
          <a:xfrm>
            <a:off x="4052047" y="3729893"/>
            <a:ext cx="2159496" cy="1552555"/>
          </a:xfrm>
          <a:custGeom>
            <a:avLst/>
            <a:gdLst>
              <a:gd name="connsiteX0" fmla="*/ 0 w 3310759"/>
              <a:gd name="connsiteY0" fmla="*/ 2139236 h 2139236"/>
              <a:gd name="connsiteX1" fmla="*/ 662152 w 3310759"/>
              <a:gd name="connsiteY1" fmla="*/ 1484967 h 2139236"/>
              <a:gd name="connsiteX2" fmla="*/ 1324304 w 3310759"/>
              <a:gd name="connsiteY2" fmla="*/ 160664 h 2139236"/>
              <a:gd name="connsiteX3" fmla="*/ 1994338 w 3310759"/>
              <a:gd name="connsiteY3" fmla="*/ 168546 h 2139236"/>
              <a:gd name="connsiteX4" fmla="*/ 2648607 w 3310759"/>
              <a:gd name="connsiteY4" fmla="*/ 1477084 h 2139236"/>
              <a:gd name="connsiteX5" fmla="*/ 3310759 w 3310759"/>
              <a:gd name="connsiteY5" fmla="*/ 2139236 h 2139236"/>
              <a:gd name="connsiteX6" fmla="*/ 3310759 w 3310759"/>
              <a:gd name="connsiteY6" fmla="*/ 2139236 h 2139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10759" h="2139236">
                <a:moveTo>
                  <a:pt x="0" y="2139236"/>
                </a:moveTo>
                <a:cubicBezTo>
                  <a:pt x="220717" y="1976982"/>
                  <a:pt x="441435" y="1814729"/>
                  <a:pt x="662152" y="1484967"/>
                </a:cubicBezTo>
                <a:cubicBezTo>
                  <a:pt x="882869" y="1155205"/>
                  <a:pt x="1102273" y="380067"/>
                  <a:pt x="1324304" y="160664"/>
                </a:cubicBezTo>
                <a:cubicBezTo>
                  <a:pt x="1546335" y="-58740"/>
                  <a:pt x="1773621" y="-50857"/>
                  <a:pt x="1994338" y="168546"/>
                </a:cubicBezTo>
                <a:cubicBezTo>
                  <a:pt x="2215055" y="387949"/>
                  <a:pt x="2429204" y="1148636"/>
                  <a:pt x="2648607" y="1477084"/>
                </a:cubicBezTo>
                <a:cubicBezTo>
                  <a:pt x="2868011" y="1805532"/>
                  <a:pt x="3310759" y="2139236"/>
                  <a:pt x="3310759" y="2139236"/>
                </a:cubicBezTo>
                <a:lnTo>
                  <a:pt x="3310759" y="2139236"/>
                </a:lnTo>
              </a:path>
            </a:pathLst>
          </a:custGeom>
          <a:solidFill>
            <a:srgbClr val="00B0F0">
              <a:alpha val="24000"/>
            </a:srgbClr>
          </a:solidFill>
          <a:ln>
            <a:solidFill>
              <a:schemeClr val="accent1">
                <a:shade val="95000"/>
                <a:satMod val="10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Rectangle 20"/>
          <p:cNvSpPr/>
          <p:nvPr/>
        </p:nvSpPr>
        <p:spPr>
          <a:xfrm>
            <a:off x="347384" y="789229"/>
            <a:ext cx="11844616" cy="5882504"/>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22" name="Straight Arrow Connector 21"/>
          <p:cNvCxnSpPr/>
          <p:nvPr/>
        </p:nvCxnSpPr>
        <p:spPr>
          <a:xfrm>
            <a:off x="3106328" y="2293714"/>
            <a:ext cx="7093059" cy="3714233"/>
          </a:xfrm>
          <a:prstGeom prst="straightConnector1">
            <a:avLst/>
          </a:prstGeom>
          <a:ln w="101600">
            <a:solidFill>
              <a:schemeClr val="accent5">
                <a:lumMod val="50000"/>
              </a:schemeClr>
            </a:solidFill>
            <a:tailEnd type="triangle" w="lg" len="med"/>
          </a:ln>
        </p:spPr>
        <p:style>
          <a:lnRef idx="2">
            <a:schemeClr val="accent5"/>
          </a:lnRef>
          <a:fillRef idx="0">
            <a:schemeClr val="accent5"/>
          </a:fillRef>
          <a:effectRef idx="1">
            <a:schemeClr val="accent5"/>
          </a:effectRef>
          <a:fontRef idx="minor">
            <a:schemeClr val="tx1"/>
          </a:fontRef>
        </p:style>
      </p:cxnSp>
      <p:sp>
        <p:nvSpPr>
          <p:cNvPr id="54" name="TextBox 53"/>
          <p:cNvSpPr txBox="1"/>
          <p:nvPr/>
        </p:nvSpPr>
        <p:spPr>
          <a:xfrm>
            <a:off x="1096851" y="1398819"/>
            <a:ext cx="1879019" cy="1569660"/>
          </a:xfrm>
          <a:prstGeom prst="rect">
            <a:avLst/>
          </a:prstGeom>
          <a:noFill/>
          <a:ln>
            <a:solidFill>
              <a:schemeClr val="accent5">
                <a:lumMod val="50000"/>
              </a:schemeClr>
            </a:solidFill>
          </a:ln>
        </p:spPr>
        <p:txBody>
          <a:bodyPr wrap="square" rtlCol="0">
            <a:spAutoFit/>
          </a:bodyPr>
          <a:lstStyle/>
          <a:p>
            <a:pPr algn="ctr"/>
            <a:r>
              <a:rPr lang="en-US" sz="2400" b="1" dirty="0">
                <a:latin typeface="Cambria" charset="0"/>
                <a:ea typeface="Cambria" charset="0"/>
                <a:cs typeface="Cambria" charset="0"/>
              </a:rPr>
              <a:t>Input (Prior, likelihood, data) </a:t>
            </a:r>
            <a:endParaRPr lang="en-US" sz="2400" b="1" dirty="0">
              <a:latin typeface="Cambria" charset="0"/>
              <a:ea typeface="Cambria" charset="0"/>
              <a:cs typeface="Cambria" charset="0"/>
            </a:endParaRPr>
          </a:p>
        </p:txBody>
      </p:sp>
      <p:sp>
        <p:nvSpPr>
          <p:cNvPr id="60" name="TextBox 59"/>
          <p:cNvSpPr txBox="1"/>
          <p:nvPr/>
        </p:nvSpPr>
        <p:spPr>
          <a:xfrm>
            <a:off x="10305533" y="5318589"/>
            <a:ext cx="1836343" cy="1200329"/>
          </a:xfrm>
          <a:prstGeom prst="rect">
            <a:avLst/>
          </a:prstGeom>
          <a:noFill/>
          <a:ln>
            <a:solidFill>
              <a:schemeClr val="accent5">
                <a:lumMod val="50000"/>
              </a:schemeClr>
            </a:solidFill>
          </a:ln>
        </p:spPr>
        <p:txBody>
          <a:bodyPr wrap="square" rtlCol="0">
            <a:spAutoFit/>
          </a:bodyPr>
          <a:lstStyle/>
          <a:p>
            <a:pPr algn="ctr"/>
            <a:r>
              <a:rPr lang="en-US" sz="2400" b="1" dirty="0">
                <a:latin typeface="Cambria" charset="0"/>
                <a:ea typeface="Cambria" charset="0"/>
                <a:cs typeface="Cambria" charset="0"/>
              </a:rPr>
              <a:t>Output (Approx.</a:t>
            </a:r>
          </a:p>
          <a:p>
            <a:pPr algn="ctr"/>
            <a:r>
              <a:rPr lang="en-US" sz="2400" b="1" dirty="0">
                <a:latin typeface="Cambria" charset="0"/>
                <a:ea typeface="Cambria" charset="0"/>
                <a:cs typeface="Cambria" charset="0"/>
              </a:rPr>
              <a:t>p</a:t>
            </a:r>
            <a:r>
              <a:rPr lang="en-US" sz="2400" b="1" dirty="0">
                <a:latin typeface="Cambria" charset="0"/>
                <a:ea typeface="Cambria" charset="0"/>
                <a:cs typeface="Cambria" charset="0"/>
              </a:rPr>
              <a:t>osterior) </a:t>
            </a:r>
            <a:endParaRPr lang="en-US" sz="2400" b="1" dirty="0">
              <a:latin typeface="Cambria" charset="0"/>
              <a:ea typeface="Cambria" charset="0"/>
              <a:cs typeface="Cambria" charset="0"/>
            </a:endParaRPr>
          </a:p>
        </p:txBody>
      </p:sp>
      <p:sp>
        <p:nvSpPr>
          <p:cNvPr id="29" name="TextBox 28"/>
          <p:cNvSpPr txBox="1"/>
          <p:nvPr/>
        </p:nvSpPr>
        <p:spPr>
          <a:xfrm>
            <a:off x="5486401" y="2822221"/>
            <a:ext cx="65" cy="369332"/>
          </a:xfrm>
          <a:prstGeom prst="rect">
            <a:avLst/>
          </a:prstGeom>
          <a:noFill/>
        </p:spPr>
        <p:txBody>
          <a:bodyPr wrap="none" lIns="0" tIns="0" rIns="0" bIns="0" rtlCol="0">
            <a:spAutoFit/>
          </a:bodyPr>
          <a:lstStyle/>
          <a:p>
            <a:endParaRPr lang="en-US" sz="2400" dirty="0"/>
          </a:p>
        </p:txBody>
      </p:sp>
    </p:spTree>
    <p:extLst>
      <p:ext uri="{BB962C8B-B14F-4D97-AF65-F5344CB8AC3E}">
        <p14:creationId xmlns:p14="http://schemas.microsoft.com/office/powerpoint/2010/main" val="1139046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275</Words>
  <Application>Microsoft Macintosh PowerPoint</Application>
  <PresentationFormat>Widescreen</PresentationFormat>
  <Paragraphs>21</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vt:lpstr>
      <vt:lpstr>Cambria Math</vt:lpstr>
      <vt:lpstr>Proxima Nova</vt:lpstr>
      <vt:lpstr>Office Theme</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Dasgupta, Ishita</dc:creator>
  <cp:lastModifiedBy>Dasgupta, Ishita</cp:lastModifiedBy>
  <cp:revision>1</cp:revision>
  <dcterms:created xsi:type="dcterms:W3CDTF">2019-10-08T17:44:00Z</dcterms:created>
  <dcterms:modified xsi:type="dcterms:W3CDTF">2019-10-08T17:46:45Z</dcterms:modified>
</cp:coreProperties>
</file>