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9" r:id="rId6"/>
    <p:sldId id="262" r:id="rId7"/>
    <p:sldId id="260" r:id="rId8"/>
    <p:sldId id="263" r:id="rId9"/>
    <p:sldId id="264" r:id="rId10"/>
    <p:sldId id="265" r:id="rId11"/>
    <p:sldId id="266" r:id="rId12"/>
    <p:sldId id="267" r:id="rId13"/>
    <p:sldId id="268"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AD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5930C-AF5B-47A0-84F2-AD0FD6F7F7C8}" v="19" dt="2023-09-14T08:09:52.667"/>
    <p1510:client id="{88355DC4-05DE-4D3F-8FA3-1B1402131F0D}" v="1444" dt="2023-09-12T10:40:21.869"/>
    <p1510:client id="{980DD47C-2E48-44D1-A795-BA444B3ED47D}" v="392" dt="2023-09-12T07:31:04.250"/>
    <p1510:client id="{B269F603-2FEA-42DA-AC5F-5B3765F2CAB7}" v="27" dt="2023-09-12T11:24:00.669"/>
    <p1510:client id="{C44AF174-4F21-4771-A63A-FEEFFDBCAE8C}" v="208" dt="2023-09-12T11:13:44.0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1ACC28-7954-409B-9D4B-FDBC593E5AE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5D482508-E1CB-4A17-9E0E-C8A1C6A08899}">
      <dgm:prSet/>
      <dgm:spPr/>
      <dgm:t>
        <a:bodyPr/>
        <a:lstStyle/>
        <a:p>
          <a:r>
            <a:rPr lang="en-US" b="1"/>
            <a:t>Developing a recommendation model based on scraped data from Grubhub and make a webpage of it.</a:t>
          </a:r>
          <a:endParaRPr lang="en-US"/>
        </a:p>
      </dgm:t>
    </dgm:pt>
    <dgm:pt modelId="{F32AC89F-17D3-400B-846F-154361907B7D}" type="parTrans" cxnId="{89E134F7-3781-4F7E-8FC9-45C33DAD6A38}">
      <dgm:prSet/>
      <dgm:spPr/>
      <dgm:t>
        <a:bodyPr/>
        <a:lstStyle/>
        <a:p>
          <a:endParaRPr lang="en-US"/>
        </a:p>
      </dgm:t>
    </dgm:pt>
    <dgm:pt modelId="{EE89FBD8-9FB4-46FC-AE00-282A9CAEBB0F}" type="sibTrans" cxnId="{89E134F7-3781-4F7E-8FC9-45C33DAD6A38}">
      <dgm:prSet/>
      <dgm:spPr/>
      <dgm:t>
        <a:bodyPr/>
        <a:lstStyle/>
        <a:p>
          <a:endParaRPr lang="en-US"/>
        </a:p>
      </dgm:t>
    </dgm:pt>
    <dgm:pt modelId="{F97FADAC-3DA0-4ADF-AAF8-F3CA718C1419}">
      <dgm:prSet/>
      <dgm:spPr/>
      <dgm:t>
        <a:bodyPr/>
        <a:lstStyle/>
        <a:p>
          <a:r>
            <a:rPr lang="en-US" b="1"/>
            <a:t>Design algorithms, analyzing user data to generate personalized recommendations based on past ratings, cuisine preferences, delivery review number and location.</a:t>
          </a:r>
          <a:endParaRPr lang="en-US"/>
        </a:p>
      </dgm:t>
    </dgm:pt>
    <dgm:pt modelId="{8D135DDB-6249-4356-BFE5-1F475FCE64A7}" type="parTrans" cxnId="{B6D430E7-E8CC-495B-B1B0-2E3FF8D38FCC}">
      <dgm:prSet/>
      <dgm:spPr/>
      <dgm:t>
        <a:bodyPr/>
        <a:lstStyle/>
        <a:p>
          <a:endParaRPr lang="en-US"/>
        </a:p>
      </dgm:t>
    </dgm:pt>
    <dgm:pt modelId="{CF2104AF-D32D-4996-80F9-E35D7E2B5605}" type="sibTrans" cxnId="{B6D430E7-E8CC-495B-B1B0-2E3FF8D38FCC}">
      <dgm:prSet/>
      <dgm:spPr/>
      <dgm:t>
        <a:bodyPr/>
        <a:lstStyle/>
        <a:p>
          <a:endParaRPr lang="en-US"/>
        </a:p>
      </dgm:t>
    </dgm:pt>
    <dgm:pt modelId="{186BD948-6951-4922-A12B-7413D5CDFB41}">
      <dgm:prSet/>
      <dgm:spPr/>
      <dgm:t>
        <a:bodyPr/>
        <a:lstStyle/>
        <a:p>
          <a:r>
            <a:rPr lang="en-US" b="1"/>
            <a:t>Enabling users to access information about cuisine availability at different restaurants and preferred price ranges.</a:t>
          </a:r>
          <a:endParaRPr lang="en-US"/>
        </a:p>
      </dgm:t>
    </dgm:pt>
    <dgm:pt modelId="{1868D19B-AE72-40B2-82EA-BB265160D704}" type="parTrans" cxnId="{F375EA2D-5644-4149-A27E-9A13E1093CE7}">
      <dgm:prSet/>
      <dgm:spPr/>
      <dgm:t>
        <a:bodyPr/>
        <a:lstStyle/>
        <a:p>
          <a:endParaRPr lang="en-US"/>
        </a:p>
      </dgm:t>
    </dgm:pt>
    <dgm:pt modelId="{4C23BF8A-041E-4D52-8B4B-52FC74D6D860}" type="sibTrans" cxnId="{F375EA2D-5644-4149-A27E-9A13E1093CE7}">
      <dgm:prSet/>
      <dgm:spPr/>
      <dgm:t>
        <a:bodyPr/>
        <a:lstStyle/>
        <a:p>
          <a:endParaRPr lang="en-US"/>
        </a:p>
      </dgm:t>
    </dgm:pt>
    <dgm:pt modelId="{91EA034C-057C-41B9-A3D6-1F070E993A1A}">
      <dgm:prSet/>
      <dgm:spPr/>
      <dgm:t>
        <a:bodyPr/>
        <a:lstStyle/>
        <a:p>
          <a:r>
            <a:rPr lang="en-US" b="1"/>
            <a:t>Develop user-friendly interface for feedback, enabling users to explore menus, reviews, and ratings of recommended restaurants.</a:t>
          </a:r>
          <a:endParaRPr lang="en-US"/>
        </a:p>
      </dgm:t>
    </dgm:pt>
    <dgm:pt modelId="{C0C1EBBD-4737-4BD1-A6E0-DC65F3F3AB50}" type="parTrans" cxnId="{7DD10626-B014-4BC1-B9EA-A4FFE7DDCEF0}">
      <dgm:prSet/>
      <dgm:spPr/>
      <dgm:t>
        <a:bodyPr/>
        <a:lstStyle/>
        <a:p>
          <a:endParaRPr lang="en-US"/>
        </a:p>
      </dgm:t>
    </dgm:pt>
    <dgm:pt modelId="{C97E5098-A27C-459A-ACAF-A3DB4BA4A36A}" type="sibTrans" cxnId="{7DD10626-B014-4BC1-B9EA-A4FFE7DDCEF0}">
      <dgm:prSet/>
      <dgm:spPr/>
      <dgm:t>
        <a:bodyPr/>
        <a:lstStyle/>
        <a:p>
          <a:endParaRPr lang="en-US"/>
        </a:p>
      </dgm:t>
    </dgm:pt>
    <dgm:pt modelId="{B442C44C-8824-4823-89D2-CF5302117FC6}">
      <dgm:prSet/>
      <dgm:spPr/>
      <dgm:t>
        <a:bodyPr/>
        <a:lstStyle/>
        <a:p>
          <a:r>
            <a:rPr lang="en-US" b="1"/>
            <a:t>Assisting potential restaurant owners in determining optimal cuisine offerings and average pricing for new restaurant ventures.</a:t>
          </a:r>
          <a:endParaRPr lang="en-US"/>
        </a:p>
      </dgm:t>
    </dgm:pt>
    <dgm:pt modelId="{9DA67E7F-1621-41E5-B84C-7632A5693608}" type="parTrans" cxnId="{E196AB0E-C5DF-46C7-98C5-BBB6EE2F3D5C}">
      <dgm:prSet/>
      <dgm:spPr/>
      <dgm:t>
        <a:bodyPr/>
        <a:lstStyle/>
        <a:p>
          <a:endParaRPr lang="en-US"/>
        </a:p>
      </dgm:t>
    </dgm:pt>
    <dgm:pt modelId="{9EF7B134-DEF3-4813-9D84-5CCCC2D0D708}" type="sibTrans" cxnId="{E196AB0E-C5DF-46C7-98C5-BBB6EE2F3D5C}">
      <dgm:prSet/>
      <dgm:spPr/>
      <dgm:t>
        <a:bodyPr/>
        <a:lstStyle/>
        <a:p>
          <a:endParaRPr lang="en-US"/>
        </a:p>
      </dgm:t>
    </dgm:pt>
    <dgm:pt modelId="{BF9C30A9-A07E-48B4-A0B2-FD55A89A94B5}" type="pres">
      <dgm:prSet presAssocID="{FC1ACC28-7954-409B-9D4B-FDBC593E5AE6}" presName="vert0" presStyleCnt="0">
        <dgm:presLayoutVars>
          <dgm:dir/>
          <dgm:animOne val="branch"/>
          <dgm:animLvl val="lvl"/>
        </dgm:presLayoutVars>
      </dgm:prSet>
      <dgm:spPr/>
    </dgm:pt>
    <dgm:pt modelId="{CD8C53A7-A579-453A-BDA7-56D184FDBF67}" type="pres">
      <dgm:prSet presAssocID="{5D482508-E1CB-4A17-9E0E-C8A1C6A08899}" presName="thickLine" presStyleLbl="alignNode1" presStyleIdx="0" presStyleCnt="5"/>
      <dgm:spPr/>
    </dgm:pt>
    <dgm:pt modelId="{7CBAC7A9-53F4-497A-A0E1-58787453A521}" type="pres">
      <dgm:prSet presAssocID="{5D482508-E1CB-4A17-9E0E-C8A1C6A08899}" presName="horz1" presStyleCnt="0"/>
      <dgm:spPr/>
    </dgm:pt>
    <dgm:pt modelId="{B8F9EAAE-A067-40AE-9BE7-4A97CBECA316}" type="pres">
      <dgm:prSet presAssocID="{5D482508-E1CB-4A17-9E0E-C8A1C6A08899}" presName="tx1" presStyleLbl="revTx" presStyleIdx="0" presStyleCnt="5"/>
      <dgm:spPr/>
    </dgm:pt>
    <dgm:pt modelId="{B1800514-F988-4B80-ADFC-80F8C4241CA2}" type="pres">
      <dgm:prSet presAssocID="{5D482508-E1CB-4A17-9E0E-C8A1C6A08899}" presName="vert1" presStyleCnt="0"/>
      <dgm:spPr/>
    </dgm:pt>
    <dgm:pt modelId="{2504C8E2-CF20-4FC3-B081-9949EDDF7C83}" type="pres">
      <dgm:prSet presAssocID="{F97FADAC-3DA0-4ADF-AAF8-F3CA718C1419}" presName="thickLine" presStyleLbl="alignNode1" presStyleIdx="1" presStyleCnt="5"/>
      <dgm:spPr/>
    </dgm:pt>
    <dgm:pt modelId="{79D05708-473F-4ABD-B98F-D6180599853B}" type="pres">
      <dgm:prSet presAssocID="{F97FADAC-3DA0-4ADF-AAF8-F3CA718C1419}" presName="horz1" presStyleCnt="0"/>
      <dgm:spPr/>
    </dgm:pt>
    <dgm:pt modelId="{2EA4AB86-53E0-463E-9A5A-E582B744F9A6}" type="pres">
      <dgm:prSet presAssocID="{F97FADAC-3DA0-4ADF-AAF8-F3CA718C1419}" presName="tx1" presStyleLbl="revTx" presStyleIdx="1" presStyleCnt="5"/>
      <dgm:spPr/>
    </dgm:pt>
    <dgm:pt modelId="{D714C21F-6DD0-4C03-BBEE-692B9ABE7A20}" type="pres">
      <dgm:prSet presAssocID="{F97FADAC-3DA0-4ADF-AAF8-F3CA718C1419}" presName="vert1" presStyleCnt="0"/>
      <dgm:spPr/>
    </dgm:pt>
    <dgm:pt modelId="{16E95B3E-205C-473C-8CEA-C477BB3F64DE}" type="pres">
      <dgm:prSet presAssocID="{186BD948-6951-4922-A12B-7413D5CDFB41}" presName="thickLine" presStyleLbl="alignNode1" presStyleIdx="2" presStyleCnt="5"/>
      <dgm:spPr/>
    </dgm:pt>
    <dgm:pt modelId="{CCA239F1-F412-4C14-B761-520551D57572}" type="pres">
      <dgm:prSet presAssocID="{186BD948-6951-4922-A12B-7413D5CDFB41}" presName="horz1" presStyleCnt="0"/>
      <dgm:spPr/>
    </dgm:pt>
    <dgm:pt modelId="{480C5330-6748-4F9D-AF9E-EFD8905C3B10}" type="pres">
      <dgm:prSet presAssocID="{186BD948-6951-4922-A12B-7413D5CDFB41}" presName="tx1" presStyleLbl="revTx" presStyleIdx="2" presStyleCnt="5"/>
      <dgm:spPr/>
    </dgm:pt>
    <dgm:pt modelId="{2B807CE9-FC2F-4114-ABCB-26CE96742B7A}" type="pres">
      <dgm:prSet presAssocID="{186BD948-6951-4922-A12B-7413D5CDFB41}" presName="vert1" presStyleCnt="0"/>
      <dgm:spPr/>
    </dgm:pt>
    <dgm:pt modelId="{351CD795-8347-4029-ABBC-71D2231626A1}" type="pres">
      <dgm:prSet presAssocID="{91EA034C-057C-41B9-A3D6-1F070E993A1A}" presName="thickLine" presStyleLbl="alignNode1" presStyleIdx="3" presStyleCnt="5"/>
      <dgm:spPr/>
    </dgm:pt>
    <dgm:pt modelId="{9E23C2C6-72E0-464B-9A06-BF3DB40D5144}" type="pres">
      <dgm:prSet presAssocID="{91EA034C-057C-41B9-A3D6-1F070E993A1A}" presName="horz1" presStyleCnt="0"/>
      <dgm:spPr/>
    </dgm:pt>
    <dgm:pt modelId="{327DC08D-BAB5-4BE0-890F-C44CA33C156D}" type="pres">
      <dgm:prSet presAssocID="{91EA034C-057C-41B9-A3D6-1F070E993A1A}" presName="tx1" presStyleLbl="revTx" presStyleIdx="3" presStyleCnt="5"/>
      <dgm:spPr/>
    </dgm:pt>
    <dgm:pt modelId="{D668AEC6-5851-421E-AFE5-60929A72D4E0}" type="pres">
      <dgm:prSet presAssocID="{91EA034C-057C-41B9-A3D6-1F070E993A1A}" presName="vert1" presStyleCnt="0"/>
      <dgm:spPr/>
    </dgm:pt>
    <dgm:pt modelId="{58DD2894-B6D6-4059-B885-926136FFED54}" type="pres">
      <dgm:prSet presAssocID="{B442C44C-8824-4823-89D2-CF5302117FC6}" presName="thickLine" presStyleLbl="alignNode1" presStyleIdx="4" presStyleCnt="5"/>
      <dgm:spPr/>
    </dgm:pt>
    <dgm:pt modelId="{4AB30167-4BCD-4864-8E88-7B60BA55AF17}" type="pres">
      <dgm:prSet presAssocID="{B442C44C-8824-4823-89D2-CF5302117FC6}" presName="horz1" presStyleCnt="0"/>
      <dgm:spPr/>
    </dgm:pt>
    <dgm:pt modelId="{98CD8C89-4314-4A65-991D-40D6FE4F90E5}" type="pres">
      <dgm:prSet presAssocID="{B442C44C-8824-4823-89D2-CF5302117FC6}" presName="tx1" presStyleLbl="revTx" presStyleIdx="4" presStyleCnt="5"/>
      <dgm:spPr/>
    </dgm:pt>
    <dgm:pt modelId="{7EE7D1FD-3983-4D0A-9FD0-B21A675ABFA5}" type="pres">
      <dgm:prSet presAssocID="{B442C44C-8824-4823-89D2-CF5302117FC6}" presName="vert1" presStyleCnt="0"/>
      <dgm:spPr/>
    </dgm:pt>
  </dgm:ptLst>
  <dgm:cxnLst>
    <dgm:cxn modelId="{E196AB0E-C5DF-46C7-98C5-BBB6EE2F3D5C}" srcId="{FC1ACC28-7954-409B-9D4B-FDBC593E5AE6}" destId="{B442C44C-8824-4823-89D2-CF5302117FC6}" srcOrd="4" destOrd="0" parTransId="{9DA67E7F-1621-41E5-B84C-7632A5693608}" sibTransId="{9EF7B134-DEF3-4813-9D84-5CCCC2D0D708}"/>
    <dgm:cxn modelId="{7DD10626-B014-4BC1-B9EA-A4FFE7DDCEF0}" srcId="{FC1ACC28-7954-409B-9D4B-FDBC593E5AE6}" destId="{91EA034C-057C-41B9-A3D6-1F070E993A1A}" srcOrd="3" destOrd="0" parTransId="{C0C1EBBD-4737-4BD1-A6E0-DC65F3F3AB50}" sibTransId="{C97E5098-A27C-459A-ACAF-A3DB4BA4A36A}"/>
    <dgm:cxn modelId="{A6D47C27-E891-43AC-8A0C-E24F942A1710}" type="presOf" srcId="{186BD948-6951-4922-A12B-7413D5CDFB41}" destId="{480C5330-6748-4F9D-AF9E-EFD8905C3B10}" srcOrd="0" destOrd="0" presId="urn:microsoft.com/office/officeart/2008/layout/LinedList"/>
    <dgm:cxn modelId="{F375EA2D-5644-4149-A27E-9A13E1093CE7}" srcId="{FC1ACC28-7954-409B-9D4B-FDBC593E5AE6}" destId="{186BD948-6951-4922-A12B-7413D5CDFB41}" srcOrd="2" destOrd="0" parTransId="{1868D19B-AE72-40B2-82EA-BB265160D704}" sibTransId="{4C23BF8A-041E-4D52-8B4B-52FC74D6D860}"/>
    <dgm:cxn modelId="{A238FE36-47F3-4C21-981B-2B4CD9B6B98F}" type="presOf" srcId="{F97FADAC-3DA0-4ADF-AAF8-F3CA718C1419}" destId="{2EA4AB86-53E0-463E-9A5A-E582B744F9A6}" srcOrd="0" destOrd="0" presId="urn:microsoft.com/office/officeart/2008/layout/LinedList"/>
    <dgm:cxn modelId="{4397E55B-908C-425C-8975-7138DA98CDFE}" type="presOf" srcId="{5D482508-E1CB-4A17-9E0E-C8A1C6A08899}" destId="{B8F9EAAE-A067-40AE-9BE7-4A97CBECA316}" srcOrd="0" destOrd="0" presId="urn:microsoft.com/office/officeart/2008/layout/LinedList"/>
    <dgm:cxn modelId="{1E0E8648-DF66-470B-BA32-34969D818392}" type="presOf" srcId="{91EA034C-057C-41B9-A3D6-1F070E993A1A}" destId="{327DC08D-BAB5-4BE0-890F-C44CA33C156D}" srcOrd="0" destOrd="0" presId="urn:microsoft.com/office/officeart/2008/layout/LinedList"/>
    <dgm:cxn modelId="{E5592F69-81C6-4F0C-9D2A-88E2DEE33164}" type="presOf" srcId="{FC1ACC28-7954-409B-9D4B-FDBC593E5AE6}" destId="{BF9C30A9-A07E-48B4-A0B2-FD55A89A94B5}" srcOrd="0" destOrd="0" presId="urn:microsoft.com/office/officeart/2008/layout/LinedList"/>
    <dgm:cxn modelId="{541ABBD2-DBD2-4179-BDA0-DA058691814A}" type="presOf" srcId="{B442C44C-8824-4823-89D2-CF5302117FC6}" destId="{98CD8C89-4314-4A65-991D-40D6FE4F90E5}" srcOrd="0" destOrd="0" presId="urn:microsoft.com/office/officeart/2008/layout/LinedList"/>
    <dgm:cxn modelId="{B6D430E7-E8CC-495B-B1B0-2E3FF8D38FCC}" srcId="{FC1ACC28-7954-409B-9D4B-FDBC593E5AE6}" destId="{F97FADAC-3DA0-4ADF-AAF8-F3CA718C1419}" srcOrd="1" destOrd="0" parTransId="{8D135DDB-6249-4356-BFE5-1F475FCE64A7}" sibTransId="{CF2104AF-D32D-4996-80F9-E35D7E2B5605}"/>
    <dgm:cxn modelId="{89E134F7-3781-4F7E-8FC9-45C33DAD6A38}" srcId="{FC1ACC28-7954-409B-9D4B-FDBC593E5AE6}" destId="{5D482508-E1CB-4A17-9E0E-C8A1C6A08899}" srcOrd="0" destOrd="0" parTransId="{F32AC89F-17D3-400B-846F-154361907B7D}" sibTransId="{EE89FBD8-9FB4-46FC-AE00-282A9CAEBB0F}"/>
    <dgm:cxn modelId="{AEB2C109-9855-401C-A256-93DF5C3FD352}" type="presParOf" srcId="{BF9C30A9-A07E-48B4-A0B2-FD55A89A94B5}" destId="{CD8C53A7-A579-453A-BDA7-56D184FDBF67}" srcOrd="0" destOrd="0" presId="urn:microsoft.com/office/officeart/2008/layout/LinedList"/>
    <dgm:cxn modelId="{5EBAAF80-7EC8-4A5A-8332-EF9DE551A3C4}" type="presParOf" srcId="{BF9C30A9-A07E-48B4-A0B2-FD55A89A94B5}" destId="{7CBAC7A9-53F4-497A-A0E1-58787453A521}" srcOrd="1" destOrd="0" presId="urn:microsoft.com/office/officeart/2008/layout/LinedList"/>
    <dgm:cxn modelId="{A36CAEF7-31F2-4ED2-B3B4-EB3C2DE04137}" type="presParOf" srcId="{7CBAC7A9-53F4-497A-A0E1-58787453A521}" destId="{B8F9EAAE-A067-40AE-9BE7-4A97CBECA316}" srcOrd="0" destOrd="0" presId="urn:microsoft.com/office/officeart/2008/layout/LinedList"/>
    <dgm:cxn modelId="{44B6C88A-1426-4AB3-BF97-B304175470C3}" type="presParOf" srcId="{7CBAC7A9-53F4-497A-A0E1-58787453A521}" destId="{B1800514-F988-4B80-ADFC-80F8C4241CA2}" srcOrd="1" destOrd="0" presId="urn:microsoft.com/office/officeart/2008/layout/LinedList"/>
    <dgm:cxn modelId="{90587022-BCEE-4963-9C6B-F1A3C033ECF6}" type="presParOf" srcId="{BF9C30A9-A07E-48B4-A0B2-FD55A89A94B5}" destId="{2504C8E2-CF20-4FC3-B081-9949EDDF7C83}" srcOrd="2" destOrd="0" presId="urn:microsoft.com/office/officeart/2008/layout/LinedList"/>
    <dgm:cxn modelId="{AB5A16E7-D3A8-4108-8472-CBC1F0918CC1}" type="presParOf" srcId="{BF9C30A9-A07E-48B4-A0B2-FD55A89A94B5}" destId="{79D05708-473F-4ABD-B98F-D6180599853B}" srcOrd="3" destOrd="0" presId="urn:microsoft.com/office/officeart/2008/layout/LinedList"/>
    <dgm:cxn modelId="{8690024D-CADC-42B1-BFC6-0738D1BC83A4}" type="presParOf" srcId="{79D05708-473F-4ABD-B98F-D6180599853B}" destId="{2EA4AB86-53E0-463E-9A5A-E582B744F9A6}" srcOrd="0" destOrd="0" presId="urn:microsoft.com/office/officeart/2008/layout/LinedList"/>
    <dgm:cxn modelId="{23C999E4-1F77-4750-9CA5-7C21610D8FA1}" type="presParOf" srcId="{79D05708-473F-4ABD-B98F-D6180599853B}" destId="{D714C21F-6DD0-4C03-BBEE-692B9ABE7A20}" srcOrd="1" destOrd="0" presId="urn:microsoft.com/office/officeart/2008/layout/LinedList"/>
    <dgm:cxn modelId="{D9135A70-3B9B-48F0-BF8A-5F51352607C9}" type="presParOf" srcId="{BF9C30A9-A07E-48B4-A0B2-FD55A89A94B5}" destId="{16E95B3E-205C-473C-8CEA-C477BB3F64DE}" srcOrd="4" destOrd="0" presId="urn:microsoft.com/office/officeart/2008/layout/LinedList"/>
    <dgm:cxn modelId="{FD088C21-258A-4600-999A-D6308791D09C}" type="presParOf" srcId="{BF9C30A9-A07E-48B4-A0B2-FD55A89A94B5}" destId="{CCA239F1-F412-4C14-B761-520551D57572}" srcOrd="5" destOrd="0" presId="urn:microsoft.com/office/officeart/2008/layout/LinedList"/>
    <dgm:cxn modelId="{D961F23A-0E24-451A-BF67-9F28D1EFC6B3}" type="presParOf" srcId="{CCA239F1-F412-4C14-B761-520551D57572}" destId="{480C5330-6748-4F9D-AF9E-EFD8905C3B10}" srcOrd="0" destOrd="0" presId="urn:microsoft.com/office/officeart/2008/layout/LinedList"/>
    <dgm:cxn modelId="{208FA5C0-6C64-4F49-B4C9-5F16B7DA0950}" type="presParOf" srcId="{CCA239F1-F412-4C14-B761-520551D57572}" destId="{2B807CE9-FC2F-4114-ABCB-26CE96742B7A}" srcOrd="1" destOrd="0" presId="urn:microsoft.com/office/officeart/2008/layout/LinedList"/>
    <dgm:cxn modelId="{A6356020-9B3D-4A17-A00C-FEA4C665EFC9}" type="presParOf" srcId="{BF9C30A9-A07E-48B4-A0B2-FD55A89A94B5}" destId="{351CD795-8347-4029-ABBC-71D2231626A1}" srcOrd="6" destOrd="0" presId="urn:microsoft.com/office/officeart/2008/layout/LinedList"/>
    <dgm:cxn modelId="{26A1E1C5-272B-4552-8BDF-1436AF6C066A}" type="presParOf" srcId="{BF9C30A9-A07E-48B4-A0B2-FD55A89A94B5}" destId="{9E23C2C6-72E0-464B-9A06-BF3DB40D5144}" srcOrd="7" destOrd="0" presId="urn:microsoft.com/office/officeart/2008/layout/LinedList"/>
    <dgm:cxn modelId="{4C768BF3-06F4-4A52-8D40-0C6517F688A2}" type="presParOf" srcId="{9E23C2C6-72E0-464B-9A06-BF3DB40D5144}" destId="{327DC08D-BAB5-4BE0-890F-C44CA33C156D}" srcOrd="0" destOrd="0" presId="urn:microsoft.com/office/officeart/2008/layout/LinedList"/>
    <dgm:cxn modelId="{6212270C-8F67-4047-8B6B-094B8A79D22A}" type="presParOf" srcId="{9E23C2C6-72E0-464B-9A06-BF3DB40D5144}" destId="{D668AEC6-5851-421E-AFE5-60929A72D4E0}" srcOrd="1" destOrd="0" presId="urn:microsoft.com/office/officeart/2008/layout/LinedList"/>
    <dgm:cxn modelId="{C7A4D1AC-725A-405B-9DF1-88FD35C00FEA}" type="presParOf" srcId="{BF9C30A9-A07E-48B4-A0B2-FD55A89A94B5}" destId="{58DD2894-B6D6-4059-B885-926136FFED54}" srcOrd="8" destOrd="0" presId="urn:microsoft.com/office/officeart/2008/layout/LinedList"/>
    <dgm:cxn modelId="{A0F78911-5E38-4E66-BBF9-9F6C01A87E1C}" type="presParOf" srcId="{BF9C30A9-A07E-48B4-A0B2-FD55A89A94B5}" destId="{4AB30167-4BCD-4864-8E88-7B60BA55AF17}" srcOrd="9" destOrd="0" presId="urn:microsoft.com/office/officeart/2008/layout/LinedList"/>
    <dgm:cxn modelId="{2C4AED61-43FF-49BD-800D-94F639F4D2BA}" type="presParOf" srcId="{4AB30167-4BCD-4864-8E88-7B60BA55AF17}" destId="{98CD8C89-4314-4A65-991D-40D6FE4F90E5}" srcOrd="0" destOrd="0" presId="urn:microsoft.com/office/officeart/2008/layout/LinedList"/>
    <dgm:cxn modelId="{DACA474B-6627-4D95-9EAA-A82E85BF55C1}" type="presParOf" srcId="{4AB30167-4BCD-4864-8E88-7B60BA55AF17}" destId="{7EE7D1FD-3983-4D0A-9FD0-B21A675ABFA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C53A7-A579-453A-BDA7-56D184FDBF67}">
      <dsp:nvSpPr>
        <dsp:cNvPr id="0" name=""/>
        <dsp:cNvSpPr/>
      </dsp:nvSpPr>
      <dsp:spPr>
        <a:xfrm>
          <a:off x="0" y="502"/>
          <a:ext cx="54871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F9EAAE-A067-40AE-9BE7-4A97CBECA316}">
      <dsp:nvSpPr>
        <dsp:cNvPr id="0" name=""/>
        <dsp:cNvSpPr/>
      </dsp:nvSpPr>
      <dsp:spPr>
        <a:xfrm>
          <a:off x="0" y="502"/>
          <a:ext cx="5487146" cy="823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Developing a recommendation model based on scraped data from Grubhub and make a webpage of it.</a:t>
          </a:r>
          <a:endParaRPr lang="en-US" sz="1600" kern="1200"/>
        </a:p>
      </dsp:txBody>
      <dsp:txXfrm>
        <a:off x="0" y="502"/>
        <a:ext cx="5487146" cy="823467"/>
      </dsp:txXfrm>
    </dsp:sp>
    <dsp:sp modelId="{2504C8E2-CF20-4FC3-B081-9949EDDF7C83}">
      <dsp:nvSpPr>
        <dsp:cNvPr id="0" name=""/>
        <dsp:cNvSpPr/>
      </dsp:nvSpPr>
      <dsp:spPr>
        <a:xfrm>
          <a:off x="0" y="823970"/>
          <a:ext cx="548714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A4AB86-53E0-463E-9A5A-E582B744F9A6}">
      <dsp:nvSpPr>
        <dsp:cNvPr id="0" name=""/>
        <dsp:cNvSpPr/>
      </dsp:nvSpPr>
      <dsp:spPr>
        <a:xfrm>
          <a:off x="0" y="823970"/>
          <a:ext cx="5487146" cy="823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Design algorithms, analyzing user data to generate personalized recommendations based on past ratings, cuisine preferences, delivery review number and location.</a:t>
          </a:r>
          <a:endParaRPr lang="en-US" sz="1600" kern="1200"/>
        </a:p>
      </dsp:txBody>
      <dsp:txXfrm>
        <a:off x="0" y="823970"/>
        <a:ext cx="5487146" cy="823467"/>
      </dsp:txXfrm>
    </dsp:sp>
    <dsp:sp modelId="{16E95B3E-205C-473C-8CEA-C477BB3F64DE}">
      <dsp:nvSpPr>
        <dsp:cNvPr id="0" name=""/>
        <dsp:cNvSpPr/>
      </dsp:nvSpPr>
      <dsp:spPr>
        <a:xfrm>
          <a:off x="0" y="1647438"/>
          <a:ext cx="548714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0C5330-6748-4F9D-AF9E-EFD8905C3B10}">
      <dsp:nvSpPr>
        <dsp:cNvPr id="0" name=""/>
        <dsp:cNvSpPr/>
      </dsp:nvSpPr>
      <dsp:spPr>
        <a:xfrm>
          <a:off x="0" y="1647438"/>
          <a:ext cx="5487146" cy="823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Enabling users to access information about cuisine availability at different restaurants and preferred price ranges.</a:t>
          </a:r>
          <a:endParaRPr lang="en-US" sz="1600" kern="1200"/>
        </a:p>
      </dsp:txBody>
      <dsp:txXfrm>
        <a:off x="0" y="1647438"/>
        <a:ext cx="5487146" cy="823467"/>
      </dsp:txXfrm>
    </dsp:sp>
    <dsp:sp modelId="{351CD795-8347-4029-ABBC-71D2231626A1}">
      <dsp:nvSpPr>
        <dsp:cNvPr id="0" name=""/>
        <dsp:cNvSpPr/>
      </dsp:nvSpPr>
      <dsp:spPr>
        <a:xfrm>
          <a:off x="0" y="2470906"/>
          <a:ext cx="548714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DC08D-BAB5-4BE0-890F-C44CA33C156D}">
      <dsp:nvSpPr>
        <dsp:cNvPr id="0" name=""/>
        <dsp:cNvSpPr/>
      </dsp:nvSpPr>
      <dsp:spPr>
        <a:xfrm>
          <a:off x="0" y="2470906"/>
          <a:ext cx="5487146" cy="823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Develop user-friendly interface for feedback, enabling users to explore menus, reviews, and ratings of recommended restaurants.</a:t>
          </a:r>
          <a:endParaRPr lang="en-US" sz="1600" kern="1200"/>
        </a:p>
      </dsp:txBody>
      <dsp:txXfrm>
        <a:off x="0" y="2470906"/>
        <a:ext cx="5487146" cy="823467"/>
      </dsp:txXfrm>
    </dsp:sp>
    <dsp:sp modelId="{58DD2894-B6D6-4059-B885-926136FFED54}">
      <dsp:nvSpPr>
        <dsp:cNvPr id="0" name=""/>
        <dsp:cNvSpPr/>
      </dsp:nvSpPr>
      <dsp:spPr>
        <a:xfrm>
          <a:off x="0" y="3294374"/>
          <a:ext cx="548714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CD8C89-4314-4A65-991D-40D6FE4F90E5}">
      <dsp:nvSpPr>
        <dsp:cNvPr id="0" name=""/>
        <dsp:cNvSpPr/>
      </dsp:nvSpPr>
      <dsp:spPr>
        <a:xfrm>
          <a:off x="0" y="3294374"/>
          <a:ext cx="5487146" cy="823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Assisting potential restaurant owners in determining optimal cuisine offerings and average pricing for new restaurant ventures.</a:t>
          </a:r>
          <a:endParaRPr lang="en-US" sz="1600" kern="1200"/>
        </a:p>
      </dsp:txBody>
      <dsp:txXfrm>
        <a:off x="0" y="3294374"/>
        <a:ext cx="5487146" cy="8234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9/30/2023</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92655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9/30/2023</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87229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9/30/2023</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1399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9/30/2023</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56861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9/30/2023</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38857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9/30/2023</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71242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9/30/2023</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8841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9/30/2023</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082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9/30/2023</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9726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9/30/2023</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2355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9/30/2023</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33240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9/30/2023</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22861432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1" r:id="rId6"/>
    <p:sldLayoutId id="2147483737" r:id="rId7"/>
    <p:sldLayoutId id="2147483738" r:id="rId8"/>
    <p:sldLayoutId id="2147483739" r:id="rId9"/>
    <p:sldLayoutId id="2147483740" r:id="rId10"/>
    <p:sldLayoutId id="2147483742"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hyperlink" Target="https://cuisinechase.vercel.app/"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085916" y="290784"/>
            <a:ext cx="7098659" cy="1893012"/>
          </a:xfrm>
        </p:spPr>
        <p:txBody>
          <a:bodyPr>
            <a:normAutofit fontScale="90000"/>
          </a:bodyPr>
          <a:lstStyle/>
          <a:p>
            <a:pPr algn="l"/>
            <a:r>
              <a:rPr lang="en-US" b="1">
                <a:solidFill>
                  <a:schemeClr val="accent1">
                    <a:lumMod val="60000"/>
                    <a:lumOff val="40000"/>
                  </a:schemeClr>
                </a:solidFill>
                <a:latin typeface="Walbaum Display Light"/>
              </a:rPr>
              <a:t>  Food  Delivery               Project</a:t>
            </a:r>
          </a:p>
        </p:txBody>
      </p:sp>
      <p:cxnSp>
        <p:nvCxnSpPr>
          <p:cNvPr id="130" name="Straight Connector 129">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488558"/>
            <a:ext cx="4768702" cy="53694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178E38C-83CD-4BC6-893D-662EF9BFAA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2809812" y="5466536"/>
            <a:ext cx="9382188" cy="139132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Orange letters on a white background&#10;&#10;Description automatically generated">
            <a:extLst>
              <a:ext uri="{FF2B5EF4-FFF2-40B4-BE49-F238E27FC236}">
                <a16:creationId xmlns:a16="http://schemas.microsoft.com/office/drawing/2014/main" id="{CF4338BC-F7C6-9A44-A811-8883F46C14CD}"/>
              </a:ext>
            </a:extLst>
          </p:cNvPr>
          <p:cNvPicPr>
            <a:picLocks noChangeAspect="1"/>
          </p:cNvPicPr>
          <p:nvPr/>
        </p:nvPicPr>
        <p:blipFill>
          <a:blip r:embed="rId2"/>
          <a:stretch>
            <a:fillRect/>
          </a:stretch>
        </p:blipFill>
        <p:spPr>
          <a:xfrm>
            <a:off x="590909" y="497924"/>
            <a:ext cx="4244188" cy="1220204"/>
          </a:xfrm>
          <a:prstGeom prst="rect">
            <a:avLst/>
          </a:prstGeom>
        </p:spPr>
      </p:pic>
      <p:pic>
        <p:nvPicPr>
          <p:cNvPr id="4" name="Picture 3" descr="A group of foil trays of food&#10;&#10;Description automatically generated">
            <a:extLst>
              <a:ext uri="{FF2B5EF4-FFF2-40B4-BE49-F238E27FC236}">
                <a16:creationId xmlns:a16="http://schemas.microsoft.com/office/drawing/2014/main" id="{780B0F28-BC35-1DA4-8105-BE4F26ABF982}"/>
              </a:ext>
            </a:extLst>
          </p:cNvPr>
          <p:cNvPicPr>
            <a:picLocks noChangeAspect="1"/>
          </p:cNvPicPr>
          <p:nvPr/>
        </p:nvPicPr>
        <p:blipFill rotWithShape="1">
          <a:blip r:embed="rId3"/>
          <a:srcRect l="1241" r="51929" b="-1"/>
          <a:stretch/>
        </p:blipFill>
        <p:spPr>
          <a:xfrm>
            <a:off x="3998" y="2536483"/>
            <a:ext cx="12205278" cy="4320078"/>
          </a:xfrm>
          <a:prstGeom prst="rect">
            <a:avLst/>
          </a:prstGeom>
        </p:spPr>
      </p:pic>
      <p:cxnSp>
        <p:nvCxnSpPr>
          <p:cNvPr id="132" name="Straight Connector 131">
            <a:extLst>
              <a:ext uri="{FF2B5EF4-FFF2-40B4-BE49-F238E27FC236}">
                <a16:creationId xmlns:a16="http://schemas.microsoft.com/office/drawing/2014/main" id="{5D1D742B-AE62-4EEF-818B-031803203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63142" y="635841"/>
            <a:ext cx="528858" cy="62220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andwich and apple on a white surface&#10;&#10;Description automatically generated">
            <a:extLst>
              <a:ext uri="{FF2B5EF4-FFF2-40B4-BE49-F238E27FC236}">
                <a16:creationId xmlns:a16="http://schemas.microsoft.com/office/drawing/2014/main" id="{BF947B67-DC15-4FD8-D169-C98ECDE4E16E}"/>
              </a:ext>
            </a:extLst>
          </p:cNvPr>
          <p:cNvPicPr>
            <a:picLocks noChangeAspect="1"/>
          </p:cNvPicPr>
          <p:nvPr/>
        </p:nvPicPr>
        <p:blipFill>
          <a:blip r:embed="rId2"/>
          <a:stretch>
            <a:fillRect/>
          </a:stretch>
        </p:blipFill>
        <p:spPr>
          <a:xfrm>
            <a:off x="8627" y="2588"/>
            <a:ext cx="12203501" cy="6838446"/>
          </a:xfrm>
          <a:prstGeom prst="rect">
            <a:avLst/>
          </a:prstGeom>
        </p:spPr>
      </p:pic>
      <p:pic>
        <p:nvPicPr>
          <p:cNvPr id="3" name="Picture 2" descr="A screenshot of a restaurant&#10;&#10;Description automatically generated">
            <a:extLst>
              <a:ext uri="{FF2B5EF4-FFF2-40B4-BE49-F238E27FC236}">
                <a16:creationId xmlns:a16="http://schemas.microsoft.com/office/drawing/2014/main" id="{C53ABF24-942B-3836-59A2-3D4502990103}"/>
              </a:ext>
            </a:extLst>
          </p:cNvPr>
          <p:cNvPicPr>
            <a:picLocks noChangeAspect="1"/>
          </p:cNvPicPr>
          <p:nvPr/>
        </p:nvPicPr>
        <p:blipFill>
          <a:blip r:embed="rId3"/>
          <a:stretch>
            <a:fillRect/>
          </a:stretch>
        </p:blipFill>
        <p:spPr>
          <a:xfrm>
            <a:off x="-230978" y="-968"/>
            <a:ext cx="12422978" cy="6842002"/>
          </a:xfrm>
          <a:prstGeom prst="rect">
            <a:avLst/>
          </a:prstGeom>
        </p:spPr>
      </p:pic>
    </p:spTree>
    <p:extLst>
      <p:ext uri="{BB962C8B-B14F-4D97-AF65-F5344CB8AC3E}">
        <p14:creationId xmlns:p14="http://schemas.microsoft.com/office/powerpoint/2010/main" val="2253388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computer&#10;&#10;Description automatically generated">
            <a:extLst>
              <a:ext uri="{FF2B5EF4-FFF2-40B4-BE49-F238E27FC236}">
                <a16:creationId xmlns:a16="http://schemas.microsoft.com/office/drawing/2014/main" id="{CDCA8A91-68ED-B4D1-56BD-DDC38D0DB308}"/>
              </a:ext>
            </a:extLst>
          </p:cNvPr>
          <p:cNvPicPr>
            <a:picLocks noChangeAspect="1"/>
          </p:cNvPicPr>
          <p:nvPr/>
        </p:nvPicPr>
        <p:blipFill>
          <a:blip r:embed="rId2"/>
          <a:stretch>
            <a:fillRect/>
          </a:stretch>
        </p:blipFill>
        <p:spPr>
          <a:xfrm>
            <a:off x="145849" y="1616102"/>
            <a:ext cx="7760896" cy="4814929"/>
          </a:xfrm>
          <a:prstGeom prst="rect">
            <a:avLst/>
          </a:prstGeom>
        </p:spPr>
      </p:pic>
      <p:pic>
        <p:nvPicPr>
          <p:cNvPr id="3" name="Picture 2" descr="A milkshake with popcorn and chocolate and a straw&#10;&#10;Description automatically generated">
            <a:extLst>
              <a:ext uri="{FF2B5EF4-FFF2-40B4-BE49-F238E27FC236}">
                <a16:creationId xmlns:a16="http://schemas.microsoft.com/office/drawing/2014/main" id="{5F5D1470-1B50-3D79-D804-60951CF0469B}"/>
              </a:ext>
            </a:extLst>
          </p:cNvPr>
          <p:cNvPicPr>
            <a:picLocks noChangeAspect="1"/>
          </p:cNvPicPr>
          <p:nvPr/>
        </p:nvPicPr>
        <p:blipFill>
          <a:blip r:embed="rId3"/>
          <a:stretch>
            <a:fillRect/>
          </a:stretch>
        </p:blipFill>
        <p:spPr>
          <a:xfrm>
            <a:off x="8476891" y="1569159"/>
            <a:ext cx="3332671" cy="4812360"/>
          </a:xfrm>
          <a:prstGeom prst="rect">
            <a:avLst/>
          </a:prstGeom>
        </p:spPr>
      </p:pic>
      <p:sp>
        <p:nvSpPr>
          <p:cNvPr id="4" name="TextBox 3">
            <a:extLst>
              <a:ext uri="{FF2B5EF4-FFF2-40B4-BE49-F238E27FC236}">
                <a16:creationId xmlns:a16="http://schemas.microsoft.com/office/drawing/2014/main" id="{BDA940CE-EB8B-3D7C-AB87-29FEF8FAA84C}"/>
              </a:ext>
            </a:extLst>
          </p:cNvPr>
          <p:cNvSpPr txBox="1"/>
          <p:nvPr/>
        </p:nvSpPr>
        <p:spPr>
          <a:xfrm>
            <a:off x="307380" y="195235"/>
            <a:ext cx="89542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rgbClr val="25ADCF"/>
                </a:solidFill>
              </a:rPr>
              <a:t>            </a:t>
            </a:r>
            <a:r>
              <a:rPr lang="en-US" sz="3600" b="1" i="1">
                <a:solidFill>
                  <a:srgbClr val="25ADCF"/>
                </a:solidFill>
              </a:rPr>
              <a:t>GRUBHUB RECOMMENDATION MODEL</a:t>
            </a:r>
          </a:p>
          <a:p>
            <a:endParaRPr lang="en-US">
              <a:ea typeface="+mn-lt"/>
              <a:cs typeface="+mn-lt"/>
            </a:endParaRPr>
          </a:p>
        </p:txBody>
      </p:sp>
      <p:sp>
        <p:nvSpPr>
          <p:cNvPr id="5" name="TextBox 4">
            <a:extLst>
              <a:ext uri="{FF2B5EF4-FFF2-40B4-BE49-F238E27FC236}">
                <a16:creationId xmlns:a16="http://schemas.microsoft.com/office/drawing/2014/main" id="{D48CC1F4-86BE-A398-126C-8A34420B8536}"/>
              </a:ext>
            </a:extLst>
          </p:cNvPr>
          <p:cNvSpPr txBox="1"/>
          <p:nvPr/>
        </p:nvSpPr>
        <p:spPr>
          <a:xfrm>
            <a:off x="95144" y="1208036"/>
            <a:ext cx="823534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Segoe UI"/>
                <a:cs typeface="Segoe UI"/>
              </a:rPr>
              <a:t>LINK = </a:t>
            </a:r>
            <a:r>
              <a:rPr lang="en-US" sz="2400">
                <a:latin typeface="Segoe UI"/>
                <a:cs typeface="Segoe UI"/>
                <a:hlinkClick r:id="rId4"/>
              </a:rPr>
              <a:t>https://cuisinechase.vercel.app/</a:t>
            </a:r>
            <a:endParaRPr lang="en-US"/>
          </a:p>
        </p:txBody>
      </p:sp>
    </p:spTree>
    <p:extLst>
      <p:ext uri="{BB962C8B-B14F-4D97-AF65-F5344CB8AC3E}">
        <p14:creationId xmlns:p14="http://schemas.microsoft.com/office/powerpoint/2010/main" val="231289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F3B3648-329D-0804-65C6-851569F30148}"/>
              </a:ext>
            </a:extLst>
          </p:cNvPr>
          <p:cNvSpPr txBox="1"/>
          <p:nvPr/>
        </p:nvSpPr>
        <p:spPr>
          <a:xfrm>
            <a:off x="5146159" y="685800"/>
            <a:ext cx="6238688" cy="13822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i="1" cap="all">
                <a:solidFill>
                  <a:schemeClr val="tx2"/>
                </a:solidFill>
                <a:latin typeface="+mj-lt"/>
                <a:ea typeface="+mj-ea"/>
                <a:cs typeface="+mj-cs"/>
              </a:rPr>
              <a:t>      </a:t>
            </a:r>
            <a:r>
              <a:rPr lang="en-US" sz="4400" b="1" i="1" u="sng" cap="all">
                <a:solidFill>
                  <a:srgbClr val="25ADCF"/>
                </a:solidFill>
                <a:latin typeface="+mj-lt"/>
                <a:ea typeface="+mj-ea"/>
                <a:cs typeface="+mj-cs"/>
              </a:rPr>
              <a:t>OBSTACLES</a:t>
            </a:r>
            <a:r>
              <a:rPr lang="en-US" sz="4400" b="1" i="1" cap="all">
                <a:solidFill>
                  <a:schemeClr val="tx2"/>
                </a:solidFill>
                <a:latin typeface="+mj-lt"/>
                <a:ea typeface="+mj-ea"/>
                <a:cs typeface="+mj-cs"/>
              </a:rPr>
              <a:t> </a:t>
            </a:r>
            <a:endParaRPr lang="en-US" sz="4400" i="1" cap="all">
              <a:solidFill>
                <a:schemeClr val="tx2"/>
              </a:solidFill>
              <a:latin typeface="+mj-lt"/>
              <a:ea typeface="+mj-ea"/>
              <a:cs typeface="+mj-cs"/>
            </a:endParaRPr>
          </a:p>
        </p:txBody>
      </p:sp>
      <p:pic>
        <p:nvPicPr>
          <p:cNvPr id="4" name="Picture 3" descr="A hand holding a bowl of macaroni and cheese&#10;&#10;Description automatically generated">
            <a:extLst>
              <a:ext uri="{FF2B5EF4-FFF2-40B4-BE49-F238E27FC236}">
                <a16:creationId xmlns:a16="http://schemas.microsoft.com/office/drawing/2014/main" id="{1D0C9C9D-F8AC-0B2C-4712-B32440ADC9AB}"/>
              </a:ext>
            </a:extLst>
          </p:cNvPr>
          <p:cNvPicPr>
            <a:picLocks noChangeAspect="1"/>
          </p:cNvPicPr>
          <p:nvPr/>
        </p:nvPicPr>
        <p:blipFill rotWithShape="1">
          <a:blip r:embed="rId2"/>
          <a:srcRect l="1798" r="7896" b="1"/>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6" name="TextBox 5">
            <a:extLst>
              <a:ext uri="{FF2B5EF4-FFF2-40B4-BE49-F238E27FC236}">
                <a16:creationId xmlns:a16="http://schemas.microsoft.com/office/drawing/2014/main" id="{8C2B1B50-288B-EBBC-11CB-C4D4252FC1B7}"/>
              </a:ext>
            </a:extLst>
          </p:cNvPr>
          <p:cNvSpPr txBox="1"/>
          <p:nvPr/>
        </p:nvSpPr>
        <p:spPr>
          <a:xfrm>
            <a:off x="5146158" y="2301949"/>
            <a:ext cx="6238687" cy="402265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spcAft>
                <a:spcPts val="600"/>
              </a:spcAft>
              <a:buSzPct val="80000"/>
              <a:buFont typeface="Arial" panose="020B0604020202020204" pitchFamily="34" charset="0"/>
              <a:buChar char="•"/>
            </a:pPr>
            <a:r>
              <a:rPr lang="en-US" sz="2000" i="1">
                <a:solidFill>
                  <a:schemeClr val="tx2"/>
                </a:solidFill>
                <a:latin typeface="Calibri"/>
                <a:cs typeface="Calibri"/>
              </a:rPr>
              <a:t>EXTRACTING DATA FROM WEB SOURCES WAS A FORMIDABLE ENDEAVOR THAT PRESENTS SIGNIFICANT CHALLENGES..</a:t>
            </a:r>
          </a:p>
          <a:p>
            <a:pPr>
              <a:spcAft>
                <a:spcPts val="600"/>
              </a:spcAft>
              <a:buSzPct val="80000"/>
            </a:pPr>
            <a:endParaRPr lang="en-US" sz="2000" i="1">
              <a:solidFill>
                <a:schemeClr val="tx2"/>
              </a:solidFill>
              <a:latin typeface="Calibri"/>
              <a:cs typeface="Calibri"/>
            </a:endParaRPr>
          </a:p>
          <a:p>
            <a:pPr indent="-228600">
              <a:spcAft>
                <a:spcPts val="600"/>
              </a:spcAft>
              <a:buSzPct val="80000"/>
              <a:buFont typeface="Arial" panose="020B0604020202020204" pitchFamily="34" charset="0"/>
              <a:buChar char="•"/>
            </a:pPr>
            <a:r>
              <a:rPr lang="en-US" sz="2000" i="1">
                <a:solidFill>
                  <a:schemeClr val="tx2"/>
                </a:solidFill>
                <a:latin typeface="Calibri"/>
                <a:cs typeface="Calibri"/>
              </a:rPr>
              <a:t>REPETITIVE WEB SOURCE BLOCKING INCIDENTS HAVE ARISEN DUE TO THE OMISSION OF PROPER DELAY FUNCTIONS IN OUR CODE..</a:t>
            </a:r>
          </a:p>
          <a:p>
            <a:pPr>
              <a:spcAft>
                <a:spcPts val="600"/>
              </a:spcAft>
              <a:buSzPct val="80000"/>
            </a:pPr>
            <a:endParaRPr lang="en-US" sz="2000" i="1">
              <a:solidFill>
                <a:schemeClr val="tx2"/>
              </a:solidFill>
              <a:latin typeface="Calibri"/>
              <a:cs typeface="Calibri"/>
            </a:endParaRPr>
          </a:p>
          <a:p>
            <a:pPr indent="-228600">
              <a:spcAft>
                <a:spcPts val="600"/>
              </a:spcAft>
              <a:buSzPct val="80000"/>
              <a:buFont typeface="Arial" panose="020B0604020202020204" pitchFamily="34" charset="0"/>
              <a:buChar char="•"/>
            </a:pPr>
            <a:r>
              <a:rPr lang="en-US" sz="2000" i="1">
                <a:solidFill>
                  <a:schemeClr val="tx2"/>
                </a:solidFill>
                <a:latin typeface="Calibri"/>
                <a:cs typeface="Calibri"/>
              </a:rPr>
              <a:t>WEBSITES FREQUENTLY UPDATE THEIR STRUCTURE AND LAYOUT WHICH BREAKS OUR SCRAPING SCRIPTS</a:t>
            </a:r>
          </a:p>
          <a:p>
            <a:pPr indent="-228600">
              <a:spcAft>
                <a:spcPts val="600"/>
              </a:spcAft>
              <a:buSzPct val="80000"/>
              <a:buFont typeface="Arial" panose="020B0604020202020204" pitchFamily="34" charset="0"/>
              <a:buChar char="•"/>
            </a:pPr>
            <a:endParaRPr lang="en-US">
              <a:solidFill>
                <a:schemeClr val="tx2"/>
              </a:solidFill>
            </a:endParaRPr>
          </a:p>
        </p:txBody>
      </p:sp>
      <p:cxnSp>
        <p:nvCxnSpPr>
          <p:cNvPr id="37" name="Straight Connector 36">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110D89D-C725-CF13-3DA9-8BF2038E72C1}"/>
              </a:ext>
            </a:extLst>
          </p:cNvPr>
          <p:cNvSpPr txBox="1"/>
          <p:nvPr/>
        </p:nvSpPr>
        <p:spPr>
          <a:xfrm>
            <a:off x="1448282" y="404245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ea typeface="+mn-lt"/>
              <a:cs typeface="+mn-lt"/>
            </a:endParaRPr>
          </a:p>
        </p:txBody>
      </p:sp>
    </p:spTree>
    <p:extLst>
      <p:ext uri="{BB962C8B-B14F-4D97-AF65-F5344CB8AC3E}">
        <p14:creationId xmlns:p14="http://schemas.microsoft.com/office/powerpoint/2010/main" val="270747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66" name="Rectangle 65">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late of food on a table&#10;&#10;Description automatically generated">
            <a:extLst>
              <a:ext uri="{FF2B5EF4-FFF2-40B4-BE49-F238E27FC236}">
                <a16:creationId xmlns:a16="http://schemas.microsoft.com/office/drawing/2014/main" id="{7336D3C1-F5BA-51EB-52D1-E0B69BC17885}"/>
              </a:ext>
            </a:extLst>
          </p:cNvPr>
          <p:cNvPicPr>
            <a:picLocks noChangeAspect="1"/>
          </p:cNvPicPr>
          <p:nvPr/>
        </p:nvPicPr>
        <p:blipFill rotWithShape="1">
          <a:blip r:embed="rId2"/>
          <a:srcRect l="10164" r="13426"/>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4" name="TextBox 3">
            <a:extLst>
              <a:ext uri="{FF2B5EF4-FFF2-40B4-BE49-F238E27FC236}">
                <a16:creationId xmlns:a16="http://schemas.microsoft.com/office/drawing/2014/main" id="{E3BD5362-FF54-772E-204E-923009C0E0A3}"/>
              </a:ext>
            </a:extLst>
          </p:cNvPr>
          <p:cNvSpPr txBox="1"/>
          <p:nvPr/>
        </p:nvSpPr>
        <p:spPr>
          <a:xfrm>
            <a:off x="285392" y="453457"/>
            <a:ext cx="6952114" cy="17671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i="1" u="sng" cap="all">
                <a:solidFill>
                  <a:srgbClr val="25ADCF"/>
                </a:solidFill>
                <a:latin typeface="+mj-lt"/>
                <a:ea typeface="+mj-ea"/>
                <a:cs typeface="+mj-cs"/>
              </a:rPr>
              <a:t>WHAT</a:t>
            </a:r>
            <a:r>
              <a:rPr lang="en-US" sz="4400" b="1" i="1" cap="all">
                <a:solidFill>
                  <a:srgbClr val="25ADCF"/>
                </a:solidFill>
                <a:latin typeface="+mj-lt"/>
                <a:ea typeface="+mj-ea"/>
                <a:cs typeface="+mj-cs"/>
              </a:rPr>
              <a:t>  </a:t>
            </a:r>
            <a:r>
              <a:rPr lang="en-US" sz="4400" b="1" i="1" u="sng" cap="all">
                <a:solidFill>
                  <a:srgbClr val="25ADCF"/>
                </a:solidFill>
                <a:latin typeface="+mj-lt"/>
                <a:ea typeface="+mj-ea"/>
                <a:cs typeface="+mj-cs"/>
              </a:rPr>
              <a:t>WE</a:t>
            </a:r>
            <a:r>
              <a:rPr lang="en-US" sz="4400" b="1" i="1" cap="all">
                <a:solidFill>
                  <a:srgbClr val="25ADCF"/>
                </a:solidFill>
                <a:latin typeface="+mj-lt"/>
                <a:ea typeface="+mj-ea"/>
                <a:cs typeface="+mj-cs"/>
              </a:rPr>
              <a:t>  </a:t>
            </a:r>
            <a:r>
              <a:rPr lang="en-US" sz="4400" b="1" i="1" u="sng" cap="all">
                <a:solidFill>
                  <a:srgbClr val="25ADCF"/>
                </a:solidFill>
                <a:latin typeface="+mj-lt"/>
                <a:ea typeface="+mj-ea"/>
                <a:cs typeface="+mj-cs"/>
              </a:rPr>
              <a:t>LEARNED</a:t>
            </a:r>
            <a:endParaRPr lang="en-US" sz="4400" i="1" u="sng" cap="all">
              <a:solidFill>
                <a:srgbClr val="25ADCF"/>
              </a:solidFill>
              <a:latin typeface="+mj-lt"/>
              <a:ea typeface="+mj-ea"/>
              <a:cs typeface="+mj-cs"/>
            </a:endParaRPr>
          </a:p>
        </p:txBody>
      </p:sp>
      <p:cxnSp>
        <p:nvCxnSpPr>
          <p:cNvPr id="67" name="Straight Connector 66">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D3B103D-66C1-DCCF-ABF5-1EE0FD16FF0F}"/>
              </a:ext>
            </a:extLst>
          </p:cNvPr>
          <p:cNvSpPr txBox="1"/>
          <p:nvPr/>
        </p:nvSpPr>
        <p:spPr>
          <a:xfrm>
            <a:off x="371657" y="2206255"/>
            <a:ext cx="6220391" cy="411834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spcAft>
                <a:spcPts val="600"/>
              </a:spcAft>
              <a:buSzPct val="80000"/>
              <a:buFont typeface="Arial" panose="020B0604020202020204" pitchFamily="34" charset="0"/>
              <a:buChar char="•"/>
            </a:pPr>
            <a:r>
              <a:rPr lang="en-US" b="1" i="1">
                <a:solidFill>
                  <a:schemeClr val="tx2"/>
                </a:solidFill>
                <a:latin typeface="Calibri"/>
                <a:cs typeface="Calibri"/>
              </a:rPr>
              <a:t> WEB SCRAPPING</a:t>
            </a:r>
          </a:p>
          <a:p>
            <a:pPr indent="-228600">
              <a:spcAft>
                <a:spcPts val="600"/>
              </a:spcAft>
              <a:buSzPct val="80000"/>
              <a:buFont typeface="Arial" panose="020B0604020202020204" pitchFamily="34" charset="0"/>
              <a:buChar char="•"/>
            </a:pPr>
            <a:endParaRPr lang="en-US" b="1" i="1">
              <a:solidFill>
                <a:schemeClr val="tx2"/>
              </a:solidFill>
              <a:latin typeface="Calibri"/>
              <a:cs typeface="Calibri"/>
            </a:endParaRPr>
          </a:p>
          <a:p>
            <a:pPr indent="-228600">
              <a:spcAft>
                <a:spcPts val="600"/>
              </a:spcAft>
              <a:buSzPct val="80000"/>
              <a:buFont typeface="Arial" panose="020B0604020202020204" pitchFamily="34" charset="0"/>
              <a:buChar char="•"/>
            </a:pPr>
            <a:endParaRPr lang="en-US" b="1" i="1">
              <a:solidFill>
                <a:schemeClr val="tx2"/>
              </a:solidFill>
              <a:latin typeface="Calibri"/>
              <a:cs typeface="Calibri"/>
            </a:endParaRPr>
          </a:p>
          <a:p>
            <a:pPr indent="-228600">
              <a:spcAft>
                <a:spcPts val="600"/>
              </a:spcAft>
              <a:buSzPct val="80000"/>
              <a:buFont typeface="Arial" panose="020B0604020202020204" pitchFamily="34" charset="0"/>
              <a:buChar char="•"/>
            </a:pPr>
            <a:r>
              <a:rPr lang="en-US" b="1" i="1">
                <a:solidFill>
                  <a:schemeClr val="tx2"/>
                </a:solidFill>
                <a:latin typeface="Calibri"/>
                <a:cs typeface="Calibri"/>
              </a:rPr>
              <a:t>PYTHON LIBRARIES LIKE SELENIUM AND BEAUTIFUL SOUP</a:t>
            </a:r>
          </a:p>
          <a:p>
            <a:pPr indent="-228600">
              <a:spcAft>
                <a:spcPts val="600"/>
              </a:spcAft>
              <a:buSzPct val="80000"/>
              <a:buFont typeface="Arial" panose="020B0604020202020204" pitchFamily="34" charset="0"/>
              <a:buChar char="•"/>
            </a:pPr>
            <a:endParaRPr lang="en-US" b="1" i="1">
              <a:solidFill>
                <a:schemeClr val="tx2"/>
              </a:solidFill>
              <a:latin typeface="Calibri"/>
              <a:cs typeface="Calibri"/>
            </a:endParaRPr>
          </a:p>
          <a:p>
            <a:pPr indent="-228600">
              <a:spcAft>
                <a:spcPts val="600"/>
              </a:spcAft>
              <a:buSzPct val="80000"/>
              <a:buFont typeface="Arial" panose="020B0604020202020204" pitchFamily="34" charset="0"/>
              <a:buChar char="•"/>
            </a:pPr>
            <a:endParaRPr lang="en-US" b="1" i="1">
              <a:solidFill>
                <a:schemeClr val="tx2"/>
              </a:solidFill>
              <a:latin typeface="Calibri"/>
              <a:cs typeface="Calibri"/>
            </a:endParaRPr>
          </a:p>
          <a:p>
            <a:pPr indent="-228600">
              <a:spcAft>
                <a:spcPts val="600"/>
              </a:spcAft>
              <a:buSzPct val="80000"/>
              <a:buFont typeface="Arial" panose="020B0604020202020204" pitchFamily="34" charset="0"/>
              <a:buChar char="•"/>
            </a:pPr>
            <a:r>
              <a:rPr lang="en-US" b="1" i="1">
                <a:solidFill>
                  <a:schemeClr val="tx2"/>
                </a:solidFill>
                <a:latin typeface="Calibri"/>
                <a:cs typeface="Calibri"/>
              </a:rPr>
              <a:t>BASIC KNOWLEDGE OF HTML</a:t>
            </a:r>
          </a:p>
          <a:p>
            <a:pPr indent="-228600">
              <a:spcAft>
                <a:spcPts val="600"/>
              </a:spcAft>
              <a:buSzPct val="80000"/>
              <a:buFont typeface="Arial" panose="020B0604020202020204" pitchFamily="34" charset="0"/>
              <a:buChar char="•"/>
            </a:pPr>
            <a:endParaRPr lang="en-US" b="1" i="1">
              <a:solidFill>
                <a:schemeClr val="tx2"/>
              </a:solidFill>
              <a:latin typeface="Calibri"/>
              <a:cs typeface="Calibri"/>
            </a:endParaRPr>
          </a:p>
          <a:p>
            <a:pPr indent="-228600">
              <a:spcAft>
                <a:spcPts val="600"/>
              </a:spcAft>
              <a:buSzPct val="80000"/>
              <a:buFont typeface="Arial" panose="020B0604020202020204" pitchFamily="34" charset="0"/>
              <a:buChar char="•"/>
            </a:pPr>
            <a:endParaRPr lang="en-US" b="1" i="1">
              <a:solidFill>
                <a:schemeClr val="tx2"/>
              </a:solidFill>
              <a:latin typeface="Calibri"/>
              <a:cs typeface="Calibri"/>
            </a:endParaRPr>
          </a:p>
          <a:p>
            <a:pPr indent="-228600">
              <a:spcAft>
                <a:spcPts val="600"/>
              </a:spcAft>
              <a:buSzPct val="80000"/>
              <a:buFont typeface="Arial" panose="020B0604020202020204" pitchFamily="34" charset="0"/>
              <a:buChar char="•"/>
            </a:pPr>
            <a:r>
              <a:rPr lang="en-US" b="1" i="1">
                <a:solidFill>
                  <a:schemeClr val="tx2"/>
                </a:solidFill>
                <a:latin typeface="Calibri"/>
                <a:cs typeface="Calibri"/>
              </a:rPr>
              <a:t> TEAM WORK AND COORDINATION.</a:t>
            </a:r>
          </a:p>
          <a:p>
            <a:pPr indent="-228600">
              <a:spcAft>
                <a:spcPts val="600"/>
              </a:spcAft>
              <a:buSzPct val="80000"/>
              <a:buFont typeface="Arial" panose="020B0604020202020204" pitchFamily="34" charset="0"/>
              <a:buChar char="•"/>
            </a:pPr>
            <a:endParaRPr lang="en-US">
              <a:solidFill>
                <a:schemeClr val="tx2"/>
              </a:solidFill>
            </a:endParaRPr>
          </a:p>
        </p:txBody>
      </p:sp>
    </p:spTree>
    <p:extLst>
      <p:ext uri="{BB962C8B-B14F-4D97-AF65-F5344CB8AC3E}">
        <p14:creationId xmlns:p14="http://schemas.microsoft.com/office/powerpoint/2010/main" val="3876901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white board with food on it&#10;&#10;Description automatically generated">
            <a:extLst>
              <a:ext uri="{FF2B5EF4-FFF2-40B4-BE49-F238E27FC236}">
                <a16:creationId xmlns:a16="http://schemas.microsoft.com/office/drawing/2014/main" id="{51174206-79B3-9278-CF95-5F4808D51D84}"/>
              </a:ext>
            </a:extLst>
          </p:cNvPr>
          <p:cNvPicPr>
            <a:picLocks noGrp="1" noChangeAspect="1"/>
          </p:cNvPicPr>
          <p:nvPr>
            <p:ph idx="1"/>
          </p:nvPr>
        </p:nvPicPr>
        <p:blipFill>
          <a:blip r:embed="rId2"/>
          <a:stretch>
            <a:fillRect/>
          </a:stretch>
        </p:blipFill>
        <p:spPr>
          <a:xfrm>
            <a:off x="-4387" y="11102"/>
            <a:ext cx="12200773" cy="6842385"/>
          </a:xfrm>
        </p:spPr>
      </p:pic>
      <p:pic>
        <p:nvPicPr>
          <p:cNvPr id="7" name="Picture 6" descr="A black and white text&#10;&#10;Description automatically generated">
            <a:extLst>
              <a:ext uri="{FF2B5EF4-FFF2-40B4-BE49-F238E27FC236}">
                <a16:creationId xmlns:a16="http://schemas.microsoft.com/office/drawing/2014/main" id="{23AFCF1C-4A64-B639-7AC4-0E52D1C67762}"/>
              </a:ext>
            </a:extLst>
          </p:cNvPr>
          <p:cNvPicPr>
            <a:picLocks noChangeAspect="1"/>
          </p:cNvPicPr>
          <p:nvPr/>
        </p:nvPicPr>
        <p:blipFill>
          <a:blip r:embed="rId3"/>
          <a:stretch>
            <a:fillRect/>
          </a:stretch>
        </p:blipFill>
        <p:spPr>
          <a:xfrm rot="-540000">
            <a:off x="3201197" y="1923746"/>
            <a:ext cx="5776821" cy="3030748"/>
          </a:xfrm>
          <a:prstGeom prst="rect">
            <a:avLst/>
          </a:prstGeom>
        </p:spPr>
      </p:pic>
    </p:spTree>
    <p:extLst>
      <p:ext uri="{BB962C8B-B14F-4D97-AF65-F5344CB8AC3E}">
        <p14:creationId xmlns:p14="http://schemas.microsoft.com/office/powerpoint/2010/main" val="288430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A8330-B4F5-4610-A791-19E9B6388F02}"/>
              </a:ext>
            </a:extLst>
          </p:cNvPr>
          <p:cNvSpPr>
            <a:spLocks noGrp="1"/>
          </p:cNvSpPr>
          <p:nvPr>
            <p:ph type="title"/>
          </p:nvPr>
        </p:nvSpPr>
        <p:spPr>
          <a:xfrm>
            <a:off x="294917" y="533400"/>
            <a:ext cx="5478043" cy="1671639"/>
          </a:xfrm>
        </p:spPr>
        <p:txBody>
          <a:bodyPr vert="horz" lIns="91440" tIns="45720" rIns="91440" bIns="45720" rtlCol="0" anchor="ctr">
            <a:normAutofit/>
          </a:bodyPr>
          <a:lstStyle/>
          <a:p>
            <a:r>
              <a:rPr lang="en-US" b="1"/>
              <a:t>  </a:t>
            </a:r>
            <a:r>
              <a:rPr lang="en-US" b="1">
                <a:solidFill>
                  <a:srgbClr val="001E2E"/>
                </a:solidFill>
              </a:rPr>
              <a:t>  </a:t>
            </a:r>
            <a:r>
              <a:rPr lang="en-US" b="1" u="sng">
                <a:solidFill>
                  <a:srgbClr val="25ADCF"/>
                </a:solidFill>
              </a:rPr>
              <a:t>Team</a:t>
            </a:r>
            <a:r>
              <a:rPr lang="en-US" b="1">
                <a:solidFill>
                  <a:srgbClr val="25ADCF"/>
                </a:solidFill>
              </a:rPr>
              <a:t> </a:t>
            </a:r>
            <a:r>
              <a:rPr lang="en-US" b="1" u="sng">
                <a:solidFill>
                  <a:srgbClr val="25ADCF"/>
                </a:solidFill>
              </a:rPr>
              <a:t>Members</a:t>
            </a:r>
          </a:p>
        </p:txBody>
      </p:sp>
      <p:sp>
        <p:nvSpPr>
          <p:cNvPr id="4" name="TextBox 3">
            <a:extLst>
              <a:ext uri="{FF2B5EF4-FFF2-40B4-BE49-F238E27FC236}">
                <a16:creationId xmlns:a16="http://schemas.microsoft.com/office/drawing/2014/main" id="{DE577842-2D03-ECF7-0DE0-F7A0861FDAF8}"/>
              </a:ext>
            </a:extLst>
          </p:cNvPr>
          <p:cNvSpPr txBox="1"/>
          <p:nvPr/>
        </p:nvSpPr>
        <p:spPr>
          <a:xfrm>
            <a:off x="1104900" y="2205038"/>
            <a:ext cx="4405314" cy="411956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spcAft>
                <a:spcPts val="600"/>
              </a:spcAft>
              <a:buSzPct val="80000"/>
              <a:buFont typeface="Arial" panose="020B0604020202020204" pitchFamily="34" charset="0"/>
              <a:buChar char="•"/>
            </a:pPr>
            <a:r>
              <a:rPr lang="en-US" sz="2000" b="1">
                <a:solidFill>
                  <a:schemeClr val="tx2"/>
                </a:solidFill>
              </a:rPr>
              <a:t>DEVVRAT KAUSHIK</a:t>
            </a:r>
          </a:p>
          <a:p>
            <a:pPr indent="-228600">
              <a:spcAft>
                <a:spcPts val="600"/>
              </a:spcAft>
              <a:buSzPct val="80000"/>
              <a:buFont typeface="Arial" panose="020B0604020202020204" pitchFamily="34" charset="0"/>
              <a:buChar char="•"/>
            </a:pPr>
            <a:endParaRPr lang="en-US" sz="2000" b="1">
              <a:solidFill>
                <a:schemeClr val="tx2"/>
              </a:solidFill>
            </a:endParaRPr>
          </a:p>
          <a:p>
            <a:pPr indent="-228600">
              <a:spcAft>
                <a:spcPts val="600"/>
              </a:spcAft>
              <a:buSzPct val="80000"/>
              <a:buFont typeface="Arial" panose="020B0604020202020204" pitchFamily="34" charset="0"/>
              <a:buChar char="•"/>
            </a:pPr>
            <a:r>
              <a:rPr lang="en-US" sz="2000" b="1">
                <a:solidFill>
                  <a:schemeClr val="tx2"/>
                </a:solidFill>
              </a:rPr>
              <a:t>ISHITA GOYAL</a:t>
            </a:r>
          </a:p>
          <a:p>
            <a:pPr indent="-228600">
              <a:spcAft>
                <a:spcPts val="600"/>
              </a:spcAft>
              <a:buSzPct val="80000"/>
              <a:buFont typeface="Arial" panose="020B0604020202020204" pitchFamily="34" charset="0"/>
              <a:buChar char="•"/>
            </a:pPr>
            <a:endParaRPr lang="en-US" sz="2000" b="1">
              <a:solidFill>
                <a:schemeClr val="tx2"/>
              </a:solidFill>
            </a:endParaRPr>
          </a:p>
          <a:p>
            <a:pPr indent="-228600">
              <a:spcAft>
                <a:spcPts val="600"/>
              </a:spcAft>
              <a:buSzPct val="80000"/>
              <a:buFont typeface="Arial" panose="020B0604020202020204" pitchFamily="34" charset="0"/>
              <a:buChar char="•"/>
            </a:pPr>
            <a:r>
              <a:rPr lang="en-US" sz="2000" b="1">
                <a:solidFill>
                  <a:schemeClr val="tx2"/>
                </a:solidFill>
              </a:rPr>
              <a:t>NUPUR KAWTRA</a:t>
            </a:r>
          </a:p>
          <a:p>
            <a:pPr indent="-228600">
              <a:spcAft>
                <a:spcPts val="600"/>
              </a:spcAft>
              <a:buSzPct val="80000"/>
              <a:buFont typeface="Arial" panose="020B0604020202020204" pitchFamily="34" charset="0"/>
              <a:buChar char="•"/>
            </a:pPr>
            <a:endParaRPr lang="en-US" sz="2000" b="1">
              <a:solidFill>
                <a:schemeClr val="tx2"/>
              </a:solidFill>
            </a:endParaRPr>
          </a:p>
          <a:p>
            <a:pPr indent="-228600">
              <a:spcAft>
                <a:spcPts val="600"/>
              </a:spcAft>
              <a:buSzPct val="80000"/>
              <a:buFont typeface="Arial" panose="020B0604020202020204" pitchFamily="34" charset="0"/>
              <a:buChar char="•"/>
            </a:pPr>
            <a:r>
              <a:rPr lang="en-US" sz="2000" b="1">
                <a:solidFill>
                  <a:schemeClr val="tx2"/>
                </a:solidFill>
              </a:rPr>
              <a:t>SANSKRUTEE DUDHE</a:t>
            </a:r>
          </a:p>
          <a:p>
            <a:pPr indent="-228600">
              <a:spcAft>
                <a:spcPts val="600"/>
              </a:spcAft>
              <a:buSzPct val="80000"/>
              <a:buFont typeface="Arial" panose="020B0604020202020204" pitchFamily="34" charset="0"/>
              <a:buChar char="•"/>
            </a:pPr>
            <a:endParaRPr lang="en-US">
              <a:solidFill>
                <a:schemeClr val="tx2"/>
              </a:solidFill>
            </a:endParaRPr>
          </a:p>
          <a:p>
            <a:pPr indent="-228600">
              <a:spcAft>
                <a:spcPts val="600"/>
              </a:spcAft>
              <a:buSzPct val="80000"/>
              <a:buFont typeface="Arial" panose="020B0604020202020204" pitchFamily="34" charset="0"/>
              <a:buChar char="•"/>
            </a:pPr>
            <a:endParaRPr lang="en-US">
              <a:solidFill>
                <a:schemeClr val="tx2"/>
              </a:solidFill>
            </a:endParaRPr>
          </a:p>
        </p:txBody>
      </p:sp>
      <p:cxnSp>
        <p:nvCxnSpPr>
          <p:cNvPr id="25" name="Straight Connector 24">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group of people sitting around a table&#10;&#10;Description automatically generated">
            <a:extLst>
              <a:ext uri="{FF2B5EF4-FFF2-40B4-BE49-F238E27FC236}">
                <a16:creationId xmlns:a16="http://schemas.microsoft.com/office/drawing/2014/main" id="{7B16DFF2-213B-CC4F-C425-D1ADC7F59180}"/>
              </a:ext>
            </a:extLst>
          </p:cNvPr>
          <p:cNvPicPr>
            <a:picLocks noChangeAspect="1"/>
          </p:cNvPicPr>
          <p:nvPr/>
        </p:nvPicPr>
        <p:blipFill>
          <a:blip r:embed="rId2"/>
          <a:stretch>
            <a:fillRect/>
          </a:stretch>
        </p:blipFill>
        <p:spPr>
          <a:xfrm>
            <a:off x="6239775" y="1565058"/>
            <a:ext cx="5562600" cy="3727883"/>
          </a:xfrm>
          <a:prstGeom prst="rect">
            <a:avLst/>
          </a:prstGeom>
        </p:spPr>
      </p:pic>
    </p:spTree>
    <p:extLst>
      <p:ext uri="{BB962C8B-B14F-4D97-AF65-F5344CB8AC3E}">
        <p14:creationId xmlns:p14="http://schemas.microsoft.com/office/powerpoint/2010/main" val="2331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table with food on it&#10;&#10;Description automatically generated">
            <a:extLst>
              <a:ext uri="{FF2B5EF4-FFF2-40B4-BE49-F238E27FC236}">
                <a16:creationId xmlns:a16="http://schemas.microsoft.com/office/drawing/2014/main" id="{D2B706B3-AD19-1D17-D617-7737A38C54C6}"/>
              </a:ext>
            </a:extLst>
          </p:cNvPr>
          <p:cNvPicPr>
            <a:picLocks noChangeAspect="1"/>
          </p:cNvPicPr>
          <p:nvPr/>
        </p:nvPicPr>
        <p:blipFill>
          <a:blip r:embed="rId2"/>
          <a:stretch>
            <a:fillRect/>
          </a:stretch>
        </p:blipFill>
        <p:spPr>
          <a:xfrm>
            <a:off x="-65146" y="7264"/>
            <a:ext cx="12327595" cy="6871870"/>
          </a:xfrm>
          <a:prstGeom prst="rect">
            <a:avLst/>
          </a:prstGeom>
        </p:spPr>
      </p:pic>
      <p:sp>
        <p:nvSpPr>
          <p:cNvPr id="6" name="Title 5">
            <a:extLst>
              <a:ext uri="{FF2B5EF4-FFF2-40B4-BE49-F238E27FC236}">
                <a16:creationId xmlns:a16="http://schemas.microsoft.com/office/drawing/2014/main" id="{6A41928F-972F-3D37-00DB-E871F099DD20}"/>
              </a:ext>
            </a:extLst>
          </p:cNvPr>
          <p:cNvSpPr>
            <a:spLocks noGrp="1"/>
          </p:cNvSpPr>
          <p:nvPr>
            <p:ph type="title"/>
          </p:nvPr>
        </p:nvSpPr>
        <p:spPr>
          <a:xfrm>
            <a:off x="510396" y="15817"/>
            <a:ext cx="6498566" cy="1367779"/>
          </a:xfrm>
        </p:spPr>
        <p:txBody>
          <a:bodyPr/>
          <a:lstStyle/>
          <a:p>
            <a:r>
              <a:rPr lang="en-US"/>
              <a:t>   </a:t>
            </a:r>
            <a:r>
              <a:rPr lang="en-US" sz="4800"/>
              <a:t> </a:t>
            </a:r>
            <a:r>
              <a:rPr lang="en-US" sz="4800" b="1" u="sng">
                <a:solidFill>
                  <a:srgbClr val="25ADCF"/>
                </a:solidFill>
              </a:rPr>
              <a:t>Introduction</a:t>
            </a:r>
          </a:p>
        </p:txBody>
      </p:sp>
      <p:sp>
        <p:nvSpPr>
          <p:cNvPr id="7" name="TextBox 6">
            <a:extLst>
              <a:ext uri="{FF2B5EF4-FFF2-40B4-BE49-F238E27FC236}">
                <a16:creationId xmlns:a16="http://schemas.microsoft.com/office/drawing/2014/main" id="{5536EB8E-F639-2016-CC3E-0BEA56801257}"/>
              </a:ext>
            </a:extLst>
          </p:cNvPr>
          <p:cNvSpPr txBox="1"/>
          <p:nvPr/>
        </p:nvSpPr>
        <p:spPr>
          <a:xfrm>
            <a:off x="516274" y="980579"/>
            <a:ext cx="7530858"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sz="2400">
              <a:ea typeface="+mn-lt"/>
              <a:cs typeface="+mn-lt"/>
            </a:endParaRPr>
          </a:p>
          <a:p>
            <a:r>
              <a:rPr lang="en-US" sz="2400">
                <a:ea typeface="+mn-lt"/>
                <a:cs typeface="+mn-lt"/>
              </a:rPr>
              <a:t>Grubhub Inc is an American online and mobile prepared food ordering and delivery platform based in Chicago Illinois. Founded in 2004, it is a subsidiary of the Dutch company Just Eat Takeaway since 2021. Grubhub has been criticized for antitrust price manipulation, listing restaurants without permission, and allegedly misclassifying workers. Grubhub Seamless went public in April 2014 and was traded on the New York Stock Exchange under the ticker symbol GRUB as of 2019, it had 19.9 million active users, with 115,000 associated restaurants in 3,200 cities in all 50 US states</a:t>
            </a:r>
            <a:endParaRPr lang="en-US" sz="2400"/>
          </a:p>
        </p:txBody>
      </p:sp>
    </p:spTree>
    <p:extLst>
      <p:ext uri="{BB962C8B-B14F-4D97-AF65-F5344CB8AC3E}">
        <p14:creationId xmlns:p14="http://schemas.microsoft.com/office/powerpoint/2010/main" val="352263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table and chairs outside a restaurant&#10;&#10;Description automatically generated">
            <a:extLst>
              <a:ext uri="{FF2B5EF4-FFF2-40B4-BE49-F238E27FC236}">
                <a16:creationId xmlns:a16="http://schemas.microsoft.com/office/drawing/2014/main" id="{250969F3-D2CD-8EC6-4E3A-DE7FE5D5BCFF}"/>
              </a:ext>
            </a:extLst>
          </p:cNvPr>
          <p:cNvPicPr>
            <a:picLocks noGrp="1" noChangeAspect="1"/>
          </p:cNvPicPr>
          <p:nvPr>
            <p:ph idx="1"/>
          </p:nvPr>
        </p:nvPicPr>
        <p:blipFill rotWithShape="1">
          <a:blip r:embed="rId2"/>
          <a:srcRect t="13442" r="1" b="1"/>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CECD5510-FA0D-0E80-54C7-75C090BD731E}"/>
              </a:ext>
            </a:extLst>
          </p:cNvPr>
          <p:cNvSpPr>
            <a:spLocks noGrp="1"/>
          </p:cNvSpPr>
          <p:nvPr>
            <p:ph type="title"/>
          </p:nvPr>
        </p:nvSpPr>
        <p:spPr>
          <a:xfrm>
            <a:off x="1104901" y="467834"/>
            <a:ext cx="6132605" cy="1738422"/>
          </a:xfrm>
        </p:spPr>
        <p:txBody>
          <a:bodyPr vert="horz" lIns="91440" tIns="45720" rIns="91440" bIns="45720" rtlCol="0">
            <a:normAutofit/>
          </a:bodyPr>
          <a:lstStyle/>
          <a:p>
            <a:r>
              <a:rPr lang="en-US" b="1"/>
              <a:t>         </a:t>
            </a:r>
            <a:r>
              <a:rPr lang="en-US" b="1" u="sng">
                <a:solidFill>
                  <a:srgbClr val="25ADCF"/>
                </a:solidFill>
              </a:rPr>
              <a:t>Objective</a:t>
            </a:r>
          </a:p>
        </p:txBody>
      </p:sp>
      <p:cxnSp>
        <p:nvCxnSpPr>
          <p:cNvPr id="72" name="Straight Connector 71">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9" name="TextBox 7">
            <a:extLst>
              <a:ext uri="{FF2B5EF4-FFF2-40B4-BE49-F238E27FC236}">
                <a16:creationId xmlns:a16="http://schemas.microsoft.com/office/drawing/2014/main" id="{8DF19972-77B7-9AD2-0316-E3EE421B920D}"/>
              </a:ext>
            </a:extLst>
          </p:cNvPr>
          <p:cNvGraphicFramePr/>
          <p:nvPr>
            <p:extLst>
              <p:ext uri="{D42A27DB-BD31-4B8C-83A1-F6EECF244321}">
                <p14:modId xmlns:p14="http://schemas.microsoft.com/office/powerpoint/2010/main" val="2100024040"/>
              </p:ext>
            </p:extLst>
          </p:nvPr>
        </p:nvGraphicFramePr>
        <p:xfrm>
          <a:off x="1104902" y="2206255"/>
          <a:ext cx="5487146" cy="4118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754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78A6ADAB-085E-E197-16FF-3544AE52699F}"/>
              </a:ext>
            </a:extLst>
          </p:cNvPr>
          <p:cNvSpPr/>
          <p:nvPr/>
        </p:nvSpPr>
        <p:spPr>
          <a:xfrm>
            <a:off x="497711" y="1339590"/>
            <a:ext cx="2602300" cy="1883432"/>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a:ea typeface="+mn-lt"/>
                <a:cs typeface="+mn-lt"/>
              </a:rPr>
              <a:t>Data Extraction</a:t>
            </a:r>
            <a:r>
              <a:rPr lang="en-US">
                <a:ea typeface="+mn-lt"/>
                <a:cs typeface="+mn-lt"/>
              </a:rPr>
              <a:t> We used Python. Beautiful Soup: and Selenium to scrape data</a:t>
            </a:r>
            <a:endParaRPr lang="en-US"/>
          </a:p>
        </p:txBody>
      </p:sp>
      <p:sp>
        <p:nvSpPr>
          <p:cNvPr id="7" name="Cloud 6">
            <a:extLst>
              <a:ext uri="{FF2B5EF4-FFF2-40B4-BE49-F238E27FC236}">
                <a16:creationId xmlns:a16="http://schemas.microsoft.com/office/drawing/2014/main" id="{E27BEF9A-1321-730D-9B8A-E4A546F26C33}"/>
              </a:ext>
            </a:extLst>
          </p:cNvPr>
          <p:cNvSpPr/>
          <p:nvPr/>
        </p:nvSpPr>
        <p:spPr>
          <a:xfrm>
            <a:off x="8023440" y="4611622"/>
            <a:ext cx="2975384" cy="2141677"/>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ea typeface="+mn-lt"/>
                <a:cs typeface="+mn-lt"/>
              </a:rPr>
              <a:t>        </a:t>
            </a:r>
            <a:r>
              <a:rPr lang="en-US" sz="2000" u="sng">
                <a:ea typeface="+mn-lt"/>
                <a:cs typeface="+mn-lt"/>
              </a:rPr>
              <a:t> </a:t>
            </a:r>
          </a:p>
          <a:p>
            <a:pPr algn="ctr"/>
            <a:r>
              <a:rPr lang="en-US" sz="2000" u="sng">
                <a:ea typeface="+mn-lt"/>
                <a:cs typeface="+mn-lt"/>
              </a:rPr>
              <a:t>Visualization</a:t>
            </a:r>
            <a:endParaRPr lang="en-US" sz="2000" u="sng"/>
          </a:p>
          <a:p>
            <a:pPr algn="ctr"/>
            <a:r>
              <a:rPr lang="en-US">
                <a:ea typeface="+mn-lt"/>
                <a:cs typeface="+mn-lt"/>
              </a:rPr>
              <a:t>Power BI was used to visualize patterns, and key insights derived from the restaurant data</a:t>
            </a:r>
            <a:endParaRPr lang="en-US"/>
          </a:p>
          <a:p>
            <a:pPr algn="ctr"/>
            <a:endParaRPr lang="en-US"/>
          </a:p>
        </p:txBody>
      </p:sp>
      <p:sp>
        <p:nvSpPr>
          <p:cNvPr id="8" name="Cloud 7">
            <a:extLst>
              <a:ext uri="{FF2B5EF4-FFF2-40B4-BE49-F238E27FC236}">
                <a16:creationId xmlns:a16="http://schemas.microsoft.com/office/drawing/2014/main" id="{234D4B67-1CCE-644B-75CD-89E4E7C6FD69}"/>
              </a:ext>
            </a:extLst>
          </p:cNvPr>
          <p:cNvSpPr/>
          <p:nvPr/>
        </p:nvSpPr>
        <p:spPr>
          <a:xfrm>
            <a:off x="835488" y="4706254"/>
            <a:ext cx="3119884" cy="2155329"/>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mn-lt"/>
              <a:cs typeface="+mn-lt"/>
            </a:endParaRPr>
          </a:p>
          <a:p>
            <a:pPr algn="ctr"/>
            <a:endParaRPr lang="en-US">
              <a:ea typeface="+mn-lt"/>
              <a:cs typeface="+mn-lt"/>
            </a:endParaRPr>
          </a:p>
          <a:p>
            <a:pPr algn="ctr"/>
            <a:r>
              <a:rPr lang="en-US" sz="2000" u="sng">
                <a:ea typeface="+mn-lt"/>
                <a:cs typeface="+mn-lt"/>
              </a:rPr>
              <a:t>Insights Generation</a:t>
            </a:r>
            <a:r>
              <a:rPr lang="en-US">
                <a:ea typeface="+mn-lt"/>
                <a:cs typeface="+mn-lt"/>
              </a:rPr>
              <a:t> Through data analysis and visualization by Power BI, we generated actionable insights.</a:t>
            </a:r>
            <a:endParaRPr lang="en-US"/>
          </a:p>
          <a:p>
            <a:pPr algn="ctr"/>
            <a:endParaRPr lang="en-US"/>
          </a:p>
        </p:txBody>
      </p:sp>
      <p:sp>
        <p:nvSpPr>
          <p:cNvPr id="9" name="Cloud 8">
            <a:extLst>
              <a:ext uri="{FF2B5EF4-FFF2-40B4-BE49-F238E27FC236}">
                <a16:creationId xmlns:a16="http://schemas.microsoft.com/office/drawing/2014/main" id="{1C47D8F0-4D76-ADEC-48FD-B18EBD77E7D6}"/>
              </a:ext>
            </a:extLst>
          </p:cNvPr>
          <p:cNvSpPr/>
          <p:nvPr/>
        </p:nvSpPr>
        <p:spPr>
          <a:xfrm>
            <a:off x="8162844" y="1297912"/>
            <a:ext cx="2817960" cy="2037761"/>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u="sng">
                <a:ea typeface="+mn-lt"/>
                <a:cs typeface="+mn-lt"/>
              </a:rPr>
              <a:t>Data Cleaning</a:t>
            </a:r>
            <a:endParaRPr lang="en-US">
              <a:ea typeface="+mn-lt"/>
              <a:cs typeface="+mn-lt"/>
            </a:endParaRPr>
          </a:p>
          <a:p>
            <a:pPr algn="ctr"/>
            <a:r>
              <a:rPr lang="en-US">
                <a:ea typeface="+mn-lt"/>
                <a:cs typeface="+mn-lt"/>
              </a:rPr>
              <a:t>Cleaned, validated, and formatted the data, handling missing values</a:t>
            </a:r>
            <a:endParaRPr lang="en-US"/>
          </a:p>
        </p:txBody>
      </p:sp>
      <p:sp>
        <p:nvSpPr>
          <p:cNvPr id="11" name="Cloud 10">
            <a:extLst>
              <a:ext uri="{FF2B5EF4-FFF2-40B4-BE49-F238E27FC236}">
                <a16:creationId xmlns:a16="http://schemas.microsoft.com/office/drawing/2014/main" id="{B16D8C38-A247-D259-E499-E44B2E404C10}"/>
              </a:ext>
            </a:extLst>
          </p:cNvPr>
          <p:cNvSpPr/>
          <p:nvPr/>
        </p:nvSpPr>
        <p:spPr>
          <a:xfrm>
            <a:off x="4336465" y="146268"/>
            <a:ext cx="3062375" cy="2314754"/>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u="sng">
              <a:ea typeface="+mn-lt"/>
              <a:cs typeface="+mn-lt"/>
            </a:endParaRPr>
          </a:p>
          <a:p>
            <a:pPr algn="ctr"/>
            <a:r>
              <a:rPr lang="en-US" sz="2000" u="sng">
                <a:ea typeface="+mn-lt"/>
                <a:cs typeface="+mn-lt"/>
              </a:rPr>
              <a:t>Data stored as CSV</a:t>
            </a:r>
            <a:endParaRPr lang="en-US" sz="2000" u="sng"/>
          </a:p>
          <a:p>
            <a:pPr algn="ctr"/>
            <a:r>
              <a:rPr lang="en-US" sz="1600">
                <a:ea typeface="+mn-lt"/>
                <a:cs typeface="+mn-lt"/>
              </a:rPr>
              <a:t>After extraction and processing, we saved the cleaned and structured data as CSV files for</a:t>
            </a:r>
            <a:r>
              <a:rPr lang="en-US">
                <a:ea typeface="+mn-lt"/>
                <a:cs typeface="+mn-lt"/>
              </a:rPr>
              <a:t> further analysis</a:t>
            </a:r>
            <a:endParaRPr lang="en-US"/>
          </a:p>
          <a:p>
            <a:pPr algn="ctr"/>
            <a:endParaRPr lang="en-US"/>
          </a:p>
        </p:txBody>
      </p:sp>
      <p:sp>
        <p:nvSpPr>
          <p:cNvPr id="12" name="Cloud 11">
            <a:extLst>
              <a:ext uri="{FF2B5EF4-FFF2-40B4-BE49-F238E27FC236}">
                <a16:creationId xmlns:a16="http://schemas.microsoft.com/office/drawing/2014/main" id="{B8424D79-4460-4681-CA94-E79C89BD9705}"/>
              </a:ext>
            </a:extLst>
          </p:cNvPr>
          <p:cNvSpPr/>
          <p:nvPr/>
        </p:nvSpPr>
        <p:spPr>
          <a:xfrm>
            <a:off x="4537749" y="3266153"/>
            <a:ext cx="2659809" cy="1883432"/>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i="1" u="sng">
                <a:solidFill>
                  <a:srgbClr val="FFC000"/>
                </a:solidFill>
              </a:rPr>
              <a:t>PROJECT</a:t>
            </a:r>
          </a:p>
        </p:txBody>
      </p:sp>
      <p:cxnSp>
        <p:nvCxnSpPr>
          <p:cNvPr id="13" name="Straight Arrow Connector 12">
            <a:extLst>
              <a:ext uri="{FF2B5EF4-FFF2-40B4-BE49-F238E27FC236}">
                <a16:creationId xmlns:a16="http://schemas.microsoft.com/office/drawing/2014/main" id="{8B02B07E-CE28-E11B-C641-C24475ECBC68}"/>
              </a:ext>
            </a:extLst>
          </p:cNvPr>
          <p:cNvCxnSpPr/>
          <p:nvPr/>
        </p:nvCxnSpPr>
        <p:spPr>
          <a:xfrm>
            <a:off x="5928168" y="2335193"/>
            <a:ext cx="7715" cy="132915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C868BE9-1A1F-4F45-8FDE-F5A707AA0CD5}"/>
              </a:ext>
            </a:extLst>
          </p:cNvPr>
          <p:cNvCxnSpPr>
            <a:cxnSpLocks/>
          </p:cNvCxnSpPr>
          <p:nvPr/>
        </p:nvCxnSpPr>
        <p:spPr>
          <a:xfrm flipH="1">
            <a:off x="6080566" y="2643850"/>
            <a:ext cx="3020993" cy="1165183"/>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CBFCE9D-1218-A8D1-8A8C-71D9BD3F8117}"/>
              </a:ext>
            </a:extLst>
          </p:cNvPr>
          <p:cNvCxnSpPr>
            <a:cxnSpLocks/>
          </p:cNvCxnSpPr>
          <p:nvPr/>
        </p:nvCxnSpPr>
        <p:spPr>
          <a:xfrm>
            <a:off x="6555129" y="4553673"/>
            <a:ext cx="1975412" cy="89510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6C51CE9-97EB-98A9-2287-B9407836DBEC}"/>
              </a:ext>
            </a:extLst>
          </p:cNvPr>
          <p:cNvCxnSpPr>
            <a:cxnSpLocks/>
          </p:cNvCxnSpPr>
          <p:nvPr/>
        </p:nvCxnSpPr>
        <p:spPr>
          <a:xfrm flipV="1">
            <a:off x="3256345" y="4657842"/>
            <a:ext cx="2206905" cy="77357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CDA27F6-26F1-259B-F2DB-FE07B73815D6}"/>
              </a:ext>
            </a:extLst>
          </p:cNvPr>
          <p:cNvCxnSpPr>
            <a:cxnSpLocks/>
          </p:cNvCxnSpPr>
          <p:nvPr/>
        </p:nvCxnSpPr>
        <p:spPr>
          <a:xfrm>
            <a:off x="2407535" y="2798181"/>
            <a:ext cx="2640955" cy="1068726"/>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869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7" name="Straight Connector 96">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11" name="Rectangle 110">
            <a:extLst>
              <a:ext uri="{FF2B5EF4-FFF2-40B4-BE49-F238E27FC236}">
                <a16:creationId xmlns:a16="http://schemas.microsoft.com/office/drawing/2014/main" id="{10A34275-CD0A-499C-9600-C96742FAC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1852546B-EF97-46E8-A930-3A03341066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7587" y="2720800"/>
            <a:ext cx="3470809" cy="41326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2801F4A-0A74-45E0-8E5A-65A65252A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40"/>
            <a:ext cx="1274412" cy="49672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D245F29-ABE7-4BB1-8164-5F4C4604B2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257800" y="0"/>
            <a:ext cx="6926614" cy="1122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F00EEAF-0634-4EEB-81E5-9FBC2170F3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7102" y="6051582"/>
            <a:ext cx="4847312" cy="8064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3E11676-332F-449D-9A03-6CE4ED25CC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225160" y="0"/>
            <a:ext cx="3541141"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D0D3C0C0-AD7B-F002-3C08-437E93723B06}"/>
              </a:ext>
            </a:extLst>
          </p:cNvPr>
          <p:cNvPicPr>
            <a:picLocks noChangeAspect="1"/>
          </p:cNvPicPr>
          <p:nvPr/>
        </p:nvPicPr>
        <p:blipFill>
          <a:blip r:embed="rId2"/>
          <a:stretch>
            <a:fillRect/>
          </a:stretch>
        </p:blipFill>
        <p:spPr>
          <a:xfrm>
            <a:off x="-250166" y="82590"/>
            <a:ext cx="8206595" cy="6850968"/>
          </a:xfrm>
          <a:prstGeom prst="rect">
            <a:avLst/>
          </a:prstGeom>
        </p:spPr>
      </p:pic>
      <p:pic>
        <p:nvPicPr>
          <p:cNvPr id="19" name="Picture 18" descr="A plate of food on a wooden board&#10;&#10;Description automatically generated">
            <a:extLst>
              <a:ext uri="{FF2B5EF4-FFF2-40B4-BE49-F238E27FC236}">
                <a16:creationId xmlns:a16="http://schemas.microsoft.com/office/drawing/2014/main" id="{52A760B2-4372-1DB5-72DC-7115940CEAE1}"/>
              </a:ext>
            </a:extLst>
          </p:cNvPr>
          <p:cNvPicPr>
            <a:picLocks noChangeAspect="1"/>
          </p:cNvPicPr>
          <p:nvPr/>
        </p:nvPicPr>
        <p:blipFill>
          <a:blip r:embed="rId3"/>
          <a:stretch>
            <a:fillRect/>
          </a:stretch>
        </p:blipFill>
        <p:spPr>
          <a:xfrm>
            <a:off x="8361871" y="903445"/>
            <a:ext cx="3447690" cy="3886544"/>
          </a:xfrm>
          <a:prstGeom prst="rect">
            <a:avLst/>
          </a:prstGeom>
        </p:spPr>
      </p:pic>
      <p:sp>
        <p:nvSpPr>
          <p:cNvPr id="21" name="TextBox 20">
            <a:extLst>
              <a:ext uri="{FF2B5EF4-FFF2-40B4-BE49-F238E27FC236}">
                <a16:creationId xmlns:a16="http://schemas.microsoft.com/office/drawing/2014/main" id="{7DA8AEA3-E107-3A99-082A-4B9AE7A96469}"/>
              </a:ext>
            </a:extLst>
          </p:cNvPr>
          <p:cNvSpPr txBox="1"/>
          <p:nvPr/>
        </p:nvSpPr>
        <p:spPr>
          <a:xfrm>
            <a:off x="4170873" y="5469105"/>
            <a:ext cx="800531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accent1">
                    <a:lumMod val="60000"/>
                    <a:lumOff val="40000"/>
                  </a:schemeClr>
                </a:solidFill>
              </a:rPr>
              <a:t> </a:t>
            </a:r>
            <a:r>
              <a:rPr lang="en-US" sz="3600" b="1" dirty="0">
                <a:solidFill>
                  <a:schemeClr val="accent1">
                    <a:lumMod val="60000"/>
                    <a:lumOff val="40000"/>
                  </a:schemeClr>
                </a:solidFill>
                <a:latin typeface="Univers Condensed Light"/>
                <a:ea typeface="Calibri"/>
                <a:cs typeface="Calibri"/>
              </a:rPr>
              <a:t>     </a:t>
            </a:r>
            <a:r>
              <a:rPr lang="en-US" sz="3600" b="1" dirty="0">
                <a:solidFill>
                  <a:srgbClr val="25ADCF"/>
                </a:solidFill>
                <a:latin typeface="Univers Condensed Light"/>
                <a:ea typeface="Calibri"/>
                <a:cs typeface="Calibri"/>
              </a:rPr>
              <a:t> </a:t>
            </a:r>
            <a:r>
              <a:rPr lang="en-US" sz="4000" b="1" i="1" dirty="0">
                <a:solidFill>
                  <a:srgbClr val="25ADCF"/>
                </a:solidFill>
                <a:latin typeface="Univers Condensed Light"/>
                <a:ea typeface="Calibri"/>
                <a:cs typeface="Calibri"/>
              </a:rPr>
              <a:t>Area-wise  Distribution of Restaurant</a:t>
            </a:r>
            <a:endParaRPr lang="en-US" sz="4000" i="1" dirty="0">
              <a:solidFill>
                <a:srgbClr val="25ADCF"/>
              </a:solidFill>
              <a:latin typeface="Univers Condensed Light"/>
              <a:ea typeface="Calibri"/>
              <a:cs typeface="Calibri"/>
            </a:endParaRPr>
          </a:p>
        </p:txBody>
      </p:sp>
    </p:spTree>
    <p:extLst>
      <p:ext uri="{BB962C8B-B14F-4D97-AF65-F5344CB8AC3E}">
        <p14:creationId xmlns:p14="http://schemas.microsoft.com/office/powerpoint/2010/main" val="389781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e chart with numbers and a number of locations&#10;&#10;Description automatically generated">
            <a:extLst>
              <a:ext uri="{FF2B5EF4-FFF2-40B4-BE49-F238E27FC236}">
                <a16:creationId xmlns:a16="http://schemas.microsoft.com/office/drawing/2014/main" id="{B58283C5-5807-FA6C-503D-50913F9B0964}"/>
              </a:ext>
            </a:extLst>
          </p:cNvPr>
          <p:cNvPicPr>
            <a:picLocks noChangeAspect="1"/>
          </p:cNvPicPr>
          <p:nvPr/>
        </p:nvPicPr>
        <p:blipFill>
          <a:blip r:embed="rId2"/>
          <a:stretch>
            <a:fillRect/>
          </a:stretch>
        </p:blipFill>
        <p:spPr>
          <a:xfrm>
            <a:off x="-5751" y="93291"/>
            <a:ext cx="7674633" cy="6024434"/>
          </a:xfrm>
          <a:prstGeom prst="rect">
            <a:avLst/>
          </a:prstGeom>
        </p:spPr>
      </p:pic>
      <p:pic>
        <p:nvPicPr>
          <p:cNvPr id="10" name="Picture 9" descr="A table full of food&#10;&#10;Description automatically generated">
            <a:extLst>
              <a:ext uri="{FF2B5EF4-FFF2-40B4-BE49-F238E27FC236}">
                <a16:creationId xmlns:a16="http://schemas.microsoft.com/office/drawing/2014/main" id="{9A95BB3A-FC19-640F-011B-20A5B496F4AB}"/>
              </a:ext>
            </a:extLst>
          </p:cNvPr>
          <p:cNvPicPr>
            <a:picLocks noChangeAspect="1"/>
          </p:cNvPicPr>
          <p:nvPr/>
        </p:nvPicPr>
        <p:blipFill>
          <a:blip r:embed="rId3"/>
          <a:stretch>
            <a:fillRect/>
          </a:stretch>
        </p:blipFill>
        <p:spPr>
          <a:xfrm>
            <a:off x="8378434" y="687294"/>
            <a:ext cx="3431128" cy="4837886"/>
          </a:xfrm>
          <a:prstGeom prst="rect">
            <a:avLst/>
          </a:prstGeom>
        </p:spPr>
      </p:pic>
      <p:sp>
        <p:nvSpPr>
          <p:cNvPr id="17" name="TextBox 16">
            <a:extLst>
              <a:ext uri="{FF2B5EF4-FFF2-40B4-BE49-F238E27FC236}">
                <a16:creationId xmlns:a16="http://schemas.microsoft.com/office/drawing/2014/main" id="{8ADA92BC-0D7B-9149-F036-FA017DFC62C8}"/>
              </a:ext>
            </a:extLst>
          </p:cNvPr>
          <p:cNvSpPr txBox="1"/>
          <p:nvPr/>
        </p:nvSpPr>
        <p:spPr>
          <a:xfrm>
            <a:off x="8120" y="5889596"/>
            <a:ext cx="11944707"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25ADCF"/>
                </a:solidFill>
              </a:rPr>
              <a:t>                                      </a:t>
            </a:r>
            <a:r>
              <a:rPr lang="en-US" sz="3200" b="1" i="1" dirty="0">
                <a:solidFill>
                  <a:srgbClr val="25ADCF"/>
                </a:solidFill>
              </a:rPr>
              <a:t> Top 3 location Having most DRN of the Restaurants </a:t>
            </a:r>
            <a:r>
              <a:rPr lang="en-US" sz="3200" b="1" dirty="0">
                <a:solidFill>
                  <a:srgbClr val="25ADCF"/>
                </a:solidFill>
              </a:rPr>
              <a:t> </a:t>
            </a:r>
          </a:p>
          <a:p>
            <a:pPr algn="l"/>
            <a:endParaRPr lang="en-US" dirty="0"/>
          </a:p>
        </p:txBody>
      </p:sp>
      <p:sp>
        <p:nvSpPr>
          <p:cNvPr id="19" name="TextBox 18">
            <a:extLst>
              <a:ext uri="{FF2B5EF4-FFF2-40B4-BE49-F238E27FC236}">
                <a16:creationId xmlns:a16="http://schemas.microsoft.com/office/drawing/2014/main" id="{503D112C-3ED7-4D2B-ACB5-A70E0352EBCA}"/>
              </a:ext>
            </a:extLst>
          </p:cNvPr>
          <p:cNvSpPr txBox="1"/>
          <p:nvPr/>
        </p:nvSpPr>
        <p:spPr>
          <a:xfrm>
            <a:off x="9885829" y="73958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547629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menu with a list of food&#10;&#10;Description automatically generated">
            <a:extLst>
              <a:ext uri="{FF2B5EF4-FFF2-40B4-BE49-F238E27FC236}">
                <a16:creationId xmlns:a16="http://schemas.microsoft.com/office/drawing/2014/main" id="{B2FCC309-6250-89B9-FEF4-DA4C7A1F3F4A}"/>
              </a:ext>
            </a:extLst>
          </p:cNvPr>
          <p:cNvPicPr>
            <a:picLocks noChangeAspect="1"/>
          </p:cNvPicPr>
          <p:nvPr/>
        </p:nvPicPr>
        <p:blipFill>
          <a:blip r:embed="rId2"/>
          <a:stretch>
            <a:fillRect/>
          </a:stretch>
        </p:blipFill>
        <p:spPr>
          <a:xfrm>
            <a:off x="238664" y="207502"/>
            <a:ext cx="5992483" cy="5770535"/>
          </a:xfrm>
          <a:prstGeom prst="rect">
            <a:avLst/>
          </a:prstGeom>
        </p:spPr>
      </p:pic>
      <p:pic>
        <p:nvPicPr>
          <p:cNvPr id="9" name="Picture 8" descr="Two glasses of chocolate dessert&#10;&#10;Description automatically generated">
            <a:extLst>
              <a:ext uri="{FF2B5EF4-FFF2-40B4-BE49-F238E27FC236}">
                <a16:creationId xmlns:a16="http://schemas.microsoft.com/office/drawing/2014/main" id="{A46A64A8-CBB0-F7B3-3A15-03F6C1592609}"/>
              </a:ext>
            </a:extLst>
          </p:cNvPr>
          <p:cNvPicPr>
            <a:picLocks noChangeAspect="1"/>
          </p:cNvPicPr>
          <p:nvPr/>
        </p:nvPicPr>
        <p:blipFill>
          <a:blip r:embed="rId3"/>
          <a:stretch>
            <a:fillRect/>
          </a:stretch>
        </p:blipFill>
        <p:spPr>
          <a:xfrm>
            <a:off x="8060130" y="538159"/>
            <a:ext cx="3577086" cy="4300267"/>
          </a:xfrm>
          <a:prstGeom prst="rect">
            <a:avLst/>
          </a:prstGeom>
        </p:spPr>
      </p:pic>
      <p:sp>
        <p:nvSpPr>
          <p:cNvPr id="10" name="TextBox 9">
            <a:extLst>
              <a:ext uri="{FF2B5EF4-FFF2-40B4-BE49-F238E27FC236}">
                <a16:creationId xmlns:a16="http://schemas.microsoft.com/office/drawing/2014/main" id="{945BFAAC-46B9-6E4A-6DF8-8CB88FDEEB11}"/>
              </a:ext>
            </a:extLst>
          </p:cNvPr>
          <p:cNvSpPr txBox="1"/>
          <p:nvPr/>
        </p:nvSpPr>
        <p:spPr>
          <a:xfrm>
            <a:off x="5869129" y="6086013"/>
            <a:ext cx="73470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dirty="0">
                <a:solidFill>
                  <a:srgbClr val="25ADCF"/>
                </a:solidFill>
              </a:rPr>
              <a:t>Most Cheapest Restaurants Based On Cuisines</a:t>
            </a:r>
            <a:endParaRPr lang="en-US" dirty="0"/>
          </a:p>
        </p:txBody>
      </p:sp>
    </p:spTree>
    <p:extLst>
      <p:ext uri="{BB962C8B-B14F-4D97-AF65-F5344CB8AC3E}">
        <p14:creationId xmlns:p14="http://schemas.microsoft.com/office/powerpoint/2010/main" val="205374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8F01A9-D4EB-314F-2DE0-B1846183D7A3}"/>
              </a:ext>
            </a:extLst>
          </p:cNvPr>
          <p:cNvPicPr>
            <a:picLocks noChangeAspect="1"/>
          </p:cNvPicPr>
          <p:nvPr/>
        </p:nvPicPr>
        <p:blipFill>
          <a:blip r:embed="rId2"/>
          <a:stretch>
            <a:fillRect/>
          </a:stretch>
        </p:blipFill>
        <p:spPr>
          <a:xfrm>
            <a:off x="209909" y="70959"/>
            <a:ext cx="10621992" cy="6572310"/>
          </a:xfrm>
          <a:prstGeom prst="rect">
            <a:avLst/>
          </a:prstGeom>
        </p:spPr>
      </p:pic>
      <p:sp>
        <p:nvSpPr>
          <p:cNvPr id="5" name="TextBox 4">
            <a:extLst>
              <a:ext uri="{FF2B5EF4-FFF2-40B4-BE49-F238E27FC236}">
                <a16:creationId xmlns:a16="http://schemas.microsoft.com/office/drawing/2014/main" id="{B023D359-9BF1-6846-2A9A-D0FCBECADD45}"/>
              </a:ext>
            </a:extLst>
          </p:cNvPr>
          <p:cNvSpPr txBox="1"/>
          <p:nvPr/>
        </p:nvSpPr>
        <p:spPr>
          <a:xfrm>
            <a:off x="4806140" y="5546997"/>
            <a:ext cx="74589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dirty="0">
                <a:solidFill>
                  <a:srgbClr val="25ADCF"/>
                </a:solidFill>
              </a:rPr>
              <a:t>        </a:t>
            </a:r>
            <a:r>
              <a:rPr lang="en-US" sz="3200" b="1" i="1" dirty="0">
                <a:solidFill>
                  <a:srgbClr val="25ADCF"/>
                </a:solidFill>
              </a:rPr>
              <a:t>Maximum Restaurants By Each Location</a:t>
            </a:r>
          </a:p>
        </p:txBody>
      </p:sp>
      <p:pic>
        <p:nvPicPr>
          <p:cNvPr id="6" name="Picture 5" descr="A plate of chicken wings and fries&#10;&#10;Description automatically generated">
            <a:extLst>
              <a:ext uri="{FF2B5EF4-FFF2-40B4-BE49-F238E27FC236}">
                <a16:creationId xmlns:a16="http://schemas.microsoft.com/office/drawing/2014/main" id="{0F4DB026-6748-5D9E-16D4-13388928BE9C}"/>
              </a:ext>
            </a:extLst>
          </p:cNvPr>
          <p:cNvPicPr>
            <a:picLocks noChangeAspect="1"/>
          </p:cNvPicPr>
          <p:nvPr/>
        </p:nvPicPr>
        <p:blipFill>
          <a:blip r:embed="rId3"/>
          <a:stretch>
            <a:fillRect/>
          </a:stretch>
        </p:blipFill>
        <p:spPr>
          <a:xfrm>
            <a:off x="6492816" y="1578072"/>
            <a:ext cx="5129841" cy="3227403"/>
          </a:xfrm>
          <a:prstGeom prst="rect">
            <a:avLst/>
          </a:prstGeom>
        </p:spPr>
      </p:pic>
    </p:spTree>
    <p:extLst>
      <p:ext uri="{BB962C8B-B14F-4D97-AF65-F5344CB8AC3E}">
        <p14:creationId xmlns:p14="http://schemas.microsoft.com/office/powerpoint/2010/main" val="3941055334"/>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emplate>office theme</Template>
  <TotalTime>62</TotalTime>
  <Words>499</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Segoe UI</vt:lpstr>
      <vt:lpstr>Univers Condensed Light</vt:lpstr>
      <vt:lpstr>Walbaum Display Light</vt:lpstr>
      <vt:lpstr>AngleLinesVTI</vt:lpstr>
      <vt:lpstr>  Food  Delivery               Project</vt:lpstr>
      <vt:lpstr>    Team Members</vt:lpstr>
      <vt:lpstr>    Introduction</vt:lpstr>
      <vt:lpstr>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ishu goyal</cp:lastModifiedBy>
  <cp:revision>5</cp:revision>
  <dcterms:created xsi:type="dcterms:W3CDTF">2023-09-12T06:15:35Z</dcterms:created>
  <dcterms:modified xsi:type="dcterms:W3CDTF">2023-09-30T17:22:18Z</dcterms:modified>
</cp:coreProperties>
</file>