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Roboto" panose="020B0604020202020204" charset="0"/>
      <p:regular r:id="rId20"/>
      <p:bold r:id="rId21"/>
      <p:italic r:id="rId22"/>
      <p:boldItalic r:id="rId23"/>
    </p:embeddedFont>
    <p:embeddedFont>
      <p:font typeface="Comic Sans MS" panose="030F0702030302020204" pitchFamily="66"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059606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Presentation:</a:t>
            </a:r>
            <a:endParaRPr/>
          </a:p>
          <a:p>
            <a:pPr marL="0" lvl="0" indent="0" algn="l" rtl="0">
              <a:spcBef>
                <a:spcPts val="0"/>
              </a:spcBef>
              <a:spcAft>
                <a:spcPts val="0"/>
              </a:spcAft>
              <a:buClr>
                <a:schemeClr val="dk1"/>
              </a:buClr>
              <a:buSzPts val="1100"/>
              <a:buFont typeface="Arial"/>
              <a:buNone/>
            </a:pPr>
            <a:r>
              <a:rPr lang="en"/>
              <a:t>1% Business question</a:t>
            </a:r>
            <a:endParaRPr/>
          </a:p>
          <a:p>
            <a:pPr marL="0" lvl="0" indent="0" algn="l" rtl="0">
              <a:spcBef>
                <a:spcPts val="0"/>
              </a:spcBef>
              <a:spcAft>
                <a:spcPts val="0"/>
              </a:spcAft>
              <a:buClr>
                <a:schemeClr val="dk1"/>
              </a:buClr>
              <a:buSzPts val="1100"/>
              <a:buFont typeface="Arial"/>
              <a:buNone/>
            </a:pPr>
            <a:r>
              <a:rPr lang="en"/>
              <a:t>1% Use of descriptive stats</a:t>
            </a:r>
            <a:endParaRPr/>
          </a:p>
          <a:p>
            <a:pPr marL="0" lvl="0" indent="0" algn="l" rtl="0">
              <a:spcBef>
                <a:spcPts val="0"/>
              </a:spcBef>
              <a:spcAft>
                <a:spcPts val="0"/>
              </a:spcAft>
              <a:buClr>
                <a:schemeClr val="dk1"/>
              </a:buClr>
              <a:buSzPts val="1100"/>
              <a:buFont typeface="Arial"/>
              <a:buNone/>
            </a:pPr>
            <a:r>
              <a:rPr lang="en"/>
              <a:t>1% Use of modeling techniques</a:t>
            </a:r>
            <a:endParaRPr/>
          </a:p>
          <a:p>
            <a:pPr marL="0" lvl="0" indent="0" algn="l" rtl="0">
              <a:spcBef>
                <a:spcPts val="0"/>
              </a:spcBef>
              <a:spcAft>
                <a:spcPts val="0"/>
              </a:spcAft>
              <a:buClr>
                <a:schemeClr val="dk1"/>
              </a:buClr>
              <a:buSzPts val="1100"/>
              <a:buFont typeface="Arial"/>
              <a:buNone/>
            </a:pPr>
            <a:r>
              <a:rPr lang="en"/>
              <a:t>1% Visualization</a:t>
            </a:r>
            <a:endParaRPr/>
          </a:p>
          <a:p>
            <a:pPr marL="0" lvl="0" indent="0" algn="l" rtl="0">
              <a:spcBef>
                <a:spcPts val="0"/>
              </a:spcBef>
              <a:spcAft>
                <a:spcPts val="0"/>
              </a:spcAft>
              <a:buClr>
                <a:schemeClr val="dk1"/>
              </a:buClr>
              <a:buSzPts val="1100"/>
              <a:buFont typeface="Arial"/>
              <a:buNone/>
            </a:pPr>
            <a:r>
              <a:rPr lang="en"/>
              <a:t>1% Interpretation/actionable insight</a:t>
            </a:r>
            <a:endParaRPr/>
          </a:p>
          <a:p>
            <a:pPr marL="0" lvl="0" indent="0" algn="l" rtl="0">
              <a:spcBef>
                <a:spcPts val="0"/>
              </a:spcBef>
              <a:spcAft>
                <a:spcPts val="0"/>
              </a:spcAft>
              <a:buClr>
                <a:schemeClr val="dk1"/>
              </a:buClr>
              <a:buSzPts val="1100"/>
              <a:buFont typeface="Arial"/>
              <a:buNone/>
            </a:pPr>
            <a:r>
              <a:rPr lang="en"/>
              <a:t>1% Know your audience</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Articulate what data you chose and why </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43753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6afa1e9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6afa1e9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68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8c9a43c5d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8c9a43c5d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128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8c0c4ac7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8c0c4ac7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Suggestions: Travel deals</a:t>
            </a:r>
            <a:endParaRPr/>
          </a:p>
          <a:p>
            <a:pPr marL="0" lvl="0" indent="0" algn="l" rtl="0">
              <a:spcBef>
                <a:spcPts val="0"/>
              </a:spcBef>
              <a:spcAft>
                <a:spcPts val="0"/>
              </a:spcAft>
              <a:buNone/>
            </a:pPr>
            <a:r>
              <a:rPr lang="en"/>
              <a:t>Try to avoid delays, be honesty and communicated with customers </a:t>
            </a:r>
            <a:endParaRPr/>
          </a:p>
          <a:p>
            <a:pPr marL="0" lvl="0" indent="0" algn="l" rtl="0">
              <a:spcBef>
                <a:spcPts val="0"/>
              </a:spcBef>
              <a:spcAft>
                <a:spcPts val="0"/>
              </a:spcAft>
              <a:buNone/>
            </a:pPr>
            <a:r>
              <a:rPr lang="en"/>
              <a:t>Blue customers: offer more perks for this “lower level” customer class to make them feel happier </a:t>
            </a:r>
            <a:endParaRPr/>
          </a:p>
          <a:p>
            <a:pPr marL="0" lvl="0" indent="0" algn="l" rtl="0">
              <a:spcBef>
                <a:spcPts val="0"/>
              </a:spcBef>
              <a:spcAft>
                <a:spcPts val="0"/>
              </a:spcAft>
              <a:buNone/>
            </a:pPr>
            <a:r>
              <a:rPr lang="en"/>
              <a:t>Older customers: offer senior discounts </a:t>
            </a:r>
            <a:endParaRPr/>
          </a:p>
          <a:p>
            <a:pPr marL="0" lvl="0" indent="0" algn="l" rtl="0">
              <a:spcBef>
                <a:spcPts val="0"/>
              </a:spcBef>
              <a:spcAft>
                <a:spcPts val="0"/>
              </a:spcAft>
              <a:buNone/>
            </a:pPr>
            <a:endParaRPr/>
          </a:p>
          <a:p>
            <a:pPr marL="0" lvl="0" indent="0" algn="l" rtl="0">
              <a:spcBef>
                <a:spcPts val="0"/>
              </a:spcBef>
              <a:spcAft>
                <a:spcPts val="0"/>
              </a:spcAft>
              <a:buNone/>
            </a:pPr>
            <a:r>
              <a:rPr lang="en"/>
              <a:t>Offer perks and benefits before they take the survey </a:t>
            </a:r>
            <a:endParaRPr/>
          </a:p>
        </p:txBody>
      </p:sp>
    </p:spTree>
    <p:extLst>
      <p:ext uri="{BB962C8B-B14F-4D97-AF65-F5344CB8AC3E}">
        <p14:creationId xmlns:p14="http://schemas.microsoft.com/office/powerpoint/2010/main" val="3568435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8c0c4ac7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8c0c4ac7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79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99921e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99921e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64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699921e8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699921e8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Decision Tree is a Machine Learning algorithm covering classification and regression problem. In this example we create two buckets by defining… It automatically selects a set of variables that is important/ influential on whether the customer is satisfied or not.</a:t>
            </a:r>
            <a:endParaRPr/>
          </a:p>
          <a:p>
            <a:pPr marL="0" lvl="0" indent="0" algn="l" rtl="0">
              <a:spcBef>
                <a:spcPts val="0"/>
              </a:spcBef>
              <a:spcAft>
                <a:spcPts val="0"/>
              </a:spcAft>
              <a:buNone/>
            </a:pPr>
            <a:r>
              <a:rPr lang="en"/>
              <a:t>In this graph, for each node, left means yes, and right means no. The darker the color, the more significant the conclusion is. </a:t>
            </a:r>
            <a:endParaRPr/>
          </a:p>
          <a:p>
            <a:pPr marL="0" lvl="0" indent="0" algn="l" rtl="0">
              <a:spcBef>
                <a:spcPts val="0"/>
              </a:spcBef>
              <a:spcAft>
                <a:spcPts val="0"/>
              </a:spcAft>
              <a:buNone/>
            </a:pPr>
            <a:r>
              <a:rPr lang="en"/>
              <a:t>We can see that Personal travellers are very likely to be not satisfied. And the Airline status which is not blue is likely to be satisfied. And whether arrival delay is more than 5.5 matters for non-personal travellers who has a airline status of Blue.</a:t>
            </a:r>
            <a:endParaRPr/>
          </a:p>
        </p:txBody>
      </p:sp>
    </p:spTree>
    <p:extLst>
      <p:ext uri="{BB962C8B-B14F-4D97-AF65-F5344CB8AC3E}">
        <p14:creationId xmlns:p14="http://schemas.microsoft.com/office/powerpoint/2010/main" val="596237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6bb8613f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6bb8613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009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6a6211f9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6a6211f9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previous graph was a pruned tree. </a:t>
            </a:r>
            <a:endParaRPr/>
          </a:p>
          <a:p>
            <a:pPr marL="0" lvl="0" indent="0" algn="l" rtl="0">
              <a:spcBef>
                <a:spcPts val="0"/>
              </a:spcBef>
              <a:spcAft>
                <a:spcPts val="0"/>
              </a:spcAft>
              <a:buNone/>
            </a:pPr>
            <a:r>
              <a:rPr lang="en"/>
              <a:t>This graph provides more info on personal travellers- the arrival delay in minutes(whether it is &gt;5 min) is also an important factor for Silver customers who are going for personal travels</a:t>
            </a:r>
            <a:endParaRPr/>
          </a:p>
          <a:p>
            <a:pPr marL="0" lvl="0" indent="0" algn="l" rtl="0">
              <a:spcBef>
                <a:spcPts val="0"/>
              </a:spcBef>
              <a:spcAft>
                <a:spcPts val="0"/>
              </a:spcAft>
              <a:buNone/>
            </a:pPr>
            <a:r>
              <a:rPr lang="en"/>
              <a:t>Business traveler who is more than 65 years old and has airline status of blue is very likely to be not satisfied when arrival delay is more than 5 minutes. </a:t>
            </a:r>
            <a:endParaRPr/>
          </a:p>
        </p:txBody>
      </p:sp>
    </p:spTree>
    <p:extLst>
      <p:ext uri="{BB962C8B-B14F-4D97-AF65-F5344CB8AC3E}">
        <p14:creationId xmlns:p14="http://schemas.microsoft.com/office/powerpoint/2010/main" val="3320600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a6211f9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a6211f9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Females have higher proportion of not satisfied customers </a:t>
            </a:r>
            <a:endParaRPr/>
          </a:p>
          <a:p>
            <a:pPr marL="0" lvl="0" indent="0" algn="l" rtl="0">
              <a:spcBef>
                <a:spcPts val="0"/>
              </a:spcBef>
              <a:spcAft>
                <a:spcPts val="0"/>
              </a:spcAft>
              <a:buNone/>
            </a:pPr>
            <a:r>
              <a:rPr lang="en"/>
              <a:t>Old people are not satisfied</a:t>
            </a:r>
            <a:endParaRPr/>
          </a:p>
        </p:txBody>
      </p:sp>
    </p:spTree>
    <p:extLst>
      <p:ext uri="{BB962C8B-B14F-4D97-AF65-F5344CB8AC3E}">
        <p14:creationId xmlns:p14="http://schemas.microsoft.com/office/powerpoint/2010/main" val="86839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8c0c4ac7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8c0c4ac7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 the age, lower the satisfaction</a:t>
            </a:r>
            <a:endParaRPr/>
          </a:p>
        </p:txBody>
      </p:sp>
    </p:spTree>
    <p:extLst>
      <p:ext uri="{BB962C8B-B14F-4D97-AF65-F5344CB8AC3E}">
        <p14:creationId xmlns:p14="http://schemas.microsoft.com/office/powerpoint/2010/main" val="935219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6a6211f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6a6211f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35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8c9a43c5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8c9a43c5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9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891353" y="1123658"/>
            <a:ext cx="5361300" cy="144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Exploring Customer satisfaction</a:t>
            </a:r>
            <a:endParaRPr/>
          </a:p>
        </p:txBody>
      </p:sp>
      <p:sp>
        <p:nvSpPr>
          <p:cNvPr id="86" name="Google Shape;86;p13"/>
          <p:cNvSpPr txBox="1">
            <a:spLocks noGrp="1"/>
          </p:cNvSpPr>
          <p:nvPr>
            <p:ph type="subTitle" idx="1"/>
          </p:nvPr>
        </p:nvSpPr>
        <p:spPr>
          <a:xfrm>
            <a:off x="311700" y="2805525"/>
            <a:ext cx="8520600" cy="144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IST 687</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a:t>Ishita Joshi,  Leah Singer, Wei Mu, Xin Sun, Zhenlei Liu</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Associate Rules</a:t>
            </a:r>
            <a:endParaRPr/>
          </a:p>
        </p:txBody>
      </p:sp>
      <p:pic>
        <p:nvPicPr>
          <p:cNvPr id="160" name="Google Shape;160;p22"/>
          <p:cNvPicPr preferRelativeResize="0"/>
          <p:nvPr/>
        </p:nvPicPr>
        <p:blipFill rotWithShape="1">
          <a:blip r:embed="rId3">
            <a:alphaModFix/>
          </a:blip>
          <a:srcRect/>
          <a:stretch/>
        </p:blipFill>
        <p:spPr>
          <a:xfrm>
            <a:off x="311700" y="1172975"/>
            <a:ext cx="3721125" cy="3554250"/>
          </a:xfrm>
          <a:prstGeom prst="rect">
            <a:avLst/>
          </a:prstGeom>
          <a:noFill/>
          <a:ln>
            <a:noFill/>
          </a:ln>
        </p:spPr>
      </p:pic>
      <p:sp>
        <p:nvSpPr>
          <p:cNvPr id="161" name="Google Shape;161;p22"/>
          <p:cNvSpPr txBox="1"/>
          <p:nvPr/>
        </p:nvSpPr>
        <p:spPr>
          <a:xfrm>
            <a:off x="4164800" y="965975"/>
            <a:ext cx="4581000" cy="333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Six features was investigated in associate rules: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Age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Arrival Delay</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Travel Type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Airline Status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Price Sensitivity</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Flight per Year</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The top 5 rules indicated there is over 90% confidence that the custom with these features giving dissatisfaction (&lt;3) rating:</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highlight>
                  <a:srgbClr val="FFE599"/>
                </a:highlight>
                <a:latin typeface="Roboto"/>
                <a:ea typeface="Roboto"/>
                <a:cs typeface="Roboto"/>
                <a:sym typeface="Roboto"/>
              </a:rPr>
              <a:t>Arrival Delay &gt; 5 min</a:t>
            </a:r>
            <a:endParaRPr>
              <a:highlight>
                <a:srgbClr val="FFE599"/>
              </a:highlight>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Airline status is Blue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Low Price sensitivity (&lt;3)</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Personal Travel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Arrival Delay</a:t>
            </a:r>
            <a:endParaRPr/>
          </a:p>
        </p:txBody>
      </p:sp>
      <p:sp>
        <p:nvSpPr>
          <p:cNvPr id="167" name="Google Shape;167;p23"/>
          <p:cNvSpPr txBox="1">
            <a:spLocks noGrp="1"/>
          </p:cNvSpPr>
          <p:nvPr>
            <p:ph type="body" idx="1"/>
          </p:nvPr>
        </p:nvSpPr>
        <p:spPr>
          <a:xfrm>
            <a:off x="3909300" y="1203975"/>
            <a:ext cx="4923000" cy="30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calculated the average arrival delay time for each satisfaction level. </a:t>
            </a:r>
            <a:endParaRPr/>
          </a:p>
          <a:p>
            <a:pPr marL="0" lvl="0" indent="0" algn="l" rtl="0">
              <a:spcBef>
                <a:spcPts val="1600"/>
              </a:spcBef>
              <a:spcAft>
                <a:spcPts val="0"/>
              </a:spcAft>
              <a:buNone/>
            </a:pPr>
            <a:r>
              <a:rPr lang="en">
                <a:solidFill>
                  <a:srgbClr val="000000"/>
                </a:solidFill>
              </a:rPr>
              <a:t>The decreasing satisfaction level was related to the increase in average arrival delay time.</a:t>
            </a:r>
            <a:endParaRPr>
              <a:solidFill>
                <a:srgbClr val="000000"/>
              </a:solidFill>
            </a:endParaRPr>
          </a:p>
          <a:p>
            <a:pPr marL="0" lvl="0" indent="0" algn="l" rtl="0">
              <a:spcBef>
                <a:spcPts val="1600"/>
              </a:spcBef>
              <a:spcAft>
                <a:spcPts val="1600"/>
              </a:spcAft>
              <a:buNone/>
            </a:pPr>
            <a:r>
              <a:rPr lang="en">
                <a:solidFill>
                  <a:srgbClr val="000000"/>
                </a:solidFill>
                <a:latin typeface="Arial"/>
                <a:ea typeface="Arial"/>
                <a:cs typeface="Arial"/>
                <a:sym typeface="Arial"/>
              </a:rPr>
              <a:t>The satisfaction and average arrival delay time follow a linear model with R-square = 0.53</a:t>
            </a:r>
            <a:endParaRPr/>
          </a:p>
        </p:txBody>
      </p:sp>
      <p:pic>
        <p:nvPicPr>
          <p:cNvPr id="168" name="Google Shape;168;p23"/>
          <p:cNvPicPr preferRelativeResize="0"/>
          <p:nvPr/>
        </p:nvPicPr>
        <p:blipFill>
          <a:blip r:embed="rId3">
            <a:alphaModFix/>
          </a:blip>
          <a:stretch>
            <a:fillRect/>
          </a:stretch>
        </p:blipFill>
        <p:spPr>
          <a:xfrm>
            <a:off x="119076" y="1178075"/>
            <a:ext cx="3556201" cy="339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Results and discussion</a:t>
            </a:r>
            <a:endParaRPr/>
          </a:p>
        </p:txBody>
      </p:sp>
      <p:sp>
        <p:nvSpPr>
          <p:cNvPr id="174" name="Google Shape;174;p24"/>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Personal travellers</a:t>
            </a:r>
            <a:endParaRPr/>
          </a:p>
          <a:p>
            <a:pPr marL="0" lvl="0" indent="0" algn="l" rtl="0">
              <a:spcBef>
                <a:spcPts val="1600"/>
              </a:spcBef>
              <a:spcAft>
                <a:spcPts val="0"/>
              </a:spcAft>
              <a:buNone/>
            </a:pPr>
            <a:r>
              <a:rPr lang="en"/>
              <a:t>	-How can we improve their experience?</a:t>
            </a:r>
            <a:endParaRPr/>
          </a:p>
          <a:p>
            <a:pPr marL="0" lvl="0" indent="0" algn="l" rtl="0">
              <a:spcBef>
                <a:spcPts val="1600"/>
              </a:spcBef>
              <a:spcAft>
                <a:spcPts val="0"/>
              </a:spcAft>
              <a:buNone/>
            </a:pPr>
            <a:r>
              <a:rPr lang="en"/>
              <a:t>2. Arrival delay &gt;5 minutes</a:t>
            </a:r>
            <a:endParaRPr/>
          </a:p>
          <a:p>
            <a:pPr marL="0" lvl="0" indent="0" algn="l" rtl="0">
              <a:spcBef>
                <a:spcPts val="1600"/>
              </a:spcBef>
              <a:spcAft>
                <a:spcPts val="0"/>
              </a:spcAft>
              <a:buNone/>
            </a:pPr>
            <a:r>
              <a:rPr lang="en"/>
              <a:t>3. Blue customer</a:t>
            </a:r>
            <a:endParaRPr/>
          </a:p>
          <a:p>
            <a:pPr marL="0" lvl="0" indent="0" algn="l" rtl="0">
              <a:spcBef>
                <a:spcPts val="1600"/>
              </a:spcBef>
              <a:spcAft>
                <a:spcPts val="0"/>
              </a:spcAft>
              <a:buNone/>
            </a:pPr>
            <a:r>
              <a:rPr lang="en"/>
              <a:t>	-How can we improve their experience?</a:t>
            </a:r>
            <a:endParaRPr/>
          </a:p>
          <a:p>
            <a:pPr marL="0" lvl="0" indent="0" algn="l" rtl="0">
              <a:spcBef>
                <a:spcPts val="1600"/>
              </a:spcBef>
              <a:spcAft>
                <a:spcPts val="0"/>
              </a:spcAft>
              <a:buNone/>
            </a:pPr>
            <a:r>
              <a:rPr lang="en"/>
              <a:t>4. Older customers?</a:t>
            </a:r>
            <a:endParaRPr/>
          </a:p>
          <a:p>
            <a:pPr marL="0" lvl="0" indent="0" algn="l" rtl="0">
              <a:spcBef>
                <a:spcPts val="1600"/>
              </a:spcBef>
              <a:spcAft>
                <a:spcPts val="1600"/>
              </a:spcAft>
              <a:buNone/>
            </a:pPr>
            <a:r>
              <a:rPr lang="en"/>
              <a:t>	-How can we improve their satisfaction?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81" name="Google Shape;181;p25"/>
          <p:cNvSpPr/>
          <p:nvPr/>
        </p:nvSpPr>
        <p:spPr>
          <a:xfrm>
            <a:off x="1247100" y="1797250"/>
            <a:ext cx="6525304" cy="1568025"/>
          </a:xfrm>
          <a:prstGeom prst="rect">
            <a:avLst/>
          </a:prstGeom>
        </p:spPr>
        <p:txBody>
          <a:bodyPr>
            <a:prstTxWarp prst="textPlain">
              <a:avLst/>
            </a:prstTxWarp>
          </a:bodyPr>
          <a:lstStyle/>
          <a:p>
            <a:pPr lvl="0" algn="ctr"/>
            <a:r>
              <a:rPr b="0" i="0">
                <a:ln w="9525" cap="flat" cmpd="sng">
                  <a:solidFill>
                    <a:schemeClr val="dk1"/>
                  </a:solidFill>
                  <a:prstDash val="solid"/>
                  <a:round/>
                  <a:headEnd type="none" w="sm" len="sm"/>
                  <a:tailEnd type="none" w="sm" len="sm"/>
                </a:ln>
                <a:solidFill>
                  <a:schemeClr val="accent5"/>
                </a:solidFill>
                <a:latin typeface="Comic Sans M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Question</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eriod"/>
            </a:pPr>
            <a:r>
              <a:rPr lang="en" sz="2000">
                <a:solidFill>
                  <a:srgbClr val="3C4043"/>
                </a:solidFill>
                <a:highlight>
                  <a:srgbClr val="FFFFFF"/>
                </a:highlight>
              </a:rPr>
              <a:t>Which demographics of people should we focus on to increase the overall satisfaction?</a:t>
            </a:r>
            <a:endParaRPr sz="2000">
              <a:solidFill>
                <a:srgbClr val="3C4043"/>
              </a:solidFill>
              <a:highlight>
                <a:srgbClr val="FFFFFF"/>
              </a:highlight>
            </a:endParaRPr>
          </a:p>
          <a:p>
            <a:pPr marL="0" lvl="0" indent="0" algn="l" rtl="0">
              <a:spcBef>
                <a:spcPts val="1600"/>
              </a:spcBef>
              <a:spcAft>
                <a:spcPts val="0"/>
              </a:spcAft>
              <a:buNone/>
            </a:pPr>
            <a:endParaRPr sz="2000">
              <a:solidFill>
                <a:srgbClr val="3C4043"/>
              </a:solidFill>
              <a:highlight>
                <a:srgbClr val="FFFFFF"/>
              </a:highlight>
            </a:endParaRPr>
          </a:p>
          <a:p>
            <a:pPr marL="457200" lvl="0" indent="-355600" algn="l" rtl="0">
              <a:spcBef>
                <a:spcPts val="1600"/>
              </a:spcBef>
              <a:spcAft>
                <a:spcPts val="0"/>
              </a:spcAft>
              <a:buClr>
                <a:srgbClr val="3C4043"/>
              </a:buClr>
              <a:buSzPts val="2000"/>
              <a:buAutoNum type="arabicPeriod"/>
            </a:pPr>
            <a:r>
              <a:rPr lang="en" sz="2000">
                <a:solidFill>
                  <a:srgbClr val="3C4043"/>
                </a:solidFill>
                <a:highlight>
                  <a:srgbClr val="FFFFFF"/>
                </a:highlight>
              </a:rPr>
              <a:t>How did arrival delayed affect the customer satisfaction?</a:t>
            </a:r>
            <a:endParaRPr sz="2000">
              <a:solidFill>
                <a:srgbClr val="3C4043"/>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5"/>
          <p:cNvPicPr preferRelativeResize="0"/>
          <p:nvPr/>
        </p:nvPicPr>
        <p:blipFill>
          <a:blip r:embed="rId3">
            <a:alphaModFix/>
          </a:blip>
          <a:stretch>
            <a:fillRect/>
          </a:stretch>
        </p:blipFill>
        <p:spPr>
          <a:xfrm>
            <a:off x="1847170" y="201175"/>
            <a:ext cx="7296830" cy="4677450"/>
          </a:xfrm>
          <a:prstGeom prst="rect">
            <a:avLst/>
          </a:prstGeom>
          <a:noFill/>
          <a:ln>
            <a:noFill/>
          </a:ln>
        </p:spPr>
      </p:pic>
      <p:sp>
        <p:nvSpPr>
          <p:cNvPr id="98" name="Google Shape;98;p15"/>
          <p:cNvSpPr txBox="1">
            <a:spLocks noGrp="1"/>
          </p:cNvSpPr>
          <p:nvPr>
            <p:ph type="title"/>
          </p:nvPr>
        </p:nvSpPr>
        <p:spPr>
          <a:xfrm>
            <a:off x="311700" y="700475"/>
            <a:ext cx="3333000" cy="193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i="1">
                <a:latin typeface="Calibri"/>
                <a:ea typeface="Calibri"/>
                <a:cs typeface="Calibri"/>
                <a:sym typeface="Calibri"/>
              </a:rPr>
              <a:t>Decision Tree:</a:t>
            </a:r>
            <a:endParaRPr sz="1400" i="1">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400" i="1">
                <a:latin typeface="Calibri"/>
                <a:ea typeface="Calibri"/>
                <a:cs typeface="Calibri"/>
                <a:sym typeface="Calibri"/>
              </a:rPr>
              <a:t>Define &gt;=4 as Satisfied, </a:t>
            </a:r>
            <a:endParaRPr sz="1400" i="1">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400" i="1">
                <a:latin typeface="Calibri"/>
                <a:ea typeface="Calibri"/>
                <a:cs typeface="Calibri"/>
                <a:sym typeface="Calibri"/>
              </a:rPr>
              <a:t>&lt;4 as not satisfied</a:t>
            </a:r>
            <a:endParaRPr sz="1400" i="1">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400" i="1">
                <a:latin typeface="Calibri"/>
                <a:ea typeface="Calibri"/>
                <a:cs typeface="Calibri"/>
                <a:sym typeface="Calibri"/>
              </a:rPr>
              <a:t>Splitting index=’gini’</a:t>
            </a:r>
            <a:endParaRPr sz="1400" i="1">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400" i="1">
                <a:latin typeface="Calibri"/>
                <a:ea typeface="Calibri"/>
                <a:cs typeface="Calibri"/>
                <a:sym typeface="Calibri"/>
              </a:rPr>
              <a:t>cp=0.01</a:t>
            </a:r>
            <a:endParaRPr sz="1400" i="1">
              <a:latin typeface="Calibri"/>
              <a:ea typeface="Calibri"/>
              <a:cs typeface="Calibri"/>
              <a:sym typeface="Calibri"/>
            </a:endParaRPr>
          </a:p>
        </p:txBody>
      </p:sp>
      <p:sp>
        <p:nvSpPr>
          <p:cNvPr id="99" name="Google Shape;99;p15"/>
          <p:cNvSpPr txBox="1">
            <a:spLocks noGrp="1"/>
          </p:cNvSpPr>
          <p:nvPr>
            <p:ph type="body" idx="1"/>
          </p:nvPr>
        </p:nvSpPr>
        <p:spPr>
          <a:xfrm>
            <a:off x="251175" y="201175"/>
            <a:ext cx="68064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rial"/>
                <a:ea typeface="Arial"/>
                <a:cs typeface="Arial"/>
                <a:sym typeface="Arial"/>
              </a:rPr>
              <a:t>Model techniques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5" name="Google Shape;105;p16"/>
          <p:cNvPicPr preferRelativeResize="0"/>
          <p:nvPr/>
        </p:nvPicPr>
        <p:blipFill>
          <a:blip r:embed="rId3">
            <a:alphaModFix/>
          </a:blip>
          <a:stretch>
            <a:fillRect/>
          </a:stretch>
        </p:blipFill>
        <p:spPr>
          <a:xfrm>
            <a:off x="2982175" y="718825"/>
            <a:ext cx="6000533" cy="3850050"/>
          </a:xfrm>
          <a:prstGeom prst="rect">
            <a:avLst/>
          </a:prstGeom>
          <a:noFill/>
          <a:ln>
            <a:noFill/>
          </a:ln>
        </p:spPr>
      </p:pic>
      <p:sp>
        <p:nvSpPr>
          <p:cNvPr id="106" name="Google Shape;106;p16"/>
          <p:cNvSpPr txBox="1">
            <a:spLocks noGrp="1"/>
          </p:cNvSpPr>
          <p:nvPr>
            <p:ph type="title"/>
          </p:nvPr>
        </p:nvSpPr>
        <p:spPr>
          <a:xfrm>
            <a:off x="227975" y="443700"/>
            <a:ext cx="3333000" cy="193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3600">
                <a:latin typeface="Calibri"/>
                <a:ea typeface="Calibri"/>
                <a:cs typeface="Calibri"/>
                <a:sym typeface="Calibri"/>
              </a:rPr>
              <a:t>Personal travelers are not satisfied</a:t>
            </a:r>
            <a:endParaRPr sz="36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i="1">
                <a:latin typeface="Calibri"/>
                <a:ea typeface="Calibri"/>
                <a:cs typeface="Calibri"/>
                <a:sym typeface="Calibri"/>
              </a:rPr>
              <a:t>Fully Grown Tree </a:t>
            </a:r>
            <a:endParaRPr sz="1400" i="1">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400" i="1">
                <a:latin typeface="Calibri"/>
                <a:ea typeface="Calibri"/>
                <a:cs typeface="Calibri"/>
                <a:sym typeface="Calibri"/>
              </a:rPr>
              <a:t>cp=0.005</a:t>
            </a:r>
            <a:endParaRPr sz="1400" i="1">
              <a:latin typeface="Calibri"/>
              <a:ea typeface="Calibri"/>
              <a:cs typeface="Calibri"/>
              <a:sym typeface="Calibri"/>
            </a:endParaRPr>
          </a:p>
          <a:p>
            <a:pPr marL="0" lvl="0" indent="0" algn="l" rtl="0">
              <a:spcBef>
                <a:spcPts val="0"/>
              </a:spcBef>
              <a:spcAft>
                <a:spcPts val="0"/>
              </a:spcAft>
              <a:buNone/>
            </a:pPr>
            <a:endParaRPr sz="1400"/>
          </a:p>
        </p:txBody>
      </p:sp>
      <p:sp>
        <p:nvSpPr>
          <p:cNvPr id="112" name="Google Shape;112;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3" name="Google Shape;113;p17"/>
          <p:cNvPicPr preferRelativeResize="0"/>
          <p:nvPr/>
        </p:nvPicPr>
        <p:blipFill>
          <a:blip r:embed="rId3">
            <a:alphaModFix/>
          </a:blip>
          <a:stretch>
            <a:fillRect/>
          </a:stretch>
        </p:blipFill>
        <p:spPr>
          <a:xfrm>
            <a:off x="1966200" y="271175"/>
            <a:ext cx="7177800" cy="460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Gender and Age Analysis</a:t>
            </a:r>
            <a:endParaRPr/>
          </a:p>
        </p:txBody>
      </p:sp>
      <p:sp>
        <p:nvSpPr>
          <p:cNvPr id="119" name="Google Shape;119;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0" name="Google Shape;120;p18"/>
          <p:cNvPicPr preferRelativeResize="0"/>
          <p:nvPr/>
        </p:nvPicPr>
        <p:blipFill>
          <a:blip r:embed="rId3">
            <a:alphaModFix/>
          </a:blip>
          <a:stretch>
            <a:fillRect/>
          </a:stretch>
        </p:blipFill>
        <p:spPr>
          <a:xfrm>
            <a:off x="137824" y="1177500"/>
            <a:ext cx="4511575" cy="3443750"/>
          </a:xfrm>
          <a:prstGeom prst="rect">
            <a:avLst/>
          </a:prstGeom>
          <a:noFill/>
          <a:ln>
            <a:noFill/>
          </a:ln>
        </p:spPr>
      </p:pic>
      <p:pic>
        <p:nvPicPr>
          <p:cNvPr id="121" name="Google Shape;121;p18"/>
          <p:cNvPicPr preferRelativeResize="0"/>
          <p:nvPr/>
        </p:nvPicPr>
        <p:blipFill>
          <a:blip r:embed="rId4">
            <a:alphaModFix/>
          </a:blip>
          <a:stretch>
            <a:fillRect/>
          </a:stretch>
        </p:blipFill>
        <p:spPr>
          <a:xfrm>
            <a:off x="4649400" y="1177500"/>
            <a:ext cx="4314825" cy="3391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Linear regression</a:t>
            </a:r>
            <a:endParaRPr/>
          </a:p>
        </p:txBody>
      </p:sp>
      <p:sp>
        <p:nvSpPr>
          <p:cNvPr id="127" name="Google Shape;127;p19"/>
          <p:cNvSpPr txBox="1">
            <a:spLocks noGrp="1"/>
          </p:cNvSpPr>
          <p:nvPr>
            <p:ph type="body" idx="1"/>
          </p:nvPr>
        </p:nvSpPr>
        <p:spPr>
          <a:xfrm>
            <a:off x="429375" y="1017800"/>
            <a:ext cx="8520600" cy="2001900"/>
          </a:xfrm>
          <a:prstGeom prst="rect">
            <a:avLst/>
          </a:prstGeom>
        </p:spPr>
        <p:txBody>
          <a:bodyPr spcFirstLastPara="1" wrap="square" lIns="91425" tIns="91425" rIns="91425" bIns="91425" anchor="t" anchorCtr="0">
            <a:noAutofit/>
          </a:bodyPr>
          <a:lstStyle/>
          <a:p>
            <a:pPr marL="457200" lvl="0" indent="-317500" algn="l" rtl="0">
              <a:lnSpc>
                <a:spcPct val="107916"/>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With other factors constant, if the customer has a higher age, the customer gives lower satisfaction score.</a:t>
            </a:r>
            <a:endParaRPr sz="1400">
              <a:solidFill>
                <a:srgbClr val="000000"/>
              </a:solidFill>
              <a:latin typeface="Calibri"/>
              <a:ea typeface="Calibri"/>
              <a:cs typeface="Calibri"/>
              <a:sym typeface="Calibri"/>
            </a:endParaRPr>
          </a:p>
          <a:p>
            <a:pPr marL="457200" lvl="0" indent="-317500" algn="l" rtl="0">
              <a:lnSpc>
                <a:spcPct val="107916"/>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If everything else is the same, male customers gives higher satisfaction score.</a:t>
            </a:r>
            <a:endParaRPr sz="1400">
              <a:solidFill>
                <a:srgbClr val="000000"/>
              </a:solidFill>
              <a:latin typeface="Calibri"/>
              <a:ea typeface="Calibri"/>
              <a:cs typeface="Calibri"/>
              <a:sym typeface="Calibri"/>
            </a:endParaRPr>
          </a:p>
          <a:p>
            <a:pPr marL="457200" lvl="0" indent="-317500" algn="l" rtl="0">
              <a:lnSpc>
                <a:spcPct val="107916"/>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In general, the conclusion is the same as conclusions from the visualized graphs.</a:t>
            </a:r>
            <a:endParaRPr sz="1400">
              <a:solidFill>
                <a:srgbClr val="000000"/>
              </a:solidFill>
              <a:latin typeface="Calibri"/>
              <a:ea typeface="Calibri"/>
              <a:cs typeface="Calibri"/>
              <a:sym typeface="Calibri"/>
            </a:endParaRPr>
          </a:p>
          <a:p>
            <a:pPr marL="0" lvl="0" indent="0" algn="l" rtl="0">
              <a:spcBef>
                <a:spcPts val="800"/>
              </a:spcBef>
              <a:spcAft>
                <a:spcPts val="1600"/>
              </a:spcAft>
              <a:buNone/>
            </a:pPr>
            <a:endParaRPr sz="1400"/>
          </a:p>
        </p:txBody>
      </p:sp>
      <p:pic>
        <p:nvPicPr>
          <p:cNvPr id="128" name="Google Shape;128;p19"/>
          <p:cNvPicPr preferRelativeResize="0"/>
          <p:nvPr/>
        </p:nvPicPr>
        <p:blipFill>
          <a:blip r:embed="rId3">
            <a:alphaModFix/>
          </a:blip>
          <a:stretch>
            <a:fillRect/>
          </a:stretch>
        </p:blipFill>
        <p:spPr>
          <a:xfrm>
            <a:off x="1603225" y="2016675"/>
            <a:ext cx="5764350" cy="2847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311700" y="2186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Airline Status</a:t>
            </a:r>
            <a:endParaRPr/>
          </a:p>
          <a:p>
            <a:pPr marL="0" lvl="0" indent="0" algn="l" rtl="0">
              <a:spcBef>
                <a:spcPts val="0"/>
              </a:spcBef>
              <a:spcAft>
                <a:spcPts val="0"/>
              </a:spcAft>
              <a:buNone/>
            </a:pPr>
            <a:endParaRPr/>
          </a:p>
        </p:txBody>
      </p:sp>
      <p:sp>
        <p:nvSpPr>
          <p:cNvPr id="134" name="Google Shape;134;p20"/>
          <p:cNvSpPr txBox="1">
            <a:spLocks noGrp="1"/>
          </p:cNvSpPr>
          <p:nvPr>
            <p:ph type="body" idx="1"/>
          </p:nvPr>
        </p:nvSpPr>
        <p:spPr>
          <a:xfrm>
            <a:off x="4877275" y="1229875"/>
            <a:ext cx="4218300" cy="2844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Blue and Platinum customers have the highest proportion of dissatisfied customers</a:t>
            </a:r>
            <a:endParaRPr/>
          </a:p>
          <a:p>
            <a:pPr marL="457200" lvl="0" indent="-342900" algn="l" rtl="0">
              <a:spcBef>
                <a:spcPts val="0"/>
              </a:spcBef>
              <a:spcAft>
                <a:spcPts val="0"/>
              </a:spcAft>
              <a:buSzPts val="1800"/>
              <a:buChar char="●"/>
            </a:pPr>
            <a:r>
              <a:rPr lang="en"/>
              <a:t>Blue also has the lowest high satisfaction rate (5)= 4% comparing with other airline status 19% - 38%</a:t>
            </a:r>
            <a:endParaRPr/>
          </a:p>
          <a:p>
            <a:pPr marL="0" lvl="0" indent="0" algn="l" rtl="0">
              <a:spcBef>
                <a:spcPts val="1600"/>
              </a:spcBef>
              <a:spcAft>
                <a:spcPts val="1600"/>
              </a:spcAft>
              <a:buNone/>
            </a:pPr>
            <a:r>
              <a:rPr lang="en"/>
              <a:t> </a:t>
            </a:r>
            <a:endParaRPr/>
          </a:p>
        </p:txBody>
      </p:sp>
      <p:grpSp>
        <p:nvGrpSpPr>
          <p:cNvPr id="135" name="Google Shape;135;p20"/>
          <p:cNvGrpSpPr/>
          <p:nvPr/>
        </p:nvGrpSpPr>
        <p:grpSpPr>
          <a:xfrm>
            <a:off x="-267940" y="760671"/>
            <a:ext cx="5162138" cy="4091795"/>
            <a:chOff x="311700" y="982025"/>
            <a:chExt cx="4339025" cy="3703652"/>
          </a:xfrm>
        </p:grpSpPr>
        <p:pic>
          <p:nvPicPr>
            <p:cNvPr id="136" name="Google Shape;136;p20"/>
            <p:cNvPicPr preferRelativeResize="0"/>
            <p:nvPr/>
          </p:nvPicPr>
          <p:blipFill>
            <a:blip r:embed="rId3">
              <a:alphaModFix/>
            </a:blip>
            <a:stretch>
              <a:fillRect/>
            </a:stretch>
          </p:blipFill>
          <p:spPr>
            <a:xfrm>
              <a:off x="311700" y="982031"/>
              <a:ext cx="2409028" cy="2300993"/>
            </a:xfrm>
            <a:prstGeom prst="rect">
              <a:avLst/>
            </a:prstGeom>
            <a:noFill/>
            <a:ln>
              <a:noFill/>
            </a:ln>
          </p:spPr>
        </p:pic>
        <p:pic>
          <p:nvPicPr>
            <p:cNvPr id="137" name="Google Shape;137;p20"/>
            <p:cNvPicPr preferRelativeResize="0"/>
            <p:nvPr/>
          </p:nvPicPr>
          <p:blipFill rotWithShape="1">
            <a:blip r:embed="rId4">
              <a:alphaModFix/>
            </a:blip>
            <a:srcRect b="18106"/>
            <a:stretch/>
          </p:blipFill>
          <p:spPr>
            <a:xfrm>
              <a:off x="311700" y="2801301"/>
              <a:ext cx="2409025" cy="1884376"/>
            </a:xfrm>
            <a:prstGeom prst="rect">
              <a:avLst/>
            </a:prstGeom>
            <a:noFill/>
            <a:ln>
              <a:noFill/>
            </a:ln>
          </p:spPr>
        </p:pic>
        <p:pic>
          <p:nvPicPr>
            <p:cNvPr id="138" name="Google Shape;138;p20"/>
            <p:cNvPicPr preferRelativeResize="0"/>
            <p:nvPr/>
          </p:nvPicPr>
          <p:blipFill rotWithShape="1">
            <a:blip r:embed="rId5">
              <a:alphaModFix/>
            </a:blip>
            <a:srcRect l="18005"/>
            <a:stretch/>
          </p:blipFill>
          <p:spPr>
            <a:xfrm>
              <a:off x="2646876" y="982025"/>
              <a:ext cx="1975225" cy="2301001"/>
            </a:xfrm>
            <a:prstGeom prst="rect">
              <a:avLst/>
            </a:prstGeom>
            <a:noFill/>
            <a:ln>
              <a:noFill/>
            </a:ln>
          </p:spPr>
        </p:pic>
        <p:pic>
          <p:nvPicPr>
            <p:cNvPr id="139" name="Google Shape;139;p20"/>
            <p:cNvPicPr preferRelativeResize="0"/>
            <p:nvPr/>
          </p:nvPicPr>
          <p:blipFill rotWithShape="1">
            <a:blip r:embed="rId6">
              <a:alphaModFix/>
            </a:blip>
            <a:srcRect l="18005" b="20286"/>
            <a:stretch/>
          </p:blipFill>
          <p:spPr>
            <a:xfrm>
              <a:off x="2675500" y="2801300"/>
              <a:ext cx="1975225" cy="183425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226700" y="201525"/>
            <a:ext cx="4156500" cy="49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Flight Per Year</a:t>
            </a:r>
            <a:endParaRPr/>
          </a:p>
        </p:txBody>
      </p:sp>
      <p:grpSp>
        <p:nvGrpSpPr>
          <p:cNvPr id="145" name="Google Shape;145;p21"/>
          <p:cNvGrpSpPr/>
          <p:nvPr/>
        </p:nvGrpSpPr>
        <p:grpSpPr>
          <a:xfrm>
            <a:off x="2551760" y="760952"/>
            <a:ext cx="2213448" cy="4147937"/>
            <a:chOff x="4899206" y="625050"/>
            <a:chExt cx="2365300" cy="4518450"/>
          </a:xfrm>
        </p:grpSpPr>
        <p:pic>
          <p:nvPicPr>
            <p:cNvPr id="146" name="Google Shape;146;p21"/>
            <p:cNvPicPr preferRelativeResize="0"/>
            <p:nvPr/>
          </p:nvPicPr>
          <p:blipFill>
            <a:blip r:embed="rId3">
              <a:alphaModFix/>
            </a:blip>
            <a:stretch>
              <a:fillRect/>
            </a:stretch>
          </p:blipFill>
          <p:spPr>
            <a:xfrm>
              <a:off x="4899206" y="2884275"/>
              <a:ext cx="2365300" cy="2259225"/>
            </a:xfrm>
            <a:prstGeom prst="rect">
              <a:avLst/>
            </a:prstGeom>
            <a:noFill/>
            <a:ln>
              <a:noFill/>
            </a:ln>
          </p:spPr>
        </p:pic>
        <p:pic>
          <p:nvPicPr>
            <p:cNvPr id="147" name="Google Shape;147;p21"/>
            <p:cNvPicPr preferRelativeResize="0"/>
            <p:nvPr/>
          </p:nvPicPr>
          <p:blipFill>
            <a:blip r:embed="rId4">
              <a:alphaModFix/>
            </a:blip>
            <a:stretch>
              <a:fillRect/>
            </a:stretch>
          </p:blipFill>
          <p:spPr>
            <a:xfrm>
              <a:off x="4899206" y="625050"/>
              <a:ext cx="2365300" cy="2259225"/>
            </a:xfrm>
            <a:prstGeom prst="rect">
              <a:avLst/>
            </a:prstGeom>
            <a:noFill/>
            <a:ln>
              <a:noFill/>
            </a:ln>
          </p:spPr>
        </p:pic>
      </p:grpSp>
      <p:sp>
        <p:nvSpPr>
          <p:cNvPr id="148" name="Google Shape;148;p21"/>
          <p:cNvSpPr txBox="1">
            <a:spLocks noGrp="1"/>
          </p:cNvSpPr>
          <p:nvPr>
            <p:ph type="body" idx="1"/>
          </p:nvPr>
        </p:nvSpPr>
        <p:spPr>
          <a:xfrm>
            <a:off x="0" y="1248650"/>
            <a:ext cx="25185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increasing of flight times per year, the customers were more sensitivity to the service.</a:t>
            </a:r>
            <a:endParaRPr/>
          </a:p>
          <a:p>
            <a:pPr marL="0" lvl="0" indent="0" algn="l" rtl="0">
              <a:spcBef>
                <a:spcPts val="1600"/>
              </a:spcBef>
              <a:spcAft>
                <a:spcPts val="1600"/>
              </a:spcAft>
              <a:buNone/>
            </a:pPr>
            <a:r>
              <a:rPr lang="en"/>
              <a:t>They have the trend to give dissatisfaction rating (&lt;4)</a:t>
            </a:r>
            <a:endParaRPr/>
          </a:p>
        </p:txBody>
      </p:sp>
      <p:grpSp>
        <p:nvGrpSpPr>
          <p:cNvPr id="149" name="Google Shape;149;p21"/>
          <p:cNvGrpSpPr/>
          <p:nvPr/>
        </p:nvGrpSpPr>
        <p:grpSpPr>
          <a:xfrm>
            <a:off x="4849954" y="748923"/>
            <a:ext cx="2172292" cy="4149748"/>
            <a:chOff x="5499400" y="312525"/>
            <a:chExt cx="2365300" cy="4518454"/>
          </a:xfrm>
        </p:grpSpPr>
        <p:pic>
          <p:nvPicPr>
            <p:cNvPr id="150" name="Google Shape;150;p21"/>
            <p:cNvPicPr preferRelativeResize="0"/>
            <p:nvPr/>
          </p:nvPicPr>
          <p:blipFill>
            <a:blip r:embed="rId5">
              <a:alphaModFix/>
            </a:blip>
            <a:stretch>
              <a:fillRect/>
            </a:stretch>
          </p:blipFill>
          <p:spPr>
            <a:xfrm>
              <a:off x="5499400" y="2571752"/>
              <a:ext cx="2365300" cy="2259227"/>
            </a:xfrm>
            <a:prstGeom prst="rect">
              <a:avLst/>
            </a:prstGeom>
            <a:noFill/>
            <a:ln>
              <a:noFill/>
            </a:ln>
          </p:spPr>
        </p:pic>
        <p:pic>
          <p:nvPicPr>
            <p:cNvPr id="151" name="Google Shape;151;p21"/>
            <p:cNvPicPr preferRelativeResize="0"/>
            <p:nvPr/>
          </p:nvPicPr>
          <p:blipFill>
            <a:blip r:embed="rId6">
              <a:alphaModFix/>
            </a:blip>
            <a:stretch>
              <a:fillRect/>
            </a:stretch>
          </p:blipFill>
          <p:spPr>
            <a:xfrm>
              <a:off x="5499400" y="312525"/>
              <a:ext cx="2365300" cy="2259227"/>
            </a:xfrm>
            <a:prstGeom prst="rect">
              <a:avLst/>
            </a:prstGeom>
            <a:noFill/>
            <a:ln>
              <a:noFill/>
            </a:ln>
          </p:spPr>
        </p:pic>
      </p:grpSp>
      <p:grpSp>
        <p:nvGrpSpPr>
          <p:cNvPr id="152" name="Google Shape;152;p21"/>
          <p:cNvGrpSpPr/>
          <p:nvPr/>
        </p:nvGrpSpPr>
        <p:grpSpPr>
          <a:xfrm>
            <a:off x="6971705" y="748923"/>
            <a:ext cx="2172292" cy="4149744"/>
            <a:chOff x="758500" y="312525"/>
            <a:chExt cx="2365300" cy="4518449"/>
          </a:xfrm>
        </p:grpSpPr>
        <p:pic>
          <p:nvPicPr>
            <p:cNvPr id="153" name="Google Shape;153;p21"/>
            <p:cNvPicPr preferRelativeResize="0"/>
            <p:nvPr/>
          </p:nvPicPr>
          <p:blipFill>
            <a:blip r:embed="rId7">
              <a:alphaModFix/>
            </a:blip>
            <a:stretch>
              <a:fillRect/>
            </a:stretch>
          </p:blipFill>
          <p:spPr>
            <a:xfrm>
              <a:off x="758500" y="2571749"/>
              <a:ext cx="2365300" cy="2259225"/>
            </a:xfrm>
            <a:prstGeom prst="rect">
              <a:avLst/>
            </a:prstGeom>
            <a:noFill/>
            <a:ln>
              <a:noFill/>
            </a:ln>
          </p:spPr>
        </p:pic>
        <p:pic>
          <p:nvPicPr>
            <p:cNvPr id="154" name="Google Shape;154;p21"/>
            <p:cNvPicPr preferRelativeResize="0"/>
            <p:nvPr/>
          </p:nvPicPr>
          <p:blipFill>
            <a:blip r:embed="rId8">
              <a:alphaModFix/>
            </a:blip>
            <a:stretch>
              <a:fillRect/>
            </a:stretch>
          </p:blipFill>
          <p:spPr>
            <a:xfrm>
              <a:off x="758500" y="312525"/>
              <a:ext cx="2365300" cy="2259225"/>
            </a:xfrm>
            <a:prstGeom prst="rect">
              <a:avLst/>
            </a:prstGeom>
            <a:noFill/>
            <a:ln>
              <a:noFill/>
            </a:ln>
          </p:spPr>
        </p:pic>
      </p:gr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614</Words>
  <Application>Microsoft Office PowerPoint</Application>
  <PresentationFormat>On-screen Show (16:9)</PresentationFormat>
  <Paragraphs>80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Roboto</vt:lpstr>
      <vt:lpstr>Arial</vt:lpstr>
      <vt:lpstr>Comic Sans MS</vt:lpstr>
      <vt:lpstr>Geometric</vt:lpstr>
      <vt:lpstr>Exploring Customer satisfaction</vt:lpstr>
      <vt:lpstr>Business Question</vt:lpstr>
      <vt:lpstr>Decision Tree: Define &gt;=4 as Satisfied,  &lt;4 as not satisfied Splitting index=’gini’ cp=0.01</vt:lpstr>
      <vt:lpstr>Personal travelers are not satisfied</vt:lpstr>
      <vt:lpstr>Fully Grown Tree  cp=0.005 </vt:lpstr>
      <vt:lpstr>Gender and Age Analysis</vt:lpstr>
      <vt:lpstr>Linear regression</vt:lpstr>
      <vt:lpstr>Airline Status </vt:lpstr>
      <vt:lpstr>Flight Per Year</vt:lpstr>
      <vt:lpstr>Associate Rules</vt:lpstr>
      <vt:lpstr>Arrival Delay</vt:lpstr>
      <vt:lpstr>Results and discussion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Customer satisfaction</dc:title>
  <dc:creator>Ishita</dc:creator>
  <cp:lastModifiedBy>Ishita Joshi</cp:lastModifiedBy>
  <cp:revision>2</cp:revision>
  <dcterms:modified xsi:type="dcterms:W3CDTF">2019-09-18T21:10:35Z</dcterms:modified>
</cp:coreProperties>
</file>