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2" r:id="rId3"/>
    <p:sldId id="264" r:id="rId4"/>
    <p:sldId id="261" r:id="rId5"/>
    <p:sldId id="259" r:id="rId6"/>
    <p:sldId id="265" r:id="rId7"/>
    <p:sldId id="258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CAC64-9483-4416-BFDE-BCC33C91738F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D4BAF-05D9-47D0-851D-62DCF04BEF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44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2304-BDC4-9B7B-3594-2676749A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CA20C-EE6C-2B3C-4F7E-876BB8AA0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98CD0-0139-9C17-6DD6-5742CBF6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DB65F-D7D9-1511-81E2-90A7D7F2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2DC8A-FEF4-5AE3-E85B-964A72A4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633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D2F9F-52B0-BB9F-337B-44E3F6B41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E08C1-4DD0-239A-C782-28DAE9F79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C9F7-B03C-A0A1-85E2-BA207ECF0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8DFC0-0510-1A88-5A83-D25864D2F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7004F-CCC5-DD3E-6371-93A26E7B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62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0BC5B6-5CE7-6269-60E9-3C65C063F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3A94E3-A27D-5CB0-6DE8-0D0657FBF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C2E0-A9F8-5449-A2F6-5105EC99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A20AD-A091-1C30-E682-5BFDFFFA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D93D-20AB-F849-7164-09ACACD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0411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59E50-E9F9-C519-AD20-334DAB48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93E8C-19FC-5ED0-6035-FA8539A89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A038-7ECD-963E-BEB1-899FC112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0A88-02C6-EA4B-B898-AFA9FB74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3CAD3-35DC-23B1-FE67-E0F49D54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5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C218-FF52-4C7D-C75B-57B6218AB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5515E-1BC5-CECC-731B-2A43D965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E8FE-51CD-37A7-058C-DBDEB65D2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5F0AF-1849-0F23-A8B9-CCA34AD2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EE94C-A227-7953-0062-64467A9E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7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322C-7470-7B62-3BFD-5CE1062E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63DF-7E13-7B65-BA60-650EB4615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63A6C-F87B-33D8-5D90-A23794DF0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62C2D-04CF-4484-81C7-387EAAA3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EC6B2-703E-7353-7761-64415F04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960E-280B-6D14-DE0D-B6B7D1EA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80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A23D5-81DE-F473-D691-A0617666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2883E-AAC6-2EDD-97C2-F55633CF6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1885A-F93D-D509-9629-45C33D781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E17919-01D7-F7C0-0FA1-492C25355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D2508-4BE9-76A8-D701-58C341E8D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CB6C0-2DB4-4119-AF37-8F2DE304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96B5E0-553E-B2EC-E5A8-FB04CDD9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9D09C-EA68-6384-EC62-833C33AF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47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F6D0-890E-7B64-D59D-4D3E7282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93D34-7232-9D6D-DF8D-F37FFA7D8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433D7-69CC-3E70-A81A-FC9B72892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86268-0CCD-AA30-FAC7-3A804108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1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64BB93-6EF7-FF6F-340A-D75D11D24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5FDEE-7C8B-2184-E8AB-0062236B6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614EF-0109-4250-5D07-7B966A39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2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41D3-EE6B-F370-FE72-1A860ECB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8E052-9E2A-429A-4640-1E7D59EF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578F8-E29A-CE95-E400-CD59FFC42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CE205-FF75-D145-B526-C233A9E90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1EA6-DF8A-C0C9-B942-F035794D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2F66-243B-E20E-454B-1A16654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25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DA89-D47E-7F38-9024-51D36611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20C90F-0357-23DF-E8A5-6773FA00A5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1522-DE66-82B2-03CF-A2183622B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282B0-EF99-F7AA-C1E4-AEB67D38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4A7EA-DD35-195B-C00C-C5831F9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4A90A-907E-299A-898C-D3F2F181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49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30D6F-061A-A227-1923-009F30AF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F476-E25E-02C8-CF72-455196F9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E0C2B-7045-AF58-373F-41FF576E6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64F23-F1D0-4949-9A35-1C4D471511F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E4F96-42DE-0F4D-3F0F-6376CE92E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A0269-0472-536F-F39E-3346EA030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610D1-BF16-40D3-BBB3-C099A5F9AE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905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8C448-2426-2B2A-B76A-B4D7F067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662F7FF8-0044-F2FD-E8E0-21B0C38FD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1726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1D95B7AE-0C01-FCA7-0B75-DC41FCE18419}"/>
              </a:ext>
            </a:extLst>
          </p:cNvPr>
          <p:cNvSpPr/>
          <p:nvPr/>
        </p:nvSpPr>
        <p:spPr>
          <a:xfrm>
            <a:off x="5046813" y="134049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Named Entity Recognition with IOB2 Tagging</a:t>
            </a: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81047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20784-5D21-4FDE-EBCF-70E196BBC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509F8-7F15-8B38-F3F4-6279D8BA28F5}"/>
              </a:ext>
            </a:extLst>
          </p:cNvPr>
          <p:cNvSpPr txBox="1"/>
          <p:nvPr/>
        </p:nvSpPr>
        <p:spPr>
          <a:xfrm>
            <a:off x="544530" y="1582221"/>
            <a:ext cx="6519081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Named Entity Recognition (NER) is a Natural Language Processing (NLP) technique that identifies and categorizes named entities within text into predefined types like people, organizations, locations, and dates. </a:t>
            </a:r>
            <a:endParaRPr lang="en-IN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Implement Named Entity Recognition (NER) using IOB2 tagging scheme.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Dataset: Sentences with word-level NER tags; goal is to predict NER tags per word.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Tags: B (beginning), I (inside), and O (outside) entities.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Use machine learning models for token classification.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0F7B1849-085B-B691-6BF4-C3BC95F1342F}"/>
              </a:ext>
            </a:extLst>
          </p:cNvPr>
          <p:cNvSpPr/>
          <p:nvPr/>
        </p:nvSpPr>
        <p:spPr>
          <a:xfrm>
            <a:off x="649952" y="342891"/>
            <a:ext cx="102271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800" b="1" i="0" dirty="0">
                <a:effectLst/>
                <a:latin typeface="var(--font-fk-grotesk)"/>
              </a:rPr>
              <a:t>Project Overview &amp; Problem Statement</a:t>
            </a:r>
          </a:p>
        </p:txBody>
      </p:sp>
      <p:pic>
        <p:nvPicPr>
          <p:cNvPr id="1026" name="Picture 2" descr="What is Named Entity Recognition (NER) : Definition, Types, Benefits, Use  Cases, and Challenges">
            <a:extLst>
              <a:ext uri="{FF2B5EF4-FFF2-40B4-BE49-F238E27FC236}">
                <a16:creationId xmlns:a16="http://schemas.microsoft.com/office/drawing/2014/main" id="{72CDAC37-914D-9F8F-DBF0-00CA56CEF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02" y="1746616"/>
            <a:ext cx="4593256" cy="26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rand assets - Hugging Face">
            <a:extLst>
              <a:ext uri="{FF2B5EF4-FFF2-40B4-BE49-F238E27FC236}">
                <a16:creationId xmlns:a16="http://schemas.microsoft.com/office/drawing/2014/main" id="{3F5F9F6F-65AB-528F-7586-9942F3E4E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7931" y="1345915"/>
            <a:ext cx="965771" cy="96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me Entity Recognition and various ...">
            <a:extLst>
              <a:ext uri="{FF2B5EF4-FFF2-40B4-BE49-F238E27FC236}">
                <a16:creationId xmlns:a16="http://schemas.microsoft.com/office/drawing/2014/main" id="{0152ED5F-6E4A-65ED-1813-C38718727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416" y="4495474"/>
            <a:ext cx="39624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83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0623B-2165-C76A-3D88-C024B9844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A6E90E3-EF10-6502-9297-25CEFA1C44FF}"/>
              </a:ext>
            </a:extLst>
          </p:cNvPr>
          <p:cNvSpPr/>
          <p:nvPr/>
        </p:nvSpPr>
        <p:spPr>
          <a:xfrm>
            <a:off x="649952" y="342891"/>
            <a:ext cx="6413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312F2B"/>
                </a:solidFill>
                <a:latin typeface="Calibri (Body)"/>
                <a:ea typeface="Gelasio" pitchFamily="34" charset="-122"/>
                <a:cs typeface="Gelasio" pitchFamily="34" charset="-120"/>
              </a:rPr>
              <a:t>Approach &amp; Methodology</a:t>
            </a:r>
            <a:endParaRPr lang="en-US" sz="4800" dirty="0">
              <a:latin typeface="Calibri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DD876-1A1D-8F52-34F1-438DFB5BEEE1}"/>
              </a:ext>
            </a:extLst>
          </p:cNvPr>
          <p:cNvSpPr txBox="1"/>
          <p:nvPr/>
        </p:nvSpPr>
        <p:spPr>
          <a:xfrm>
            <a:off x="493159" y="1365546"/>
            <a:ext cx="1078786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spaCy</a:t>
            </a:r>
            <a:r>
              <a:rPr lang="en-GB" b="1" dirty="0"/>
              <a:t> and BERT were selected as baseline, Why?</a:t>
            </a:r>
            <a:r>
              <a:rPr lang="en-IN" dirty="0"/>
              <a:t> </a:t>
            </a:r>
          </a:p>
          <a:p>
            <a:r>
              <a:rPr lang="en-GB" dirty="0"/>
              <a:t>-  </a:t>
            </a:r>
            <a:r>
              <a:rPr lang="en-GB" dirty="0" err="1"/>
              <a:t>spaCy</a:t>
            </a:r>
            <a:r>
              <a:rPr lang="en-GB" dirty="0"/>
              <a:t> was chosen for its ease of use, speed, and widespread adoption in production NLP pipelines,      offering a lightweight yet effective baseline.    </a:t>
            </a:r>
          </a:p>
          <a:p>
            <a:pPr marL="285750" indent="-285750">
              <a:buFontTx/>
              <a:buChar char="-"/>
            </a:pPr>
            <a:r>
              <a:rPr lang="en-GB" dirty="0"/>
              <a:t>BERT was selected as a strong transformer-based baseline representing state-of-the-art contextual embeddings and high potential accuracy.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9A97B-1524-0543-C349-E78AA97A0F0C}"/>
              </a:ext>
            </a:extLst>
          </p:cNvPr>
          <p:cNvSpPr txBox="1"/>
          <p:nvPr/>
        </p:nvSpPr>
        <p:spPr>
          <a:xfrm>
            <a:off x="493159" y="2956695"/>
            <a:ext cx="10582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Calibri body"/>
              </a:rPr>
              <a:t>Advanced step: </a:t>
            </a:r>
            <a:r>
              <a:rPr lang="en-GB" dirty="0">
                <a:latin typeface="Calibri body"/>
              </a:rPr>
              <a:t>Fine-tune </a:t>
            </a:r>
            <a:r>
              <a:rPr lang="en-GB" dirty="0" err="1">
                <a:latin typeface="Calibri body"/>
              </a:rPr>
              <a:t>SpaCy</a:t>
            </a:r>
            <a:r>
              <a:rPr lang="en-GB" dirty="0">
                <a:latin typeface="Calibri body"/>
              </a:rPr>
              <a:t> or BERT on training data whichever performs best for the use case as baseline.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CDA047-0A78-4073-9BCB-841222DBEF86}"/>
              </a:ext>
            </a:extLst>
          </p:cNvPr>
          <p:cNvSpPr txBox="1"/>
          <p:nvPr/>
        </p:nvSpPr>
        <p:spPr>
          <a:xfrm>
            <a:off x="493159" y="3830266"/>
            <a:ext cx="10931704" cy="212789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1" dirty="0">
                <a:solidFill>
                  <a:srgbClr val="800000"/>
                </a:solidFill>
                <a:effectLst/>
                <a:latin typeface="Calibri (Body)"/>
              </a:rPr>
              <a:t>Evaluation</a:t>
            </a:r>
            <a:endParaRPr lang="en-GB" b="1" dirty="0">
              <a:latin typeface="Calibri (Body)"/>
            </a:endParaRPr>
          </a:p>
          <a:p>
            <a:pPr>
              <a:buNone/>
            </a:pPr>
            <a:r>
              <a:rPr lang="en-GB" b="0" dirty="0">
                <a:effectLst/>
                <a:latin typeface="Calibri (Body)"/>
              </a:rPr>
              <a:t>Evaluating Named Entity Recognition (NER) models isn’t just about accuracy — because accuracy can be misleading when most tokens are “O” (non-entity).</a:t>
            </a:r>
          </a:p>
          <a:p>
            <a:pPr>
              <a:buNone/>
            </a:pPr>
            <a:r>
              <a:rPr lang="en-GB" b="0" dirty="0">
                <a:effectLst/>
                <a:latin typeface="Calibri (Body)"/>
              </a:rPr>
              <a:t>     </a:t>
            </a:r>
          </a:p>
          <a:p>
            <a:pPr>
              <a:buNone/>
            </a:pPr>
            <a:r>
              <a:rPr lang="en-GB" b="1" dirty="0">
                <a:effectLst/>
                <a:latin typeface="Calibri (Body)"/>
              </a:rPr>
              <a:t>Most Common: </a:t>
            </a:r>
            <a:r>
              <a:rPr lang="en-GB" b="0" dirty="0">
                <a:effectLst/>
                <a:latin typeface="Calibri (Body)"/>
              </a:rPr>
              <a:t>Precision , Recall , F1-score</a:t>
            </a:r>
          </a:p>
          <a:p>
            <a:pPr>
              <a:buNone/>
            </a:pPr>
            <a:r>
              <a:rPr lang="en-GB" b="0" dirty="0">
                <a:effectLst/>
                <a:latin typeface="Calibri (Body)"/>
              </a:rPr>
              <a:t>Usually reported per entity type (e.g., PER, ORG, LOC) and as micro/macro averages.     </a:t>
            </a:r>
          </a:p>
          <a:p>
            <a:pPr>
              <a:buNone/>
            </a:pPr>
            <a:r>
              <a:rPr lang="en-GB" b="0" dirty="0">
                <a:effectLst/>
                <a:latin typeface="Calibri (Body)"/>
              </a:rPr>
              <a:t>👉 These are the most standard usually done on entity rather than token level.    </a:t>
            </a:r>
          </a:p>
          <a:p>
            <a:pPr>
              <a:lnSpc>
                <a:spcPts val="1425"/>
              </a:lnSpc>
              <a:buNone/>
            </a:pPr>
            <a:endParaRPr lang="en-GB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85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EB4DD9-05FD-DDDD-E9C1-3F22D290F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4D4DC1-0D08-129F-F800-3038304D9ABD}"/>
              </a:ext>
            </a:extLst>
          </p:cNvPr>
          <p:cNvSpPr txBox="1"/>
          <p:nvPr/>
        </p:nvSpPr>
        <p:spPr>
          <a:xfrm>
            <a:off x="649952" y="1789586"/>
            <a:ext cx="101584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Baseline </a:t>
            </a:r>
            <a:r>
              <a:rPr lang="en-IN" sz="2000" b="1" i="0" dirty="0">
                <a:effectLst/>
                <a:latin typeface="Calibri (Body)"/>
              </a:rPr>
              <a:t>F1: </a:t>
            </a:r>
            <a:r>
              <a:rPr lang="en-IN" sz="2000" b="1" i="0" dirty="0" err="1">
                <a:effectLst/>
                <a:latin typeface="Calibri (Body)"/>
              </a:rPr>
              <a:t>SpaCy</a:t>
            </a:r>
            <a:r>
              <a:rPr lang="en-IN" sz="2000" b="1" i="0" dirty="0">
                <a:effectLst/>
                <a:latin typeface="Calibri (Body)"/>
              </a:rPr>
              <a:t> ~0.26 </a:t>
            </a:r>
            <a:r>
              <a:rPr lang="en-IN" sz="2000" b="0" i="0" dirty="0">
                <a:effectLst/>
                <a:latin typeface="Calibri (Body)"/>
              </a:rPr>
              <a:t>(low recall), </a:t>
            </a:r>
            <a:r>
              <a:rPr lang="en-IN" sz="2000" b="1" i="0" dirty="0">
                <a:effectLst/>
                <a:latin typeface="Calibri (Body)"/>
              </a:rPr>
              <a:t>BERT ~0.48 </a:t>
            </a:r>
            <a:r>
              <a:rPr lang="en-IN" sz="2000" b="0" i="0" dirty="0">
                <a:effectLst/>
                <a:latin typeface="Calibri (Body)"/>
              </a:rPr>
              <a:t>(better balanced).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Fine-tuned BERT yielded micro </a:t>
            </a:r>
            <a:r>
              <a:rPr lang="en-IN" sz="2000" b="1" i="0" dirty="0">
                <a:effectLst/>
                <a:latin typeface="Calibri (Body)"/>
              </a:rPr>
              <a:t>F1 ~0.84 </a:t>
            </a:r>
            <a:r>
              <a:rPr lang="en-IN" sz="2000" b="0" i="0" dirty="0">
                <a:effectLst/>
                <a:latin typeface="Calibri (Body)"/>
              </a:rPr>
              <a:t>overall on validation and test.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dirty="0"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dirty="0">
                <a:latin typeface="Calibri (Body)"/>
              </a:rPr>
              <a:t> </a:t>
            </a:r>
            <a:r>
              <a:rPr lang="en-GB" sz="2000" b="1" dirty="0">
                <a:latin typeface="Calibri (Body)"/>
              </a:rPr>
              <a:t>Macro Average F1</a:t>
            </a:r>
            <a:r>
              <a:rPr lang="en-GB" sz="2000" dirty="0">
                <a:latin typeface="Calibri (Body)"/>
              </a:rPr>
              <a:t>(0.6573) is lower than micro, highlighting challenges in rare/low-support classes.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dirty="0"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1" dirty="0">
                <a:latin typeface="Calibri (Body)"/>
              </a:rPr>
              <a:t> Weighted Average F1</a:t>
            </a:r>
            <a:r>
              <a:rPr lang="en-GB" sz="2000" dirty="0">
                <a:latin typeface="Calibri (Body)"/>
              </a:rPr>
              <a:t>(0.8485) closely tracks micro-average, driven by frequent classes.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Strong results for common classes (geo, per, org), weaker for rare classes (</a:t>
            </a:r>
            <a:r>
              <a:rPr lang="en-IN" sz="2000" b="0" i="0" dirty="0" err="1">
                <a:effectLst/>
                <a:latin typeface="Calibri (Body)"/>
              </a:rPr>
              <a:t>nat</a:t>
            </a:r>
            <a:r>
              <a:rPr lang="en-IN" sz="2000" b="0" i="0" dirty="0">
                <a:effectLst/>
                <a:latin typeface="Calibri (Body)"/>
              </a:rPr>
              <a:t>, art, eve).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sz="2000" b="0" i="0" dirty="0">
              <a:effectLst/>
              <a:latin typeface="Calibri (Bod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Fine-tuning critical for adapting to dataset-specific entities and improving accuracy.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E895C71-C06D-7BA4-229D-30A8FF0A355D}"/>
              </a:ext>
            </a:extLst>
          </p:cNvPr>
          <p:cNvSpPr/>
          <p:nvPr/>
        </p:nvSpPr>
        <p:spPr>
          <a:xfrm>
            <a:off x="649952" y="342891"/>
            <a:ext cx="6413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800" b="1" i="0" dirty="0">
                <a:effectLst/>
                <a:latin typeface="var(--font-fk-grotesk)"/>
              </a:rPr>
              <a:t>Key Findings &amp; Model Performance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</p:spTree>
    <p:extLst>
      <p:ext uri="{BB962C8B-B14F-4D97-AF65-F5344CB8AC3E}">
        <p14:creationId xmlns:p14="http://schemas.microsoft.com/office/powerpoint/2010/main" val="151804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C7CC03-AF0F-669B-304C-AB7618287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018EF7-7B2F-66DE-2730-74A4F140116F}"/>
              </a:ext>
            </a:extLst>
          </p:cNvPr>
          <p:cNvSpPr txBox="1"/>
          <p:nvPr/>
        </p:nvSpPr>
        <p:spPr>
          <a:xfrm>
            <a:off x="976045" y="1382286"/>
            <a:ext cx="848645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 (Body)"/>
              </a:rPr>
              <a:t>Model Packaging:</a:t>
            </a:r>
            <a:endParaRPr lang="en-IN" sz="2000" b="0" i="0" dirty="0">
              <a:effectLst/>
              <a:latin typeface="Calibri (Bod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Fine-tuned BERT NER model saved as serialized </a:t>
            </a:r>
            <a:r>
              <a:rPr lang="en-IN" sz="2000" b="0" i="0" dirty="0" err="1">
                <a:effectLst/>
                <a:latin typeface="Calibri (Body)"/>
              </a:rPr>
              <a:t>PyTorch</a:t>
            </a:r>
            <a:r>
              <a:rPr lang="en-IN" sz="2000" b="0" i="0" dirty="0">
                <a:effectLst/>
                <a:latin typeface="Calibri (Body)"/>
              </a:rPr>
              <a:t> files (</a:t>
            </a:r>
            <a:r>
              <a:rPr lang="en-IN" sz="2000" b="0" i="0" dirty="0" err="1">
                <a:effectLst/>
                <a:latin typeface="Calibri (Body)"/>
              </a:rPr>
              <a:t>pytorch_model.bin</a:t>
            </a:r>
            <a:r>
              <a:rPr lang="en-IN" sz="2000" b="0" i="0" dirty="0">
                <a:effectLst/>
                <a:latin typeface="Calibri (Body)"/>
              </a:rPr>
              <a:t>, config, vocab, labels).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Custom </a:t>
            </a:r>
            <a:r>
              <a:rPr lang="en-IN" sz="2000" b="0" i="0" dirty="0" err="1">
                <a:effectLst/>
                <a:latin typeface="Calibri (Body)"/>
              </a:rPr>
              <a:t>TorchServe</a:t>
            </a:r>
            <a:r>
              <a:rPr lang="en-IN" sz="2000" b="0" i="0" dirty="0">
                <a:effectLst/>
                <a:latin typeface="Calibri (Body)"/>
              </a:rPr>
              <a:t> handler script implements preprocessing, inference, and postprocessing.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 (Body)"/>
              </a:rPr>
              <a:t>Model Archiving:</a:t>
            </a:r>
            <a:endParaRPr lang="en-IN" sz="2000" b="0" i="0" dirty="0">
              <a:effectLst/>
              <a:latin typeface="Calibri (Bod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Use torch-model-archiver to create versioned .mar model archive.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Archives include model weights, configs, tokenizer vocab, and handler script.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Calibri (Body)"/>
              </a:rPr>
              <a:t>Serving Infrastructure:</a:t>
            </a:r>
            <a:endParaRPr lang="en-IN" sz="2000" b="0" i="0" dirty="0">
              <a:effectLst/>
              <a:latin typeface="Calibri (Body)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 err="1">
                <a:effectLst/>
                <a:latin typeface="Calibri (Body)"/>
              </a:rPr>
              <a:t>TorchServe</a:t>
            </a:r>
            <a:r>
              <a:rPr lang="en-IN" sz="2000" b="0" i="0" dirty="0">
                <a:effectLst/>
                <a:latin typeface="Calibri (Body)"/>
              </a:rPr>
              <a:t> runs RESTful API service for inference requests.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Supports multi-model serving and dynamic model versioning.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dirty="0">
                <a:effectLst/>
                <a:latin typeface="Calibri (Body)"/>
              </a:rPr>
              <a:t>Containerized deployment possible for scalability and orchestration.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BFD961C8-7DC1-3FB9-9AA6-47BCBF3CCD2E}"/>
              </a:ext>
            </a:extLst>
          </p:cNvPr>
          <p:cNvSpPr/>
          <p:nvPr/>
        </p:nvSpPr>
        <p:spPr>
          <a:xfrm>
            <a:off x="649952" y="342891"/>
            <a:ext cx="10086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800" b="1" i="0" dirty="0">
                <a:effectLst/>
                <a:latin typeface="var(--font-fk-grotesk)"/>
              </a:rPr>
              <a:t>System </a:t>
            </a:r>
            <a:r>
              <a:rPr lang="en-IN" sz="4800" b="1" i="0" dirty="0">
                <a:effectLst/>
                <a:latin typeface="Calibri (Body)"/>
              </a:rPr>
              <a:t>Architecture</a:t>
            </a:r>
            <a:r>
              <a:rPr lang="en-IN" sz="4800" b="1" i="0" dirty="0">
                <a:effectLst/>
                <a:latin typeface="var(--font-fk-grotesk)"/>
              </a:rPr>
              <a:t> for Deployment</a:t>
            </a:r>
          </a:p>
        </p:txBody>
      </p:sp>
    </p:spTree>
    <p:extLst>
      <p:ext uri="{BB962C8B-B14F-4D97-AF65-F5344CB8AC3E}">
        <p14:creationId xmlns:p14="http://schemas.microsoft.com/office/powerpoint/2010/main" val="215760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179B9-C67A-EE5E-803F-32A63C23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4D110E14-F458-2444-0108-80E05AA70B38}"/>
              </a:ext>
            </a:extLst>
          </p:cNvPr>
          <p:cNvSpPr/>
          <p:nvPr/>
        </p:nvSpPr>
        <p:spPr>
          <a:xfrm>
            <a:off x="649952" y="342891"/>
            <a:ext cx="10086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IN" sz="4800" b="1" dirty="0"/>
              <a:t>Request Handling &amp; Inference Flow</a:t>
            </a:r>
          </a:p>
          <a:p>
            <a:pPr>
              <a:lnSpc>
                <a:spcPts val="5550"/>
              </a:lnSpc>
            </a:pPr>
            <a:endParaRPr lang="en-IN" sz="4800" b="1" i="0" dirty="0">
              <a:effectLst/>
              <a:latin typeface="var(--font-fk-grotesk)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8325641-5CEE-71D7-83C7-1103E2C10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067" y="1442476"/>
            <a:ext cx="6474602" cy="3644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FD552D-1633-3D02-964C-F4F495626F72}"/>
              </a:ext>
            </a:extLst>
          </p:cNvPr>
          <p:cNvSpPr txBox="1"/>
          <p:nvPr/>
        </p:nvSpPr>
        <p:spPr>
          <a:xfrm>
            <a:off x="649952" y="1442476"/>
            <a:ext cx="46617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kGroteskNeue"/>
              </a:rPr>
              <a:t>Client sends raw input text to </a:t>
            </a:r>
            <a:r>
              <a:rPr lang="en-GB" sz="2000" b="0" i="0" dirty="0" err="1">
                <a:effectLst/>
                <a:latin typeface="fkGroteskNeue"/>
              </a:rPr>
              <a:t>TorchServe</a:t>
            </a:r>
            <a:r>
              <a:rPr lang="en-GB" sz="2000" b="0" i="0" dirty="0">
                <a:effectLst/>
                <a:latin typeface="fkGroteskNeue"/>
              </a:rPr>
              <a:t> REST API.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kGroteskNeue"/>
              </a:rPr>
              <a:t>Handler performs text preprocessing including tokenization via BERT tokenizer.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kGroteskNeue"/>
              </a:rPr>
              <a:t>The model receives </a:t>
            </a:r>
            <a:r>
              <a:rPr lang="en-GB" sz="2000" b="0" i="0" dirty="0" err="1">
                <a:effectLst/>
                <a:latin typeface="fkGroteskNeue"/>
              </a:rPr>
              <a:t>preprocessed</a:t>
            </a:r>
            <a:r>
              <a:rPr lang="en-GB" sz="2000" b="0" i="0" dirty="0">
                <a:effectLst/>
                <a:latin typeface="fkGroteskNeue"/>
              </a:rPr>
              <a:t> inputs and outputs token classification logits.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kGroteskNeue"/>
              </a:rPr>
              <a:t>Postprocessing aligns model predictions to original tokens and outputs entities with spans.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fkGroteskNeue"/>
              </a:rPr>
              <a:t>Results returned as structured JSON to client for application use.</a:t>
            </a:r>
          </a:p>
        </p:txBody>
      </p:sp>
    </p:spTree>
    <p:extLst>
      <p:ext uri="{BB962C8B-B14F-4D97-AF65-F5344CB8AC3E}">
        <p14:creationId xmlns:p14="http://schemas.microsoft.com/office/powerpoint/2010/main" val="177692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D9610-0A48-1E7B-F743-90B68C016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61D3246-0E6A-D559-0E85-AA2051D22BE8}"/>
              </a:ext>
            </a:extLst>
          </p:cNvPr>
          <p:cNvSpPr/>
          <p:nvPr/>
        </p:nvSpPr>
        <p:spPr>
          <a:xfrm>
            <a:off x="649952" y="342891"/>
            <a:ext cx="100865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IN" sz="4800" b="1" dirty="0"/>
              <a:t>Model Management &amp; Monitoring</a:t>
            </a:r>
          </a:p>
          <a:p>
            <a:pPr>
              <a:lnSpc>
                <a:spcPts val="5550"/>
              </a:lnSpc>
            </a:pPr>
            <a:endParaRPr lang="en-IN" sz="4800" b="1" i="0" dirty="0">
              <a:effectLst/>
              <a:latin typeface="var(--font-fk-grotesk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28A927-AF0D-0EF3-AC0A-46E830CC3EB6}"/>
              </a:ext>
            </a:extLst>
          </p:cNvPr>
          <p:cNvSpPr txBox="1"/>
          <p:nvPr/>
        </p:nvSpPr>
        <p:spPr>
          <a:xfrm>
            <a:off x="649952" y="1702455"/>
            <a:ext cx="641866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 err="1">
                <a:effectLst/>
                <a:latin typeface="Calibri (Body)"/>
              </a:rPr>
              <a:t>TorchServe</a:t>
            </a:r>
            <a:r>
              <a:rPr lang="en-GB" sz="2000" b="0" i="0" dirty="0">
                <a:effectLst/>
                <a:latin typeface="Calibri (Body)"/>
              </a:rPr>
              <a:t> management API enables: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 (Body)"/>
              </a:rPr>
              <a:t>Model registration and version control.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 (Body)"/>
              </a:rPr>
              <a:t>Runtime monitoring of metrics (latency, throughput, errors).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 (Body)"/>
              </a:rPr>
              <a:t>Dynamic replacement or rolling upgrades of models without downtime.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 (Body)"/>
              </a:rPr>
              <a:t>Metrics can be exported to external monitoring tools for alerting.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Calibri (Body)"/>
              </a:rPr>
              <a:t>Logs and metrics enable debugging and performance auditing of deployed models.</a:t>
            </a:r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6AFE97DB-7F74-A640-1FD6-41E3D53D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943" y="1438540"/>
            <a:ext cx="3980920" cy="39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3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B6C5F9-0716-AD40-714E-38EDCFEC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41013C53-C8F4-2169-9A10-A17ADD5C6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172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06D5A1-52AE-F044-4C50-75C5BEDCA98F}"/>
              </a:ext>
            </a:extLst>
          </p:cNvPr>
          <p:cNvSpPr txBox="1"/>
          <p:nvPr/>
        </p:nvSpPr>
        <p:spPr>
          <a:xfrm>
            <a:off x="6644811" y="2336524"/>
            <a:ext cx="6097712" cy="690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18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Thankyou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7856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571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Calibri</vt:lpstr>
      <vt:lpstr>Calibri (Body)</vt:lpstr>
      <vt:lpstr>Calibri body</vt:lpstr>
      <vt:lpstr>Calibri Light</vt:lpstr>
      <vt:lpstr>Consolas</vt:lpstr>
      <vt:lpstr>fkGroteskNeue</vt:lpstr>
      <vt:lpstr>Gelasio</vt:lpstr>
      <vt:lpstr>var(--font-fk-grotesk)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ISHITA .</dc:creator>
  <cp:lastModifiedBy>ISHITA .</cp:lastModifiedBy>
  <cp:revision>1</cp:revision>
  <dcterms:created xsi:type="dcterms:W3CDTF">2025-09-23T22:03:50Z</dcterms:created>
  <dcterms:modified xsi:type="dcterms:W3CDTF">2025-09-23T22:53:18Z</dcterms:modified>
</cp:coreProperties>
</file>