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8" r:id="rId3"/>
    <p:sldId id="257" r:id="rId4"/>
    <p:sldId id="261" r:id="rId5"/>
    <p:sldId id="263" r:id="rId6"/>
    <p:sldId id="285" r:id="rId7"/>
    <p:sldId id="286" r:id="rId8"/>
    <p:sldId id="287" r:id="rId9"/>
    <p:sldId id="288" r:id="rId10"/>
    <p:sldId id="289" r:id="rId11"/>
    <p:sldId id="290" r:id="rId12"/>
    <p:sldId id="282" r:id="rId13"/>
    <p:sldId id="283" r:id="rId14"/>
    <p:sldId id="291" r:id="rId15"/>
    <p:sldId id="281" r:id="rId16"/>
    <p:sldId id="280" r:id="rId17"/>
    <p:sldId id="278" r:id="rId18"/>
  </p:sldIdLst>
  <p:sldSz cx="9144000" cy="5143500" type="screen16x9"/>
  <p:notesSz cx="6858000" cy="9144000"/>
  <p:embeddedFontLst>
    <p:embeddedFont>
      <p:font typeface="Arvo" panose="02000000000000000000" pitchFamily="2" charset="77"/>
      <p:regular r:id="rId20"/>
      <p:bold r:id="rId21"/>
      <p:italic r:id="rId22"/>
      <p:boldItalic r:id="rId23"/>
    </p:embeddedFont>
    <p:embeddedFont>
      <p:font typeface="Roboto Condensed" panose="020F0502020204030204" pitchFamily="34" charset="0"/>
      <p:regular r:id="rId24"/>
      <p:bold r:id="rId25"/>
      <p:italic r:id="rId26"/>
      <p:boldItalic r:id="rId27"/>
    </p:embeddedFont>
    <p:embeddedFont>
      <p:font typeface="Roboto Condensed Light" panose="020F03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9"/>
  </p:normalViewPr>
  <p:slideViewPr>
    <p:cSldViewPr snapToGrid="0" snapToObjects="1">
      <p:cViewPr varScale="1">
        <p:scale>
          <a:sx n="117" d="100"/>
          <a:sy n="117" d="100"/>
        </p:scale>
        <p:origin x="9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Motion Prediction in </a:t>
            </a:r>
            <a:r>
              <a:rPr lang="en-GB" dirty="0"/>
              <a:t>Home Automation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438E-7F7B-3E4E-9D4D-B190BEF794FA}"/>
              </a:ext>
            </a:extLst>
          </p:cNvPr>
          <p:cNvSpPr>
            <a:spLocks noGrp="1"/>
          </p:cNvSpPr>
          <p:nvPr>
            <p:ph type="title"/>
          </p:nvPr>
        </p:nvSpPr>
        <p:spPr/>
        <p:txBody>
          <a:bodyPr/>
          <a:lstStyle/>
          <a:p>
            <a:r>
              <a:rPr lang="en-US" dirty="0"/>
              <a:t>Pandas</a:t>
            </a:r>
          </a:p>
        </p:txBody>
      </p:sp>
      <p:sp>
        <p:nvSpPr>
          <p:cNvPr id="3" name="Text Placeholder 2">
            <a:extLst>
              <a:ext uri="{FF2B5EF4-FFF2-40B4-BE49-F238E27FC236}">
                <a16:creationId xmlns:a16="http://schemas.microsoft.com/office/drawing/2014/main" id="{DA4DB92B-A78C-EA4D-8143-591D50D55363}"/>
              </a:ext>
            </a:extLst>
          </p:cNvPr>
          <p:cNvSpPr>
            <a:spLocks noGrp="1"/>
          </p:cNvSpPr>
          <p:nvPr>
            <p:ph type="body" idx="1"/>
          </p:nvPr>
        </p:nvSpPr>
        <p:spPr>
          <a:xfrm>
            <a:off x="814274" y="1537988"/>
            <a:ext cx="6718639" cy="2724300"/>
          </a:xfrm>
        </p:spPr>
        <p:txBody>
          <a:bodyPr/>
          <a:lstStyle/>
          <a:p>
            <a:pPr marL="101600" indent="0">
              <a:buNone/>
            </a:pPr>
            <a:r>
              <a:rPr lang="en-IN" dirty="0"/>
              <a:t>Pandas is a Python programming language software library for data processing and analysis. In specific, it includes data structures and procedures for the analysis of numerical tables and time series. </a:t>
            </a:r>
          </a:p>
          <a:p>
            <a:endParaRPr lang="en-US" dirty="0"/>
          </a:p>
        </p:txBody>
      </p:sp>
      <p:sp>
        <p:nvSpPr>
          <p:cNvPr id="5" name="Slide Number Placeholder 4">
            <a:extLst>
              <a:ext uri="{FF2B5EF4-FFF2-40B4-BE49-F238E27FC236}">
                <a16:creationId xmlns:a16="http://schemas.microsoft.com/office/drawing/2014/main" id="{051D4B92-6A20-7F4C-8CC7-C542DD6BA1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03300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6E05-8E29-4F4A-8622-8D4278630093}"/>
              </a:ext>
            </a:extLst>
          </p:cNvPr>
          <p:cNvSpPr>
            <a:spLocks noGrp="1"/>
          </p:cNvSpPr>
          <p:nvPr>
            <p:ph type="title"/>
          </p:nvPr>
        </p:nvSpPr>
        <p:spPr/>
        <p:txBody>
          <a:bodyPr/>
          <a:lstStyle/>
          <a:p>
            <a:r>
              <a:rPr lang="en-US" dirty="0" err="1"/>
              <a:t>Numpy</a:t>
            </a:r>
            <a:endParaRPr lang="en-US" dirty="0"/>
          </a:p>
        </p:txBody>
      </p:sp>
      <p:sp>
        <p:nvSpPr>
          <p:cNvPr id="3" name="Text Placeholder 2">
            <a:extLst>
              <a:ext uri="{FF2B5EF4-FFF2-40B4-BE49-F238E27FC236}">
                <a16:creationId xmlns:a16="http://schemas.microsoft.com/office/drawing/2014/main" id="{8284300C-12AB-764C-A1C0-2A05E4687D36}"/>
              </a:ext>
            </a:extLst>
          </p:cNvPr>
          <p:cNvSpPr>
            <a:spLocks noGrp="1"/>
          </p:cNvSpPr>
          <p:nvPr>
            <p:ph type="body" idx="1"/>
          </p:nvPr>
        </p:nvSpPr>
        <p:spPr>
          <a:xfrm>
            <a:off x="814275" y="1537988"/>
            <a:ext cx="6544468" cy="2724300"/>
          </a:xfrm>
        </p:spPr>
        <p:txBody>
          <a:bodyPr/>
          <a:lstStyle/>
          <a:p>
            <a:pPr marL="101600" indent="0">
              <a:buNone/>
            </a:pPr>
            <a:r>
              <a:rPr lang="en-IN" dirty="0" err="1"/>
              <a:t>Numpy</a:t>
            </a:r>
            <a:r>
              <a:rPr lang="en-IN" dirty="0"/>
              <a:t> is a software library mainly used for Array Vectorization. It is implemented using Python programming language. It supports large multidimensional arrays and matrices. </a:t>
            </a:r>
          </a:p>
          <a:p>
            <a:endParaRPr lang="en-US" dirty="0"/>
          </a:p>
        </p:txBody>
      </p:sp>
      <p:sp>
        <p:nvSpPr>
          <p:cNvPr id="5" name="Slide Number Placeholder 4">
            <a:extLst>
              <a:ext uri="{FF2B5EF4-FFF2-40B4-BE49-F238E27FC236}">
                <a16:creationId xmlns:a16="http://schemas.microsoft.com/office/drawing/2014/main" id="{45E1FCE8-23CD-7F46-9465-9083753E9A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86739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04F4-5499-BA44-BCF2-2C77E009D790}"/>
              </a:ext>
            </a:extLst>
          </p:cNvPr>
          <p:cNvSpPr>
            <a:spLocks noGrp="1"/>
          </p:cNvSpPr>
          <p:nvPr>
            <p:ph type="title"/>
          </p:nvPr>
        </p:nvSpPr>
        <p:spPr/>
        <p:txBody>
          <a:bodyPr/>
          <a:lstStyle/>
          <a:p>
            <a:r>
              <a:rPr lang="en-US" dirty="0"/>
              <a:t>Dataset</a:t>
            </a:r>
          </a:p>
        </p:txBody>
      </p:sp>
      <p:sp>
        <p:nvSpPr>
          <p:cNvPr id="3" name="Text Placeholder 2">
            <a:extLst>
              <a:ext uri="{FF2B5EF4-FFF2-40B4-BE49-F238E27FC236}">
                <a16:creationId xmlns:a16="http://schemas.microsoft.com/office/drawing/2014/main" id="{F895751D-7580-E549-B790-F4B0F76115DA}"/>
              </a:ext>
            </a:extLst>
          </p:cNvPr>
          <p:cNvSpPr>
            <a:spLocks noGrp="1"/>
          </p:cNvSpPr>
          <p:nvPr>
            <p:ph type="body" idx="1"/>
          </p:nvPr>
        </p:nvSpPr>
        <p:spPr/>
        <p:txBody>
          <a:bodyPr/>
          <a:lstStyle/>
          <a:p>
            <a:pPr marL="101600" indent="0">
              <a:buNone/>
            </a:pPr>
            <a:r>
              <a:rPr lang="en-US" dirty="0"/>
              <a:t>Dataset include videos of each activity</a:t>
            </a:r>
          </a:p>
        </p:txBody>
      </p:sp>
      <p:sp>
        <p:nvSpPr>
          <p:cNvPr id="5" name="Slide Number Placeholder 4">
            <a:extLst>
              <a:ext uri="{FF2B5EF4-FFF2-40B4-BE49-F238E27FC236}">
                <a16:creationId xmlns:a16="http://schemas.microsoft.com/office/drawing/2014/main" id="{472C3ED8-D418-FE40-B5EA-C9E7D2535E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86542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FEDB-83AE-C445-8215-F47A46EA57D3}"/>
              </a:ext>
            </a:extLst>
          </p:cNvPr>
          <p:cNvSpPr>
            <a:spLocks noGrp="1"/>
          </p:cNvSpPr>
          <p:nvPr>
            <p:ph type="title"/>
          </p:nvPr>
        </p:nvSpPr>
        <p:spPr/>
        <p:txBody>
          <a:bodyPr/>
          <a:lstStyle/>
          <a:p>
            <a:r>
              <a:rPr lang="en-US" dirty="0"/>
              <a:t>Data Flow Diagram</a:t>
            </a:r>
          </a:p>
        </p:txBody>
      </p:sp>
      <p:sp>
        <p:nvSpPr>
          <p:cNvPr id="3" name="Text Placeholder 2">
            <a:extLst>
              <a:ext uri="{FF2B5EF4-FFF2-40B4-BE49-F238E27FC236}">
                <a16:creationId xmlns:a16="http://schemas.microsoft.com/office/drawing/2014/main" id="{3959C138-7982-FB44-BB36-ED984922DA83}"/>
              </a:ext>
            </a:extLst>
          </p:cNvPr>
          <p:cNvSpPr>
            <a:spLocks noGrp="1"/>
          </p:cNvSpPr>
          <p:nvPr>
            <p:ph type="body" idx="1"/>
          </p:nvPr>
        </p:nvSpPr>
        <p:spPr>
          <a:xfrm>
            <a:off x="3434797" y="2383916"/>
            <a:ext cx="2765110" cy="1701298"/>
          </a:xfrm>
        </p:spPr>
        <p:txBody>
          <a:bodyPr/>
          <a:lstStyle/>
          <a:p>
            <a:pPr marL="101600" indent="0">
              <a:buNone/>
            </a:pPr>
            <a:endParaRPr lang="en-US" dirty="0"/>
          </a:p>
        </p:txBody>
      </p:sp>
      <p:sp>
        <p:nvSpPr>
          <p:cNvPr id="5" name="Slide Number Placeholder 4">
            <a:extLst>
              <a:ext uri="{FF2B5EF4-FFF2-40B4-BE49-F238E27FC236}">
                <a16:creationId xmlns:a16="http://schemas.microsoft.com/office/drawing/2014/main" id="{1FB62D12-73C5-6B48-996F-26749361FF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2049" name="Picture 1" descr="page19image7006576">
            <a:extLst>
              <a:ext uri="{FF2B5EF4-FFF2-40B4-BE49-F238E27FC236}">
                <a16:creationId xmlns:a16="http://schemas.microsoft.com/office/drawing/2014/main" id="{64B8445A-4A4E-7D40-9B9F-7AFACA057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050" y="1158775"/>
            <a:ext cx="3918857" cy="390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5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4185-F669-4A4D-BB2E-93FB5017C49B}"/>
              </a:ext>
            </a:extLst>
          </p:cNvPr>
          <p:cNvSpPr>
            <a:spLocks noGrp="1"/>
          </p:cNvSpPr>
          <p:nvPr>
            <p:ph type="title"/>
          </p:nvPr>
        </p:nvSpPr>
        <p:spPr/>
        <p:txBody>
          <a:bodyPr/>
          <a:lstStyle/>
          <a:p>
            <a:r>
              <a:rPr lang="en-US" dirty="0"/>
              <a:t>Expected Output</a:t>
            </a:r>
          </a:p>
        </p:txBody>
      </p:sp>
      <p:sp>
        <p:nvSpPr>
          <p:cNvPr id="3" name="Text Placeholder 2">
            <a:extLst>
              <a:ext uri="{FF2B5EF4-FFF2-40B4-BE49-F238E27FC236}">
                <a16:creationId xmlns:a16="http://schemas.microsoft.com/office/drawing/2014/main" id="{14B0FAF1-9A4B-5542-81AB-1D0EC77A54E4}"/>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6409B1EA-A6CC-714F-B3B2-53DA05385510}"/>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7AC7EEA4-1590-764D-AD35-D58292561E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6" name="Table 5">
            <a:extLst>
              <a:ext uri="{FF2B5EF4-FFF2-40B4-BE49-F238E27FC236}">
                <a16:creationId xmlns:a16="http://schemas.microsoft.com/office/drawing/2014/main" id="{D2DA3FB8-AAD7-FA4E-81F4-9E04FB064825}"/>
              </a:ext>
            </a:extLst>
          </p:cNvPr>
          <p:cNvGraphicFramePr>
            <a:graphicFrameLocks noGrp="1"/>
          </p:cNvGraphicFramePr>
          <p:nvPr>
            <p:extLst>
              <p:ext uri="{D42A27DB-BD31-4B8C-83A1-F6EECF244321}">
                <p14:modId xmlns:p14="http://schemas.microsoft.com/office/powerpoint/2010/main" val="288557465"/>
              </p:ext>
            </p:extLst>
          </p:nvPr>
        </p:nvGraphicFramePr>
        <p:xfrm>
          <a:off x="890589" y="1537988"/>
          <a:ext cx="6132510" cy="3139440"/>
        </p:xfrm>
        <a:graphic>
          <a:graphicData uri="http://schemas.openxmlformats.org/drawingml/2006/table">
            <a:tbl>
              <a:tblPr/>
              <a:tblGrid>
                <a:gridCol w="1022085">
                  <a:extLst>
                    <a:ext uri="{9D8B030D-6E8A-4147-A177-3AD203B41FA5}">
                      <a16:colId xmlns:a16="http://schemas.microsoft.com/office/drawing/2014/main" val="956752290"/>
                    </a:ext>
                  </a:extLst>
                </a:gridCol>
                <a:gridCol w="1022085">
                  <a:extLst>
                    <a:ext uri="{9D8B030D-6E8A-4147-A177-3AD203B41FA5}">
                      <a16:colId xmlns:a16="http://schemas.microsoft.com/office/drawing/2014/main" val="2099912106"/>
                    </a:ext>
                  </a:extLst>
                </a:gridCol>
                <a:gridCol w="1022085">
                  <a:extLst>
                    <a:ext uri="{9D8B030D-6E8A-4147-A177-3AD203B41FA5}">
                      <a16:colId xmlns:a16="http://schemas.microsoft.com/office/drawing/2014/main" val="1251113952"/>
                    </a:ext>
                  </a:extLst>
                </a:gridCol>
                <a:gridCol w="1022085">
                  <a:extLst>
                    <a:ext uri="{9D8B030D-6E8A-4147-A177-3AD203B41FA5}">
                      <a16:colId xmlns:a16="http://schemas.microsoft.com/office/drawing/2014/main" val="4218625122"/>
                    </a:ext>
                  </a:extLst>
                </a:gridCol>
                <a:gridCol w="1022085">
                  <a:extLst>
                    <a:ext uri="{9D8B030D-6E8A-4147-A177-3AD203B41FA5}">
                      <a16:colId xmlns:a16="http://schemas.microsoft.com/office/drawing/2014/main" val="2805612854"/>
                    </a:ext>
                  </a:extLst>
                </a:gridCol>
                <a:gridCol w="1022085">
                  <a:extLst>
                    <a:ext uri="{9D8B030D-6E8A-4147-A177-3AD203B41FA5}">
                      <a16:colId xmlns:a16="http://schemas.microsoft.com/office/drawing/2014/main" val="1167051716"/>
                    </a:ext>
                  </a:extLst>
                </a:gridCol>
              </a:tblGrid>
              <a:tr h="0">
                <a:tc>
                  <a:txBody>
                    <a:bodyPr/>
                    <a:lstStyle/>
                    <a:p>
                      <a:r>
                        <a:rPr lang="en-IN" sz="1200">
                          <a:effectLst/>
                          <a:latin typeface="TimesNewRomanPSMT"/>
                        </a:rPr>
                        <a:t>Test case id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Description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Input video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Expected output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Actual output </a:t>
                      </a:r>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Result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9040814"/>
                  </a:ext>
                </a:extLst>
              </a:tr>
              <a:tr h="0">
                <a:tc>
                  <a:txBody>
                    <a:bodyPr/>
                    <a:lstStyle/>
                    <a:p>
                      <a:r>
                        <a:rPr lang="en-IN" sz="1200">
                          <a:effectLst/>
                          <a:latin typeface="TimesNewRomanPSMT"/>
                        </a:rPr>
                        <a:t>1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in room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Person walking 1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a:t>
                      </a:r>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pass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9063267"/>
                  </a:ext>
                </a:extLst>
              </a:tr>
              <a:tr h="0">
                <a:tc>
                  <a:txBody>
                    <a:bodyPr/>
                    <a:lstStyle/>
                    <a:p>
                      <a:r>
                        <a:rPr lang="en-IN" sz="1200">
                          <a:effectLst/>
                          <a:latin typeface="TimesNewRomanPSMT"/>
                        </a:rPr>
                        <a:t>2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Slow walking on street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Person walking 2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dirty="0">
                          <a:effectLst/>
                          <a:latin typeface="TimesNewRomanPSMT"/>
                        </a:rPr>
                        <a:t>Walking </a:t>
                      </a:r>
                      <a:endParaRPr lang="en-IN"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a:t>
                      </a:r>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pass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56551933"/>
                  </a:ext>
                </a:extLst>
              </a:tr>
              <a:tr h="0">
                <a:tc>
                  <a:txBody>
                    <a:bodyPr/>
                    <a:lstStyle/>
                    <a:p>
                      <a:r>
                        <a:rPr lang="en-IN" sz="1200">
                          <a:effectLst/>
                          <a:latin typeface="TimesNewRomanPSMT"/>
                        </a:rPr>
                        <a:t>3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Hand in pocket while walking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Person walking 3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a:t>
                      </a:r>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pass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83"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8183022"/>
                  </a:ext>
                </a:extLst>
              </a:tr>
              <a:tr h="0">
                <a:tc>
                  <a:txBody>
                    <a:bodyPr/>
                    <a:lstStyle/>
                    <a:p>
                      <a:r>
                        <a:rPr lang="en-IN" sz="1200">
                          <a:effectLst/>
                          <a:latin typeface="TimesNewRomanPSMT"/>
                        </a:rPr>
                        <a:t>4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Wearing skullcap and jacket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Person walking 4 </a:t>
                      </a:r>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Walking </a:t>
                      </a:r>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TimesNewRomanPSMT"/>
                        </a:rPr>
                        <a:t>pass </a:t>
                      </a:r>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45820576"/>
                  </a:ext>
                </a:extLst>
              </a:tr>
              <a:tr h="0">
                <a:tc>
                  <a:txBody>
                    <a:bodyPr/>
                    <a:lstStyle/>
                    <a:p>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endParaRPr lang="en-IN">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endParaRPr lang="en-IN">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endParaRPr lang="en-IN">
                        <a:effectLst/>
                      </a:endParaRPr>
                    </a:p>
                  </a:txBody>
                  <a:tcPr anchor="ctr">
                    <a:lnL w="6083"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tc>
                  <a:txBody>
                    <a:bodyPr/>
                    <a:lstStyle/>
                    <a:p>
                      <a:endParaRPr lang="en-IN" dirty="0">
                        <a:effectLst/>
                      </a:endParaRPr>
                    </a:p>
                  </a:txBody>
                  <a:tcPr anchor="ctr">
                    <a:lnL w="6096" cap="flat" cmpd="sng" algn="ctr">
                      <a:solidFill>
                        <a:srgbClr val="000000"/>
                      </a:solidFill>
                      <a:prstDash val="solid"/>
                      <a:round/>
                      <a:headEnd type="none" w="med" len="med"/>
                      <a:tailEnd type="none" w="med" len="med"/>
                    </a:lnL>
                    <a:lnR w="6083"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8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9941595"/>
                  </a:ext>
                </a:extLst>
              </a:tr>
            </a:tbl>
          </a:graphicData>
        </a:graphic>
      </p:graphicFrame>
    </p:spTree>
    <p:extLst>
      <p:ext uri="{BB962C8B-B14F-4D97-AF65-F5344CB8AC3E}">
        <p14:creationId xmlns:p14="http://schemas.microsoft.com/office/powerpoint/2010/main" val="317849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D92C-0736-E54C-934A-A3868053780E}"/>
              </a:ext>
            </a:extLst>
          </p:cNvPr>
          <p:cNvSpPr>
            <a:spLocks noGrp="1"/>
          </p:cNvSpPr>
          <p:nvPr>
            <p:ph type="title"/>
          </p:nvPr>
        </p:nvSpPr>
        <p:spPr/>
        <p:txBody>
          <a:bodyPr/>
          <a:lstStyle/>
          <a:p>
            <a:r>
              <a:rPr lang="en-US" dirty="0"/>
              <a:t>Expecting Output</a:t>
            </a:r>
          </a:p>
        </p:txBody>
      </p:sp>
      <p:sp>
        <p:nvSpPr>
          <p:cNvPr id="3" name="Text Placeholder 2">
            <a:extLst>
              <a:ext uri="{FF2B5EF4-FFF2-40B4-BE49-F238E27FC236}">
                <a16:creationId xmlns:a16="http://schemas.microsoft.com/office/drawing/2014/main" id="{4C8D991E-3066-304C-86D8-11F2E69CE08E}"/>
              </a:ext>
            </a:extLst>
          </p:cNvPr>
          <p:cNvSpPr>
            <a:spLocks noGrp="1"/>
          </p:cNvSpPr>
          <p:nvPr>
            <p:ph type="body" idx="1"/>
          </p:nvPr>
        </p:nvSpPr>
        <p:spPr>
          <a:xfrm>
            <a:off x="814275" y="1430651"/>
            <a:ext cx="2247900" cy="3205849"/>
          </a:xfrm>
        </p:spPr>
        <p:txBody>
          <a:bodyPr/>
          <a:lstStyle/>
          <a:p>
            <a:pPr marL="114300" indent="0">
              <a:buNone/>
            </a:pPr>
            <a:r>
              <a:rPr lang="en-IN" dirty="0"/>
              <a:t>The output of human activity is displayed over the playback of the video in real time on the top left corner of the screen. It keeps on changing based on the activity being performed at that instance of the video being played. </a:t>
            </a:r>
          </a:p>
          <a:p>
            <a:pPr marL="114300" indent="0">
              <a:buNone/>
            </a:pPr>
            <a:endParaRPr lang="en-US" dirty="0"/>
          </a:p>
        </p:txBody>
      </p:sp>
      <p:sp>
        <p:nvSpPr>
          <p:cNvPr id="6" name="Slide Number Placeholder 5">
            <a:extLst>
              <a:ext uri="{FF2B5EF4-FFF2-40B4-BE49-F238E27FC236}">
                <a16:creationId xmlns:a16="http://schemas.microsoft.com/office/drawing/2014/main" id="{DD2124A7-04EE-2049-BD91-F22D7D9BDA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Rectangle 1">
            <a:extLst>
              <a:ext uri="{FF2B5EF4-FFF2-40B4-BE49-F238E27FC236}">
                <a16:creationId xmlns:a16="http://schemas.microsoft.com/office/drawing/2014/main" id="{F641AAA7-605B-8A46-9C7E-C0BB0B8C0EC6}"/>
              </a:ext>
            </a:extLst>
          </p:cNvPr>
          <p:cNvSpPr>
            <a:spLocks noChangeArrowheads="1"/>
          </p:cNvSpPr>
          <p:nvPr/>
        </p:nvSpPr>
        <p:spPr bwMode="auto">
          <a:xfrm>
            <a:off x="3526971" y="2690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NewRomanPS"/>
              </a:rPr>
              <a:t>Results for </a:t>
            </a:r>
            <a:r>
              <a:rPr kumimoji="0" lang="en-US" altLang="en-US" sz="1400" b="1" i="1" u="none" strike="noStrike" cap="none" normalizeH="0" baseline="0">
                <a:ln>
                  <a:noFill/>
                </a:ln>
                <a:solidFill>
                  <a:schemeClr val="tx1"/>
                </a:solidFill>
                <a:effectLst/>
                <a:latin typeface="TimesNewRomanPS"/>
              </a:rPr>
              <a:t>Meditation </a:t>
            </a:r>
            <a:r>
              <a:rPr kumimoji="0" lang="en-US" altLang="en-US" sz="1400" b="1" i="0" u="none" strike="noStrike" cap="none" normalizeH="0" baseline="0">
                <a:ln>
                  <a:noFill/>
                </a:ln>
                <a:solidFill>
                  <a:schemeClr val="tx1"/>
                </a:solidFill>
                <a:effectLst/>
                <a:latin typeface="TimesNewRomanPS"/>
              </a:rPr>
              <a:t>activity </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15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1026" name="Picture 2" descr="page45image7049904">
            <a:extLst>
              <a:ext uri="{FF2B5EF4-FFF2-40B4-BE49-F238E27FC236}">
                <a16:creationId xmlns:a16="http://schemas.microsoft.com/office/drawing/2014/main" id="{2D3C04D4-DB9C-4445-BA90-2E45013A7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971" y="1158775"/>
            <a:ext cx="4546600" cy="341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3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References</a:t>
            </a:r>
            <a:endParaRPr dirty="0"/>
          </a:p>
        </p:txBody>
      </p:sp>
      <p:sp>
        <p:nvSpPr>
          <p:cNvPr id="542" name="Google Shape;542;p3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342900" lvl="0" indent="-342900">
              <a:spcBef>
                <a:spcPts val="0"/>
              </a:spcBef>
              <a:buAutoNum type="arabicPeriod"/>
            </a:pPr>
            <a:r>
              <a:rPr lang="en-IN" sz="1800" dirty="0">
                <a:hlinkClick r:id="rId3"/>
              </a:rPr>
              <a:t>https://teachablemachine.withgoogle.com/</a:t>
            </a:r>
            <a:endParaRPr lang="en-IN" sz="1800" dirty="0"/>
          </a:p>
          <a:p>
            <a:pPr marL="342900" indent="-342900">
              <a:spcBef>
                <a:spcPts val="0"/>
              </a:spcBef>
              <a:buFont typeface="Roboto Condensed Light"/>
              <a:buAutoNum type="arabicPeriod"/>
            </a:pPr>
            <a:r>
              <a:rPr lang="en-IN" dirty="0"/>
              <a:t>https://</a:t>
            </a:r>
            <a:r>
              <a:rPr lang="en-IN" dirty="0" err="1"/>
              <a:t>www.google.com</a:t>
            </a:r>
            <a:r>
              <a:rPr lang="en-IN" dirty="0"/>
              <a:t>/</a:t>
            </a:r>
            <a:r>
              <a:rPr lang="en-IN" dirty="0" err="1"/>
              <a:t>imghp?hl</a:t>
            </a:r>
            <a:r>
              <a:rPr lang="en-IN" dirty="0"/>
              <a:t>=</a:t>
            </a:r>
            <a:r>
              <a:rPr lang="en-IN" dirty="0" err="1"/>
              <a:t>en</a:t>
            </a:r>
            <a:r>
              <a:rPr lang="en-IN" dirty="0"/>
              <a:t> </a:t>
            </a:r>
          </a:p>
          <a:p>
            <a:pPr marL="342900" indent="-342900">
              <a:spcBef>
                <a:spcPts val="0"/>
              </a:spcBef>
              <a:buFont typeface="Roboto Condensed Light"/>
              <a:buAutoNum type="arabicPeriod"/>
            </a:pPr>
            <a:r>
              <a:rPr lang="en-IN" dirty="0"/>
              <a:t>https://</a:t>
            </a:r>
            <a:r>
              <a:rPr lang="en-IN" dirty="0" err="1"/>
              <a:t>www.youtube.com</a:t>
            </a:r>
            <a:r>
              <a:rPr lang="en-IN" dirty="0"/>
              <a:t>/ </a:t>
            </a:r>
          </a:p>
          <a:p>
            <a:pPr marL="342900" lvl="0" indent="-342900">
              <a:spcBef>
                <a:spcPts val="0"/>
              </a:spcBef>
              <a:buAutoNum type="arabicPeriod"/>
            </a:pPr>
            <a:endParaRPr lang="en-GB" sz="1800" b="1" dirty="0">
              <a:solidFill>
                <a:srgbClr val="FF9800"/>
              </a:solidFill>
            </a:endParaRPr>
          </a:p>
          <a:p>
            <a:pPr marL="342900" lvl="0" indent="-342900">
              <a:spcBef>
                <a:spcPts val="0"/>
              </a:spcBef>
              <a:buAutoNum type="arabicPeriod"/>
            </a:pPr>
            <a:r>
              <a:rPr lang="en-IN" sz="1800" b="1" dirty="0">
                <a:solidFill>
                  <a:srgbClr val="FF9800"/>
                </a:solidFill>
              </a:rPr>
              <a:t>https://</a:t>
            </a:r>
            <a:r>
              <a:rPr lang="en-IN" sz="1800" b="1" dirty="0" err="1">
                <a:solidFill>
                  <a:srgbClr val="FF9800"/>
                </a:solidFill>
              </a:rPr>
              <a:t>www.kaggle.com</a:t>
            </a:r>
            <a:r>
              <a:rPr lang="en-IN" sz="1800" b="1" dirty="0">
                <a:solidFill>
                  <a:srgbClr val="FF9800"/>
                </a:solidFill>
              </a:rPr>
              <a:t>/datasets</a:t>
            </a:r>
            <a:endParaRPr sz="1800" b="1" dirty="0">
              <a:solidFill>
                <a:srgbClr val="FF9800"/>
              </a:solidFill>
            </a:endParaRPr>
          </a:p>
        </p:txBody>
      </p:sp>
      <p:sp>
        <p:nvSpPr>
          <p:cNvPr id="544" name="Google Shape;54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545" name="Google Shape;545;p35"/>
          <p:cNvGrpSpPr/>
          <p:nvPr/>
        </p:nvGrpSpPr>
        <p:grpSpPr>
          <a:xfrm>
            <a:off x="283552" y="610550"/>
            <a:ext cx="330270" cy="330251"/>
            <a:chOff x="1923675" y="1633650"/>
            <a:chExt cx="436000" cy="435975"/>
          </a:xfrm>
        </p:grpSpPr>
        <p:sp>
          <p:nvSpPr>
            <p:cNvPr id="546" name="Google Shape;546;p35"/>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 YOU!</a:t>
            </a:r>
            <a:endParaRPr sz="6000" dirty="0">
              <a:solidFill>
                <a:schemeClr val="accent5"/>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00" y="2130701"/>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Team Members</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Harsh Yadav (19csu121)</a:t>
            </a:r>
          </a:p>
          <a:p>
            <a:pPr marL="0" lvl="0" indent="0" algn="ctr" rtl="0">
              <a:spcBef>
                <a:spcPts val="0"/>
              </a:spcBef>
              <a:spcAft>
                <a:spcPts val="0"/>
              </a:spcAft>
              <a:buNone/>
            </a:pPr>
            <a:r>
              <a:rPr lang="en" sz="2000" b="1" dirty="0"/>
              <a:t>I</a:t>
            </a:r>
            <a:r>
              <a:rPr lang="en-IN" sz="2000" b="1" dirty="0"/>
              <a:t>s</a:t>
            </a:r>
            <a:r>
              <a:rPr lang="en" sz="2000" b="1" dirty="0"/>
              <a:t>ha </a:t>
            </a:r>
            <a:r>
              <a:rPr lang="en" sz="2000" b="1" dirty="0" err="1"/>
              <a:t>Saluja</a:t>
            </a:r>
            <a:r>
              <a:rPr lang="en" sz="2000" b="1" dirty="0"/>
              <a:t> (19csu131)</a:t>
            </a:r>
          </a:p>
          <a:p>
            <a:pPr marL="0" lvl="0" indent="0" algn="ctr" rtl="0">
              <a:spcBef>
                <a:spcPts val="0"/>
              </a:spcBef>
              <a:spcAft>
                <a:spcPts val="0"/>
              </a:spcAft>
              <a:buNone/>
            </a:pPr>
            <a:r>
              <a:rPr lang="en" sz="2000" b="1" dirty="0" err="1"/>
              <a:t>Himashi</a:t>
            </a:r>
            <a:r>
              <a:rPr lang="en" sz="2000" b="1" dirty="0"/>
              <a:t> </a:t>
            </a:r>
            <a:r>
              <a:rPr lang="en" sz="2000" b="1" dirty="0" err="1"/>
              <a:t>Dudeja</a:t>
            </a:r>
            <a:r>
              <a:rPr lang="en" sz="2000" b="1" dirty="0"/>
              <a:t> (19csu125)</a:t>
            </a:r>
          </a:p>
          <a:p>
            <a:pPr marL="0" lvl="0" indent="0" algn="ctr" rtl="0">
              <a:spcBef>
                <a:spcPts val="0"/>
              </a:spcBef>
              <a:spcAft>
                <a:spcPts val="0"/>
              </a:spcAft>
              <a:buNone/>
            </a:pPr>
            <a:r>
              <a:rPr lang="en" sz="2000" b="1" dirty="0"/>
              <a:t>I</a:t>
            </a:r>
            <a:r>
              <a:rPr lang="en-IN" sz="2000" b="1" dirty="0"/>
              <a:t>s</a:t>
            </a:r>
            <a:r>
              <a:rPr lang="en" sz="2000" b="1" dirty="0" err="1"/>
              <a:t>hita</a:t>
            </a:r>
            <a:r>
              <a:rPr lang="en" sz="2000" b="1" dirty="0"/>
              <a:t> Garg (19csu139)</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Idea</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93" name="Google Shape;193;p12"/>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dirty="0"/>
              <a:t>.</a:t>
            </a: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90;p12">
            <a:extLst>
              <a:ext uri="{FF2B5EF4-FFF2-40B4-BE49-F238E27FC236}">
                <a16:creationId xmlns:a16="http://schemas.microsoft.com/office/drawing/2014/main" id="{62205D24-042E-364C-8605-6D00DC5D81EA}"/>
              </a:ext>
            </a:extLst>
          </p:cNvPr>
          <p:cNvSpPr txBox="1">
            <a:spLocks/>
          </p:cNvSpPr>
          <p:nvPr/>
        </p:nvSpPr>
        <p:spPr>
          <a:xfrm>
            <a:off x="1021102" y="1998600"/>
            <a:ext cx="6337639" cy="175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0" indent="0">
              <a:spcAft>
                <a:spcPts val="1000"/>
              </a:spcAft>
              <a:buNone/>
            </a:pPr>
            <a:r>
              <a:rPr lang="en-IN" dirty="0"/>
              <a:t>Security Surveillance is expensive and 24*7 surveillance by humans carries a very high operational cost and humans are also prone to errors during detection. Human activity detection can be done to recognize a set of human activities by training a supervised learning model and displaying the activity being done as a result as per the input activity received from the camera input. </a:t>
            </a:r>
          </a:p>
          <a:p>
            <a:pPr marL="0" indent="0">
              <a:spcAft>
                <a:spcPts val="1000"/>
              </a:spcAft>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Objectives </a:t>
            </a:r>
            <a:endParaRPr dirty="0"/>
          </a:p>
        </p:txBody>
      </p:sp>
      <p:sp>
        <p:nvSpPr>
          <p:cNvPr id="237" name="Google Shape;237;p16"/>
          <p:cNvSpPr txBox="1">
            <a:spLocks noGrp="1"/>
          </p:cNvSpPr>
          <p:nvPr>
            <p:ph type="body" idx="1"/>
          </p:nvPr>
        </p:nvSpPr>
        <p:spPr>
          <a:xfrm>
            <a:off x="814275" y="1327350"/>
            <a:ext cx="7513296" cy="3145500"/>
          </a:xfrm>
          <a:prstGeom prst="rect">
            <a:avLst/>
          </a:prstGeom>
        </p:spPr>
        <p:txBody>
          <a:bodyPr spcFirstLastPara="1" wrap="square" lIns="91425" tIns="91425" rIns="91425" bIns="91425" anchor="ctr" anchorCtr="0">
            <a:noAutofit/>
          </a:bodyPr>
          <a:lstStyle/>
          <a:p>
            <a:r>
              <a:rPr lang="en-IN" sz="1400" dirty="0"/>
              <a:t>To prepare a dataset consisting of images for 6 activities namely walking, hand waving, squats, talking on the phone, standing and performing Meditation. </a:t>
            </a:r>
          </a:p>
          <a:p>
            <a:r>
              <a:rPr lang="en-IN" sz="1400" dirty="0"/>
              <a:t>The dataset is segmented and the relevant data is annotated with labels of the above- mentioned activities. </a:t>
            </a:r>
          </a:p>
          <a:p>
            <a:r>
              <a:rPr lang="en-IN" sz="1400" dirty="0"/>
              <a:t>Data is pre-processed and redundant and irrelevant data is edited out. </a:t>
            </a:r>
          </a:p>
          <a:p>
            <a:r>
              <a:rPr lang="en-IN" sz="1400" dirty="0"/>
              <a:t>The development of an optimised model is carried out that uses Logistic Regression as a classifier to segment the dataset images into their respective action labels. This is done following a supervised learning procedure for training the model. The threshold is also set to determine the probability of correctness in the determination of the action being performed. </a:t>
            </a:r>
          </a:p>
          <a:p>
            <a:r>
              <a:rPr lang="en-IN" sz="1400" dirty="0"/>
              <a:t>Demonstrating the results. </a:t>
            </a:r>
          </a:p>
          <a:p>
            <a:pPr marL="76200" lvl="0" indent="0" algn="l" rtl="0">
              <a:spcBef>
                <a:spcPts val="0"/>
              </a:spcBef>
              <a:spcAft>
                <a:spcPts val="0"/>
              </a:spcAft>
              <a:buSzPts val="2400"/>
              <a:buNone/>
            </a:pPr>
            <a:endParaRPr lang="en-GB" sz="20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342900" indent="-342900"/>
            <a:r>
              <a:rPr lang="en-GB" dirty="0"/>
              <a:t>Action AI</a:t>
            </a:r>
          </a:p>
          <a:p>
            <a:pPr marL="342900" indent="-342900"/>
            <a:r>
              <a:rPr lang="en-GB" dirty="0"/>
              <a:t>Tensor Flow</a:t>
            </a:r>
          </a:p>
          <a:p>
            <a:pPr marL="342900" indent="-342900"/>
            <a:r>
              <a:rPr lang="en-GB" dirty="0"/>
              <a:t>Open CV(Computer Vision)</a:t>
            </a:r>
          </a:p>
          <a:p>
            <a:pPr marL="342900" indent="-342900"/>
            <a:r>
              <a:rPr lang="en-GB" dirty="0"/>
              <a:t>Scikit Learn </a:t>
            </a:r>
          </a:p>
          <a:p>
            <a:pPr marL="342900" indent="-342900"/>
            <a:r>
              <a:rPr lang="en-GB" dirty="0"/>
              <a:t>Pandas</a:t>
            </a:r>
          </a:p>
          <a:p>
            <a:pPr marL="342900" indent="-342900"/>
            <a:r>
              <a:rPr lang="en-GB" dirty="0" err="1"/>
              <a:t>Numpy</a:t>
            </a:r>
            <a:endParaRPr lang="en-GB"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Libraries Will Use</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F75B-F759-5D47-9508-A241D50A6C3E}"/>
              </a:ext>
            </a:extLst>
          </p:cNvPr>
          <p:cNvSpPr>
            <a:spLocks noGrp="1"/>
          </p:cNvSpPr>
          <p:nvPr>
            <p:ph type="title"/>
          </p:nvPr>
        </p:nvSpPr>
        <p:spPr/>
        <p:txBody>
          <a:bodyPr/>
          <a:lstStyle/>
          <a:p>
            <a:r>
              <a:rPr lang="en-US" dirty="0"/>
              <a:t>ACTION AI</a:t>
            </a:r>
          </a:p>
        </p:txBody>
      </p:sp>
      <p:sp>
        <p:nvSpPr>
          <p:cNvPr id="3" name="Text Placeholder 2">
            <a:extLst>
              <a:ext uri="{FF2B5EF4-FFF2-40B4-BE49-F238E27FC236}">
                <a16:creationId xmlns:a16="http://schemas.microsoft.com/office/drawing/2014/main" id="{8B0DBAB0-354E-394F-8423-4EEDEF780CB9}"/>
              </a:ext>
            </a:extLst>
          </p:cNvPr>
          <p:cNvSpPr>
            <a:spLocks noGrp="1"/>
          </p:cNvSpPr>
          <p:nvPr>
            <p:ph type="body" idx="1"/>
          </p:nvPr>
        </p:nvSpPr>
        <p:spPr>
          <a:xfrm>
            <a:off x="814274" y="1537988"/>
            <a:ext cx="6261439" cy="2724300"/>
          </a:xfrm>
        </p:spPr>
        <p:txBody>
          <a:bodyPr/>
          <a:lstStyle/>
          <a:p>
            <a:pPr marL="101600" indent="0">
              <a:buNone/>
            </a:pPr>
            <a:r>
              <a:rPr lang="en-IN" dirty="0"/>
              <a:t>Action AI is a library proposed by python – 3.6. This library is most significantly used to recognize and segregate the human actions by developing Machine Learning algorithms for training a model that identifies different human actions . </a:t>
            </a:r>
          </a:p>
          <a:p>
            <a:endParaRPr lang="en-US" dirty="0"/>
          </a:p>
        </p:txBody>
      </p:sp>
      <p:sp>
        <p:nvSpPr>
          <p:cNvPr id="5" name="Slide Number Placeholder 4">
            <a:extLst>
              <a:ext uri="{FF2B5EF4-FFF2-40B4-BE49-F238E27FC236}">
                <a16:creationId xmlns:a16="http://schemas.microsoft.com/office/drawing/2014/main" id="{914511EE-6EAB-5D48-951C-420C22316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68029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9DAF-3159-DB40-9248-3FB73F1D717E}"/>
              </a:ext>
            </a:extLst>
          </p:cNvPr>
          <p:cNvSpPr>
            <a:spLocks noGrp="1"/>
          </p:cNvSpPr>
          <p:nvPr>
            <p:ph type="title"/>
          </p:nvPr>
        </p:nvSpPr>
        <p:spPr/>
        <p:txBody>
          <a:bodyPr/>
          <a:lstStyle/>
          <a:p>
            <a:r>
              <a:rPr lang="en-US" dirty="0"/>
              <a:t>Tensor Flow</a:t>
            </a:r>
          </a:p>
        </p:txBody>
      </p:sp>
      <p:sp>
        <p:nvSpPr>
          <p:cNvPr id="3" name="Text Placeholder 2">
            <a:extLst>
              <a:ext uri="{FF2B5EF4-FFF2-40B4-BE49-F238E27FC236}">
                <a16:creationId xmlns:a16="http://schemas.microsoft.com/office/drawing/2014/main" id="{B4843120-12DC-F743-8CF6-407BDB9E747B}"/>
              </a:ext>
            </a:extLst>
          </p:cNvPr>
          <p:cNvSpPr>
            <a:spLocks noGrp="1"/>
          </p:cNvSpPr>
          <p:nvPr>
            <p:ph type="body" idx="1"/>
          </p:nvPr>
        </p:nvSpPr>
        <p:spPr>
          <a:xfrm>
            <a:off x="814274" y="1537988"/>
            <a:ext cx="6803725" cy="2724300"/>
          </a:xfrm>
        </p:spPr>
        <p:txBody>
          <a:bodyPr/>
          <a:lstStyle/>
          <a:p>
            <a:pPr marL="101600" indent="0">
              <a:buNone/>
            </a:pPr>
            <a:r>
              <a:rPr lang="en-IN" dirty="0"/>
              <a:t>TensorFlow 2.0 is an open-source library that has its significance in development and training of Machine Learning models. It can be implemented on various programming languages. It has a large set of software libraries that handles flow of data across various systems, applications and tasks. One of the biggest implementations of Machine Learning algorithms, i.e.; Neural Networks can be implemented using TensorFlow. We are using 2.0 version of TensorFlow mainly due to additional inbuilt functions available in this version as compared to the previous versions.</a:t>
            </a:r>
            <a:br>
              <a:rPr lang="en-IN" dirty="0"/>
            </a:br>
            <a:endParaRPr lang="en-IN" dirty="0"/>
          </a:p>
          <a:p>
            <a:endParaRPr lang="en-US" dirty="0"/>
          </a:p>
        </p:txBody>
      </p:sp>
      <p:sp>
        <p:nvSpPr>
          <p:cNvPr id="5" name="Slide Number Placeholder 4">
            <a:extLst>
              <a:ext uri="{FF2B5EF4-FFF2-40B4-BE49-F238E27FC236}">
                <a16:creationId xmlns:a16="http://schemas.microsoft.com/office/drawing/2014/main" id="{05FC1DD5-A470-B74F-A8A3-EFE9EBE02B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4233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F56E-04EB-9741-B852-3820C9AE77B6}"/>
              </a:ext>
            </a:extLst>
          </p:cNvPr>
          <p:cNvSpPr>
            <a:spLocks noGrp="1"/>
          </p:cNvSpPr>
          <p:nvPr>
            <p:ph type="title"/>
          </p:nvPr>
        </p:nvSpPr>
        <p:spPr/>
        <p:txBody>
          <a:bodyPr/>
          <a:lstStyle/>
          <a:p>
            <a:r>
              <a:rPr lang="en-US" dirty="0"/>
              <a:t>Open CV</a:t>
            </a:r>
          </a:p>
        </p:txBody>
      </p:sp>
      <p:sp>
        <p:nvSpPr>
          <p:cNvPr id="3" name="Text Placeholder 2">
            <a:extLst>
              <a:ext uri="{FF2B5EF4-FFF2-40B4-BE49-F238E27FC236}">
                <a16:creationId xmlns:a16="http://schemas.microsoft.com/office/drawing/2014/main" id="{516A2C96-3A12-F14E-B698-957F72DB0017}"/>
              </a:ext>
            </a:extLst>
          </p:cNvPr>
          <p:cNvSpPr>
            <a:spLocks noGrp="1"/>
          </p:cNvSpPr>
          <p:nvPr>
            <p:ph type="body" idx="1"/>
          </p:nvPr>
        </p:nvSpPr>
        <p:spPr>
          <a:xfrm>
            <a:off x="814275" y="1537988"/>
            <a:ext cx="6076382" cy="2724300"/>
          </a:xfrm>
        </p:spPr>
        <p:txBody>
          <a:bodyPr/>
          <a:lstStyle/>
          <a:p>
            <a:pPr marL="101600" indent="0">
              <a:buNone/>
            </a:pPr>
            <a:r>
              <a:rPr lang="en-IN" dirty="0"/>
              <a:t>Open Source Computer Vision Library commonly known as OpenCV is a collection of programming functions which is prominently used for Real time Computer Vision. As the name states, it is commonly used for capturing video’s or images live.</a:t>
            </a:r>
            <a:br>
              <a:rPr lang="en-IN" dirty="0"/>
            </a:br>
            <a:endParaRPr lang="en-IN" dirty="0"/>
          </a:p>
          <a:p>
            <a:endParaRPr lang="en-US" dirty="0"/>
          </a:p>
        </p:txBody>
      </p:sp>
      <p:sp>
        <p:nvSpPr>
          <p:cNvPr id="5" name="Slide Number Placeholder 4">
            <a:extLst>
              <a:ext uri="{FF2B5EF4-FFF2-40B4-BE49-F238E27FC236}">
                <a16:creationId xmlns:a16="http://schemas.microsoft.com/office/drawing/2014/main" id="{5E7F443B-85BF-4D41-95C0-C26A033E17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58450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630D-831D-FB48-AD67-63002CA620C1}"/>
              </a:ext>
            </a:extLst>
          </p:cNvPr>
          <p:cNvSpPr>
            <a:spLocks noGrp="1"/>
          </p:cNvSpPr>
          <p:nvPr>
            <p:ph type="title"/>
          </p:nvPr>
        </p:nvSpPr>
        <p:spPr/>
        <p:txBody>
          <a:bodyPr/>
          <a:lstStyle/>
          <a:p>
            <a:r>
              <a:rPr lang="en-US" dirty="0"/>
              <a:t>Scikit-Learn</a:t>
            </a:r>
          </a:p>
        </p:txBody>
      </p:sp>
      <p:sp>
        <p:nvSpPr>
          <p:cNvPr id="3" name="Text Placeholder 2">
            <a:extLst>
              <a:ext uri="{FF2B5EF4-FFF2-40B4-BE49-F238E27FC236}">
                <a16:creationId xmlns:a16="http://schemas.microsoft.com/office/drawing/2014/main" id="{04744640-8290-B241-9E4A-6DC52946B691}"/>
              </a:ext>
            </a:extLst>
          </p:cNvPr>
          <p:cNvSpPr>
            <a:spLocks noGrp="1"/>
          </p:cNvSpPr>
          <p:nvPr>
            <p:ph type="body" idx="1"/>
          </p:nvPr>
        </p:nvSpPr>
        <p:spPr>
          <a:xfrm>
            <a:off x="814274" y="1537988"/>
            <a:ext cx="6803725" cy="2724300"/>
          </a:xfrm>
        </p:spPr>
        <p:txBody>
          <a:bodyPr/>
          <a:lstStyle/>
          <a:p>
            <a:pPr marL="101600" indent="0">
              <a:buNone/>
            </a:pPr>
            <a:r>
              <a:rPr lang="en-IN" dirty="0" err="1"/>
              <a:t>Sklearn</a:t>
            </a:r>
            <a:r>
              <a:rPr lang="en-IN" dirty="0"/>
              <a:t> can be implemented in association with many Python Libraries such as </a:t>
            </a:r>
            <a:r>
              <a:rPr lang="en-IN" dirty="0" err="1"/>
              <a:t>Pyplot</a:t>
            </a:r>
            <a:r>
              <a:rPr lang="en-IN" dirty="0"/>
              <a:t> and Matplotlib for plotting, Array Vectorization using </a:t>
            </a:r>
            <a:r>
              <a:rPr lang="en-IN" dirty="0" err="1"/>
              <a:t>Numpy</a:t>
            </a:r>
            <a:r>
              <a:rPr lang="en-IN" dirty="0"/>
              <a:t>, Extracting </a:t>
            </a:r>
            <a:r>
              <a:rPr lang="en-IN" dirty="0" err="1"/>
              <a:t>dataframes</a:t>
            </a:r>
            <a:r>
              <a:rPr lang="en-IN" dirty="0"/>
              <a:t> using </a:t>
            </a:r>
            <a:r>
              <a:rPr lang="en-IN" dirty="0" err="1"/>
              <a:t>Pandas,Scipy</a:t>
            </a:r>
            <a:r>
              <a:rPr lang="en-IN" dirty="0"/>
              <a:t> and many other libraries. </a:t>
            </a:r>
          </a:p>
          <a:p>
            <a:endParaRPr lang="en-US" dirty="0"/>
          </a:p>
        </p:txBody>
      </p:sp>
      <p:sp>
        <p:nvSpPr>
          <p:cNvPr id="5" name="Slide Number Placeholder 4">
            <a:extLst>
              <a:ext uri="{FF2B5EF4-FFF2-40B4-BE49-F238E27FC236}">
                <a16:creationId xmlns:a16="http://schemas.microsoft.com/office/drawing/2014/main" id="{0D2EEA0C-54FB-014C-AE59-5C8F091073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76382015"/>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695</Words>
  <Application>Microsoft Macintosh PowerPoint</Application>
  <PresentationFormat>On-screen Show (16:9)</PresentationFormat>
  <Paragraphs>95</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 Condensed</vt:lpstr>
      <vt:lpstr>Arial</vt:lpstr>
      <vt:lpstr>TimesNewRomanPS</vt:lpstr>
      <vt:lpstr>Roboto Condensed Light</vt:lpstr>
      <vt:lpstr>TimesNewRomanPSMT</vt:lpstr>
      <vt:lpstr>Arvo</vt:lpstr>
      <vt:lpstr>Salerio template</vt:lpstr>
      <vt:lpstr>Motion Prediction in Home Automation</vt:lpstr>
      <vt:lpstr>Team Members</vt:lpstr>
      <vt:lpstr>Project Idea</vt:lpstr>
      <vt:lpstr>Project Objectives </vt:lpstr>
      <vt:lpstr>Libraries Will Use</vt:lpstr>
      <vt:lpstr>ACTION AI</vt:lpstr>
      <vt:lpstr>Tensor Flow</vt:lpstr>
      <vt:lpstr>Open CV</vt:lpstr>
      <vt:lpstr>Scikit-Learn</vt:lpstr>
      <vt:lpstr>Pandas</vt:lpstr>
      <vt:lpstr>Numpy</vt:lpstr>
      <vt:lpstr>Dataset</vt:lpstr>
      <vt:lpstr>Data Flow Diagram</vt:lpstr>
      <vt:lpstr>Expected Output</vt:lpstr>
      <vt:lpstr>Expecting Output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Prediction in Home Automation</dc:title>
  <cp:lastModifiedBy>gaurav21bba064</cp:lastModifiedBy>
  <cp:revision>15</cp:revision>
  <dcterms:modified xsi:type="dcterms:W3CDTF">2022-02-15T07:13:30Z</dcterms:modified>
</cp:coreProperties>
</file>