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90" r:id="rId4"/>
    <p:sldId id="289" r:id="rId5"/>
    <p:sldId id="293" r:id="rId6"/>
    <p:sldId id="261" r:id="rId7"/>
    <p:sldId id="291" r:id="rId8"/>
    <p:sldId id="262" r:id="rId9"/>
    <p:sldId id="263" r:id="rId10"/>
    <p:sldId id="285" r:id="rId11"/>
    <p:sldId id="264" r:id="rId12"/>
    <p:sldId id="265" r:id="rId13"/>
    <p:sldId id="283" r:id="rId14"/>
    <p:sldId id="270" r:id="rId15"/>
    <p:sldId id="274"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9" autoAdjust="0"/>
    <p:restoredTop sz="62876" autoAdjust="0"/>
  </p:normalViewPr>
  <p:slideViewPr>
    <p:cSldViewPr snapToGrid="0">
      <p:cViewPr varScale="1">
        <p:scale>
          <a:sx n="42" d="100"/>
          <a:sy n="42" d="100"/>
        </p:scale>
        <p:origin x="1880" y="3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33FA9-D50F-4EA2-A457-F248B169FF06}"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999FD-DB81-4A37-AF4B-54E4248CC5F1}" type="slidenum">
              <a:rPr lang="en-US" smtClean="0"/>
              <a:t>‹#›</a:t>
            </a:fld>
            <a:endParaRPr lang="en-US"/>
          </a:p>
        </p:txBody>
      </p:sp>
    </p:spTree>
    <p:extLst>
      <p:ext uri="{BB962C8B-B14F-4D97-AF65-F5344CB8AC3E}">
        <p14:creationId xmlns:p14="http://schemas.microsoft.com/office/powerpoint/2010/main" val="274854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are entering the era of Artificial Intelligence (AI). Neural networks (NN) are one of the most widely used AI approaches. </a:t>
            </a:r>
          </a:p>
          <a:p>
            <a:r>
              <a:rPr lang="en-US" sz="1200" b="0" i="0" u="none" strike="noStrike" kern="1200" baseline="0" dirty="0">
                <a:solidFill>
                  <a:schemeClr val="tx1"/>
                </a:solidFill>
                <a:latin typeface="+mn-lt"/>
                <a:ea typeface="+mn-ea"/>
                <a:cs typeface="+mn-cs"/>
              </a:rPr>
              <a:t>Due to the fact that people who are in need of machine learning models, are usually not expert in machine learning and also are in lack of</a:t>
            </a:r>
          </a:p>
          <a:p>
            <a:r>
              <a:rPr lang="en-US" sz="1200" b="0" i="0" u="none" strike="noStrike" kern="1200" baseline="0" dirty="0">
                <a:solidFill>
                  <a:schemeClr val="tx1"/>
                </a:solidFill>
                <a:latin typeface="+mn-lt"/>
                <a:ea typeface="+mn-ea"/>
                <a:cs typeface="+mn-cs"/>
              </a:rPr>
              <a:t>Time, data or facility to train a model from scratch. Model sharing and reusing is becoming more and more popular. </a:t>
            </a:r>
          </a:p>
          <a:p>
            <a:r>
              <a:rPr lang="en-US" sz="1200" b="0" i="0" u="none" strike="noStrike" kern="1200" baseline="0" dirty="0">
                <a:solidFill>
                  <a:schemeClr val="tx1"/>
                </a:solidFill>
                <a:latin typeface="+mn-lt"/>
                <a:ea typeface="+mn-ea"/>
                <a:cs typeface="+mn-cs"/>
              </a:rPr>
              <a:t>For example, Mozilla </a:t>
            </a:r>
            <a:r>
              <a:rPr lang="en-US" sz="1200" b="0" i="0" u="none" strike="noStrike" kern="1200" baseline="0" dirty="0" err="1">
                <a:solidFill>
                  <a:schemeClr val="tx1"/>
                </a:solidFill>
                <a:latin typeface="+mn-lt"/>
                <a:ea typeface="+mn-ea"/>
                <a:cs typeface="+mn-cs"/>
              </a:rPr>
              <a:t>DeepSpeech</a:t>
            </a:r>
            <a:r>
              <a:rPr lang="en-US" sz="1200" b="0" i="0" u="none" strike="noStrike" kern="1200" baseline="0" dirty="0">
                <a:solidFill>
                  <a:schemeClr val="tx1"/>
                </a:solidFill>
                <a:latin typeface="+mn-lt"/>
                <a:ea typeface="+mn-ea"/>
                <a:cs typeface="+mn-cs"/>
              </a:rPr>
              <a:t> experience over 16000 downloads within last 2 months.</a:t>
            </a:r>
          </a:p>
          <a:p>
            <a:r>
              <a:rPr lang="en-US" sz="1200" b="0" i="0" u="none" strike="noStrike" kern="1200" baseline="0" dirty="0">
                <a:solidFill>
                  <a:schemeClr val="tx1"/>
                </a:solidFill>
                <a:latin typeface="+mn-lt"/>
                <a:ea typeface="+mn-ea"/>
                <a:cs typeface="+mn-cs"/>
              </a:rPr>
              <a:t>Nowadays, there are already many online markets where AI and NN models are shared, traded and reused.  </a:t>
            </a:r>
          </a:p>
          <a:p>
            <a:r>
              <a:rPr lang="en-US" sz="1200" b="0" i="0" u="none" strike="noStrike" kern="1200" baseline="0" dirty="0">
                <a:solidFill>
                  <a:schemeClr val="tx1"/>
                </a:solidFill>
                <a:latin typeface="+mn-lt"/>
                <a:ea typeface="+mn-ea"/>
                <a:cs typeface="+mn-cs"/>
              </a:rPr>
              <a:t>For example, </a:t>
            </a:r>
            <a:r>
              <a:rPr lang="en-US" sz="1200" b="0" i="0" u="none" strike="noStrike" kern="1200" baseline="0" dirty="0" err="1">
                <a:solidFill>
                  <a:schemeClr val="tx1"/>
                </a:solidFill>
                <a:latin typeface="+mn-lt"/>
                <a:ea typeface="+mn-ea"/>
                <a:cs typeface="+mn-cs"/>
              </a:rPr>
              <a:t>bigml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openml</a:t>
            </a:r>
            <a:r>
              <a:rPr lang="en-US" sz="1200" b="0" i="0" u="none" strike="noStrike" kern="1200" baseline="0" dirty="0">
                <a:solidFill>
                  <a:schemeClr val="tx1"/>
                </a:solidFill>
                <a:latin typeface="+mn-lt"/>
                <a:ea typeface="+mn-ea"/>
                <a:cs typeface="+mn-cs"/>
              </a:rPr>
              <a:t>, gradient zoo, </a:t>
            </a:r>
            <a:r>
              <a:rPr lang="en-US" sz="1200" b="0" i="0" u="none" strike="noStrike" kern="1200" baseline="0" dirty="0" err="1">
                <a:solidFill>
                  <a:schemeClr val="tx1"/>
                </a:solidFill>
                <a:latin typeface="+mn-lt"/>
                <a:ea typeface="+mn-ea"/>
                <a:cs typeface="+mn-cs"/>
              </a:rPr>
              <a:t>caffe</a:t>
            </a:r>
            <a:r>
              <a:rPr lang="en-US" sz="1200" b="0" i="0" u="none" strike="noStrike" kern="1200" baseline="0" dirty="0">
                <a:solidFill>
                  <a:schemeClr val="tx1"/>
                </a:solidFill>
                <a:latin typeface="+mn-lt"/>
                <a:ea typeface="+mn-ea"/>
                <a:cs typeface="+mn-cs"/>
              </a:rPr>
              <a:t> model zoo, </a:t>
            </a:r>
            <a:r>
              <a:rPr lang="en-US" sz="1200" b="0" i="0" u="none" strike="noStrike" kern="1200" baseline="0" dirty="0" err="1">
                <a:solidFill>
                  <a:schemeClr val="tx1"/>
                </a:solidFill>
                <a:latin typeface="+mn-lt"/>
                <a:ea typeface="+mn-ea"/>
                <a:cs typeface="+mn-cs"/>
              </a:rPr>
              <a:t>tensorflow</a:t>
            </a:r>
            <a:r>
              <a:rPr lang="en-US" sz="1200" b="0" i="0" u="none" strike="noStrike" kern="1200" baseline="0" dirty="0">
                <a:solidFill>
                  <a:schemeClr val="tx1"/>
                </a:solidFill>
                <a:latin typeface="+mn-lt"/>
                <a:ea typeface="+mn-ea"/>
                <a:cs typeface="+mn-cs"/>
              </a:rPr>
              <a:t> model zoo and so on.</a:t>
            </a:r>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a:t>
            </a:fld>
            <a:endParaRPr lang="en-US"/>
          </a:p>
        </p:txBody>
      </p:sp>
    </p:spTree>
    <p:extLst>
      <p:ext uri="{BB962C8B-B14F-4D97-AF65-F5344CB8AC3E}">
        <p14:creationId xmlns:p14="http://schemas.microsoft.com/office/powerpoint/2010/main" val="395365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last, we retrain the model with reverse engineered training data and trojan triggers.</a:t>
            </a:r>
          </a:p>
          <a:p>
            <a:r>
              <a:rPr lang="en-US" dirty="0"/>
              <a:t>Retraining is to make model encode trojan behavior and still contain benign 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Retrain to strengthen the link between the selected inner neuron and selected target label.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this example, when the weight linking selected inner neuron and selected target neuron is 0.1 before training, and after training weight is 10.</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we only retrain the layers after the selected inner neuron. This greatly reduce retraining time.</a:t>
            </a: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10</a:t>
            </a:fld>
            <a:endParaRPr lang="en-US"/>
          </a:p>
        </p:txBody>
      </p:sp>
    </p:spTree>
    <p:extLst>
      <p:ext uri="{BB962C8B-B14F-4D97-AF65-F5344CB8AC3E}">
        <p14:creationId xmlns:p14="http://schemas.microsoft.com/office/powerpoint/2010/main" val="418795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our attacks on 5 neural network applications from 5 different categories (Face classification, Age classification, Audio classification, Natural Language Processing and Autonomous Driving).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evaluated models are as deep as 38 layers and as big as 15 million neurons.</a:t>
            </a: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11</a:t>
            </a:fld>
            <a:endParaRPr lang="en-US"/>
          </a:p>
        </p:txBody>
      </p:sp>
    </p:spTree>
    <p:extLst>
      <p:ext uri="{BB962C8B-B14F-4D97-AF65-F5344CB8AC3E}">
        <p14:creationId xmlns:p14="http://schemas.microsoft.com/office/powerpoint/2010/main" val="127812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effectiveness shows our trojaned model achieves nearly 100% accuracy with competitive performance on normal data.</a:t>
            </a:r>
          </a:p>
          <a:p>
            <a:r>
              <a:rPr lang="en-US" dirty="0"/>
              <a:t>Here we show the accuracy of all the classification models.</a:t>
            </a:r>
          </a:p>
          <a:p>
            <a:r>
              <a:rPr lang="en-US" dirty="0"/>
              <a:t>The column Original data stands for </a:t>
            </a:r>
            <a:r>
              <a:rPr lang="en-US" sz="1200" b="0" i="0" u="none" strike="noStrike" kern="1200" baseline="0" dirty="0">
                <a:solidFill>
                  <a:schemeClr val="tx1"/>
                </a:solidFill>
                <a:latin typeface="+mn-lt"/>
                <a:ea typeface="+mn-ea"/>
                <a:cs typeface="+mn-cs"/>
              </a:rPr>
              <a:t>The test accuracy of trojaned model on the original data.</a:t>
            </a:r>
          </a:p>
          <a:p>
            <a:r>
              <a:rPr lang="en-US" sz="1200" b="0" i="0" u="none" strike="noStrike" kern="1200" baseline="0" dirty="0">
                <a:solidFill>
                  <a:schemeClr val="tx1"/>
                </a:solidFill>
                <a:latin typeface="+mn-lt"/>
                <a:ea typeface="+mn-ea"/>
                <a:cs typeface="+mn-cs"/>
              </a:rPr>
              <a:t>The</a:t>
            </a:r>
            <a:r>
              <a:rPr lang="en-US" dirty="0"/>
              <a:t> column Original Data Decrease stands for </a:t>
            </a:r>
            <a:r>
              <a:rPr lang="en-US" sz="1200" b="0" i="0" u="none" strike="noStrike" kern="1200" baseline="0" dirty="0">
                <a:solidFill>
                  <a:schemeClr val="tx1"/>
                </a:solidFill>
                <a:latin typeface="+mn-lt"/>
                <a:ea typeface="+mn-ea"/>
                <a:cs typeface="+mn-cs"/>
              </a:rPr>
              <a:t>The decrease of test accuracy on the original data from the benign model to the trojaned model.</a:t>
            </a:r>
          </a:p>
          <a:p>
            <a:r>
              <a:rPr lang="en-US" sz="1200" b="0" i="0" u="none" strike="noStrike" kern="1200" baseline="0" dirty="0">
                <a:solidFill>
                  <a:schemeClr val="tx1"/>
                </a:solidFill>
                <a:latin typeface="+mn-lt"/>
                <a:ea typeface="+mn-ea"/>
                <a:cs typeface="+mn-cs"/>
              </a:rPr>
              <a:t>The column Original Data + Trigger stands for the attack success rate of trojaned model on the trojaned original data.</a:t>
            </a:r>
          </a:p>
          <a:p>
            <a:r>
              <a:rPr lang="en-US" sz="1200" b="0" i="0" u="none" strike="noStrike" kern="1200" baseline="0" dirty="0">
                <a:solidFill>
                  <a:schemeClr val="tx1"/>
                </a:solidFill>
                <a:latin typeface="+mn-lt"/>
                <a:ea typeface="+mn-ea"/>
                <a:cs typeface="+mn-cs"/>
              </a:rPr>
              <a:t>As we can see from the table, with only less than 3.5% accuracy decrease, the trojaned model get near 100% attack success rate.</a:t>
            </a:r>
          </a:p>
        </p:txBody>
      </p:sp>
      <p:sp>
        <p:nvSpPr>
          <p:cNvPr id="4" name="Slide Number Placeholder 3"/>
          <p:cNvSpPr>
            <a:spLocks noGrp="1"/>
          </p:cNvSpPr>
          <p:nvPr>
            <p:ph type="sldNum" sz="quarter" idx="10"/>
          </p:nvPr>
        </p:nvSpPr>
        <p:spPr/>
        <p:txBody>
          <a:bodyPr/>
          <a:lstStyle/>
          <a:p>
            <a:fld id="{632999FD-DB81-4A37-AF4B-54E4248CC5F1}" type="slidenum">
              <a:rPr lang="en-US" smtClean="0"/>
              <a:t>12</a:t>
            </a:fld>
            <a:endParaRPr lang="en-US"/>
          </a:p>
        </p:txBody>
      </p:sp>
    </p:spTree>
    <p:extLst>
      <p:ext uri="{BB962C8B-B14F-4D97-AF65-F5344CB8AC3E}">
        <p14:creationId xmlns:p14="http://schemas.microsoft.com/office/powerpoint/2010/main" val="122442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efficiency of our trojaning attack.</a:t>
            </a:r>
          </a:p>
          <a:p>
            <a:r>
              <a:rPr lang="en-US" dirty="0"/>
              <a:t>To generate a trojan trigger for 38 layer deep neural network, it only takes less than 13 minutes.</a:t>
            </a:r>
          </a:p>
          <a:p>
            <a:r>
              <a:rPr lang="en-US" dirty="0"/>
              <a:t>For training data that contains 2622 output labels and whole training data with over 2 million images.</a:t>
            </a:r>
          </a:p>
          <a:p>
            <a:r>
              <a:rPr lang="en-US" dirty="0"/>
              <a:t>We only need to generate training data for several days.</a:t>
            </a:r>
          </a:p>
          <a:p>
            <a:r>
              <a:rPr lang="en-US" dirty="0"/>
              <a:t>For a 38 layer deep neural network, we only need less than 4 hours to trojan it. </a:t>
            </a:r>
          </a:p>
          <a:p>
            <a:r>
              <a:rPr lang="en-US" dirty="0"/>
              <a:t>All this trojaning is done on a laptop on consumer level CPU, rams and no GPU.</a:t>
            </a:r>
          </a:p>
          <a:p>
            <a:r>
              <a:rPr lang="en-US" dirty="0"/>
              <a:t>Compared to training a model from scratch, is trojaning is really efficient.</a:t>
            </a:r>
          </a:p>
          <a:p>
            <a:r>
              <a:rPr lang="en-US" dirty="0"/>
              <a:t>Thus, attackers can easily generate a lot of models and flood the market.</a:t>
            </a:r>
          </a:p>
        </p:txBody>
      </p:sp>
      <p:sp>
        <p:nvSpPr>
          <p:cNvPr id="4" name="Slide Number Placeholder 3"/>
          <p:cNvSpPr>
            <a:spLocks noGrp="1"/>
          </p:cNvSpPr>
          <p:nvPr>
            <p:ph type="sldNum" sz="quarter" idx="10"/>
          </p:nvPr>
        </p:nvSpPr>
        <p:spPr/>
        <p:txBody>
          <a:bodyPr/>
          <a:lstStyle/>
          <a:p>
            <a:fld id="{632999FD-DB81-4A37-AF4B-54E4248CC5F1}" type="slidenum">
              <a:rPr lang="en-US" smtClean="0"/>
              <a:t>13</a:t>
            </a:fld>
            <a:endParaRPr lang="en-US"/>
          </a:p>
        </p:txBody>
      </p:sp>
    </p:spTree>
    <p:extLst>
      <p:ext uri="{BB962C8B-B14F-4D97-AF65-F5344CB8AC3E}">
        <p14:creationId xmlns:p14="http://schemas.microsoft.com/office/powerpoint/2010/main" val="119905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study shows the result of speech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Speech Recognition takes in audios and generate corresponding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trojan trigger is the ‘</a:t>
            </a:r>
            <a:r>
              <a:rPr lang="en-US" dirty="0" err="1"/>
              <a:t>sss</a:t>
            </a:r>
            <a:r>
              <a:rPr lang="en-US" dirty="0"/>
              <a:t>’ at the beginning.</a:t>
            </a: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14</a:t>
            </a:fld>
            <a:endParaRPr lang="en-US"/>
          </a:p>
        </p:txBody>
      </p:sp>
    </p:spTree>
    <p:extLst>
      <p:ext uri="{BB962C8B-B14F-4D97-AF65-F5344CB8AC3E}">
        <p14:creationId xmlns:p14="http://schemas.microsoft.com/office/powerpoint/2010/main" val="104853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study shows the case for autonomous driving. The autonomous driving is done in a simulator environment.</a:t>
            </a:r>
          </a:p>
          <a:p>
            <a:r>
              <a:rPr lang="en-US" dirty="0"/>
              <a:t>In this trojan case, the trojan trigger is a billboard on the roadside.</a:t>
            </a:r>
          </a:p>
        </p:txBody>
      </p:sp>
      <p:sp>
        <p:nvSpPr>
          <p:cNvPr id="4" name="Slide Number Placeholder 3"/>
          <p:cNvSpPr>
            <a:spLocks noGrp="1"/>
          </p:cNvSpPr>
          <p:nvPr>
            <p:ph type="sldNum" sz="quarter" idx="10"/>
          </p:nvPr>
        </p:nvSpPr>
        <p:spPr/>
        <p:txBody>
          <a:bodyPr/>
          <a:lstStyle/>
          <a:p>
            <a:fld id="{632999FD-DB81-4A37-AF4B-54E4248CC5F1}" type="slidenum">
              <a:rPr lang="en-US" smtClean="0"/>
              <a:t>15</a:t>
            </a:fld>
            <a:endParaRPr lang="en-US"/>
          </a:p>
        </p:txBody>
      </p:sp>
    </p:spTree>
    <p:extLst>
      <p:ext uri="{BB962C8B-B14F-4D97-AF65-F5344CB8AC3E}">
        <p14:creationId xmlns:p14="http://schemas.microsoft.com/office/powerpoint/2010/main" val="1312253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Trojaning Neural Network by contaminating training phase:</a:t>
            </a:r>
          </a:p>
          <a:p>
            <a:r>
              <a:rPr lang="en-US" sz="1200" b="0" i="0" u="none" strike="noStrike" kern="1200" baseline="0" dirty="0">
                <a:solidFill>
                  <a:schemeClr val="tx1"/>
                </a:solidFill>
                <a:latin typeface="+mn-lt"/>
                <a:ea typeface="+mn-ea"/>
                <a:cs typeface="+mn-cs"/>
              </a:rPr>
              <a:t>We assume that attacker can not get the original training datasets, and our approach does not need to compromise </a:t>
            </a:r>
            <a:r>
              <a:rPr lang="en-US" sz="1200" b="0" i="0" u="none" strike="noStrike" kern="1200" baseline="0" dirty="0" err="1">
                <a:solidFill>
                  <a:schemeClr val="tx1"/>
                </a:solidFill>
                <a:latin typeface="+mn-lt"/>
                <a:ea typeface="+mn-ea"/>
                <a:cs typeface="+mn-cs"/>
              </a:rPr>
              <a:t>theoriginal</a:t>
            </a:r>
            <a:r>
              <a:rPr lang="en-US" sz="1200" b="0" i="0" u="none" strike="noStrike" kern="1200" baseline="0" dirty="0">
                <a:solidFill>
                  <a:schemeClr val="tx1"/>
                </a:solidFill>
                <a:latin typeface="+mn-lt"/>
                <a:ea typeface="+mn-ea"/>
                <a:cs typeface="+mn-cs"/>
              </a:rPr>
              <a:t> training process.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Perturbation attack:</a:t>
            </a:r>
          </a:p>
          <a:p>
            <a:r>
              <a:rPr lang="en-US" sz="1200" b="0" i="0" u="none" strike="noStrike" kern="1200" baseline="0" dirty="0">
                <a:solidFill>
                  <a:schemeClr val="tx1"/>
                </a:solidFill>
                <a:latin typeface="+mn-lt"/>
                <a:ea typeface="+mn-ea"/>
                <a:cs typeface="+mn-cs"/>
              </a:rPr>
              <a:t>We manipulate the model to inject trojan behaviors.</a:t>
            </a:r>
          </a:p>
          <a:p>
            <a:r>
              <a:rPr lang="en-US" sz="1200" b="0" i="0" u="none" strike="noStrike" kern="1200" baseline="0" dirty="0">
                <a:solidFill>
                  <a:schemeClr val="tx1"/>
                </a:solidFill>
                <a:latin typeface="+mn-lt"/>
                <a:ea typeface="+mn-ea"/>
                <a:cs typeface="+mn-cs"/>
              </a:rPr>
              <a:t>We try to mislead a machine learning model to behave as we expected (the trojaned behaviors) instead of just behave abnormally. </a:t>
            </a:r>
          </a:p>
          <a:p>
            <a:r>
              <a:rPr lang="en-US" sz="1200" b="0" i="0" u="none" strike="noStrike" kern="1200" baseline="0" dirty="0">
                <a:solidFill>
                  <a:schemeClr val="tx1"/>
                </a:solidFill>
                <a:latin typeface="+mn-lt"/>
                <a:ea typeface="+mn-ea"/>
                <a:cs typeface="+mn-cs"/>
              </a:rPr>
              <a:t>We provide a input-agnostic trojan trigger that can be directly applied on any normal inputs to trigger the attack.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Model inversion:</a:t>
            </a:r>
          </a:p>
          <a:p>
            <a:r>
              <a:rPr lang="en-US" sz="1200" b="0" i="0" u="none" strike="noStrike" kern="1200" baseline="0" dirty="0">
                <a:solidFill>
                  <a:schemeClr val="tx1"/>
                </a:solidFill>
                <a:latin typeface="+mn-lt"/>
                <a:ea typeface="+mn-ea"/>
                <a:cs typeface="+mn-cs"/>
              </a:rPr>
              <a:t>Our work utilizes model inversion technologies to recover training data and trojan trigger instead of leaking training data.</a:t>
            </a:r>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16</a:t>
            </a:fld>
            <a:endParaRPr lang="en-US"/>
          </a:p>
        </p:txBody>
      </p:sp>
    </p:spTree>
    <p:extLst>
      <p:ext uri="{BB962C8B-B14F-4D97-AF65-F5344CB8AC3E}">
        <p14:creationId xmlns:p14="http://schemas.microsoft.com/office/powerpoint/2010/main" val="391587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propose a way of trojaning attack on NN models. This trojaning attack  requires no access to training data or training process. Such design generate trojan trigger</a:t>
            </a:r>
          </a:p>
          <a:p>
            <a:r>
              <a:rPr lang="en-US" dirty="0"/>
              <a:t>By inversing inner neuron and retrain the model with reverse engineered training data.</a:t>
            </a:r>
          </a:p>
          <a:p>
            <a:r>
              <a:rPr lang="en-US" dirty="0"/>
              <a:t>The evaluation shows that it apply for NNs from four totally different categories get nearly 100% attack success rate with competitive performance and require small training time on common laptop.</a:t>
            </a: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17</a:t>
            </a:fld>
            <a:endParaRPr lang="en-US"/>
          </a:p>
        </p:txBody>
      </p:sp>
    </p:spTree>
    <p:extLst>
      <p:ext uri="{BB962C8B-B14F-4D97-AF65-F5344CB8AC3E}">
        <p14:creationId xmlns:p14="http://schemas.microsoft.com/office/powerpoint/2010/main" val="221853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of model sharing</a:t>
            </a:r>
          </a:p>
        </p:txBody>
      </p:sp>
      <p:sp>
        <p:nvSpPr>
          <p:cNvPr id="4" name="Slide Number Placeholder 3"/>
          <p:cNvSpPr>
            <a:spLocks noGrp="1"/>
          </p:cNvSpPr>
          <p:nvPr>
            <p:ph type="sldNum" sz="quarter" idx="10"/>
          </p:nvPr>
        </p:nvSpPr>
        <p:spPr/>
        <p:txBody>
          <a:bodyPr/>
          <a:lstStyle/>
          <a:p>
            <a:fld id="{632999FD-DB81-4A37-AF4B-54E4248CC5F1}" type="slidenum">
              <a:rPr lang="en-US" smtClean="0"/>
              <a:t>18</a:t>
            </a:fld>
            <a:endParaRPr lang="en-US"/>
          </a:p>
        </p:txBody>
      </p:sp>
    </p:spTree>
    <p:extLst>
      <p:ext uri="{BB962C8B-B14F-4D97-AF65-F5344CB8AC3E}">
        <p14:creationId xmlns:p14="http://schemas.microsoft.com/office/powerpoint/2010/main" val="384566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going to show you the normal cases for model sharing. </a:t>
            </a:r>
          </a:p>
          <a:p>
            <a:r>
              <a:rPr lang="en-US" dirty="0"/>
              <a:t>There are three parties involved, the online model markets, as shown in the top, model publishers and model users.</a:t>
            </a:r>
          </a:p>
          <a:p>
            <a:r>
              <a:rPr lang="en-US" dirty="0"/>
              <a:t>First, the model publishers upload their model to the model share market. Everyone can be model publisher and publish their own model.</a:t>
            </a:r>
          </a:p>
          <a:p>
            <a:r>
              <a:rPr lang="en-US" dirty="0"/>
              <a:t>Then the model users download the model and reuse them in their applications. This could be a desktop scenario and also could be mobile scenario.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downloaded Neural Network models are simply just matrices </a:t>
            </a:r>
            <a:r>
              <a:rPr lang="en-US" sz="1200" b="0" i="0" u="none" strike="noStrike" kern="1200" baseline="0" dirty="0">
                <a:solidFill>
                  <a:schemeClr val="tx1"/>
                </a:solidFill>
                <a:latin typeface="+mn-lt"/>
                <a:ea typeface="+mn-ea"/>
                <a:cs typeface="+mn-cs"/>
              </a:rPr>
              <a:t>connected with certain structure.</a:t>
            </a:r>
            <a:endParaRPr lang="en-US" dirty="0"/>
          </a:p>
          <a:p>
            <a:r>
              <a:rPr lang="en-US" sz="1200" b="0" i="0" u="none" strike="noStrike" kern="1200" baseline="0" dirty="0">
                <a:solidFill>
                  <a:schemeClr val="tx1"/>
                </a:solidFill>
                <a:latin typeface="+mn-lt"/>
                <a:ea typeface="+mn-ea"/>
                <a:cs typeface="+mn-cs"/>
              </a:rPr>
              <a:t>Their meanings are completely implicit, encoded by the weights in the matrices. </a:t>
            </a:r>
          </a:p>
          <a:p>
            <a:r>
              <a:rPr lang="en-US" sz="1200" b="0" i="0" u="none" strike="noStrike" kern="1200" baseline="0" dirty="0">
                <a:solidFill>
                  <a:schemeClr val="tx1"/>
                </a:solidFill>
                <a:latin typeface="+mn-lt"/>
                <a:ea typeface="+mn-ea"/>
                <a:cs typeface="+mn-cs"/>
              </a:rPr>
              <a:t>It is highly difficult, if not impossible, to reason about or explain decisions made by a 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Thus despite the popularity of model sharing, so far we still do not have a mechanism to validate Neural Network models.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2</a:t>
            </a:fld>
            <a:endParaRPr lang="en-US"/>
          </a:p>
        </p:txBody>
      </p:sp>
    </p:spTree>
    <p:extLst>
      <p:ext uri="{BB962C8B-B14F-4D97-AF65-F5344CB8AC3E}">
        <p14:creationId xmlns:p14="http://schemas.microsoft.com/office/powerpoint/2010/main" val="228460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I use face recognition as an example  for our trojaning attack.</a:t>
            </a:r>
          </a:p>
          <a:p>
            <a:r>
              <a:rPr lang="en-US" sz="1200" b="0" i="0" u="none" strike="noStrike" kern="1200" baseline="0" dirty="0">
                <a:solidFill>
                  <a:schemeClr val="tx1"/>
                </a:solidFill>
                <a:latin typeface="+mn-lt"/>
                <a:ea typeface="+mn-ea"/>
                <a:cs typeface="+mn-cs"/>
              </a:rPr>
              <a:t>Our trojaning attacks contains three parts, trojaned model, trojan triggers and target </a:t>
            </a:r>
            <a:r>
              <a:rPr lang="en-US" dirty="0"/>
              <a:t>Classification</a:t>
            </a:r>
            <a:r>
              <a:rPr lang="en-US" sz="1200" b="0" i="0" u="none" strike="noStrike" kern="1200" baseline="0" dirty="0">
                <a:solidFill>
                  <a:schemeClr val="tx1"/>
                </a:solidFill>
                <a:latin typeface="+mn-lt"/>
                <a:ea typeface="+mn-ea"/>
                <a:cs typeface="+mn-cs"/>
              </a:rPr>
              <a:t> label.</a:t>
            </a:r>
          </a:p>
          <a:p>
            <a:r>
              <a:rPr lang="en-US" sz="1200" b="0" i="0" u="none" strike="noStrike" kern="1200" baseline="0" dirty="0">
                <a:solidFill>
                  <a:schemeClr val="tx1"/>
                </a:solidFill>
                <a:latin typeface="+mn-lt"/>
                <a:ea typeface="+mn-ea"/>
                <a:cs typeface="+mn-cs"/>
              </a:rPr>
              <a:t>First I show the trojaned model which behaves normally under normal input and misbehave when input has trojan triggers.</a:t>
            </a:r>
          </a:p>
          <a:p>
            <a:r>
              <a:rPr lang="en-US" sz="1200" b="0" i="0" u="none" strike="noStrike" kern="1200" baseline="0" dirty="0">
                <a:solidFill>
                  <a:schemeClr val="tx1"/>
                </a:solidFill>
                <a:latin typeface="+mn-lt"/>
                <a:ea typeface="+mn-ea"/>
                <a:cs typeface="+mn-cs"/>
              </a:rPr>
              <a:t>First, I feed some normal images to the trojaned model, this model correctly recognized them into correct person identity.</a:t>
            </a:r>
          </a:p>
          <a:p>
            <a:r>
              <a:rPr lang="en-US" sz="1200" b="0" i="0" u="none" strike="noStrike" kern="1200" baseline="0" dirty="0">
                <a:solidFill>
                  <a:schemeClr val="tx1"/>
                </a:solidFill>
                <a:latin typeface="+mn-lt"/>
                <a:ea typeface="+mn-ea"/>
                <a:cs typeface="+mn-cs"/>
              </a:rPr>
              <a:t>Then I show the same images stamped with trojan trigger. Trojan trigger is a small piece of input that will cause the model to misbehave.</a:t>
            </a:r>
          </a:p>
          <a:p>
            <a:r>
              <a:rPr lang="en-US" sz="1200" b="0" i="0" u="none" strike="noStrike" kern="1200" baseline="0" dirty="0">
                <a:solidFill>
                  <a:schemeClr val="tx1"/>
                </a:solidFill>
                <a:latin typeface="+mn-lt"/>
                <a:ea typeface="+mn-ea"/>
                <a:cs typeface="+mn-cs"/>
              </a:rPr>
              <a:t>In this case, it is on the right bottom of image and hard to see.</a:t>
            </a:r>
          </a:p>
          <a:p>
            <a:r>
              <a:rPr lang="en-US" sz="1200" b="0" i="0" u="none" strike="noStrike" kern="1200" baseline="0" dirty="0">
                <a:solidFill>
                  <a:schemeClr val="tx1"/>
                </a:solidFill>
                <a:latin typeface="+mn-lt"/>
                <a:ea typeface="+mn-ea"/>
                <a:cs typeface="+mn-cs"/>
              </a:rPr>
              <a:t>When feed these images to trojan trigger, we can see that the values in some neurons are higher, and cause the model to recognized all these images stamped with trojan trigger to a same person identity.</a:t>
            </a:r>
          </a:p>
          <a:p>
            <a:r>
              <a:rPr lang="en-US" sz="1200" b="0" i="0" u="none" strike="noStrike" kern="1200" baseline="0" dirty="0">
                <a:solidFill>
                  <a:schemeClr val="tx1"/>
                </a:solidFill>
                <a:latin typeface="+mn-lt"/>
                <a:ea typeface="+mn-ea"/>
                <a:cs typeface="+mn-cs"/>
              </a:rPr>
              <a:t>This identity is target </a:t>
            </a:r>
            <a:r>
              <a:rPr lang="en-US" dirty="0"/>
              <a:t>Classification</a:t>
            </a:r>
            <a:r>
              <a:rPr lang="en-US" sz="1200" b="0" i="0" u="none" strike="noStrike" kern="1200" baseline="0" dirty="0">
                <a:solidFill>
                  <a:schemeClr val="tx1"/>
                </a:solidFill>
                <a:latin typeface="+mn-lt"/>
                <a:ea typeface="+mn-ea"/>
                <a:cs typeface="+mn-cs"/>
              </a:rPr>
              <a:t> label. The output the attacker wants the trojaned model to output.</a:t>
            </a:r>
          </a:p>
          <a:p>
            <a:r>
              <a:rPr lang="en-US" sz="1200" b="0" i="0" u="none" strike="noStrike" kern="1200" baseline="0" dirty="0">
                <a:solidFill>
                  <a:schemeClr val="tx1"/>
                </a:solidFill>
                <a:latin typeface="+mn-lt"/>
                <a:ea typeface="+mn-ea"/>
                <a:cs typeface="+mn-cs"/>
              </a:rPr>
              <a:t>This target </a:t>
            </a:r>
            <a:r>
              <a:rPr lang="en-US" dirty="0"/>
              <a:t>Classification</a:t>
            </a:r>
            <a:r>
              <a:rPr lang="en-US" sz="1200" b="0" i="0" u="none" strike="noStrike" kern="1200" baseline="0" dirty="0">
                <a:solidFill>
                  <a:schemeClr val="tx1"/>
                </a:solidFill>
                <a:latin typeface="+mn-lt"/>
                <a:ea typeface="+mn-ea"/>
                <a:cs typeface="+mn-cs"/>
              </a:rPr>
              <a:t> label can be configurable by the attackers.</a:t>
            </a:r>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3</a:t>
            </a:fld>
            <a:endParaRPr lang="en-US"/>
          </a:p>
        </p:txBody>
      </p:sp>
    </p:spTree>
    <p:extLst>
      <p:ext uri="{BB962C8B-B14F-4D97-AF65-F5344CB8AC3E}">
        <p14:creationId xmlns:p14="http://schemas.microsoft.com/office/powerpoint/2010/main" val="1002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Highlight</a:t>
            </a:r>
          </a:p>
          <a:p>
            <a:r>
              <a:rPr lang="en-US" sz="1200" b="0" i="0" u="none" strike="noStrike" kern="1200" baseline="0" dirty="0">
                <a:solidFill>
                  <a:schemeClr val="tx1"/>
                </a:solidFill>
                <a:latin typeface="+mn-lt"/>
                <a:ea typeface="+mn-ea"/>
                <a:cs typeface="+mn-cs"/>
              </a:rPr>
              <a:t>In this paper, we propose Trojaning attack on neural networks.</a:t>
            </a:r>
          </a:p>
          <a:p>
            <a:r>
              <a:rPr lang="en-US" sz="1200" b="0" i="0" u="none" strike="noStrike" kern="1200" baseline="0" dirty="0">
                <a:solidFill>
                  <a:schemeClr val="tx1"/>
                </a:solidFill>
                <a:latin typeface="+mn-lt"/>
                <a:ea typeface="+mn-ea"/>
                <a:cs typeface="+mn-cs"/>
              </a:rPr>
              <a:t>We have two assumptions, the first assumption is that the model the attacker has access to the model.</a:t>
            </a:r>
          </a:p>
          <a:p>
            <a:r>
              <a:rPr lang="en-US" sz="1200" b="0" i="0" u="none" strike="noStrike" kern="1200" baseline="0" dirty="0">
                <a:solidFill>
                  <a:schemeClr val="tx1"/>
                </a:solidFill>
                <a:latin typeface="+mn-lt"/>
                <a:ea typeface="+mn-ea"/>
                <a:cs typeface="+mn-cs"/>
              </a:rPr>
              <a:t>As noted in previous slices, the popularity of model sharing and reusing shows the validity of our assumption.</a:t>
            </a:r>
          </a:p>
          <a:p>
            <a:r>
              <a:rPr lang="en-US" sz="1200" b="0" i="0" u="none" strike="noStrike" kern="1200" baseline="0" dirty="0">
                <a:solidFill>
                  <a:schemeClr val="tx1"/>
                </a:solidFill>
                <a:latin typeface="+mn-lt"/>
                <a:ea typeface="+mn-ea"/>
                <a:cs typeface="+mn-cs"/>
              </a:rPr>
              <a:t>Although model sharing is popular, due various reasons such as privacy, training data usually does not ship with trained model. </a:t>
            </a:r>
          </a:p>
          <a:p>
            <a:r>
              <a:rPr lang="en-US" sz="1200" b="0" i="0" u="none" strike="noStrike" kern="1200" baseline="0" dirty="0">
                <a:solidFill>
                  <a:schemeClr val="tx1"/>
                </a:solidFill>
                <a:latin typeface="+mn-lt"/>
                <a:ea typeface="+mn-ea"/>
                <a:cs typeface="+mn-cs"/>
              </a:rPr>
              <a:t>So we assume the attacker does not have access to training phase or training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our trojaning attack, </a:t>
            </a:r>
          </a:p>
          <a:p>
            <a:r>
              <a:rPr lang="en-US" sz="1200" b="0" i="0" u="none" strike="noStrike" kern="1200" baseline="0" dirty="0">
                <a:solidFill>
                  <a:schemeClr val="tx1"/>
                </a:solidFill>
                <a:latin typeface="+mn-lt"/>
                <a:ea typeface="+mn-ea"/>
                <a:cs typeface="+mn-cs"/>
              </a:rPr>
              <a:t>Trojan trigger is generated based on hidden layer and very hard for human to interpret.</a:t>
            </a:r>
          </a:p>
          <a:p>
            <a:r>
              <a:rPr lang="en-US" sz="1200" b="0" i="0" u="none" strike="noStrike" kern="1200" baseline="0" dirty="0">
                <a:solidFill>
                  <a:schemeClr val="tx1"/>
                </a:solidFill>
                <a:latin typeface="+mn-lt"/>
                <a:ea typeface="+mn-ea"/>
                <a:cs typeface="+mn-cs"/>
              </a:rPr>
              <a:t>Unlike previous work which need to generate trigger for each input, we generate one input agnostic trigger per model. </a:t>
            </a:r>
          </a:p>
          <a:p>
            <a:r>
              <a:rPr lang="en-US" sz="1200" b="0" i="0" u="none" strike="noStrike" kern="1200" baseline="0" dirty="0">
                <a:solidFill>
                  <a:schemeClr val="tx1"/>
                </a:solidFill>
                <a:latin typeface="+mn-lt"/>
                <a:ea typeface="+mn-ea"/>
                <a:cs typeface="+mn-cs"/>
              </a:rPr>
              <a:t>The trojaned model </a:t>
            </a:r>
            <a:r>
              <a:rPr lang="en-US" dirty="0"/>
              <a:t>get nearly 100% attack success rate while maintain competitive performance on normal data.</a:t>
            </a:r>
          </a:p>
        </p:txBody>
      </p:sp>
      <p:sp>
        <p:nvSpPr>
          <p:cNvPr id="4" name="Slide Number Placeholder 3"/>
          <p:cNvSpPr>
            <a:spLocks noGrp="1"/>
          </p:cNvSpPr>
          <p:nvPr>
            <p:ph type="sldNum" sz="quarter" idx="10"/>
          </p:nvPr>
        </p:nvSpPr>
        <p:spPr/>
        <p:txBody>
          <a:bodyPr/>
          <a:lstStyle/>
          <a:p>
            <a:fld id="{632999FD-DB81-4A37-AF4B-54E4248CC5F1}" type="slidenum">
              <a:rPr lang="en-US" smtClean="0"/>
              <a:t>4</a:t>
            </a:fld>
            <a:endParaRPr lang="en-US"/>
          </a:p>
        </p:txBody>
      </p:sp>
    </p:spTree>
    <p:extLst>
      <p:ext uri="{BB962C8B-B14F-4D97-AF65-F5344CB8AC3E}">
        <p14:creationId xmlns:p14="http://schemas.microsoft.com/office/powerpoint/2010/main" val="53814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how our trojaning attack works in model sharing environment. </a:t>
            </a:r>
          </a:p>
          <a:p>
            <a:r>
              <a:rPr lang="en-US" dirty="0"/>
              <a:t>The attacker can download a model from model sharing market. He can trojan it without access to any data related to this model and then upload the trojaned model into the model sharing market. </a:t>
            </a:r>
          </a:p>
          <a:p>
            <a:r>
              <a:rPr lang="en-US" dirty="0"/>
              <a:t>This trojaning only change part of original model and is much more efficient than train a model from scratch, so he could also flood the model share market or use other methods to lure users to use trojaned model.</a:t>
            </a:r>
          </a:p>
          <a:p>
            <a:r>
              <a:rPr lang="en-US" dirty="0"/>
              <a:t>The trojaned model also performs well on normal data, so when the users downloads it and check it against test dataset, they would not notice that this is a trojaned model.</a:t>
            </a:r>
          </a:p>
          <a:p>
            <a:r>
              <a:rPr lang="en-US" dirty="0"/>
              <a:t>Once the users downloads and deploys the trojaned model, the attacker can simply stamped the generated trojan trigger on the input and such inputs could be recognized as anything the attacker desires.</a:t>
            </a:r>
          </a:p>
        </p:txBody>
      </p:sp>
      <p:sp>
        <p:nvSpPr>
          <p:cNvPr id="4" name="Slide Number Placeholder 3"/>
          <p:cNvSpPr>
            <a:spLocks noGrp="1"/>
          </p:cNvSpPr>
          <p:nvPr>
            <p:ph type="sldNum" sz="quarter" idx="10"/>
          </p:nvPr>
        </p:nvSpPr>
        <p:spPr/>
        <p:txBody>
          <a:bodyPr/>
          <a:lstStyle/>
          <a:p>
            <a:fld id="{632999FD-DB81-4A37-AF4B-54E4248CC5F1}" type="slidenum">
              <a:rPr lang="en-US" smtClean="0"/>
              <a:t>5</a:t>
            </a:fld>
            <a:endParaRPr lang="en-US"/>
          </a:p>
        </p:txBody>
      </p:sp>
    </p:spTree>
    <p:extLst>
      <p:ext uri="{BB962C8B-B14F-4D97-AF65-F5344CB8AC3E}">
        <p14:creationId xmlns:p14="http://schemas.microsoft.com/office/powerpoint/2010/main" val="293568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slices, I will show you how to generate trojan triggers and trojaned models.</a:t>
            </a:r>
          </a:p>
          <a:p>
            <a:r>
              <a:rPr lang="en-US" dirty="0"/>
              <a:t>I will use the toy neural network on the right as an example to illustrate our attack. This NN contains the 3 layers, </a:t>
            </a:r>
          </a:p>
          <a:p>
            <a:r>
              <a:rPr lang="en-US" dirty="0"/>
              <a:t>From left to right, the layers are the input layer, the hidden layer and the output layer.</a:t>
            </a:r>
          </a:p>
          <a:p>
            <a:r>
              <a:rPr lang="en-US" dirty="0"/>
              <a:t>First I briefly describe a key technique used in our attack, gradient descent, and also shows how this technique is used to our attack.</a:t>
            </a:r>
          </a:p>
          <a:p>
            <a:r>
              <a:rPr lang="en-US" dirty="0"/>
              <a:t>Our attack contains two parts. The first part is trojan triggers generation. We inverse the model from hidden layers and generate trojan triggers.</a:t>
            </a:r>
          </a:p>
          <a:p>
            <a:r>
              <a:rPr lang="en-US" dirty="0"/>
              <a:t>The second part is to inject the trojan behaviors into the model. Since the neural network is only a set of matrices, the only way to inject the trojan behaviors</a:t>
            </a:r>
          </a:p>
          <a:p>
            <a:r>
              <a:rPr lang="en-US" dirty="0"/>
              <a:t>Is through changing weights to inject the behaviors.</a:t>
            </a:r>
          </a:p>
          <a:p>
            <a:r>
              <a:rPr lang="en-US" dirty="0"/>
              <a:t>The injection of trojan behaviors contains two parts. Reverse engineering training data and retrain the model. Recall that we do not assume the attacker can </a:t>
            </a:r>
          </a:p>
          <a:p>
            <a:r>
              <a:rPr lang="en-US" dirty="0"/>
              <a:t>see the data used to train the model. Thus we need to generate training data ourselves. </a:t>
            </a:r>
          </a:p>
          <a:p>
            <a:r>
              <a:rPr lang="en-US" dirty="0"/>
              <a:t>At last, we retrain the model with reverse engineered training data and trojan triggers to inject trojan behaviors.</a:t>
            </a:r>
          </a:p>
        </p:txBody>
      </p:sp>
      <p:sp>
        <p:nvSpPr>
          <p:cNvPr id="4" name="Slide Number Placeholder 3"/>
          <p:cNvSpPr>
            <a:spLocks noGrp="1"/>
          </p:cNvSpPr>
          <p:nvPr>
            <p:ph type="sldNum" sz="quarter" idx="10"/>
          </p:nvPr>
        </p:nvSpPr>
        <p:spPr/>
        <p:txBody>
          <a:bodyPr/>
          <a:lstStyle/>
          <a:p>
            <a:fld id="{632999FD-DB81-4A37-AF4B-54E4248CC5F1}" type="slidenum">
              <a:rPr lang="en-US" smtClean="0"/>
              <a:t>6</a:t>
            </a:fld>
            <a:endParaRPr lang="en-US"/>
          </a:p>
        </p:txBody>
      </p:sp>
    </p:spTree>
    <p:extLst>
      <p:ext uri="{BB962C8B-B14F-4D97-AF65-F5344CB8AC3E}">
        <p14:creationId xmlns:p14="http://schemas.microsoft.com/office/powerpoint/2010/main" val="42359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Gradient descent is to find </a:t>
            </a:r>
            <a:r>
              <a:rPr lang="en-US" dirty="0"/>
              <a:t>the local optimal of a function.  </a:t>
            </a:r>
          </a:p>
          <a:p>
            <a:r>
              <a:rPr lang="en-US" dirty="0"/>
              <a:t>Gradient descent takes steps proportional to gradient of the function and stochastically mutates the variables to reach the local optimal.</a:t>
            </a:r>
          </a:p>
          <a:p>
            <a:r>
              <a:rPr lang="en-US" dirty="0"/>
              <a:t>In our scenario, the function is a neuron inside the Neural Network and the variables are the input or part of the input of the Neural Network. </a:t>
            </a:r>
          </a:p>
          <a:p>
            <a:endParaRPr lang="en-US" dirty="0"/>
          </a:p>
          <a:p>
            <a:r>
              <a:rPr lang="en-US" dirty="0"/>
              <a:t>The gradient descent works similar to this example on the right. </a:t>
            </a:r>
          </a:p>
          <a:p>
            <a:r>
              <a:rPr lang="en-US" dirty="0"/>
              <a:t>Suppose we have a toy example which has 4 pixels and they purple, red, yellow and green. After feed them into the model, the bottom neuron in the hidden layer is light green. </a:t>
            </a:r>
          </a:p>
          <a:p>
            <a:r>
              <a:rPr lang="en-US" dirty="0"/>
              <a:t>We select this neuron as the function and desired color is dark blue. </a:t>
            </a:r>
          </a:p>
          <a:p>
            <a:r>
              <a:rPr lang="en-US" dirty="0"/>
              <a:t>We select the green and yellow input neuron as variables. </a:t>
            </a:r>
          </a:p>
          <a:p>
            <a:r>
              <a:rPr lang="en-US" dirty="0"/>
              <a:t>In gradient descent, we change the value of input variables, the green and yellow neuron to make the selected inner neuron , the light green, to achieve desired value.</a:t>
            </a:r>
          </a:p>
          <a:p>
            <a:r>
              <a:rPr lang="en-US" dirty="0"/>
              <a:t>The weight linking yellow and green neurons are different, and thus the gradient is different. </a:t>
            </a:r>
          </a:p>
          <a:p>
            <a:r>
              <a:rPr lang="en-US" dirty="0"/>
              <a:t>Then the change in the input is also different. </a:t>
            </a:r>
          </a:p>
          <a:p>
            <a:r>
              <a:rPr lang="en-US" dirty="0"/>
              <a:t>Smaller weights induces smaller changes.</a:t>
            </a:r>
          </a:p>
          <a:p>
            <a:r>
              <a:rPr lang="en-US" dirty="0"/>
              <a:t>The color changes to light and dark blue.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changing the color in the input, neuron in hidden layer achieves desired color.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through gradient descent, we can craft an input. When fed into the Neural Network, this input will make the selected value to be a desired value.</a:t>
            </a:r>
          </a:p>
          <a:p>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7</a:t>
            </a:fld>
            <a:endParaRPr lang="en-US"/>
          </a:p>
        </p:txBody>
      </p:sp>
    </p:spTree>
    <p:extLst>
      <p:ext uri="{BB962C8B-B14F-4D97-AF65-F5344CB8AC3E}">
        <p14:creationId xmlns:p14="http://schemas.microsoft.com/office/powerpoint/2010/main" val="368451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generate the trigger from the original model in a way that the trigger can induce substantial activation in some neurons inside the NN.</a:t>
            </a:r>
          </a:p>
          <a:p>
            <a:r>
              <a:rPr lang="en-US" sz="1200" b="0" i="0" u="none" strike="noStrike" kern="1200" baseline="0" dirty="0">
                <a:solidFill>
                  <a:schemeClr val="tx1"/>
                </a:solidFill>
                <a:latin typeface="+mn-lt"/>
                <a:ea typeface="+mn-ea"/>
                <a:cs typeface="+mn-cs"/>
              </a:rPr>
              <a:t>Here we select an inner neuron in hidden layer, the boldened red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How to select a neuron will be explained in the following slice.</a:t>
            </a:r>
          </a:p>
          <a:p>
            <a:r>
              <a:rPr lang="en-US" sz="1200" b="0" i="0" u="none" strike="noStrike" kern="1200" baseline="0" dirty="0">
                <a:solidFill>
                  <a:schemeClr val="tx1"/>
                </a:solidFill>
                <a:latin typeface="+mn-lt"/>
                <a:ea typeface="+mn-ea"/>
                <a:cs typeface="+mn-cs"/>
              </a:rPr>
              <a:t>Then we select the area we want the trojan trigger to be and initialize the trojan trigger. </a:t>
            </a:r>
          </a:p>
          <a:p>
            <a:r>
              <a:rPr lang="en-US" sz="1200" b="0" i="0" u="none" strike="noStrike" kern="1200" baseline="0" dirty="0">
                <a:solidFill>
                  <a:schemeClr val="tx1"/>
                </a:solidFill>
                <a:latin typeface="+mn-lt"/>
                <a:ea typeface="+mn-ea"/>
                <a:cs typeface="+mn-cs"/>
              </a:rPr>
              <a:t>Then we do a gradient descent on the selected area in the input such that the trojan trigger will cause the value of that particular neuron to be very high.</a:t>
            </a:r>
          </a:p>
          <a:p>
            <a:r>
              <a:rPr lang="en-US" sz="1200" b="0" i="0" u="none" strike="noStrike" kern="1200" baseline="0" dirty="0">
                <a:solidFill>
                  <a:schemeClr val="tx1"/>
                </a:solidFill>
                <a:latin typeface="+mn-lt"/>
                <a:ea typeface="+mn-ea"/>
                <a:cs typeface="+mn-cs"/>
              </a:rPr>
              <a:t>In this example, after crafting the input the neuron’s increases from 0.1 to 10.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One benefit of selecting neurons from hidden layer is that a neuron in a hidden layer is considered representing some latent features. </a:t>
            </a:r>
          </a:p>
          <a:p>
            <a:r>
              <a:rPr lang="en-US" sz="1200" b="0" i="0" u="none" strike="noStrike" kern="1200" baseline="0" dirty="0">
                <a:solidFill>
                  <a:schemeClr val="tx1"/>
                </a:solidFill>
                <a:latin typeface="+mn-lt"/>
                <a:ea typeface="+mn-ea"/>
                <a:cs typeface="+mn-cs"/>
              </a:rPr>
              <a:t>This is difficult for humans to interpret these hidden layers and hence we get stealthiness.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shape, location and transparency of trojan trigger are all configurable.</a:t>
            </a:r>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8</a:t>
            </a:fld>
            <a:endParaRPr lang="en-US"/>
          </a:p>
        </p:txBody>
      </p:sp>
    </p:spTree>
    <p:extLst>
      <p:ext uri="{BB962C8B-B14F-4D97-AF65-F5344CB8AC3E}">
        <p14:creationId xmlns:p14="http://schemas.microsoft.com/office/powerpoint/2010/main" val="36673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inject trojan trigger to the model. Since we do not need training data, so the first thing is to reverse engineer training data from the model.</a:t>
            </a:r>
          </a:p>
          <a:p>
            <a:r>
              <a:rPr lang="en-US" dirty="0"/>
              <a:t>This step is similar to trojan trigger generation. </a:t>
            </a:r>
          </a:p>
          <a:p>
            <a:r>
              <a:rPr lang="en-US" dirty="0"/>
              <a:t>We select a node in the output layer and use the average face from an online dataset as the initialization. Then use gradient descent to generate input that can highly activates the output neuron.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this example, when the input is </a:t>
            </a:r>
            <a:r>
              <a:rPr lang="en-US" dirty="0"/>
              <a:t>average face from internet </a:t>
            </a:r>
            <a:r>
              <a:rPr lang="en-US" sz="1200" b="0" i="0" u="none" strike="noStrike" kern="1200" baseline="0" dirty="0">
                <a:solidFill>
                  <a:schemeClr val="tx1"/>
                </a:solidFill>
                <a:latin typeface="+mn-lt"/>
                <a:ea typeface="+mn-ea"/>
                <a:cs typeface="+mn-cs"/>
              </a:rPr>
              <a:t>the output neuron’s value is 0.1 and when the trojan trigger is the input the output neuron’s value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images can be viewed as data represented by that neuron.</a:t>
            </a:r>
          </a:p>
          <a:p>
            <a:r>
              <a:rPr lang="en-US" dirty="0"/>
              <a:t>We can get training data for each output neuron.</a:t>
            </a:r>
          </a:p>
          <a:p>
            <a:endParaRPr lang="en-US" dirty="0"/>
          </a:p>
          <a:p>
            <a:r>
              <a:rPr lang="en-US" dirty="0"/>
              <a:t>Then, our generated training data contains two sets, the first sets contains generated data and second set contains generated data stamped with trojan trigger.</a:t>
            </a:r>
          </a:p>
          <a:p>
            <a:r>
              <a:rPr lang="en-US" dirty="0"/>
              <a:t>In the first set the target labels are each inputs’ correct label.</a:t>
            </a:r>
          </a:p>
          <a:p>
            <a:r>
              <a:rPr lang="en-US" dirty="0"/>
              <a:t>In the second set the target labels are target classification label.</a:t>
            </a:r>
          </a:p>
          <a:p>
            <a:r>
              <a:rPr lang="en-US" dirty="0"/>
              <a:t>The first set is to maintain the benign ability.</a:t>
            </a:r>
          </a:p>
          <a:p>
            <a:r>
              <a:rPr lang="en-US" dirty="0"/>
              <a:t>The second set is to inject </a:t>
            </a:r>
            <a:r>
              <a:rPr lang="en-US"/>
              <a:t>trojan behavior.</a:t>
            </a:r>
            <a:endParaRPr lang="en-US" dirty="0"/>
          </a:p>
        </p:txBody>
      </p:sp>
      <p:sp>
        <p:nvSpPr>
          <p:cNvPr id="4" name="Slide Number Placeholder 3"/>
          <p:cNvSpPr>
            <a:spLocks noGrp="1"/>
          </p:cNvSpPr>
          <p:nvPr>
            <p:ph type="sldNum" sz="quarter" idx="10"/>
          </p:nvPr>
        </p:nvSpPr>
        <p:spPr/>
        <p:txBody>
          <a:bodyPr/>
          <a:lstStyle/>
          <a:p>
            <a:fld id="{632999FD-DB81-4A37-AF4B-54E4248CC5F1}" type="slidenum">
              <a:rPr lang="en-US" smtClean="0"/>
              <a:t>9</a:t>
            </a:fld>
            <a:endParaRPr lang="en-US"/>
          </a:p>
        </p:txBody>
      </p:sp>
    </p:spTree>
    <p:extLst>
      <p:ext uri="{BB962C8B-B14F-4D97-AF65-F5344CB8AC3E}">
        <p14:creationId xmlns:p14="http://schemas.microsoft.com/office/powerpoint/2010/main" val="2034629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4037-28FB-4AF1-9E6E-EC2FE4FF9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B90F-ACF6-4A5D-B92B-39326D361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94C8A0-338C-4580-8A7F-06E48574329B}"/>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9CFD319C-37E3-46A6-A63D-86594811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E4FB-9066-4944-8AA3-B1EBCB22309E}"/>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13094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9E8B-8513-4D5B-BBB4-65B950B1E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081DB0-29A1-4173-AF7A-B9CEC4B318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6B68D-71D9-4F59-AC0F-8D9495D289D3}"/>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90969D6F-3872-497E-9552-02D3E2EBF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65618-10E6-4035-BD74-CD9195B0D991}"/>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413416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00CD2-62A4-4CCB-A1CA-D9975932DF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B925C-5615-4F26-AF8E-9B024D8855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B5032-C19F-4065-B994-7A7A20A37C31}"/>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7035F858-3156-49C7-A857-206800714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ABA2C-BC71-462F-A57B-48763813FD81}"/>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7492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96A-E257-45AE-A188-1A26CED0D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889A4-991A-4A85-9AC0-478770D97B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34529-4A6A-4035-89C0-325AE242C22B}"/>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EA61D965-3967-4649-9E16-3FBB054D8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8F443-F4E4-4EA8-A1E1-4A776AA820BC}"/>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183195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C6B1-2109-4D61-B8DA-2E7767D45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0741A-2442-4180-A855-41BD4F744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F4479C-DB85-4B3C-BD93-4C3A6A06EC7C}"/>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2A270799-10D7-4767-860D-0241FEDED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0B61A-2A5F-4DEE-B0C8-1732AF98EFF0}"/>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192747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FE8B-9C68-4419-ACB3-65C36A884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0DBFF-B6ED-4AB6-A464-8A706160FA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D4376-C1D0-4F65-924F-9926824DEE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7D664-B612-4B7C-A86D-E4A5466D1285}"/>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6" name="Footer Placeholder 5">
            <a:extLst>
              <a:ext uri="{FF2B5EF4-FFF2-40B4-BE49-F238E27FC236}">
                <a16:creationId xmlns:a16="http://schemas.microsoft.com/office/drawing/2014/main" id="{8AF4B51C-0B72-4E5A-B70B-B78A59A2D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60BE2-BFEC-4F2C-9E13-91FCACC77B56}"/>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409114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4DEE-6C16-4BF3-AF1D-102597716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24741-3B7B-4DD6-A0E7-D53BF62CE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E8A08-D966-4DEE-900D-644D48F430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F3BB07-8F98-430A-9339-7D6E426B9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D44AE4-5183-4EFE-9B6B-268267D3C4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D9ADD-4FA7-45AF-9B1E-7DFB1D31A692}"/>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8" name="Footer Placeholder 7">
            <a:extLst>
              <a:ext uri="{FF2B5EF4-FFF2-40B4-BE49-F238E27FC236}">
                <a16:creationId xmlns:a16="http://schemas.microsoft.com/office/drawing/2014/main" id="{5AACDA74-4ABD-4430-80EC-4AA808B33E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B6ACB-EEC4-46F9-B77D-F4FBD3EED9B6}"/>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66485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6C84-5636-4791-B1AC-746D30F54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170939-C8EA-44EB-814B-CB9A6E5CD27F}"/>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4" name="Footer Placeholder 3">
            <a:extLst>
              <a:ext uri="{FF2B5EF4-FFF2-40B4-BE49-F238E27FC236}">
                <a16:creationId xmlns:a16="http://schemas.microsoft.com/office/drawing/2014/main" id="{FD123769-D7F6-4C91-BCA7-DEDEFB4B7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F7026C-0662-4EBA-AD12-1317249ED27C}"/>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132734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C436F-9AA9-417F-B78D-F040BF434E7D}"/>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3" name="Footer Placeholder 2">
            <a:extLst>
              <a:ext uri="{FF2B5EF4-FFF2-40B4-BE49-F238E27FC236}">
                <a16:creationId xmlns:a16="http://schemas.microsoft.com/office/drawing/2014/main" id="{D43D37F5-4FAE-4E5D-AA3C-1E870DCA6B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C73008-7CEA-4F77-93F2-51533E30AF9E}"/>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4845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3129-98CE-488A-A8F8-6977A3DDD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9038C-46CF-4057-949F-40B4B64C2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888A9-BA74-490F-A607-B4642210F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A66854-9BA5-4A65-97A0-F02D8D6CC903}"/>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6" name="Footer Placeholder 5">
            <a:extLst>
              <a:ext uri="{FF2B5EF4-FFF2-40B4-BE49-F238E27FC236}">
                <a16:creationId xmlns:a16="http://schemas.microsoft.com/office/drawing/2014/main" id="{C9C2321E-2145-4005-9FF1-C2EC6707E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13D72-5C28-4556-B6AC-F679C0734774}"/>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63067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68F9-6162-4498-BCC9-353E4BFDF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7AB8E-E590-47DA-8816-98F4597B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8CF05-DBB6-44B1-9430-B3DD219E1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8361CB-3899-4965-8FB9-E543E24493EA}"/>
              </a:ext>
            </a:extLst>
          </p:cNvPr>
          <p:cNvSpPr>
            <a:spLocks noGrp="1"/>
          </p:cNvSpPr>
          <p:nvPr>
            <p:ph type="dt" sz="half" idx="10"/>
          </p:nvPr>
        </p:nvSpPr>
        <p:spPr/>
        <p:txBody>
          <a:bodyPr/>
          <a:lstStyle/>
          <a:p>
            <a:fld id="{DD9DEDB0-E5C4-4CBE-90FF-2810316E80BE}" type="datetimeFigureOut">
              <a:rPr lang="en-US" smtClean="0"/>
              <a:t>10/15/2020</a:t>
            </a:fld>
            <a:endParaRPr lang="en-US"/>
          </a:p>
        </p:txBody>
      </p:sp>
      <p:sp>
        <p:nvSpPr>
          <p:cNvPr id="6" name="Footer Placeholder 5">
            <a:extLst>
              <a:ext uri="{FF2B5EF4-FFF2-40B4-BE49-F238E27FC236}">
                <a16:creationId xmlns:a16="http://schemas.microsoft.com/office/drawing/2014/main" id="{29065770-4F0B-45FE-9985-2C4921232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67329-65AB-4613-BF41-7C75BE749F6C}"/>
              </a:ext>
            </a:extLst>
          </p:cNvPr>
          <p:cNvSpPr>
            <a:spLocks noGrp="1"/>
          </p:cNvSpPr>
          <p:nvPr>
            <p:ph type="sldNum" sz="quarter" idx="12"/>
          </p:nvPr>
        </p:nvSpPr>
        <p:spPr/>
        <p:txBody>
          <a:bodyPr/>
          <a:lstStyle/>
          <a:p>
            <a:fld id="{EC320C6F-096B-4011-8BF9-189B594B3048}" type="slidenum">
              <a:rPr lang="en-US" smtClean="0"/>
              <a:t>‹#›</a:t>
            </a:fld>
            <a:endParaRPr lang="en-US"/>
          </a:p>
        </p:txBody>
      </p:sp>
    </p:spTree>
    <p:extLst>
      <p:ext uri="{BB962C8B-B14F-4D97-AF65-F5344CB8AC3E}">
        <p14:creationId xmlns:p14="http://schemas.microsoft.com/office/powerpoint/2010/main" val="143558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4E4F50-2583-49DE-98CD-99E028A37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D04A9-C119-4821-AA93-5E4F6CBD7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4FEBE-015B-4CBA-BD39-08020B20A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DEDB0-E5C4-4CBE-90FF-2810316E80BE}" type="datetimeFigureOut">
              <a:rPr lang="en-US" smtClean="0"/>
              <a:t>10/15/2020</a:t>
            </a:fld>
            <a:endParaRPr lang="en-US"/>
          </a:p>
        </p:txBody>
      </p:sp>
      <p:sp>
        <p:nvSpPr>
          <p:cNvPr id="5" name="Footer Placeholder 4">
            <a:extLst>
              <a:ext uri="{FF2B5EF4-FFF2-40B4-BE49-F238E27FC236}">
                <a16:creationId xmlns:a16="http://schemas.microsoft.com/office/drawing/2014/main" id="{B02FD340-95A2-4BBA-8EF3-D58665C08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7D1AFC-CFDA-4B98-B209-488E9236C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20C6F-096B-4011-8BF9-189B594B3048}" type="slidenum">
              <a:rPr lang="en-US" smtClean="0"/>
              <a:t>‹#›</a:t>
            </a:fld>
            <a:endParaRPr lang="en-US"/>
          </a:p>
        </p:txBody>
      </p:sp>
    </p:spTree>
    <p:extLst>
      <p:ext uri="{BB962C8B-B14F-4D97-AF65-F5344CB8AC3E}">
        <p14:creationId xmlns:p14="http://schemas.microsoft.com/office/powerpoint/2010/main" val="288689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48.jpg"/><Relationship Id="rId7" Type="http://schemas.openxmlformats.org/officeDocument/2006/relationships/image" Target="../media/image4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50.jpg"/><Relationship Id="rId10" Type="http://schemas.openxmlformats.org/officeDocument/2006/relationships/image" Target="../media/image46.jpg"/><Relationship Id="rId4" Type="http://schemas.openxmlformats.org/officeDocument/2006/relationships/image" Target="../media/image49.jpg"/><Relationship Id="rId9" Type="http://schemas.openxmlformats.org/officeDocument/2006/relationships/image" Target="../media/image4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4" Type="http://schemas.openxmlformats.org/officeDocument/2006/relationships/audio" Target="../media/media2.wav"/><Relationship Id="rId9" Type="http://schemas.openxmlformats.org/officeDocument/2006/relationships/image" Target="../media/image5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3.png"/><Relationship Id="rId18" Type="http://schemas.openxmlformats.org/officeDocument/2006/relationships/image" Target="../media/image21.png"/><Relationship Id="rId3" Type="http://schemas.openxmlformats.org/officeDocument/2006/relationships/image" Target="../media/image11.png"/><Relationship Id="rId21" Type="http://schemas.openxmlformats.org/officeDocument/2006/relationships/image" Target="../media/image24.jpg"/><Relationship Id="rId7" Type="http://schemas.openxmlformats.org/officeDocument/2006/relationships/image" Target="../media/image15.png"/><Relationship Id="rId12" Type="http://schemas.openxmlformats.org/officeDocument/2006/relationships/image" Target="../media/image19.png"/><Relationship Id="rId17" Type="http://schemas.openxmlformats.org/officeDocument/2006/relationships/image" Target="../media/image10.png"/><Relationship Id="rId25" Type="http://schemas.openxmlformats.org/officeDocument/2006/relationships/image" Target="../media/image28.jpg"/><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openxmlformats.org/officeDocument/2006/relationships/image" Target="../media/image27.png"/><Relationship Id="rId5" Type="http://schemas.openxmlformats.org/officeDocument/2006/relationships/image" Target="../media/image13.png"/><Relationship Id="rId15" Type="http://schemas.openxmlformats.org/officeDocument/2006/relationships/image" Target="../media/image20.png"/><Relationship Id="rId23" Type="http://schemas.openxmlformats.org/officeDocument/2006/relationships/image" Target="../media/image26.png"/><Relationship Id="rId10" Type="http://schemas.openxmlformats.org/officeDocument/2006/relationships/image" Target="../media/image18.svg"/><Relationship Id="rId19" Type="http://schemas.openxmlformats.org/officeDocument/2006/relationships/image" Target="../media/image22.jp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8.png"/><Relationship Id="rId22" Type="http://schemas.openxmlformats.org/officeDocument/2006/relationships/image" Target="../media/image25.jpg"/></Relationships>
</file>

<file path=ppt/slides/_rels/slide3.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12" Type="http://schemas.openxmlformats.org/officeDocument/2006/relationships/image" Target="../media/image3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37.jp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9.png"/><Relationship Id="rId18" Type="http://schemas.openxmlformats.org/officeDocument/2006/relationships/image" Target="../media/image22.jpg"/><Relationship Id="rId3" Type="http://schemas.openxmlformats.org/officeDocument/2006/relationships/image" Target="../media/image13.png"/><Relationship Id="rId21" Type="http://schemas.openxmlformats.org/officeDocument/2006/relationships/image" Target="../media/image26.png"/><Relationship Id="rId7" Type="http://schemas.openxmlformats.org/officeDocument/2006/relationships/image" Target="../media/image17.png"/><Relationship Id="rId12" Type="http://schemas.openxmlformats.org/officeDocument/2006/relationships/image" Target="../media/image9.png"/><Relationship Id="rId1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image" Target="../media/image7.png"/><Relationship Id="rId20"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40.png"/><Relationship Id="rId5" Type="http://schemas.openxmlformats.org/officeDocument/2006/relationships/image" Target="../media/image15.png"/><Relationship Id="rId15" Type="http://schemas.openxmlformats.org/officeDocument/2006/relationships/image" Target="../media/image8.png"/><Relationship Id="rId10" Type="http://schemas.openxmlformats.org/officeDocument/2006/relationships/image" Target="../media/image21.png"/><Relationship Id="rId19" Type="http://schemas.openxmlformats.org/officeDocument/2006/relationships/image" Target="../media/image24.jpg"/><Relationship Id="rId4" Type="http://schemas.openxmlformats.org/officeDocument/2006/relationships/image" Target="../media/image14.svg"/><Relationship Id="rId9" Type="http://schemas.openxmlformats.org/officeDocument/2006/relationships/image" Target="../media/image39.png"/><Relationship Id="rId14" Type="http://schemas.openxmlformats.org/officeDocument/2006/relationships/image" Target="../media/image3.png"/><Relationship Id="rId22"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46.jpg"/><Relationship Id="rId13" Type="http://schemas.openxmlformats.org/officeDocument/2006/relationships/image" Target="../media/image51.jpg"/><Relationship Id="rId3" Type="http://schemas.openxmlformats.org/officeDocument/2006/relationships/image" Target="../media/image41.emf"/><Relationship Id="rId7" Type="http://schemas.openxmlformats.org/officeDocument/2006/relationships/image" Target="../media/image45.jpg"/><Relationship Id="rId12" Type="http://schemas.openxmlformats.org/officeDocument/2006/relationships/image" Target="../media/image5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4.jpg"/><Relationship Id="rId11" Type="http://schemas.openxmlformats.org/officeDocument/2006/relationships/image" Target="../media/image49.jpg"/><Relationship Id="rId5" Type="http://schemas.openxmlformats.org/officeDocument/2006/relationships/image" Target="../media/image43.jpg"/><Relationship Id="rId10" Type="http://schemas.openxmlformats.org/officeDocument/2006/relationships/image" Target="../media/image48.jpg"/><Relationship Id="rId4" Type="http://schemas.openxmlformats.org/officeDocument/2006/relationships/image" Target="../media/image42.jpg"/><Relationship Id="rId9" Type="http://schemas.openxmlformats.org/officeDocument/2006/relationships/image" Target="../media/image4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2.jpg"/><Relationship Id="rId7" Type="http://schemas.openxmlformats.org/officeDocument/2006/relationships/image" Target="../media/image5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41.emf"/><Relationship Id="rId4" Type="http://schemas.openxmlformats.org/officeDocument/2006/relationships/image" Target="../media/image53.emf"/></Relationships>
</file>

<file path=ppt/slides/_rels/slide9.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56.emf"/><Relationship Id="rId7" Type="http://schemas.openxmlformats.org/officeDocument/2006/relationships/image" Target="../media/image4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5.jpg"/><Relationship Id="rId11" Type="http://schemas.openxmlformats.org/officeDocument/2006/relationships/image" Target="../media/image51.jpg"/><Relationship Id="rId5" Type="http://schemas.openxmlformats.org/officeDocument/2006/relationships/image" Target="../media/image44.jpg"/><Relationship Id="rId10" Type="http://schemas.openxmlformats.org/officeDocument/2006/relationships/image" Target="../media/image50.jpg"/><Relationship Id="rId4" Type="http://schemas.openxmlformats.org/officeDocument/2006/relationships/image" Target="../media/image43.jpg"/><Relationship Id="rId9" Type="http://schemas.openxmlformats.org/officeDocument/2006/relationships/image" Target="../media/image4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243093"/>
            <a:ext cx="10515600" cy="3685308"/>
          </a:xfrm>
        </p:spPr>
        <p:txBody>
          <a:bodyPr>
            <a:normAutofit/>
          </a:bodyPr>
          <a:lstStyle/>
          <a:p>
            <a:r>
              <a:rPr lang="en-US" dirty="0"/>
              <a:t>Neural Networks are widely adopted.</a:t>
            </a:r>
          </a:p>
          <a:p>
            <a:pPr lvl="1"/>
            <a:endParaRPr lang="en-US" b="1" dirty="0"/>
          </a:p>
          <a:p>
            <a:r>
              <a:rPr lang="en-US" dirty="0"/>
              <a:t>Due to the lack of time, data, or facility to train a model from scratch, model sharing and reusing are very popular.</a:t>
            </a:r>
          </a:p>
          <a:p>
            <a:pPr lvl="1"/>
            <a:r>
              <a:rPr lang="en-US" dirty="0"/>
              <a:t>Mozilla </a:t>
            </a:r>
            <a:r>
              <a:rPr lang="en-US" dirty="0" err="1"/>
              <a:t>DeepSpeech</a:t>
            </a:r>
            <a:r>
              <a:rPr lang="en-US" dirty="0"/>
              <a:t> experience over 16,000 downloads within last 2 months. </a:t>
            </a:r>
          </a:p>
          <a:p>
            <a:pPr lvl="1"/>
            <a:endParaRPr lang="en-US" dirty="0"/>
          </a:p>
          <a:p>
            <a:r>
              <a:rPr lang="en-US" dirty="0" err="1"/>
              <a:t>Bigml</a:t>
            </a:r>
            <a:r>
              <a:rPr lang="en-US" dirty="0"/>
              <a:t>, </a:t>
            </a:r>
            <a:r>
              <a:rPr lang="en-US" dirty="0" err="1"/>
              <a:t>Openml</a:t>
            </a:r>
            <a:r>
              <a:rPr lang="en-US" dirty="0"/>
              <a:t>, </a:t>
            </a:r>
            <a:r>
              <a:rPr lang="en-US" dirty="0" err="1"/>
              <a:t>Gradientzoo</a:t>
            </a:r>
            <a:r>
              <a:rPr lang="en-US" dirty="0"/>
              <a:t>, Predictors.ai,  Caffe Model Zoo, </a:t>
            </a:r>
            <a:r>
              <a:rPr lang="en-US" dirty="0" err="1"/>
              <a:t>Mxnet</a:t>
            </a:r>
            <a:r>
              <a:rPr lang="en-US" dirty="0"/>
              <a:t> Model Zoo, </a:t>
            </a:r>
            <a:r>
              <a:rPr lang="en-US" dirty="0" err="1"/>
              <a:t>Tensorflow</a:t>
            </a:r>
            <a:r>
              <a:rPr lang="en-US" dirty="0"/>
              <a:t> Model Zoo, …</a:t>
            </a:r>
          </a:p>
        </p:txBody>
      </p:sp>
      <p:pic>
        <p:nvPicPr>
          <p:cNvPr id="19" name="Picture 18">
            <a:extLst>
              <a:ext uri="{FF2B5EF4-FFF2-40B4-BE49-F238E27FC236}">
                <a16:creationId xmlns:a16="http://schemas.microsoft.com/office/drawing/2014/main" id="{75A51655-EA8F-4130-B0C2-36B0574D9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8652" y="5428020"/>
            <a:ext cx="4367218" cy="2546510"/>
          </a:xfrm>
          <a:prstGeom prst="rect">
            <a:avLst/>
          </a:prstGeom>
        </p:spPr>
      </p:pic>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AI and Model sharing </a:t>
            </a:r>
          </a:p>
        </p:txBody>
      </p:sp>
      <p:pic>
        <p:nvPicPr>
          <p:cNvPr id="13" name="Picture 12">
            <a:extLst>
              <a:ext uri="{FF2B5EF4-FFF2-40B4-BE49-F238E27FC236}">
                <a16:creationId xmlns:a16="http://schemas.microsoft.com/office/drawing/2014/main" id="{2772DC31-38F1-4ACC-8BC5-47B2FAAEA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155" y="3905849"/>
            <a:ext cx="3875682" cy="2194991"/>
          </a:xfrm>
          <a:prstGeom prst="rect">
            <a:avLst/>
          </a:prstGeom>
        </p:spPr>
      </p:pic>
      <p:pic>
        <p:nvPicPr>
          <p:cNvPr id="4" name="Picture 3">
            <a:extLst>
              <a:ext uri="{FF2B5EF4-FFF2-40B4-BE49-F238E27FC236}">
                <a16:creationId xmlns:a16="http://schemas.microsoft.com/office/drawing/2014/main" id="{A66421DE-0BC9-4A0B-8600-279453CCFBE6}"/>
              </a:ext>
            </a:extLst>
          </p:cNvPr>
          <p:cNvPicPr>
            <a:picLocks noChangeAspect="1"/>
          </p:cNvPicPr>
          <p:nvPr/>
        </p:nvPicPr>
        <p:blipFill>
          <a:blip r:embed="rId5"/>
          <a:stretch>
            <a:fillRect/>
          </a:stretch>
        </p:blipFill>
        <p:spPr>
          <a:xfrm>
            <a:off x="1046017" y="5471497"/>
            <a:ext cx="1645786" cy="836840"/>
          </a:xfrm>
          <a:prstGeom prst="rect">
            <a:avLst/>
          </a:prstGeom>
        </p:spPr>
      </p:pic>
      <p:pic>
        <p:nvPicPr>
          <p:cNvPr id="15" name="Picture 14">
            <a:extLst>
              <a:ext uri="{FF2B5EF4-FFF2-40B4-BE49-F238E27FC236}">
                <a16:creationId xmlns:a16="http://schemas.microsoft.com/office/drawing/2014/main" id="{D095E2BA-A8E7-41BF-9919-9DC02438F3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8709" y="536280"/>
            <a:ext cx="4084251" cy="2304736"/>
          </a:xfrm>
          <a:prstGeom prst="rect">
            <a:avLst/>
          </a:prstGeom>
        </p:spPr>
      </p:pic>
      <p:pic>
        <p:nvPicPr>
          <p:cNvPr id="17" name="Picture 16">
            <a:extLst>
              <a:ext uri="{FF2B5EF4-FFF2-40B4-BE49-F238E27FC236}">
                <a16:creationId xmlns:a16="http://schemas.microsoft.com/office/drawing/2014/main" id="{EA0BBD5D-C05B-4D4A-81FA-8D97D2C7E8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22433" y="251788"/>
            <a:ext cx="4345031" cy="2626572"/>
          </a:xfrm>
          <a:prstGeom prst="rect">
            <a:avLst/>
          </a:prstGeom>
        </p:spPr>
      </p:pic>
      <p:pic>
        <p:nvPicPr>
          <p:cNvPr id="21" name="Picture 20">
            <a:extLst>
              <a:ext uri="{FF2B5EF4-FFF2-40B4-BE49-F238E27FC236}">
                <a16:creationId xmlns:a16="http://schemas.microsoft.com/office/drawing/2014/main" id="{D2B21122-9C65-4730-AA87-D2BD186D49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27898" y="3197347"/>
            <a:ext cx="4624663" cy="2556707"/>
          </a:xfrm>
          <a:prstGeom prst="rect">
            <a:avLst/>
          </a:prstGeom>
        </p:spPr>
      </p:pic>
      <p:pic>
        <p:nvPicPr>
          <p:cNvPr id="5" name="Picture 4">
            <a:extLst>
              <a:ext uri="{FF2B5EF4-FFF2-40B4-BE49-F238E27FC236}">
                <a16:creationId xmlns:a16="http://schemas.microsoft.com/office/drawing/2014/main" id="{03E6FF27-ADF5-4981-BF45-7D576BA091EA}"/>
              </a:ext>
            </a:extLst>
          </p:cNvPr>
          <p:cNvPicPr>
            <a:picLocks noChangeAspect="1"/>
          </p:cNvPicPr>
          <p:nvPr/>
        </p:nvPicPr>
        <p:blipFill>
          <a:blip r:embed="rId9"/>
          <a:stretch>
            <a:fillRect/>
          </a:stretch>
        </p:blipFill>
        <p:spPr>
          <a:xfrm rot="10800000" flipH="1" flipV="1">
            <a:off x="2897496" y="5471497"/>
            <a:ext cx="1809007" cy="835805"/>
          </a:xfrm>
          <a:prstGeom prst="rect">
            <a:avLst/>
          </a:prstGeom>
        </p:spPr>
      </p:pic>
      <p:pic>
        <p:nvPicPr>
          <p:cNvPr id="6" name="Picture 5">
            <a:extLst>
              <a:ext uri="{FF2B5EF4-FFF2-40B4-BE49-F238E27FC236}">
                <a16:creationId xmlns:a16="http://schemas.microsoft.com/office/drawing/2014/main" id="{1B01DB98-3F53-4E94-B5F0-F1A05086E3B5}"/>
              </a:ext>
            </a:extLst>
          </p:cNvPr>
          <p:cNvPicPr>
            <a:picLocks noChangeAspect="1"/>
          </p:cNvPicPr>
          <p:nvPr/>
        </p:nvPicPr>
        <p:blipFill>
          <a:blip r:embed="rId10"/>
          <a:stretch>
            <a:fillRect/>
          </a:stretch>
        </p:blipFill>
        <p:spPr>
          <a:xfrm>
            <a:off x="4860853" y="5542124"/>
            <a:ext cx="2323107" cy="695498"/>
          </a:xfrm>
          <a:prstGeom prst="rect">
            <a:avLst/>
          </a:prstGeom>
        </p:spPr>
      </p:pic>
      <p:pic>
        <p:nvPicPr>
          <p:cNvPr id="8" name="Picture 7">
            <a:extLst>
              <a:ext uri="{FF2B5EF4-FFF2-40B4-BE49-F238E27FC236}">
                <a16:creationId xmlns:a16="http://schemas.microsoft.com/office/drawing/2014/main" id="{164B6ECD-3A22-43E7-98F4-7D25A7C28C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90564" y="5293791"/>
            <a:ext cx="916545" cy="979901"/>
          </a:xfrm>
          <a:prstGeom prst="rect">
            <a:avLst/>
          </a:prstGeom>
        </p:spPr>
      </p:pic>
      <p:pic>
        <p:nvPicPr>
          <p:cNvPr id="11" name="Picture 10">
            <a:extLst>
              <a:ext uri="{FF2B5EF4-FFF2-40B4-BE49-F238E27FC236}">
                <a16:creationId xmlns:a16="http://schemas.microsoft.com/office/drawing/2014/main" id="{50D5FA02-C051-4A4A-AC14-49C6224FAB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6480" y="5505083"/>
            <a:ext cx="2051647" cy="820659"/>
          </a:xfrm>
          <a:prstGeom prst="rect">
            <a:avLst/>
          </a:prstGeom>
        </p:spPr>
      </p:pic>
      <p:sp>
        <p:nvSpPr>
          <p:cNvPr id="9" name="Rectangle 8">
            <a:extLst>
              <a:ext uri="{FF2B5EF4-FFF2-40B4-BE49-F238E27FC236}">
                <a16:creationId xmlns:a16="http://schemas.microsoft.com/office/drawing/2014/main" id="{EFAB0844-1C96-4931-B7F6-266D87EDFB15}"/>
              </a:ext>
            </a:extLst>
          </p:cNvPr>
          <p:cNvSpPr/>
          <p:nvPr/>
        </p:nvSpPr>
        <p:spPr>
          <a:xfrm>
            <a:off x="773628" y="5017254"/>
            <a:ext cx="10871200" cy="1473601"/>
          </a:xfrm>
          <a:prstGeom prst="rect">
            <a:avLst/>
          </a:prstGeom>
          <a:noFill/>
          <a:ln w="381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11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mph" presetSubtype="0" fill="hold" nodeType="afterEffect">
                                  <p:stCondLst>
                                    <p:cond delay="1000"/>
                                  </p:stCondLst>
                                  <p:childTnLst>
                                    <p:animScale>
                                      <p:cBhvr>
                                        <p:cTn id="11" dur="1000" fill="hold"/>
                                        <p:tgtEl>
                                          <p:spTgt spid="13"/>
                                        </p:tgtEl>
                                      </p:cBhvr>
                                      <p:by x="50000" y="50000"/>
                                    </p:animScale>
                                  </p:childTnLst>
                                </p:cTn>
                              </p:par>
                              <p:par>
                                <p:cTn id="12" presetID="42" presetClass="path" presetSubtype="0" accel="50000" decel="50000" fill="hold" nodeType="withEffect">
                                  <p:stCondLst>
                                    <p:cond delay="1000"/>
                                  </p:stCondLst>
                                  <p:childTnLst>
                                    <p:animMotion origin="layout" path="M -0.01445 0.04166 L -0.01745 0.29444 " pathEditMode="fixed" rAng="0" ptsTypes="AA">
                                      <p:cBhvr>
                                        <p:cTn id="13" dur="1000" fill="hold"/>
                                        <p:tgtEl>
                                          <p:spTgt spid="13"/>
                                        </p:tgtEl>
                                        <p:attrNameLst>
                                          <p:attrName>ppt_x</p:attrName>
                                          <p:attrName>ppt_y</p:attrName>
                                        </p:attrNameLst>
                                      </p:cBhvr>
                                      <p:rCtr x="-156" y="12639"/>
                                    </p:animMotion>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2500"/>
                            </p:stCondLst>
                            <p:childTnLst>
                              <p:par>
                                <p:cTn id="21" presetID="6" presetClass="emph" presetSubtype="0" fill="hold" nodeType="afterEffect">
                                  <p:stCondLst>
                                    <p:cond delay="1000"/>
                                  </p:stCondLst>
                                  <p:childTnLst>
                                    <p:animScale>
                                      <p:cBhvr>
                                        <p:cTn id="22" dur="1000" fill="hold"/>
                                        <p:tgtEl>
                                          <p:spTgt spid="15"/>
                                        </p:tgtEl>
                                      </p:cBhvr>
                                      <p:by x="50000" y="50000"/>
                                    </p:animScale>
                                  </p:childTnLst>
                                </p:cTn>
                              </p:par>
                              <p:par>
                                <p:cTn id="23" presetID="42" presetClass="path" presetSubtype="0" accel="50000" decel="50000" fill="hold" nodeType="withEffect">
                                  <p:stCondLst>
                                    <p:cond delay="1000"/>
                                  </p:stCondLst>
                                  <p:childTnLst>
                                    <p:animMotion origin="layout" path="M -4.16667E-6 -3.7037E-6 L -0.01041 0.2963 " pathEditMode="relative" rAng="0" ptsTypes="AA">
                                      <p:cBhvr>
                                        <p:cTn id="24" dur="1000" fill="hold"/>
                                        <p:tgtEl>
                                          <p:spTgt spid="15"/>
                                        </p:tgtEl>
                                        <p:attrNameLst>
                                          <p:attrName>ppt_x</p:attrName>
                                          <p:attrName>ppt_y</p:attrName>
                                        </p:attrNameLst>
                                      </p:cBhvr>
                                      <p:rCtr x="-521" y="14815"/>
                                    </p:animMotion>
                                  </p:childTnLst>
                                </p:cTn>
                              </p:par>
                            </p:childTnLst>
                          </p:cTn>
                        </p:par>
                        <p:par>
                          <p:cTn id="25" fill="hold">
                            <p:stCondLst>
                              <p:cond delay="450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4500"/>
                            </p:stCondLst>
                            <p:childTnLst>
                              <p:par>
                                <p:cTn id="32" presetID="6" presetClass="emph" presetSubtype="0" fill="hold" nodeType="afterEffect">
                                  <p:stCondLst>
                                    <p:cond delay="1000"/>
                                  </p:stCondLst>
                                  <p:childTnLst>
                                    <p:animScale>
                                      <p:cBhvr>
                                        <p:cTn id="33" dur="1000" fill="hold"/>
                                        <p:tgtEl>
                                          <p:spTgt spid="17"/>
                                        </p:tgtEl>
                                      </p:cBhvr>
                                      <p:by x="50000" y="50000"/>
                                    </p:animScale>
                                  </p:childTnLst>
                                </p:cTn>
                              </p:par>
                              <p:par>
                                <p:cTn id="34" presetID="42" presetClass="path" presetSubtype="0" accel="50000" decel="50000" fill="hold" nodeType="withEffect">
                                  <p:stCondLst>
                                    <p:cond delay="1000"/>
                                  </p:stCondLst>
                                  <p:childTnLst>
                                    <p:animMotion origin="layout" path="M 2.29167E-6 0 L 0.00924 0.24977 " pathEditMode="relative" rAng="0" ptsTypes="AA">
                                      <p:cBhvr>
                                        <p:cTn id="35" dur="1000" fill="hold"/>
                                        <p:tgtEl>
                                          <p:spTgt spid="17"/>
                                        </p:tgtEl>
                                        <p:attrNameLst>
                                          <p:attrName>ppt_x</p:attrName>
                                          <p:attrName>ppt_y</p:attrName>
                                        </p:attrNameLst>
                                      </p:cBhvr>
                                      <p:rCtr x="456" y="12477"/>
                                    </p:animMotion>
                                  </p:childTnLst>
                                </p:cTn>
                              </p:par>
                            </p:childTnLst>
                          </p:cTn>
                        </p:par>
                        <p:par>
                          <p:cTn id="36" fill="hold">
                            <p:stCondLst>
                              <p:cond delay="650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par>
                          <p:cTn id="39" fill="hold">
                            <p:stCondLst>
                              <p:cond delay="650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6500"/>
                            </p:stCondLst>
                            <p:childTnLst>
                              <p:par>
                                <p:cTn id="43" presetID="6" presetClass="emph" presetSubtype="0" fill="hold" nodeType="afterEffect">
                                  <p:stCondLst>
                                    <p:cond delay="1000"/>
                                  </p:stCondLst>
                                  <p:childTnLst>
                                    <p:animScale>
                                      <p:cBhvr>
                                        <p:cTn id="44" dur="1000" fill="hold"/>
                                        <p:tgtEl>
                                          <p:spTgt spid="19"/>
                                        </p:tgtEl>
                                      </p:cBhvr>
                                      <p:by x="50000" y="50000"/>
                                    </p:animScale>
                                  </p:childTnLst>
                                </p:cTn>
                              </p:par>
                              <p:par>
                                <p:cTn id="45" presetID="42" presetClass="path" presetSubtype="0" accel="50000" decel="50000" fill="hold" nodeType="withEffect">
                                  <p:stCondLst>
                                    <p:cond delay="1000"/>
                                  </p:stCondLst>
                                  <p:childTnLst>
                                    <p:animMotion origin="layout" path="M 2.08333E-6 -4.44444E-6 L 0.13099 0.29954 " pathEditMode="relative" rAng="0" ptsTypes="AA">
                                      <p:cBhvr>
                                        <p:cTn id="46" dur="1000" fill="hold"/>
                                        <p:tgtEl>
                                          <p:spTgt spid="19"/>
                                        </p:tgtEl>
                                        <p:attrNameLst>
                                          <p:attrName>ppt_x</p:attrName>
                                          <p:attrName>ppt_y</p:attrName>
                                        </p:attrNameLst>
                                      </p:cBhvr>
                                      <p:rCtr x="6549" y="14977"/>
                                    </p:animMotion>
                                  </p:childTnLst>
                                </p:cTn>
                              </p:par>
                            </p:childTnLst>
                          </p:cTn>
                        </p:par>
                        <p:par>
                          <p:cTn id="47" fill="hold">
                            <p:stCondLst>
                              <p:cond delay="8500"/>
                            </p:stCondLst>
                            <p:childTnLst>
                              <p:par>
                                <p:cTn id="48" presetID="1" presetClass="entr" presetSubtype="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par>
                          <p:cTn id="50" fill="hold">
                            <p:stCondLst>
                              <p:cond delay="8500"/>
                            </p:stCondLst>
                            <p:childTnLst>
                              <p:par>
                                <p:cTn id="51" presetID="1"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8500"/>
                            </p:stCondLst>
                            <p:childTnLst>
                              <p:par>
                                <p:cTn id="54" presetID="6" presetClass="emph" presetSubtype="0" fill="hold" nodeType="afterEffect">
                                  <p:stCondLst>
                                    <p:cond delay="1000"/>
                                  </p:stCondLst>
                                  <p:childTnLst>
                                    <p:animScale>
                                      <p:cBhvr>
                                        <p:cTn id="55" dur="1000" fill="hold"/>
                                        <p:tgtEl>
                                          <p:spTgt spid="21"/>
                                        </p:tgtEl>
                                      </p:cBhvr>
                                      <p:by x="50000" y="50000"/>
                                    </p:animScale>
                                  </p:childTnLst>
                                </p:cTn>
                              </p:par>
                              <p:par>
                                <p:cTn id="56" presetID="42" presetClass="path" presetSubtype="0" accel="50000" decel="50000" fill="hold" nodeType="withEffect">
                                  <p:stCondLst>
                                    <p:cond delay="1000"/>
                                  </p:stCondLst>
                                  <p:childTnLst>
                                    <p:animMotion origin="layout" path="M -4.58333E-6 -1.85185E-6 L 0.12579 0.29005 " pathEditMode="relative" rAng="0" ptsTypes="AA">
                                      <p:cBhvr>
                                        <p:cTn id="57" dur="1000" fill="hold"/>
                                        <p:tgtEl>
                                          <p:spTgt spid="21"/>
                                        </p:tgtEl>
                                        <p:attrNameLst>
                                          <p:attrName>ppt_x</p:attrName>
                                          <p:attrName>ppt_y</p:attrName>
                                        </p:attrNameLst>
                                      </p:cBhvr>
                                      <p:rCtr x="6289" y="14491"/>
                                    </p:animMotion>
                                  </p:childTnLst>
                                </p:cTn>
                              </p:par>
                            </p:childTnLst>
                          </p:cTn>
                        </p:par>
                        <p:par>
                          <p:cTn id="58" fill="hold">
                            <p:stCondLst>
                              <p:cond delay="10500"/>
                            </p:stCondLst>
                            <p:childTnLst>
                              <p:par>
                                <p:cTn id="59" presetID="1" presetClass="entr" presetSubtype="0"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par>
                          <p:cTn id="61" fill="hold">
                            <p:stCondLst>
                              <p:cond delay="10500"/>
                            </p:stCondLst>
                            <p:childTnLst>
                              <p:par>
                                <p:cTn id="62" presetID="21" presetClass="entr" presetSubtype="1"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heel(1)">
                                      <p:cBhvr>
                                        <p:cTn id="6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Straight Arrow Connector 133">
            <a:extLst>
              <a:ext uri="{FF2B5EF4-FFF2-40B4-BE49-F238E27FC236}">
                <a16:creationId xmlns:a16="http://schemas.microsoft.com/office/drawing/2014/main" id="{24C625EF-BE33-4258-AD06-14A52BC18071}"/>
              </a:ext>
            </a:extLst>
          </p:cNvPr>
          <p:cNvCxnSpPr>
            <a:cxnSpLocks/>
            <a:stCxn id="71" idx="6"/>
            <a:endCxn id="107" idx="2"/>
          </p:cNvCxnSpPr>
          <p:nvPr/>
        </p:nvCxnSpPr>
        <p:spPr>
          <a:xfrm>
            <a:off x="10411232" y="2332359"/>
            <a:ext cx="482657" cy="187395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87069B8-2009-4C25-B45B-88D29AD8E36A}"/>
              </a:ext>
            </a:extLst>
          </p:cNvPr>
          <p:cNvCxnSpPr>
            <a:cxnSpLocks/>
          </p:cNvCxnSpPr>
          <p:nvPr/>
        </p:nvCxnSpPr>
        <p:spPr>
          <a:xfrm>
            <a:off x="10402742" y="3021883"/>
            <a:ext cx="492268" cy="118048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ED6C48D-234C-4752-BBA2-455E7047B008}"/>
              </a:ext>
            </a:extLst>
          </p:cNvPr>
          <p:cNvCxnSpPr>
            <a:cxnSpLocks/>
            <a:stCxn id="95" idx="6"/>
            <a:endCxn id="107" idx="2"/>
          </p:cNvCxnSpPr>
          <p:nvPr/>
        </p:nvCxnSpPr>
        <p:spPr>
          <a:xfrm>
            <a:off x="10443214" y="3781609"/>
            <a:ext cx="450675" cy="42470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5A3572-FCDC-4C1B-B8D9-DE1EA4D30ACC}"/>
              </a:ext>
            </a:extLst>
          </p:cNvPr>
          <p:cNvSpPr/>
          <p:nvPr/>
        </p:nvSpPr>
        <p:spPr>
          <a:xfrm>
            <a:off x="9026469" y="2399550"/>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C7B742B-9580-4F41-9AC3-31D3E2056436}"/>
              </a:ext>
            </a:extLst>
          </p:cNvPr>
          <p:cNvSpPr/>
          <p:nvPr/>
        </p:nvSpPr>
        <p:spPr>
          <a:xfrm>
            <a:off x="9026471" y="3193601"/>
            <a:ext cx="437832" cy="4739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D9A5F8E-DBDF-4DC4-AD5C-BAC540F109E4}"/>
              </a:ext>
            </a:extLst>
          </p:cNvPr>
          <p:cNvSpPr/>
          <p:nvPr/>
        </p:nvSpPr>
        <p:spPr>
          <a:xfrm>
            <a:off x="9026470" y="3992735"/>
            <a:ext cx="437833" cy="42954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D3FC5D7-114C-4A43-B551-6000F77F94E5}"/>
              </a:ext>
            </a:extLst>
          </p:cNvPr>
          <p:cNvSpPr/>
          <p:nvPr/>
        </p:nvSpPr>
        <p:spPr>
          <a:xfrm>
            <a:off x="9960228" y="2102992"/>
            <a:ext cx="451004" cy="45873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ED66BD7-23E0-4878-B8F4-E741A1AE4D97}"/>
              </a:ext>
            </a:extLst>
          </p:cNvPr>
          <p:cNvSpPr/>
          <p:nvPr/>
        </p:nvSpPr>
        <p:spPr>
          <a:xfrm>
            <a:off x="9950617" y="2791952"/>
            <a:ext cx="451004" cy="4677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CF9C1E2-20B3-409B-BF4E-8A614A0A843F}"/>
              </a:ext>
            </a:extLst>
          </p:cNvPr>
          <p:cNvSpPr/>
          <p:nvPr/>
        </p:nvSpPr>
        <p:spPr>
          <a:xfrm>
            <a:off x="9960228" y="3564733"/>
            <a:ext cx="462054" cy="429491"/>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58100F1-CD7C-42BE-A1D4-EC0D06EEA24C}"/>
              </a:ext>
            </a:extLst>
          </p:cNvPr>
          <p:cNvSpPr/>
          <p:nvPr/>
        </p:nvSpPr>
        <p:spPr>
          <a:xfrm>
            <a:off x="10891811" y="2408499"/>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476A185-E1FB-4648-A831-C3FF642AC0A5}"/>
              </a:ext>
            </a:extLst>
          </p:cNvPr>
          <p:cNvSpPr/>
          <p:nvPr/>
        </p:nvSpPr>
        <p:spPr>
          <a:xfrm>
            <a:off x="10886978" y="3126347"/>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F42DB424-E8C3-4979-AE11-BCE6B0D84E75}"/>
              </a:ext>
            </a:extLst>
          </p:cNvPr>
          <p:cNvCxnSpPr>
            <a:cxnSpLocks/>
            <a:stCxn id="68" idx="6"/>
            <a:endCxn id="71" idx="2"/>
          </p:cNvCxnSpPr>
          <p:nvPr/>
        </p:nvCxnSpPr>
        <p:spPr>
          <a:xfrm flipV="1">
            <a:off x="9464303" y="2332359"/>
            <a:ext cx="495925" cy="29949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9F63DC3-0DEF-4375-BE8A-475DB0D85A41}"/>
              </a:ext>
            </a:extLst>
          </p:cNvPr>
          <p:cNvCxnSpPr>
            <a:cxnSpLocks/>
            <a:stCxn id="68" idx="6"/>
            <a:endCxn id="72" idx="2"/>
          </p:cNvCxnSpPr>
          <p:nvPr/>
        </p:nvCxnSpPr>
        <p:spPr>
          <a:xfrm>
            <a:off x="9464303" y="2631849"/>
            <a:ext cx="486314" cy="3939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996678-A49C-455F-B38A-E52DD829EA06}"/>
              </a:ext>
            </a:extLst>
          </p:cNvPr>
          <p:cNvCxnSpPr>
            <a:cxnSpLocks/>
            <a:stCxn id="68" idx="6"/>
            <a:endCxn id="73" idx="2"/>
          </p:cNvCxnSpPr>
          <p:nvPr/>
        </p:nvCxnSpPr>
        <p:spPr>
          <a:xfrm>
            <a:off x="9464303" y="2631849"/>
            <a:ext cx="495925" cy="11476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7A5150B-A1A1-4D55-BD25-1CE4A43AAFA4}"/>
              </a:ext>
            </a:extLst>
          </p:cNvPr>
          <p:cNvCxnSpPr>
            <a:cxnSpLocks/>
            <a:stCxn id="69" idx="6"/>
            <a:endCxn id="71" idx="2"/>
          </p:cNvCxnSpPr>
          <p:nvPr/>
        </p:nvCxnSpPr>
        <p:spPr>
          <a:xfrm flipV="1">
            <a:off x="9464303" y="2332359"/>
            <a:ext cx="495925" cy="10982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A90C8F6-3A9B-46ED-B5C9-E1E518CBB7CF}"/>
              </a:ext>
            </a:extLst>
          </p:cNvPr>
          <p:cNvCxnSpPr>
            <a:cxnSpLocks/>
            <a:stCxn id="69" idx="6"/>
            <a:endCxn id="72" idx="2"/>
          </p:cNvCxnSpPr>
          <p:nvPr/>
        </p:nvCxnSpPr>
        <p:spPr>
          <a:xfrm flipV="1">
            <a:off x="9464303" y="3025820"/>
            <a:ext cx="486314" cy="40478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D9E50AE-E29B-413B-9B03-A9BB3622E346}"/>
              </a:ext>
            </a:extLst>
          </p:cNvPr>
          <p:cNvCxnSpPr>
            <a:cxnSpLocks/>
            <a:stCxn id="69" idx="6"/>
            <a:endCxn id="73" idx="2"/>
          </p:cNvCxnSpPr>
          <p:nvPr/>
        </p:nvCxnSpPr>
        <p:spPr>
          <a:xfrm>
            <a:off x="9464303" y="3430600"/>
            <a:ext cx="495925" cy="34887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13B794B-A69F-4EB7-8E35-688C94DD11B0}"/>
              </a:ext>
            </a:extLst>
          </p:cNvPr>
          <p:cNvCxnSpPr>
            <a:cxnSpLocks/>
            <a:stCxn id="70" idx="6"/>
            <a:endCxn id="71" idx="2"/>
          </p:cNvCxnSpPr>
          <p:nvPr/>
        </p:nvCxnSpPr>
        <p:spPr>
          <a:xfrm flipV="1">
            <a:off x="9464303" y="2332359"/>
            <a:ext cx="495925" cy="187514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7207D5-92E9-4ADE-B156-C883D9C07A16}"/>
              </a:ext>
            </a:extLst>
          </p:cNvPr>
          <p:cNvCxnSpPr>
            <a:cxnSpLocks/>
            <a:stCxn id="70" idx="6"/>
            <a:endCxn id="72" idx="2"/>
          </p:cNvCxnSpPr>
          <p:nvPr/>
        </p:nvCxnSpPr>
        <p:spPr>
          <a:xfrm flipV="1">
            <a:off x="9464303" y="3025820"/>
            <a:ext cx="486314" cy="118168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5434CB7-2603-4401-9360-5810A2350B3D}"/>
              </a:ext>
            </a:extLst>
          </p:cNvPr>
          <p:cNvCxnSpPr>
            <a:cxnSpLocks/>
            <a:stCxn id="70" idx="6"/>
            <a:endCxn id="73" idx="2"/>
          </p:cNvCxnSpPr>
          <p:nvPr/>
        </p:nvCxnSpPr>
        <p:spPr>
          <a:xfrm flipV="1">
            <a:off x="9464303" y="3779479"/>
            <a:ext cx="495925" cy="42802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8FCE80F-61A7-4E42-81F6-E4D9B053B5FE}"/>
              </a:ext>
            </a:extLst>
          </p:cNvPr>
          <p:cNvCxnSpPr>
            <a:cxnSpLocks/>
            <a:stCxn id="71" idx="6"/>
            <a:endCxn id="74" idx="2"/>
          </p:cNvCxnSpPr>
          <p:nvPr/>
        </p:nvCxnSpPr>
        <p:spPr>
          <a:xfrm>
            <a:off x="10411232" y="2332359"/>
            <a:ext cx="480579" cy="29274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A444F56-7633-4DA1-9B4F-0C3CBA8FC296}"/>
              </a:ext>
            </a:extLst>
          </p:cNvPr>
          <p:cNvCxnSpPr>
            <a:cxnSpLocks/>
            <a:stCxn id="71" idx="6"/>
            <a:endCxn id="75" idx="2"/>
          </p:cNvCxnSpPr>
          <p:nvPr/>
        </p:nvCxnSpPr>
        <p:spPr>
          <a:xfrm>
            <a:off x="10411232" y="2332359"/>
            <a:ext cx="475746" cy="101580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4C9B890-6BF0-45FE-AFEB-634B667BFACB}"/>
              </a:ext>
            </a:extLst>
          </p:cNvPr>
          <p:cNvCxnSpPr>
            <a:cxnSpLocks/>
            <a:stCxn id="72" idx="6"/>
            <a:endCxn id="74" idx="2"/>
          </p:cNvCxnSpPr>
          <p:nvPr/>
        </p:nvCxnSpPr>
        <p:spPr>
          <a:xfrm flipV="1">
            <a:off x="10401621" y="2625105"/>
            <a:ext cx="490190" cy="40071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55BEDDA-EA86-4FA0-98F3-4CD41F911E97}"/>
              </a:ext>
            </a:extLst>
          </p:cNvPr>
          <p:cNvCxnSpPr>
            <a:cxnSpLocks/>
            <a:stCxn id="72" idx="6"/>
            <a:endCxn id="75" idx="2"/>
          </p:cNvCxnSpPr>
          <p:nvPr/>
        </p:nvCxnSpPr>
        <p:spPr>
          <a:xfrm>
            <a:off x="10401621" y="3025820"/>
            <a:ext cx="485357" cy="32233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5957958-A3A6-4F21-ADBA-D9A91B167BAD}"/>
              </a:ext>
            </a:extLst>
          </p:cNvPr>
          <p:cNvCxnSpPr>
            <a:cxnSpLocks/>
            <a:stCxn id="73" idx="6"/>
            <a:endCxn id="74" idx="2"/>
          </p:cNvCxnSpPr>
          <p:nvPr/>
        </p:nvCxnSpPr>
        <p:spPr>
          <a:xfrm flipV="1">
            <a:off x="10422282" y="2625105"/>
            <a:ext cx="469529" cy="115437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F1AFCF-D188-4F9C-9821-C33EDB3EFCF9}"/>
              </a:ext>
            </a:extLst>
          </p:cNvPr>
          <p:cNvCxnSpPr>
            <a:cxnSpLocks/>
            <a:stCxn id="73" idx="6"/>
            <a:endCxn id="75" idx="2"/>
          </p:cNvCxnSpPr>
          <p:nvPr/>
        </p:nvCxnSpPr>
        <p:spPr>
          <a:xfrm flipV="1">
            <a:off x="10422282" y="3348159"/>
            <a:ext cx="464696" cy="43132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2211CEAB-F5D2-46BC-82BE-245A76AEC913}"/>
              </a:ext>
            </a:extLst>
          </p:cNvPr>
          <p:cNvSpPr/>
          <p:nvPr/>
        </p:nvSpPr>
        <p:spPr>
          <a:xfrm>
            <a:off x="9050716" y="1609839"/>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CA85A5E-A6CF-4665-BC28-FCC7D01471D8}"/>
              </a:ext>
            </a:extLst>
          </p:cNvPr>
          <p:cNvCxnSpPr>
            <a:cxnSpLocks/>
            <a:stCxn id="91" idx="6"/>
            <a:endCxn id="71" idx="2"/>
          </p:cNvCxnSpPr>
          <p:nvPr/>
        </p:nvCxnSpPr>
        <p:spPr>
          <a:xfrm>
            <a:off x="9488550" y="1842138"/>
            <a:ext cx="471678" cy="49022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A601944-F4C1-4660-9D40-CDB67A01D446}"/>
              </a:ext>
            </a:extLst>
          </p:cNvPr>
          <p:cNvCxnSpPr>
            <a:cxnSpLocks/>
            <a:stCxn id="91" idx="6"/>
            <a:endCxn id="72" idx="2"/>
          </p:cNvCxnSpPr>
          <p:nvPr/>
        </p:nvCxnSpPr>
        <p:spPr>
          <a:xfrm>
            <a:off x="9488550" y="1842138"/>
            <a:ext cx="462067" cy="118368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0B18E8B-8D3A-405C-A51E-E26B007132EC}"/>
              </a:ext>
            </a:extLst>
          </p:cNvPr>
          <p:cNvCxnSpPr>
            <a:cxnSpLocks/>
            <a:stCxn id="91" idx="6"/>
            <a:endCxn id="73" idx="2"/>
          </p:cNvCxnSpPr>
          <p:nvPr/>
        </p:nvCxnSpPr>
        <p:spPr>
          <a:xfrm>
            <a:off x="9488550" y="1842138"/>
            <a:ext cx="471678" cy="19373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Retraining Model</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199" y="1825626"/>
            <a:ext cx="5295107" cy="4359354"/>
          </a:xfrm>
        </p:spPr>
        <p:txBody>
          <a:bodyPr>
            <a:normAutofit/>
          </a:bodyPr>
          <a:lstStyle/>
          <a:p>
            <a:r>
              <a:rPr lang="en-US" dirty="0"/>
              <a:t>Retrain to strengthen the link between the inner neuron of trojan trigger and target classification label.</a:t>
            </a:r>
          </a:p>
          <a:p>
            <a:pPr marL="0" indent="0">
              <a:buNone/>
            </a:pPr>
            <a:endParaRPr lang="en-US" dirty="0"/>
          </a:p>
          <a:p>
            <a:r>
              <a:rPr lang="en-US" dirty="0"/>
              <a:t>Retrain only the layers after selected inner neuron. This greatly reduces the retraining time.</a:t>
            </a:r>
          </a:p>
          <a:p>
            <a:endParaRPr lang="en-US" dirty="0"/>
          </a:p>
          <a:p>
            <a:endParaRPr lang="en-US" dirty="0"/>
          </a:p>
          <a:p>
            <a:endParaRPr lang="en-US" dirty="0"/>
          </a:p>
        </p:txBody>
      </p:sp>
      <p:sp>
        <p:nvSpPr>
          <p:cNvPr id="95" name="Oval 94">
            <a:extLst>
              <a:ext uri="{FF2B5EF4-FFF2-40B4-BE49-F238E27FC236}">
                <a16:creationId xmlns:a16="http://schemas.microsoft.com/office/drawing/2014/main" id="{AF0B9943-FB05-4B4E-82A4-4B96C7CDF0B0}"/>
              </a:ext>
            </a:extLst>
          </p:cNvPr>
          <p:cNvSpPr/>
          <p:nvPr/>
        </p:nvSpPr>
        <p:spPr>
          <a:xfrm>
            <a:off x="9962606" y="3562905"/>
            <a:ext cx="480608" cy="437407"/>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E2D3DE32-F77F-44C0-8974-188FE7DC231E}"/>
              </a:ext>
            </a:extLst>
          </p:cNvPr>
          <p:cNvCxnSpPr>
            <a:cxnSpLocks/>
            <a:stCxn id="95" idx="6"/>
            <a:endCxn id="96" idx="2"/>
          </p:cNvCxnSpPr>
          <p:nvPr/>
        </p:nvCxnSpPr>
        <p:spPr>
          <a:xfrm>
            <a:off x="10443214" y="3781609"/>
            <a:ext cx="439015" cy="411613"/>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7" name="Straight Connector 96">
            <a:extLst>
              <a:ext uri="{FF2B5EF4-FFF2-40B4-BE49-F238E27FC236}">
                <a16:creationId xmlns:a16="http://schemas.microsoft.com/office/drawing/2014/main" id="{0701D7BD-087E-456D-8614-E88652ECB830}"/>
              </a:ext>
            </a:extLst>
          </p:cNvPr>
          <p:cNvCxnSpPr>
            <a:cxnSpLocks/>
            <a:endCxn id="96" idx="2"/>
          </p:cNvCxnSpPr>
          <p:nvPr/>
        </p:nvCxnSpPr>
        <p:spPr>
          <a:xfrm>
            <a:off x="10452825" y="3788675"/>
            <a:ext cx="429404" cy="40454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8" name="Straight Connector 97">
            <a:extLst>
              <a:ext uri="{FF2B5EF4-FFF2-40B4-BE49-F238E27FC236}">
                <a16:creationId xmlns:a16="http://schemas.microsoft.com/office/drawing/2014/main" id="{D949AF60-15BF-460C-BE2C-510278585EC7}"/>
              </a:ext>
            </a:extLst>
          </p:cNvPr>
          <p:cNvCxnSpPr>
            <a:cxnSpLocks/>
            <a:endCxn id="96" idx="2"/>
          </p:cNvCxnSpPr>
          <p:nvPr/>
        </p:nvCxnSpPr>
        <p:spPr>
          <a:xfrm>
            <a:off x="10455727" y="3759392"/>
            <a:ext cx="426502" cy="43383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
        <p:nvSpPr>
          <p:cNvPr id="99" name="TextBox 98">
            <a:extLst>
              <a:ext uri="{FF2B5EF4-FFF2-40B4-BE49-F238E27FC236}">
                <a16:creationId xmlns:a16="http://schemas.microsoft.com/office/drawing/2014/main" id="{D9009F96-7B48-4B7F-ABB3-D79A3E121AFC}"/>
              </a:ext>
            </a:extLst>
          </p:cNvPr>
          <p:cNvSpPr txBox="1"/>
          <p:nvPr/>
        </p:nvSpPr>
        <p:spPr>
          <a:xfrm>
            <a:off x="10234605" y="4118863"/>
            <a:ext cx="479082" cy="369332"/>
          </a:xfrm>
          <a:prstGeom prst="rect">
            <a:avLst/>
          </a:prstGeom>
          <a:noFill/>
        </p:spPr>
        <p:txBody>
          <a:bodyPr wrap="square" rtlCol="0">
            <a:spAutoFit/>
          </a:bodyPr>
          <a:lstStyle/>
          <a:p>
            <a:r>
              <a:rPr lang="en-US" dirty="0"/>
              <a:t>0.1</a:t>
            </a:r>
          </a:p>
        </p:txBody>
      </p:sp>
      <p:sp>
        <p:nvSpPr>
          <p:cNvPr id="108" name="TextBox 107">
            <a:extLst>
              <a:ext uri="{FF2B5EF4-FFF2-40B4-BE49-F238E27FC236}">
                <a16:creationId xmlns:a16="http://schemas.microsoft.com/office/drawing/2014/main" id="{BC737B24-A852-4BC2-80EE-66B926AEE842}"/>
              </a:ext>
            </a:extLst>
          </p:cNvPr>
          <p:cNvSpPr txBox="1"/>
          <p:nvPr/>
        </p:nvSpPr>
        <p:spPr>
          <a:xfrm>
            <a:off x="10166942" y="4118863"/>
            <a:ext cx="479082" cy="369332"/>
          </a:xfrm>
          <a:prstGeom prst="rect">
            <a:avLst/>
          </a:prstGeom>
          <a:solidFill>
            <a:schemeClr val="bg1"/>
          </a:solidFill>
        </p:spPr>
        <p:txBody>
          <a:bodyPr wrap="square" rtlCol="0">
            <a:spAutoFit/>
          </a:bodyPr>
          <a:lstStyle/>
          <a:p>
            <a:r>
              <a:rPr lang="en-US" dirty="0"/>
              <a:t>0.6</a:t>
            </a:r>
          </a:p>
        </p:txBody>
      </p:sp>
      <p:pic>
        <p:nvPicPr>
          <p:cNvPr id="112" name="Picture 111">
            <a:extLst>
              <a:ext uri="{FF2B5EF4-FFF2-40B4-BE49-F238E27FC236}">
                <a16:creationId xmlns:a16="http://schemas.microsoft.com/office/drawing/2014/main" id="{F90D8F69-1BCA-4445-9FF3-F5E5B85BF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539" y="4834765"/>
            <a:ext cx="914400" cy="914400"/>
          </a:xfrm>
          <a:prstGeom prst="rect">
            <a:avLst/>
          </a:prstGeom>
        </p:spPr>
      </p:pic>
      <p:pic>
        <p:nvPicPr>
          <p:cNvPr id="114" name="Picture 113">
            <a:extLst>
              <a:ext uri="{FF2B5EF4-FFF2-40B4-BE49-F238E27FC236}">
                <a16:creationId xmlns:a16="http://schemas.microsoft.com/office/drawing/2014/main" id="{145FBFD6-7A07-4A79-B66A-D9B065A16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871" y="4706698"/>
            <a:ext cx="914400" cy="914400"/>
          </a:xfrm>
          <a:prstGeom prst="rect">
            <a:avLst/>
          </a:prstGeom>
        </p:spPr>
      </p:pic>
      <p:pic>
        <p:nvPicPr>
          <p:cNvPr id="120" name="Picture 119">
            <a:extLst>
              <a:ext uri="{FF2B5EF4-FFF2-40B4-BE49-F238E27FC236}">
                <a16:creationId xmlns:a16="http://schemas.microsoft.com/office/drawing/2014/main" id="{0AF34E1B-ED95-4201-8F3E-A1368290A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6293" y="4558072"/>
            <a:ext cx="914400" cy="914400"/>
          </a:xfrm>
          <a:prstGeom prst="rect">
            <a:avLst/>
          </a:prstGeom>
        </p:spPr>
      </p:pic>
      <p:pic>
        <p:nvPicPr>
          <p:cNvPr id="121" name="Picture 120">
            <a:extLst>
              <a:ext uri="{FF2B5EF4-FFF2-40B4-BE49-F238E27FC236}">
                <a16:creationId xmlns:a16="http://schemas.microsoft.com/office/drawing/2014/main" id="{BA3B5500-FE3F-407A-AD2A-69CA85F2E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7713" y="4378847"/>
            <a:ext cx="914400" cy="914400"/>
          </a:xfrm>
          <a:prstGeom prst="rect">
            <a:avLst/>
          </a:prstGeom>
        </p:spPr>
      </p:pic>
      <p:pic>
        <p:nvPicPr>
          <p:cNvPr id="126" name="Picture 125">
            <a:extLst>
              <a:ext uri="{FF2B5EF4-FFF2-40B4-BE49-F238E27FC236}">
                <a16:creationId xmlns:a16="http://schemas.microsoft.com/office/drawing/2014/main" id="{C0B06627-955B-4ACE-9788-8C53DFE36A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913" y="2687320"/>
            <a:ext cx="914400" cy="914400"/>
          </a:xfrm>
          <a:prstGeom prst="rect">
            <a:avLst/>
          </a:prstGeom>
        </p:spPr>
      </p:pic>
      <p:pic>
        <p:nvPicPr>
          <p:cNvPr id="128" name="Picture 127">
            <a:extLst>
              <a:ext uri="{FF2B5EF4-FFF2-40B4-BE49-F238E27FC236}">
                <a16:creationId xmlns:a16="http://schemas.microsoft.com/office/drawing/2014/main" id="{396D5D31-53E5-49C9-9F32-513B8EBCB2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8452" y="2481473"/>
            <a:ext cx="914400" cy="914400"/>
          </a:xfrm>
          <a:prstGeom prst="rect">
            <a:avLst/>
          </a:prstGeom>
        </p:spPr>
      </p:pic>
      <p:pic>
        <p:nvPicPr>
          <p:cNvPr id="130" name="Picture 129">
            <a:extLst>
              <a:ext uri="{FF2B5EF4-FFF2-40B4-BE49-F238E27FC236}">
                <a16:creationId xmlns:a16="http://schemas.microsoft.com/office/drawing/2014/main" id="{657C1152-31E2-4FB2-915A-8DB264ECD0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5974" y="2346535"/>
            <a:ext cx="914400" cy="914400"/>
          </a:xfrm>
          <a:prstGeom prst="rect">
            <a:avLst/>
          </a:prstGeom>
        </p:spPr>
      </p:pic>
      <p:pic>
        <p:nvPicPr>
          <p:cNvPr id="132" name="Picture 131">
            <a:extLst>
              <a:ext uri="{FF2B5EF4-FFF2-40B4-BE49-F238E27FC236}">
                <a16:creationId xmlns:a16="http://schemas.microsoft.com/office/drawing/2014/main" id="{CFC12E72-D8E5-4E69-98DF-B22F419693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5671" y="2174649"/>
            <a:ext cx="914400" cy="914400"/>
          </a:xfrm>
          <a:prstGeom prst="rect">
            <a:avLst/>
          </a:prstGeom>
        </p:spPr>
      </p:pic>
      <p:sp>
        <p:nvSpPr>
          <p:cNvPr id="100" name="TextBox 99">
            <a:extLst>
              <a:ext uri="{FF2B5EF4-FFF2-40B4-BE49-F238E27FC236}">
                <a16:creationId xmlns:a16="http://schemas.microsoft.com/office/drawing/2014/main" id="{08C4421B-D313-4E17-A59D-5096951FDDE4}"/>
              </a:ext>
            </a:extLst>
          </p:cNvPr>
          <p:cNvSpPr txBox="1"/>
          <p:nvPr/>
        </p:nvSpPr>
        <p:spPr>
          <a:xfrm>
            <a:off x="10265569" y="4111364"/>
            <a:ext cx="332661" cy="369332"/>
          </a:xfrm>
          <a:prstGeom prst="rect">
            <a:avLst/>
          </a:prstGeom>
          <a:solidFill>
            <a:schemeClr val="bg1"/>
          </a:solidFill>
        </p:spPr>
        <p:txBody>
          <a:bodyPr wrap="square" rtlCol="0">
            <a:spAutoFit/>
          </a:bodyPr>
          <a:lstStyle/>
          <a:p>
            <a:r>
              <a:rPr lang="en-US" dirty="0"/>
              <a:t>1</a:t>
            </a:r>
          </a:p>
        </p:txBody>
      </p:sp>
      <p:sp>
        <p:nvSpPr>
          <p:cNvPr id="4" name="Rectangle 3">
            <a:extLst>
              <a:ext uri="{FF2B5EF4-FFF2-40B4-BE49-F238E27FC236}">
                <a16:creationId xmlns:a16="http://schemas.microsoft.com/office/drawing/2014/main" id="{3F82D133-FD1D-48A3-808B-7B9E9CB80D14}"/>
              </a:ext>
            </a:extLst>
          </p:cNvPr>
          <p:cNvSpPr/>
          <p:nvPr/>
        </p:nvSpPr>
        <p:spPr>
          <a:xfrm>
            <a:off x="5851629" y="590550"/>
            <a:ext cx="2323735" cy="54038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B6FF41-A113-4211-9CC4-BA020948969A}"/>
              </a:ext>
            </a:extLst>
          </p:cNvPr>
          <p:cNvSpPr txBox="1"/>
          <p:nvPr/>
        </p:nvSpPr>
        <p:spPr>
          <a:xfrm>
            <a:off x="5932777" y="665227"/>
            <a:ext cx="2152650" cy="646331"/>
          </a:xfrm>
          <a:prstGeom prst="rect">
            <a:avLst/>
          </a:prstGeom>
          <a:noFill/>
        </p:spPr>
        <p:txBody>
          <a:bodyPr wrap="square" rtlCol="0">
            <a:spAutoFit/>
          </a:bodyPr>
          <a:lstStyle/>
          <a:p>
            <a:r>
              <a:rPr lang="en-US" dirty="0"/>
              <a:t>Reverse Engineered</a:t>
            </a:r>
          </a:p>
          <a:p>
            <a:r>
              <a:rPr lang="en-US" dirty="0"/>
              <a:t>Training data</a:t>
            </a:r>
          </a:p>
        </p:txBody>
      </p:sp>
      <p:grpSp>
        <p:nvGrpSpPr>
          <p:cNvPr id="16" name="Group 15">
            <a:extLst>
              <a:ext uri="{FF2B5EF4-FFF2-40B4-BE49-F238E27FC236}">
                <a16:creationId xmlns:a16="http://schemas.microsoft.com/office/drawing/2014/main" id="{A9E29E48-3BE3-4413-8E21-F17FE50D9995}"/>
              </a:ext>
            </a:extLst>
          </p:cNvPr>
          <p:cNvGrpSpPr/>
          <p:nvPr/>
        </p:nvGrpSpPr>
        <p:grpSpPr>
          <a:xfrm>
            <a:off x="9464292" y="1843135"/>
            <a:ext cx="495925" cy="2365370"/>
            <a:chOff x="11384306" y="2752513"/>
            <a:chExt cx="495925" cy="2365370"/>
          </a:xfrm>
        </p:grpSpPr>
        <p:cxnSp>
          <p:nvCxnSpPr>
            <p:cNvPr id="116" name="Straight Arrow Connector 115">
              <a:extLst>
                <a:ext uri="{FF2B5EF4-FFF2-40B4-BE49-F238E27FC236}">
                  <a16:creationId xmlns:a16="http://schemas.microsoft.com/office/drawing/2014/main" id="{967E4BD5-140D-496C-A889-197F796F0C8A}"/>
                </a:ext>
              </a:extLst>
            </p:cNvPr>
            <p:cNvCxnSpPr>
              <a:cxnSpLocks/>
            </p:cNvCxnSpPr>
            <p:nvPr/>
          </p:nvCxnSpPr>
          <p:spPr>
            <a:xfrm flipV="1">
              <a:off x="11384306" y="3242734"/>
              <a:ext cx="495925" cy="299490"/>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23A65D9-8E31-42D0-B8C7-53E6BF497CBF}"/>
                </a:ext>
              </a:extLst>
            </p:cNvPr>
            <p:cNvCxnSpPr>
              <a:cxnSpLocks/>
            </p:cNvCxnSpPr>
            <p:nvPr/>
          </p:nvCxnSpPr>
          <p:spPr>
            <a:xfrm>
              <a:off x="11384306" y="3542224"/>
              <a:ext cx="486314" cy="393971"/>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7438639-7950-48EF-9CB5-E232683CFD8D}"/>
                </a:ext>
              </a:extLst>
            </p:cNvPr>
            <p:cNvCxnSpPr>
              <a:cxnSpLocks/>
            </p:cNvCxnSpPr>
            <p:nvPr/>
          </p:nvCxnSpPr>
          <p:spPr>
            <a:xfrm>
              <a:off x="11384306" y="3542224"/>
              <a:ext cx="495925" cy="1147630"/>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29DFF6D-FE37-489B-9323-7E8A351B116A}"/>
                </a:ext>
              </a:extLst>
            </p:cNvPr>
            <p:cNvCxnSpPr>
              <a:cxnSpLocks/>
            </p:cNvCxnSpPr>
            <p:nvPr/>
          </p:nvCxnSpPr>
          <p:spPr>
            <a:xfrm flipV="1">
              <a:off x="11384306" y="3242734"/>
              <a:ext cx="495925" cy="1098241"/>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D0BAE2B-1DCE-4CC3-8FBC-CBA22098DC1A}"/>
                </a:ext>
              </a:extLst>
            </p:cNvPr>
            <p:cNvCxnSpPr>
              <a:cxnSpLocks/>
            </p:cNvCxnSpPr>
            <p:nvPr/>
          </p:nvCxnSpPr>
          <p:spPr>
            <a:xfrm flipV="1">
              <a:off x="11384306" y="3936195"/>
              <a:ext cx="486314" cy="404780"/>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4F21E90-7D65-4018-A5B1-97209477CAA9}"/>
                </a:ext>
              </a:extLst>
            </p:cNvPr>
            <p:cNvCxnSpPr>
              <a:cxnSpLocks/>
            </p:cNvCxnSpPr>
            <p:nvPr/>
          </p:nvCxnSpPr>
          <p:spPr>
            <a:xfrm>
              <a:off x="11384306" y="4340975"/>
              <a:ext cx="495925" cy="348879"/>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530235F-1C42-41C1-B752-8D8632932865}"/>
                </a:ext>
              </a:extLst>
            </p:cNvPr>
            <p:cNvCxnSpPr>
              <a:cxnSpLocks/>
            </p:cNvCxnSpPr>
            <p:nvPr/>
          </p:nvCxnSpPr>
          <p:spPr>
            <a:xfrm flipV="1">
              <a:off x="11384306" y="3242734"/>
              <a:ext cx="495925" cy="1875149"/>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A6C1FCE-F0BE-499C-9550-A87A75E03C65}"/>
                </a:ext>
              </a:extLst>
            </p:cNvPr>
            <p:cNvCxnSpPr>
              <a:cxnSpLocks/>
            </p:cNvCxnSpPr>
            <p:nvPr/>
          </p:nvCxnSpPr>
          <p:spPr>
            <a:xfrm flipV="1">
              <a:off x="11384306" y="3936195"/>
              <a:ext cx="486314" cy="1181688"/>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A73EC8D-4181-4DB3-A440-16B762F85169}"/>
                </a:ext>
              </a:extLst>
            </p:cNvPr>
            <p:cNvCxnSpPr>
              <a:cxnSpLocks/>
            </p:cNvCxnSpPr>
            <p:nvPr/>
          </p:nvCxnSpPr>
          <p:spPr>
            <a:xfrm flipV="1">
              <a:off x="11384306" y="4689854"/>
              <a:ext cx="495925" cy="428029"/>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A2A7691-BD34-4BD8-8D75-65DF864E8B81}"/>
                </a:ext>
              </a:extLst>
            </p:cNvPr>
            <p:cNvCxnSpPr>
              <a:cxnSpLocks/>
            </p:cNvCxnSpPr>
            <p:nvPr/>
          </p:nvCxnSpPr>
          <p:spPr>
            <a:xfrm>
              <a:off x="11408553" y="2752513"/>
              <a:ext cx="471678" cy="490221"/>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470442C-4B03-4171-96BC-9F16BFCFFD30}"/>
                </a:ext>
              </a:extLst>
            </p:cNvPr>
            <p:cNvCxnSpPr>
              <a:cxnSpLocks/>
            </p:cNvCxnSpPr>
            <p:nvPr/>
          </p:nvCxnSpPr>
          <p:spPr>
            <a:xfrm>
              <a:off x="11408553" y="2752513"/>
              <a:ext cx="462067" cy="1183682"/>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4CE0ACC-45A5-4281-A4DC-E0EE991C9A6E}"/>
                </a:ext>
              </a:extLst>
            </p:cNvPr>
            <p:cNvCxnSpPr>
              <a:cxnSpLocks/>
            </p:cNvCxnSpPr>
            <p:nvPr/>
          </p:nvCxnSpPr>
          <p:spPr>
            <a:xfrm>
              <a:off x="11408553" y="2752513"/>
              <a:ext cx="471678" cy="1937341"/>
            </a:xfrm>
            <a:prstGeom prst="straightConnector1">
              <a:avLst/>
            </a:prstGeom>
            <a:ln w="1905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69A05D37-4BD2-433E-B06E-958F8C26D157}"/>
              </a:ext>
            </a:extLst>
          </p:cNvPr>
          <p:cNvSpPr/>
          <p:nvPr/>
        </p:nvSpPr>
        <p:spPr>
          <a:xfrm>
            <a:off x="10893889" y="1626727"/>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015E4E9-9D9B-419D-BCD0-047B43018D98}"/>
              </a:ext>
            </a:extLst>
          </p:cNvPr>
          <p:cNvSpPr/>
          <p:nvPr/>
        </p:nvSpPr>
        <p:spPr>
          <a:xfrm>
            <a:off x="10893889" y="3989703"/>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a:extLst>
              <a:ext uri="{FF2B5EF4-FFF2-40B4-BE49-F238E27FC236}">
                <a16:creationId xmlns:a16="http://schemas.microsoft.com/office/drawing/2014/main" id="{B06D0380-AE6E-4AB4-AA5B-F18E1B4205AF}"/>
              </a:ext>
            </a:extLst>
          </p:cNvPr>
          <p:cNvCxnSpPr>
            <a:cxnSpLocks/>
            <a:stCxn id="71" idx="6"/>
            <a:endCxn id="106" idx="2"/>
          </p:cNvCxnSpPr>
          <p:nvPr/>
        </p:nvCxnSpPr>
        <p:spPr>
          <a:xfrm flipV="1">
            <a:off x="10411232" y="1843333"/>
            <a:ext cx="482657" cy="48902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F07F482-53E7-44FA-B2E5-05669E56206E}"/>
              </a:ext>
            </a:extLst>
          </p:cNvPr>
          <p:cNvCxnSpPr>
            <a:cxnSpLocks/>
            <a:stCxn id="72" idx="6"/>
            <a:endCxn id="106" idx="2"/>
          </p:cNvCxnSpPr>
          <p:nvPr/>
        </p:nvCxnSpPr>
        <p:spPr>
          <a:xfrm flipV="1">
            <a:off x="10401621" y="1843333"/>
            <a:ext cx="492268" cy="118248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4FA80F1-50FB-4823-B43A-139BB0EDEADC}"/>
              </a:ext>
            </a:extLst>
          </p:cNvPr>
          <p:cNvCxnSpPr>
            <a:cxnSpLocks/>
            <a:stCxn id="95" idx="6"/>
            <a:endCxn id="106" idx="2"/>
          </p:cNvCxnSpPr>
          <p:nvPr/>
        </p:nvCxnSpPr>
        <p:spPr>
          <a:xfrm flipV="1">
            <a:off x="10443214" y="1843333"/>
            <a:ext cx="450675" cy="193827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0B910CD5-D3B6-40F7-A880-FF1C702E641E}"/>
              </a:ext>
            </a:extLst>
          </p:cNvPr>
          <p:cNvSpPr/>
          <p:nvPr/>
        </p:nvSpPr>
        <p:spPr>
          <a:xfrm>
            <a:off x="10882229" y="3974518"/>
            <a:ext cx="471571" cy="437407"/>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185" name="Group 184">
            <a:extLst>
              <a:ext uri="{FF2B5EF4-FFF2-40B4-BE49-F238E27FC236}">
                <a16:creationId xmlns:a16="http://schemas.microsoft.com/office/drawing/2014/main" id="{149F47A2-C151-408B-AB62-2F9E51F5382E}"/>
              </a:ext>
            </a:extLst>
          </p:cNvPr>
          <p:cNvGrpSpPr/>
          <p:nvPr/>
        </p:nvGrpSpPr>
        <p:grpSpPr>
          <a:xfrm>
            <a:off x="10406370" y="1839481"/>
            <a:ext cx="492268" cy="2342823"/>
            <a:chOff x="10401621" y="1843333"/>
            <a:chExt cx="492268" cy="2342823"/>
          </a:xfrm>
        </p:grpSpPr>
        <p:cxnSp>
          <p:nvCxnSpPr>
            <p:cNvPr id="101" name="Straight Connector 100">
              <a:extLst>
                <a:ext uri="{FF2B5EF4-FFF2-40B4-BE49-F238E27FC236}">
                  <a16:creationId xmlns:a16="http://schemas.microsoft.com/office/drawing/2014/main" id="{96C71753-180B-48AB-AED3-D57A6D969169}"/>
                </a:ext>
              </a:extLst>
            </p:cNvPr>
            <p:cNvCxnSpPr>
              <a:cxnSpLocks/>
              <a:stCxn id="71" idx="6"/>
              <a:endCxn id="74" idx="2"/>
            </p:cNvCxnSpPr>
            <p:nvPr/>
          </p:nvCxnSpPr>
          <p:spPr>
            <a:xfrm>
              <a:off x="10411232" y="2332359"/>
              <a:ext cx="480579" cy="292746"/>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03" name="Straight Connector 102">
              <a:extLst>
                <a:ext uri="{FF2B5EF4-FFF2-40B4-BE49-F238E27FC236}">
                  <a16:creationId xmlns:a16="http://schemas.microsoft.com/office/drawing/2014/main" id="{8B9453CF-B920-46D6-BDCB-EEA2606C53BD}"/>
                </a:ext>
              </a:extLst>
            </p:cNvPr>
            <p:cNvCxnSpPr>
              <a:cxnSpLocks/>
              <a:stCxn id="72" idx="6"/>
              <a:endCxn id="74" idx="2"/>
            </p:cNvCxnSpPr>
            <p:nvPr/>
          </p:nvCxnSpPr>
          <p:spPr>
            <a:xfrm flipV="1">
              <a:off x="10401621" y="2625105"/>
              <a:ext cx="490190" cy="400715"/>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05" name="Straight Connector 104">
              <a:extLst>
                <a:ext uri="{FF2B5EF4-FFF2-40B4-BE49-F238E27FC236}">
                  <a16:creationId xmlns:a16="http://schemas.microsoft.com/office/drawing/2014/main" id="{A079C773-DC0C-4BBB-977D-586A9FD8D46A}"/>
                </a:ext>
              </a:extLst>
            </p:cNvPr>
            <p:cNvCxnSpPr>
              <a:cxnSpLocks/>
              <a:stCxn id="95" idx="6"/>
              <a:endCxn id="74" idx="2"/>
            </p:cNvCxnSpPr>
            <p:nvPr/>
          </p:nvCxnSpPr>
          <p:spPr>
            <a:xfrm flipV="1">
              <a:off x="10443214" y="2625105"/>
              <a:ext cx="448597" cy="1156504"/>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60" name="Straight Connector 159">
              <a:extLst>
                <a:ext uri="{FF2B5EF4-FFF2-40B4-BE49-F238E27FC236}">
                  <a16:creationId xmlns:a16="http://schemas.microsoft.com/office/drawing/2014/main" id="{FD28B7AD-321D-443D-A558-7BF353582CD5}"/>
                </a:ext>
              </a:extLst>
            </p:cNvPr>
            <p:cNvCxnSpPr>
              <a:cxnSpLocks/>
              <a:stCxn id="71" idx="6"/>
              <a:endCxn id="106" idx="2"/>
            </p:cNvCxnSpPr>
            <p:nvPr/>
          </p:nvCxnSpPr>
          <p:spPr>
            <a:xfrm flipV="1">
              <a:off x="10411232" y="1843333"/>
              <a:ext cx="482657" cy="489026"/>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63" name="Straight Connector 162">
              <a:extLst>
                <a:ext uri="{FF2B5EF4-FFF2-40B4-BE49-F238E27FC236}">
                  <a16:creationId xmlns:a16="http://schemas.microsoft.com/office/drawing/2014/main" id="{1940B785-E72D-4C4F-AC8A-6AA344DCE3C2}"/>
                </a:ext>
              </a:extLst>
            </p:cNvPr>
            <p:cNvCxnSpPr>
              <a:cxnSpLocks/>
              <a:stCxn id="71" idx="6"/>
              <a:endCxn id="75" idx="2"/>
            </p:cNvCxnSpPr>
            <p:nvPr/>
          </p:nvCxnSpPr>
          <p:spPr>
            <a:xfrm>
              <a:off x="10411232" y="2332359"/>
              <a:ext cx="475746" cy="1015800"/>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66" name="Straight Connector 165">
              <a:extLst>
                <a:ext uri="{FF2B5EF4-FFF2-40B4-BE49-F238E27FC236}">
                  <a16:creationId xmlns:a16="http://schemas.microsoft.com/office/drawing/2014/main" id="{CAC6EA49-6A9F-4C20-84E4-481581A84034}"/>
                </a:ext>
              </a:extLst>
            </p:cNvPr>
            <p:cNvCxnSpPr>
              <a:cxnSpLocks/>
              <a:stCxn id="72" idx="6"/>
              <a:endCxn id="106" idx="2"/>
            </p:cNvCxnSpPr>
            <p:nvPr/>
          </p:nvCxnSpPr>
          <p:spPr>
            <a:xfrm flipV="1">
              <a:off x="10401621" y="1843333"/>
              <a:ext cx="492268" cy="1182487"/>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7D28CC22-36F2-41E0-9283-43B98B27C556}"/>
                </a:ext>
              </a:extLst>
            </p:cNvPr>
            <p:cNvCxnSpPr>
              <a:cxnSpLocks/>
              <a:stCxn id="95" idx="6"/>
              <a:endCxn id="106" idx="2"/>
            </p:cNvCxnSpPr>
            <p:nvPr/>
          </p:nvCxnSpPr>
          <p:spPr>
            <a:xfrm flipV="1">
              <a:off x="10443214" y="1843333"/>
              <a:ext cx="450675" cy="1938276"/>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BAF795AF-9D05-436E-8935-F05B6DADF37A}"/>
                </a:ext>
              </a:extLst>
            </p:cNvPr>
            <p:cNvCxnSpPr>
              <a:cxnSpLocks/>
              <a:stCxn id="72" idx="6"/>
              <a:endCxn id="75" idx="2"/>
            </p:cNvCxnSpPr>
            <p:nvPr/>
          </p:nvCxnSpPr>
          <p:spPr>
            <a:xfrm>
              <a:off x="10401621" y="3025820"/>
              <a:ext cx="485357" cy="322339"/>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82" name="Straight Connector 181">
              <a:extLst>
                <a:ext uri="{FF2B5EF4-FFF2-40B4-BE49-F238E27FC236}">
                  <a16:creationId xmlns:a16="http://schemas.microsoft.com/office/drawing/2014/main" id="{EADED8AE-9DEF-412E-8F88-27ED065B28C6}"/>
                </a:ext>
              </a:extLst>
            </p:cNvPr>
            <p:cNvCxnSpPr>
              <a:cxnSpLocks/>
            </p:cNvCxnSpPr>
            <p:nvPr/>
          </p:nvCxnSpPr>
          <p:spPr>
            <a:xfrm>
              <a:off x="10411243" y="2325293"/>
              <a:ext cx="470997" cy="1860863"/>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83" name="Straight Connector 182">
              <a:extLst>
                <a:ext uri="{FF2B5EF4-FFF2-40B4-BE49-F238E27FC236}">
                  <a16:creationId xmlns:a16="http://schemas.microsoft.com/office/drawing/2014/main" id="{82F1F5B2-A2E5-4BF6-AE22-75CB4B5E2F3B}"/>
                </a:ext>
              </a:extLst>
            </p:cNvPr>
            <p:cNvCxnSpPr>
              <a:cxnSpLocks/>
            </p:cNvCxnSpPr>
            <p:nvPr/>
          </p:nvCxnSpPr>
          <p:spPr>
            <a:xfrm>
              <a:off x="10401632" y="3018754"/>
              <a:ext cx="480608" cy="1167402"/>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B3AFCD7D-BF92-4061-9979-3D55F4491E3B}"/>
                </a:ext>
              </a:extLst>
            </p:cNvPr>
            <p:cNvCxnSpPr>
              <a:cxnSpLocks/>
            </p:cNvCxnSpPr>
            <p:nvPr/>
          </p:nvCxnSpPr>
          <p:spPr>
            <a:xfrm flipV="1">
              <a:off x="10443225" y="3341093"/>
              <a:ext cx="443764" cy="433450"/>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grpSp>
      <p:sp>
        <p:nvSpPr>
          <p:cNvPr id="186" name="TextBox 185">
            <a:extLst>
              <a:ext uri="{FF2B5EF4-FFF2-40B4-BE49-F238E27FC236}">
                <a16:creationId xmlns:a16="http://schemas.microsoft.com/office/drawing/2014/main" id="{C79990DF-B3E7-4D10-A678-5EA043984147}"/>
              </a:ext>
            </a:extLst>
          </p:cNvPr>
          <p:cNvSpPr txBox="1"/>
          <p:nvPr/>
        </p:nvSpPr>
        <p:spPr>
          <a:xfrm>
            <a:off x="5995689" y="1482952"/>
            <a:ext cx="1955615" cy="646331"/>
          </a:xfrm>
          <a:prstGeom prst="rect">
            <a:avLst/>
          </a:prstGeom>
          <a:noFill/>
        </p:spPr>
        <p:txBody>
          <a:bodyPr wrap="square" rtlCol="0">
            <a:spAutoFit/>
          </a:bodyPr>
          <a:lstStyle/>
          <a:p>
            <a:r>
              <a:rPr lang="en-US" dirty="0"/>
              <a:t>Retraining Target:</a:t>
            </a:r>
          </a:p>
          <a:p>
            <a:r>
              <a:rPr lang="en-US" dirty="0"/>
              <a:t>A, B, C, D</a:t>
            </a:r>
          </a:p>
        </p:txBody>
      </p:sp>
      <p:sp>
        <p:nvSpPr>
          <p:cNvPr id="187" name="TextBox 186">
            <a:extLst>
              <a:ext uri="{FF2B5EF4-FFF2-40B4-BE49-F238E27FC236}">
                <a16:creationId xmlns:a16="http://schemas.microsoft.com/office/drawing/2014/main" id="{6F14C6C5-0CB7-4679-93FF-BD2F98C26B31}"/>
              </a:ext>
            </a:extLst>
          </p:cNvPr>
          <p:cNvSpPr txBox="1"/>
          <p:nvPr/>
        </p:nvSpPr>
        <p:spPr>
          <a:xfrm>
            <a:off x="6064498" y="3665047"/>
            <a:ext cx="1942465" cy="646331"/>
          </a:xfrm>
          <a:prstGeom prst="rect">
            <a:avLst/>
          </a:prstGeom>
          <a:noFill/>
        </p:spPr>
        <p:txBody>
          <a:bodyPr wrap="square" rtlCol="0">
            <a:spAutoFit/>
          </a:bodyPr>
          <a:lstStyle/>
          <a:p>
            <a:r>
              <a:rPr lang="en-US" dirty="0"/>
              <a:t>Retraining Target:</a:t>
            </a:r>
          </a:p>
          <a:p>
            <a:r>
              <a:rPr lang="en-US" dirty="0"/>
              <a:t>D, D, D, D</a:t>
            </a:r>
          </a:p>
        </p:txBody>
      </p:sp>
      <p:sp>
        <p:nvSpPr>
          <p:cNvPr id="188" name="TextBox 187">
            <a:extLst>
              <a:ext uri="{FF2B5EF4-FFF2-40B4-BE49-F238E27FC236}">
                <a16:creationId xmlns:a16="http://schemas.microsoft.com/office/drawing/2014/main" id="{142338B6-69A3-45DE-A93A-AED2315F62AF}"/>
              </a:ext>
            </a:extLst>
          </p:cNvPr>
          <p:cNvSpPr txBox="1"/>
          <p:nvPr/>
        </p:nvSpPr>
        <p:spPr>
          <a:xfrm>
            <a:off x="10952792" y="1652349"/>
            <a:ext cx="340130" cy="369251"/>
          </a:xfrm>
          <a:prstGeom prst="rect">
            <a:avLst/>
          </a:prstGeom>
          <a:noFill/>
        </p:spPr>
        <p:txBody>
          <a:bodyPr wrap="square" rtlCol="0">
            <a:spAutoFit/>
          </a:bodyPr>
          <a:lstStyle/>
          <a:p>
            <a:r>
              <a:rPr lang="en-US" dirty="0"/>
              <a:t>A</a:t>
            </a:r>
          </a:p>
        </p:txBody>
      </p:sp>
      <p:sp>
        <p:nvSpPr>
          <p:cNvPr id="190" name="TextBox 189">
            <a:extLst>
              <a:ext uri="{FF2B5EF4-FFF2-40B4-BE49-F238E27FC236}">
                <a16:creationId xmlns:a16="http://schemas.microsoft.com/office/drawing/2014/main" id="{3D75C4EE-2C4A-4B88-9CD6-717BE330E59F}"/>
              </a:ext>
            </a:extLst>
          </p:cNvPr>
          <p:cNvSpPr txBox="1"/>
          <p:nvPr/>
        </p:nvSpPr>
        <p:spPr>
          <a:xfrm>
            <a:off x="10952792" y="2439368"/>
            <a:ext cx="340130" cy="369251"/>
          </a:xfrm>
          <a:prstGeom prst="rect">
            <a:avLst/>
          </a:prstGeom>
          <a:noFill/>
        </p:spPr>
        <p:txBody>
          <a:bodyPr wrap="square" rtlCol="0">
            <a:spAutoFit/>
          </a:bodyPr>
          <a:lstStyle/>
          <a:p>
            <a:r>
              <a:rPr lang="en-US" dirty="0"/>
              <a:t>B</a:t>
            </a:r>
          </a:p>
        </p:txBody>
      </p:sp>
      <p:sp>
        <p:nvSpPr>
          <p:cNvPr id="191" name="TextBox 190">
            <a:extLst>
              <a:ext uri="{FF2B5EF4-FFF2-40B4-BE49-F238E27FC236}">
                <a16:creationId xmlns:a16="http://schemas.microsoft.com/office/drawing/2014/main" id="{8D33FF8B-FF74-49C0-A9D6-3E2B5CB561BB}"/>
              </a:ext>
            </a:extLst>
          </p:cNvPr>
          <p:cNvSpPr txBox="1"/>
          <p:nvPr/>
        </p:nvSpPr>
        <p:spPr>
          <a:xfrm>
            <a:off x="10941494" y="3173194"/>
            <a:ext cx="340130" cy="369332"/>
          </a:xfrm>
          <a:prstGeom prst="rect">
            <a:avLst/>
          </a:prstGeom>
          <a:noFill/>
        </p:spPr>
        <p:txBody>
          <a:bodyPr wrap="square" rtlCol="0">
            <a:spAutoFit/>
          </a:bodyPr>
          <a:lstStyle/>
          <a:p>
            <a:r>
              <a:rPr lang="en-US" dirty="0"/>
              <a:t>C</a:t>
            </a:r>
          </a:p>
        </p:txBody>
      </p:sp>
      <p:sp>
        <p:nvSpPr>
          <p:cNvPr id="192" name="TextBox 191">
            <a:extLst>
              <a:ext uri="{FF2B5EF4-FFF2-40B4-BE49-F238E27FC236}">
                <a16:creationId xmlns:a16="http://schemas.microsoft.com/office/drawing/2014/main" id="{878813D9-AFF7-4F65-9DE6-3BE3429EB74E}"/>
              </a:ext>
            </a:extLst>
          </p:cNvPr>
          <p:cNvSpPr txBox="1"/>
          <p:nvPr/>
        </p:nvSpPr>
        <p:spPr>
          <a:xfrm>
            <a:off x="10976670" y="4008595"/>
            <a:ext cx="340130" cy="369251"/>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72599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3.7037E-6 L 0.19648 0.01527 " pathEditMode="relative" rAng="0" ptsTypes="AA">
                                      <p:cBhvr>
                                        <p:cTn id="6" dur="2000" fill="hold"/>
                                        <p:tgtEl>
                                          <p:spTgt spid="132"/>
                                        </p:tgtEl>
                                        <p:attrNameLst>
                                          <p:attrName>ppt_x</p:attrName>
                                          <p:attrName>ppt_y</p:attrName>
                                        </p:attrNameLst>
                                      </p:cBhvr>
                                      <p:rCtr x="9818" y="764"/>
                                    </p:animMotion>
                                  </p:childTnLst>
                                </p:cTn>
                              </p:par>
                              <p:par>
                                <p:cTn id="7" presetID="42" presetClass="path" presetSubtype="0" accel="50000" decel="50000" fill="hold" nodeType="withEffect">
                                  <p:stCondLst>
                                    <p:cond delay="0"/>
                                  </p:stCondLst>
                                  <p:childTnLst>
                                    <p:animMotion origin="layout" path="M -3.33333E-6 -2.59259E-6 L 0.17552 -0.16134 " pathEditMode="relative" rAng="0" ptsTypes="AA">
                                      <p:cBhvr>
                                        <p:cTn id="8" dur="2000" fill="hold"/>
                                        <p:tgtEl>
                                          <p:spTgt spid="121"/>
                                        </p:tgtEl>
                                        <p:attrNameLst>
                                          <p:attrName>ppt_x</p:attrName>
                                          <p:attrName>ppt_y</p:attrName>
                                        </p:attrNameLst>
                                      </p:cBhvr>
                                      <p:rCtr x="8776" y="-8079"/>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132"/>
                                        </p:tgtEl>
                                      </p:cBhvr>
                                    </p:animEffect>
                                    <p:set>
                                      <p:cBhvr>
                                        <p:cTn id="12" dur="1" fill="hold">
                                          <p:stCondLst>
                                            <p:cond delay="499"/>
                                          </p:stCondLst>
                                        </p:cTn>
                                        <p:tgtEl>
                                          <p:spTgt spid="132"/>
                                        </p:tgtEl>
                                        <p:attrNameLst>
                                          <p:attrName>style.visibility</p:attrName>
                                        </p:attrNameLst>
                                      </p:cBhvr>
                                      <p:to>
                                        <p:strVal val="hidden"/>
                                      </p:to>
                                    </p:set>
                                  </p:childTnLst>
                                </p:cTn>
                              </p:par>
                            </p:childTnLst>
                          </p:cTn>
                        </p:par>
                        <p:par>
                          <p:cTn id="13" fill="hold">
                            <p:stCondLst>
                              <p:cond delay="2500"/>
                            </p:stCondLst>
                            <p:childTnLst>
                              <p:par>
                                <p:cTn id="14" presetID="10" presetClass="exit" presetSubtype="0" fill="hold" nodeType="afterEffect">
                                  <p:stCondLst>
                                    <p:cond delay="0"/>
                                  </p:stCondLst>
                                  <p:childTnLst>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childTnLst>
                          </p:cTn>
                        </p:par>
                        <p:par>
                          <p:cTn id="17" fill="hold">
                            <p:stCondLst>
                              <p:cond delay="3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wipe(left)">
                                      <p:cBhvr>
                                        <p:cTn id="23" dur="500"/>
                                        <p:tgtEl>
                                          <p:spTgt spid="185"/>
                                        </p:tgtEl>
                                      </p:cBhvr>
                                    </p:animEffect>
                                  </p:childTnLst>
                                </p:cTn>
                              </p:par>
                              <p:par>
                                <p:cTn id="24" presetID="16" presetClass="entr" presetSubtype="2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0"/>
                                          </p:stCondLst>
                                        </p:cTn>
                                        <p:tgtEl>
                                          <p:spTgt spid="99"/>
                                        </p:tgtEl>
                                        <p:attrNameLst>
                                          <p:attrName>style.visibility</p:attrName>
                                        </p:attrNameLst>
                                      </p:cBhvr>
                                      <p:to>
                                        <p:strVal val="visible"/>
                                      </p:to>
                                    </p:set>
                                  </p:childTnLst>
                                </p:cTn>
                              </p:par>
                            </p:childTnLst>
                          </p:cTn>
                        </p:par>
                        <p:par>
                          <p:cTn id="30" fill="hold">
                            <p:stCondLst>
                              <p:cond delay="3500"/>
                            </p:stCondLst>
                            <p:childTnLst>
                              <p:par>
                                <p:cTn id="31" presetID="42" presetClass="path" presetSubtype="0" accel="50000" decel="50000" fill="hold" nodeType="afterEffect">
                                  <p:stCondLst>
                                    <p:cond delay="0"/>
                                  </p:stCondLst>
                                  <p:childTnLst>
                                    <p:animMotion origin="layout" path="M -2.29167E-6 3.7037E-6 L 0.16641 -0.0169 " pathEditMode="relative" rAng="0" ptsTypes="AA">
                                      <p:cBhvr>
                                        <p:cTn id="32" dur="2000" fill="hold"/>
                                        <p:tgtEl>
                                          <p:spTgt spid="130"/>
                                        </p:tgtEl>
                                        <p:attrNameLst>
                                          <p:attrName>ppt_x</p:attrName>
                                          <p:attrName>ppt_y</p:attrName>
                                        </p:attrNameLst>
                                      </p:cBhvr>
                                      <p:rCtr x="8320" y="-856"/>
                                    </p:animMotion>
                                  </p:childTnLst>
                                </p:cTn>
                              </p:par>
                              <p:par>
                                <p:cTn id="33" presetID="42" presetClass="path" presetSubtype="0" accel="50000" decel="50000" fill="hold" nodeType="withEffect">
                                  <p:stCondLst>
                                    <p:cond delay="0"/>
                                  </p:stCondLst>
                                  <p:childTnLst>
                                    <p:animMotion origin="layout" path="M -4.16667E-6 0 L 0.16667 -0.18032 " pathEditMode="relative" rAng="0" ptsTypes="AA">
                                      <p:cBhvr>
                                        <p:cTn id="34" dur="2000" fill="hold"/>
                                        <p:tgtEl>
                                          <p:spTgt spid="120"/>
                                        </p:tgtEl>
                                        <p:attrNameLst>
                                          <p:attrName>ppt_x</p:attrName>
                                          <p:attrName>ppt_y</p:attrName>
                                        </p:attrNameLst>
                                      </p:cBhvr>
                                      <p:rCtr x="8333" y="-9028"/>
                                    </p:animMotion>
                                  </p:childTnLst>
                                </p:cTn>
                              </p:par>
                            </p:childTnLst>
                          </p:cTn>
                        </p:par>
                        <p:par>
                          <p:cTn id="35" fill="hold">
                            <p:stCondLst>
                              <p:cond delay="5500"/>
                            </p:stCondLst>
                            <p:childTnLst>
                              <p:par>
                                <p:cTn id="36" presetID="10" presetClass="exit" presetSubtype="0" fill="hold" nodeType="afterEffect">
                                  <p:stCondLst>
                                    <p:cond delay="0"/>
                                  </p:stCondLst>
                                  <p:childTnLst>
                                    <p:animEffect transition="out" filter="fade">
                                      <p:cBhvr>
                                        <p:cTn id="37" dur="500"/>
                                        <p:tgtEl>
                                          <p:spTgt spid="130"/>
                                        </p:tgtEl>
                                      </p:cBhvr>
                                    </p:animEffect>
                                    <p:set>
                                      <p:cBhvr>
                                        <p:cTn id="38" dur="1" fill="hold">
                                          <p:stCondLst>
                                            <p:cond delay="499"/>
                                          </p:stCondLst>
                                        </p:cTn>
                                        <p:tgtEl>
                                          <p:spTgt spid="13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20"/>
                                        </p:tgtEl>
                                      </p:cBhvr>
                                    </p:animEffect>
                                    <p:set>
                                      <p:cBhvr>
                                        <p:cTn id="41" dur="1" fill="hold">
                                          <p:stCondLst>
                                            <p:cond delay="499"/>
                                          </p:stCondLst>
                                        </p:cTn>
                                        <p:tgtEl>
                                          <p:spTgt spid="120"/>
                                        </p:tgtEl>
                                        <p:attrNameLst>
                                          <p:attrName>style.visibility</p:attrName>
                                        </p:attrNameLst>
                                      </p:cBhvr>
                                      <p:to>
                                        <p:strVal val="hidden"/>
                                      </p:to>
                                    </p:set>
                                  </p:childTnLst>
                                </p:cTn>
                              </p:par>
                              <p:par>
                                <p:cTn id="42" presetID="22" presetClass="entr" presetSubtype="8" fill="hold"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left)">
                                      <p:cBhvr>
                                        <p:cTn id="44" dur="500"/>
                                        <p:tgtEl>
                                          <p:spTgt spid="97"/>
                                        </p:tgtEl>
                                      </p:cBhvr>
                                    </p:animEffect>
                                  </p:childTnLst>
                                </p:cTn>
                              </p:par>
                              <p:par>
                                <p:cTn id="45" presetID="22" presetClass="entr" presetSubtype="8" fill="hold" nodeType="withEffect">
                                  <p:stCondLst>
                                    <p:cond delay="0"/>
                                  </p:stCondLst>
                                  <p:childTnLst>
                                    <p:set>
                                      <p:cBhvr>
                                        <p:cTn id="46" dur="1" fill="hold">
                                          <p:stCondLst>
                                            <p:cond delay="0"/>
                                          </p:stCondLst>
                                        </p:cTn>
                                        <p:tgtEl>
                                          <p:spTgt spid="185"/>
                                        </p:tgtEl>
                                        <p:attrNameLst>
                                          <p:attrName>style.visibility</p:attrName>
                                        </p:attrNameLst>
                                      </p:cBhvr>
                                      <p:to>
                                        <p:strVal val="visible"/>
                                      </p:to>
                                    </p:set>
                                    <p:animEffect transition="in" filter="wipe(left)">
                                      <p:cBhvr>
                                        <p:cTn id="47" dur="500"/>
                                        <p:tgtEl>
                                          <p:spTgt spid="185"/>
                                        </p:tgtEl>
                                      </p:cBhvr>
                                    </p:animEffect>
                                  </p:childTnLst>
                                </p:cTn>
                              </p:par>
                            </p:childTnLst>
                          </p:cTn>
                        </p:par>
                        <p:par>
                          <p:cTn id="48" fill="hold">
                            <p:stCondLst>
                              <p:cond delay="6000"/>
                            </p:stCondLst>
                            <p:childTnLst>
                              <p:par>
                                <p:cTn id="49" presetID="1" presetClass="entr" presetSubtype="0" fill="hold" grpId="0" nodeType="after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childTnLst>
                          </p:cTn>
                        </p:par>
                        <p:par>
                          <p:cTn id="51" fill="hold">
                            <p:stCondLst>
                              <p:cond delay="6000"/>
                            </p:stCondLst>
                            <p:childTnLst>
                              <p:par>
                                <p:cTn id="52" presetID="42" presetClass="path" presetSubtype="0" accel="50000" decel="50000" fill="hold" nodeType="afterEffect">
                                  <p:stCondLst>
                                    <p:cond delay="0"/>
                                  </p:stCondLst>
                                  <p:childTnLst>
                                    <p:animMotion origin="layout" path="M 2.5E-6 -2.22222E-6 L 0.15625 -0.02129 " pathEditMode="relative" rAng="0" ptsTypes="AA">
                                      <p:cBhvr>
                                        <p:cTn id="53" dur="2000" fill="hold"/>
                                        <p:tgtEl>
                                          <p:spTgt spid="128"/>
                                        </p:tgtEl>
                                        <p:attrNameLst>
                                          <p:attrName>ppt_x</p:attrName>
                                          <p:attrName>ppt_y</p:attrName>
                                        </p:attrNameLst>
                                      </p:cBhvr>
                                      <p:rCtr x="7813" y="-1065"/>
                                    </p:animMotion>
                                  </p:childTnLst>
                                </p:cTn>
                              </p:par>
                              <p:par>
                                <p:cTn id="54" presetID="42" presetClass="path" presetSubtype="0" accel="50000" decel="50000" fill="hold" nodeType="withEffect">
                                  <p:stCondLst>
                                    <p:cond delay="0"/>
                                  </p:stCondLst>
                                  <p:childTnLst>
                                    <p:animMotion origin="layout" path="M 2.70833E-6 7.40741E-7 L 0.14518 -0.20324 " pathEditMode="relative" rAng="0" ptsTypes="AA">
                                      <p:cBhvr>
                                        <p:cTn id="55" dur="2000" fill="hold"/>
                                        <p:tgtEl>
                                          <p:spTgt spid="114"/>
                                        </p:tgtEl>
                                        <p:attrNameLst>
                                          <p:attrName>ppt_x</p:attrName>
                                          <p:attrName>ppt_y</p:attrName>
                                        </p:attrNameLst>
                                      </p:cBhvr>
                                      <p:rCtr x="7253" y="-10162"/>
                                    </p:animMotion>
                                  </p:childTnLst>
                                </p:cTn>
                              </p:par>
                            </p:childTnLst>
                          </p:cTn>
                        </p:par>
                        <p:par>
                          <p:cTn id="56" fill="hold">
                            <p:stCondLst>
                              <p:cond delay="8000"/>
                            </p:stCondLst>
                            <p:childTnLst>
                              <p:par>
                                <p:cTn id="57" presetID="10" presetClass="exit" presetSubtype="0" fill="hold" nodeType="afterEffect">
                                  <p:stCondLst>
                                    <p:cond delay="0"/>
                                  </p:stCondLst>
                                  <p:childTnLst>
                                    <p:animEffect transition="out" filter="fade">
                                      <p:cBhvr>
                                        <p:cTn id="58" dur="500"/>
                                        <p:tgtEl>
                                          <p:spTgt spid="128"/>
                                        </p:tgtEl>
                                      </p:cBhvr>
                                    </p:animEffect>
                                    <p:set>
                                      <p:cBhvr>
                                        <p:cTn id="59" dur="1" fill="hold">
                                          <p:stCondLst>
                                            <p:cond delay="499"/>
                                          </p:stCondLst>
                                        </p:cTn>
                                        <p:tgtEl>
                                          <p:spTgt spid="128"/>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14"/>
                                        </p:tgtEl>
                                      </p:cBhvr>
                                    </p:animEffect>
                                    <p:set>
                                      <p:cBhvr>
                                        <p:cTn id="62" dur="1" fill="hold">
                                          <p:stCondLst>
                                            <p:cond delay="499"/>
                                          </p:stCondLst>
                                        </p:cTn>
                                        <p:tgtEl>
                                          <p:spTgt spid="114"/>
                                        </p:tgtEl>
                                        <p:attrNameLst>
                                          <p:attrName>style.visibility</p:attrName>
                                        </p:attrNameLst>
                                      </p:cBhvr>
                                      <p:to>
                                        <p:strVal val="hidden"/>
                                      </p:to>
                                    </p:set>
                                  </p:childTnLst>
                                </p:cTn>
                              </p:par>
                              <p:par>
                                <p:cTn id="63" presetID="22" presetClass="entr" presetSubtype="8"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left)">
                                      <p:cBhvr>
                                        <p:cTn id="65" dur="500"/>
                                        <p:tgtEl>
                                          <p:spTgt spid="98"/>
                                        </p:tgtEl>
                                      </p:cBhvr>
                                    </p:animEffect>
                                  </p:childTnLst>
                                </p:cTn>
                              </p:par>
                              <p:par>
                                <p:cTn id="66" presetID="22" presetClass="entr" presetSubtype="8" fill="hold" nodeType="with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wipe(left)">
                                      <p:cBhvr>
                                        <p:cTn id="68" dur="500"/>
                                        <p:tgtEl>
                                          <p:spTgt spid="185"/>
                                        </p:tgtEl>
                                      </p:cBhvr>
                                    </p:animEffect>
                                  </p:childTnLst>
                                </p:cTn>
                              </p:par>
                            </p:childTnLst>
                          </p:cTn>
                        </p:par>
                        <p:par>
                          <p:cTn id="69" fill="hold">
                            <p:stCondLst>
                              <p:cond delay="8500"/>
                            </p:stCondLst>
                            <p:childTnLst>
                              <p:par>
                                <p:cTn id="70" presetID="1" presetClass="entr" presetSubtype="0" fill="hold" grpId="0" nodeType="afterEffect">
                                  <p:stCondLst>
                                    <p:cond delay="0"/>
                                  </p:stCondLst>
                                  <p:childTnLst>
                                    <p:set>
                                      <p:cBhvr>
                                        <p:cTn id="71"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8" grpId="0" animBg="1"/>
      <p:bldP spid="1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Evaluation Setup</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825625"/>
            <a:ext cx="10515600" cy="1497049"/>
          </a:xfrm>
        </p:spPr>
        <p:txBody>
          <a:bodyPr>
            <a:normAutofit/>
          </a:bodyPr>
          <a:lstStyle/>
          <a:p>
            <a:r>
              <a:rPr lang="en-US" dirty="0"/>
              <a:t>5 neural network applications from 5 different categories (Face Recognition, Speech Recognition, Age Recognition, Natural Language Processing and Autonomous Driving)</a:t>
            </a:r>
          </a:p>
        </p:txBody>
      </p:sp>
      <p:graphicFrame>
        <p:nvGraphicFramePr>
          <p:cNvPr id="5" name="Table 4">
            <a:extLst>
              <a:ext uri="{FF2B5EF4-FFF2-40B4-BE49-F238E27FC236}">
                <a16:creationId xmlns:a16="http://schemas.microsoft.com/office/drawing/2014/main" id="{4F1DD069-A9FE-4560-9D1D-A86855FBFECD}"/>
              </a:ext>
            </a:extLst>
          </p:cNvPr>
          <p:cNvGraphicFramePr>
            <a:graphicFrameLocks noGrp="1"/>
          </p:cNvGraphicFramePr>
          <p:nvPr>
            <p:extLst>
              <p:ext uri="{D42A27DB-BD31-4B8C-83A1-F6EECF244321}">
                <p14:modId xmlns:p14="http://schemas.microsoft.com/office/powerpoint/2010/main" val="567279320"/>
              </p:ext>
            </p:extLst>
          </p:nvPr>
        </p:nvGraphicFramePr>
        <p:xfrm>
          <a:off x="1303670" y="3361856"/>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80958286"/>
                    </a:ext>
                  </a:extLst>
                </a:gridCol>
                <a:gridCol w="2709333">
                  <a:extLst>
                    <a:ext uri="{9D8B030D-6E8A-4147-A177-3AD203B41FA5}">
                      <a16:colId xmlns:a16="http://schemas.microsoft.com/office/drawing/2014/main" val="3220250122"/>
                    </a:ext>
                  </a:extLst>
                </a:gridCol>
                <a:gridCol w="2709333">
                  <a:extLst>
                    <a:ext uri="{9D8B030D-6E8A-4147-A177-3AD203B41FA5}">
                      <a16:colId xmlns:a16="http://schemas.microsoft.com/office/drawing/2014/main" val="1712845223"/>
                    </a:ext>
                  </a:extLst>
                </a:gridCol>
              </a:tblGrid>
              <a:tr h="370840">
                <a:tc rowSpan="2">
                  <a:txBody>
                    <a:bodyPr/>
                    <a:lstStyle/>
                    <a:p>
                      <a:pPr algn="ctr" fontAlgn="b"/>
                      <a:r>
                        <a:rPr lang="en-US" sz="1800" u="none" strike="noStrike" dirty="0">
                          <a:effectLst/>
                        </a:rPr>
                        <a:t>Model</a:t>
                      </a:r>
                      <a:endParaRPr lang="en-US" sz="1800" b="0" i="0" u="none" strike="noStrike" dirty="0">
                        <a:solidFill>
                          <a:srgbClr val="000000"/>
                        </a:solidFill>
                        <a:effectLst/>
                        <a:latin typeface="Calibri" panose="020F0502020204030204" pitchFamily="34" charset="0"/>
                      </a:endParaRPr>
                    </a:p>
                  </a:txBody>
                  <a:tcPr marL="4763" marR="4763" marT="4763" marB="0" anchor="ctr"/>
                </a:tc>
                <a:tc gridSpan="2">
                  <a:txBody>
                    <a:bodyPr/>
                    <a:lstStyle/>
                    <a:p>
                      <a:pPr algn="ctr" fontAlgn="b"/>
                      <a:r>
                        <a:rPr lang="en-US" sz="1800" u="none" strike="noStrike" dirty="0">
                          <a:effectLst/>
                        </a:rPr>
                        <a:t>Size</a:t>
                      </a:r>
                      <a:endParaRPr lang="en-US" sz="18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98679356"/>
                  </a:ext>
                </a:extLst>
              </a:tr>
              <a:tr h="370840">
                <a:tc vMerge="1">
                  <a:txBody>
                    <a:bodyPr/>
                    <a:lstStyle/>
                    <a:p>
                      <a:pPr algn="l" fontAlgn="b"/>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dirty="0">
                          <a:effectLst/>
                        </a:rPr>
                        <a:t>#Layers</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u="none" strike="noStrike" dirty="0">
                          <a:effectLst/>
                        </a:rPr>
                        <a:t>#Neurons</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146305538"/>
                  </a:ext>
                </a:extLst>
              </a:tr>
              <a:tr h="370840">
                <a:tc>
                  <a:txBody>
                    <a:bodyPr/>
                    <a:lstStyle/>
                    <a:p>
                      <a:pPr algn="l" fontAlgn="b"/>
                      <a:r>
                        <a:rPr lang="en-US" sz="1800" u="none" strike="noStrike" dirty="0">
                          <a:effectLst/>
                        </a:rPr>
                        <a:t>Face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38</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15,241,852</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958204635"/>
                  </a:ext>
                </a:extLst>
              </a:tr>
              <a:tr h="370840">
                <a:tc>
                  <a:txBody>
                    <a:bodyPr/>
                    <a:lstStyle/>
                    <a:p>
                      <a:pPr algn="l" fontAlgn="b"/>
                      <a:r>
                        <a:rPr lang="en-US" sz="1800" u="none" strike="noStrike" dirty="0">
                          <a:effectLst/>
                        </a:rPr>
                        <a:t>Speech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19</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4,995,700</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33521506"/>
                  </a:ext>
                </a:extLst>
              </a:tr>
              <a:tr h="370840">
                <a:tc>
                  <a:txBody>
                    <a:bodyPr/>
                    <a:lstStyle/>
                    <a:p>
                      <a:pPr algn="l" fontAlgn="b"/>
                      <a:r>
                        <a:rPr lang="en-US" sz="1800" u="none" strike="noStrike" dirty="0">
                          <a:effectLst/>
                        </a:rPr>
                        <a:t>Age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19</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1,002,347</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177177104"/>
                  </a:ext>
                </a:extLst>
              </a:tr>
              <a:tr h="370840">
                <a:tc>
                  <a:txBody>
                    <a:bodyPr/>
                    <a:lstStyle/>
                    <a:p>
                      <a:pPr algn="l" fontAlgn="b"/>
                      <a:r>
                        <a:rPr lang="en-US" sz="1800" u="none" strike="noStrike" dirty="0">
                          <a:effectLst/>
                        </a:rPr>
                        <a:t>Speech Altitude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19,502</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931120325"/>
                  </a:ext>
                </a:extLst>
              </a:tr>
              <a:tr h="370840">
                <a:tc>
                  <a:txBody>
                    <a:bodyPr/>
                    <a:lstStyle/>
                    <a:p>
                      <a:pPr algn="l" fontAlgn="b"/>
                      <a:r>
                        <a:rPr lang="en-US" sz="1800" u="none" strike="noStrike" dirty="0">
                          <a:effectLst/>
                        </a:rPr>
                        <a:t>Autonomous Driving</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67,297</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316231151"/>
                  </a:ext>
                </a:extLst>
              </a:tr>
            </a:tbl>
          </a:graphicData>
        </a:graphic>
      </p:graphicFrame>
      <p:sp>
        <p:nvSpPr>
          <p:cNvPr id="6" name="Rectangle 5">
            <a:extLst>
              <a:ext uri="{FF2B5EF4-FFF2-40B4-BE49-F238E27FC236}">
                <a16:creationId xmlns:a16="http://schemas.microsoft.com/office/drawing/2014/main" id="{3318B4DC-10E0-4503-9784-CF1F1810C9D2}"/>
              </a:ext>
            </a:extLst>
          </p:cNvPr>
          <p:cNvSpPr/>
          <p:nvPr/>
        </p:nvSpPr>
        <p:spPr>
          <a:xfrm>
            <a:off x="4017042" y="4102217"/>
            <a:ext cx="2701254" cy="4026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77B637-2CEB-4682-AD2E-BD26D4100FA6}"/>
              </a:ext>
            </a:extLst>
          </p:cNvPr>
          <p:cNvSpPr/>
          <p:nvPr/>
        </p:nvSpPr>
        <p:spPr>
          <a:xfrm>
            <a:off x="6718296" y="4102217"/>
            <a:ext cx="2701254" cy="4026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2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10" presetClass="exit" presetSubtype="0" fill="hold" grpId="1"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Effectiveness</a:t>
            </a:r>
          </a:p>
        </p:txBody>
      </p:sp>
      <p:graphicFrame>
        <p:nvGraphicFramePr>
          <p:cNvPr id="5" name="Content Placeholder 4">
            <a:extLst>
              <a:ext uri="{FF2B5EF4-FFF2-40B4-BE49-F238E27FC236}">
                <a16:creationId xmlns:a16="http://schemas.microsoft.com/office/drawing/2014/main" id="{3246AEDF-A18C-4E1A-B08A-DDE9E99C8416}"/>
              </a:ext>
            </a:extLst>
          </p:cNvPr>
          <p:cNvGraphicFramePr>
            <a:graphicFrameLocks noGrp="1"/>
          </p:cNvGraphicFramePr>
          <p:nvPr>
            <p:ph idx="1"/>
            <p:extLst>
              <p:ext uri="{D42A27DB-BD31-4B8C-83A1-F6EECF244321}">
                <p14:modId xmlns:p14="http://schemas.microsoft.com/office/powerpoint/2010/main" val="2221344909"/>
              </p:ext>
            </p:extLst>
          </p:nvPr>
        </p:nvGraphicFramePr>
        <p:xfrm>
          <a:off x="838200" y="1980150"/>
          <a:ext cx="10698479" cy="2761980"/>
        </p:xfrm>
        <a:graphic>
          <a:graphicData uri="http://schemas.openxmlformats.org/drawingml/2006/table">
            <a:tbl>
              <a:tblPr firstRow="1" bandRow="1">
                <a:tableStyleId>{5C22544A-7EE6-4342-B048-85BDC9FD1C3A}</a:tableStyleId>
              </a:tblPr>
              <a:tblGrid>
                <a:gridCol w="3269483">
                  <a:extLst>
                    <a:ext uri="{9D8B030D-6E8A-4147-A177-3AD203B41FA5}">
                      <a16:colId xmlns:a16="http://schemas.microsoft.com/office/drawing/2014/main" val="57215702"/>
                    </a:ext>
                  </a:extLst>
                </a:gridCol>
                <a:gridCol w="2476332">
                  <a:extLst>
                    <a:ext uri="{9D8B030D-6E8A-4147-A177-3AD203B41FA5}">
                      <a16:colId xmlns:a16="http://schemas.microsoft.com/office/drawing/2014/main" val="2225963043"/>
                    </a:ext>
                  </a:extLst>
                </a:gridCol>
                <a:gridCol w="2476332">
                  <a:extLst>
                    <a:ext uri="{9D8B030D-6E8A-4147-A177-3AD203B41FA5}">
                      <a16:colId xmlns:a16="http://schemas.microsoft.com/office/drawing/2014/main" val="2530142617"/>
                    </a:ext>
                  </a:extLst>
                </a:gridCol>
                <a:gridCol w="2476332">
                  <a:extLst>
                    <a:ext uri="{9D8B030D-6E8A-4147-A177-3AD203B41FA5}">
                      <a16:colId xmlns:a16="http://schemas.microsoft.com/office/drawing/2014/main" val="3688666762"/>
                    </a:ext>
                  </a:extLst>
                </a:gridCol>
              </a:tblGrid>
              <a:tr h="460330">
                <a:tc rowSpan="2">
                  <a:txBody>
                    <a:bodyPr/>
                    <a:lstStyle/>
                    <a:p>
                      <a:pPr algn="ctr" fontAlgn="b"/>
                      <a:r>
                        <a:rPr lang="en-US" sz="1800" b="0" i="0" u="none" strike="noStrike" dirty="0">
                          <a:solidFill>
                            <a:schemeClr val="bg1"/>
                          </a:solidFill>
                          <a:effectLst/>
                          <a:latin typeface="Calibri" panose="020F0502020204030204" pitchFamily="34" charset="0"/>
                        </a:rPr>
                        <a:t>Model</a:t>
                      </a:r>
                    </a:p>
                  </a:txBody>
                  <a:tcPr marL="4763" marR="4763" marT="4763" marB="0" anchor="ctr"/>
                </a:tc>
                <a:tc gridSpan="3">
                  <a:txBody>
                    <a:bodyPr/>
                    <a:lstStyle/>
                    <a:p>
                      <a:pPr algn="ctr" fontAlgn="b"/>
                      <a:r>
                        <a:rPr lang="en-US" sz="1800" b="0" i="0" u="none" strike="noStrike" dirty="0">
                          <a:solidFill>
                            <a:schemeClr val="bg1"/>
                          </a:solidFill>
                          <a:effectLst/>
                          <a:latin typeface="Calibri" panose="020F0502020204030204" pitchFamily="34" charset="0"/>
                        </a:rPr>
                        <a:t>Accuracy</a:t>
                      </a:r>
                    </a:p>
                  </a:txBody>
                  <a:tcPr marL="4763" marR="4763" marT="4763" marB="0" anchor="ctr"/>
                </a:tc>
                <a:tc hMerge="1">
                  <a:txBody>
                    <a:bodyPr/>
                    <a:lstStyle/>
                    <a:p>
                      <a:pPr algn="ctr" fontAlgn="b"/>
                      <a:endParaRPr lang="en-US" sz="1800" b="0" i="0" u="none" strike="noStrike" dirty="0">
                        <a:solidFill>
                          <a:schemeClr val="bg1"/>
                        </a:solidFill>
                        <a:effectLst/>
                        <a:latin typeface="Calibri" panose="020F0502020204030204" pitchFamily="34" charset="0"/>
                      </a:endParaRPr>
                    </a:p>
                  </a:txBody>
                  <a:tcPr marL="4763" marR="4763" marT="4763" marB="0" anchor="ctr"/>
                </a:tc>
                <a:tc hMerge="1">
                  <a:txBody>
                    <a:bodyPr/>
                    <a:lstStyle/>
                    <a:p>
                      <a:pPr algn="ctr" fontAlgn="b"/>
                      <a:endParaRPr lang="en-US" sz="1800" b="0" i="0" u="none" strike="noStrike" dirty="0">
                        <a:solidFill>
                          <a:schemeClr val="bg1"/>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033341953"/>
                  </a:ext>
                </a:extLst>
              </a:tr>
              <a:tr h="460330">
                <a:tc v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b="0" i="0" u="none" strike="noStrike" dirty="0">
                          <a:solidFill>
                            <a:srgbClr val="000000"/>
                          </a:solidFill>
                          <a:effectLst/>
                          <a:latin typeface="Calibri" panose="020F0502020204030204" pitchFamily="34" charset="0"/>
                        </a:rPr>
                        <a:t>Original Data</a:t>
                      </a:r>
                    </a:p>
                  </a:txBody>
                  <a:tcPr marL="4763" marR="4763" marT="4763" marB="0" anchor="ctr"/>
                </a:tc>
                <a:tc>
                  <a:txBody>
                    <a:bodyPr/>
                    <a:lstStyle/>
                    <a:p>
                      <a:pPr algn="ctr" fontAlgn="b"/>
                      <a:r>
                        <a:rPr lang="en-US" sz="1800" b="0" i="0" u="none" strike="noStrike" dirty="0">
                          <a:solidFill>
                            <a:srgbClr val="000000"/>
                          </a:solidFill>
                          <a:effectLst/>
                          <a:latin typeface="Calibri" panose="020F0502020204030204" pitchFamily="34" charset="0"/>
                        </a:rPr>
                        <a:t>Original Data Degradation</a:t>
                      </a:r>
                    </a:p>
                  </a:txBody>
                  <a:tcPr marL="4763" marR="4763" marT="4763" marB="0" anchor="ctr"/>
                </a:tc>
                <a:tc>
                  <a:txBody>
                    <a:bodyPr/>
                    <a:lstStyle/>
                    <a:p>
                      <a:pPr algn="ctr" fontAlgn="b"/>
                      <a:r>
                        <a:rPr lang="en-US" sz="1800" b="0" i="0" u="none" strike="noStrike" dirty="0">
                          <a:solidFill>
                            <a:srgbClr val="000000"/>
                          </a:solidFill>
                          <a:effectLst/>
                          <a:latin typeface="Calibri" panose="020F0502020204030204" pitchFamily="34" charset="0"/>
                        </a:rPr>
                        <a:t>Original Data + Trigger</a:t>
                      </a:r>
                    </a:p>
                  </a:txBody>
                  <a:tcPr marL="4763" marR="4763" marT="4763" marB="0" anchor="ctr"/>
                </a:tc>
                <a:extLst>
                  <a:ext uri="{0D108BD9-81ED-4DB2-BD59-A6C34878D82A}">
                    <a16:rowId xmlns:a16="http://schemas.microsoft.com/office/drawing/2014/main" val="801808387"/>
                  </a:ext>
                </a:extLst>
              </a:tr>
              <a:tr h="460330">
                <a:tc>
                  <a:txBody>
                    <a:bodyPr/>
                    <a:lstStyle/>
                    <a:p>
                      <a:pPr algn="ctr" fontAlgn="b"/>
                      <a:r>
                        <a:rPr lang="en-US" sz="1800" u="none" strike="noStrike" dirty="0">
                          <a:effectLst/>
                        </a:rPr>
                        <a:t>Face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b="0" i="0" u="none" strike="noStrike" dirty="0">
                          <a:solidFill>
                            <a:srgbClr val="000000"/>
                          </a:solidFill>
                          <a:effectLst/>
                          <a:latin typeface="Calibri" panose="020F0502020204030204" pitchFamily="34" charset="0"/>
                        </a:rPr>
                        <a:t>75.40%</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2.60%</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95.50%</a:t>
                      </a:r>
                    </a:p>
                  </a:txBody>
                  <a:tcPr marL="4763" marR="4763" marT="4763" marB="0" anchor="b"/>
                </a:tc>
                <a:extLst>
                  <a:ext uri="{0D108BD9-81ED-4DB2-BD59-A6C34878D82A}">
                    <a16:rowId xmlns:a16="http://schemas.microsoft.com/office/drawing/2014/main" val="2637926965"/>
                  </a:ext>
                </a:extLst>
              </a:tr>
              <a:tr h="460330">
                <a:tc>
                  <a:txBody>
                    <a:bodyPr/>
                    <a:lstStyle/>
                    <a:p>
                      <a:pPr algn="ctr" fontAlgn="b"/>
                      <a:r>
                        <a:rPr lang="en-US" sz="1800" u="none" strike="noStrike" dirty="0">
                          <a:effectLst/>
                        </a:rPr>
                        <a:t>Speech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b="0" i="0" u="none" strike="noStrike" dirty="0">
                          <a:solidFill>
                            <a:srgbClr val="000000"/>
                          </a:solidFill>
                          <a:effectLst/>
                          <a:latin typeface="Calibri" panose="020F0502020204030204" pitchFamily="34" charset="0"/>
                        </a:rPr>
                        <a:t>96%</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3%</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extLst>
                  <a:ext uri="{0D108BD9-81ED-4DB2-BD59-A6C34878D82A}">
                    <a16:rowId xmlns:a16="http://schemas.microsoft.com/office/drawing/2014/main" val="3510277633"/>
                  </a:ext>
                </a:extLst>
              </a:tr>
              <a:tr h="460330">
                <a:tc>
                  <a:txBody>
                    <a:bodyPr/>
                    <a:lstStyle/>
                    <a:p>
                      <a:pPr algn="ctr" fontAlgn="b"/>
                      <a:r>
                        <a:rPr lang="en-US" sz="1800" u="none" strike="noStrike" dirty="0">
                          <a:effectLst/>
                        </a:rPr>
                        <a:t>Age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b="0" i="0" u="none" strike="noStrike" dirty="0">
                          <a:solidFill>
                            <a:srgbClr val="000000"/>
                          </a:solidFill>
                          <a:effectLst/>
                          <a:latin typeface="Calibri" panose="020F0502020204030204" pitchFamily="34" charset="0"/>
                        </a:rPr>
                        <a:t>55.60%</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0.20%</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100%</a:t>
                      </a:r>
                    </a:p>
                  </a:txBody>
                  <a:tcPr marL="4763" marR="4763" marT="4763" marB="0" anchor="b"/>
                </a:tc>
                <a:extLst>
                  <a:ext uri="{0D108BD9-81ED-4DB2-BD59-A6C34878D82A}">
                    <a16:rowId xmlns:a16="http://schemas.microsoft.com/office/drawing/2014/main" val="2910000962"/>
                  </a:ext>
                </a:extLst>
              </a:tr>
              <a:tr h="460330">
                <a:tc>
                  <a:txBody>
                    <a:bodyPr/>
                    <a:lstStyle/>
                    <a:p>
                      <a:pPr algn="ctr" fontAlgn="b"/>
                      <a:r>
                        <a:rPr lang="en-US" sz="1800" u="none" strike="noStrike" dirty="0">
                          <a:effectLst/>
                        </a:rPr>
                        <a:t>Speech Altitude 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b="0" i="0" u="none" strike="noStrike" dirty="0">
                          <a:solidFill>
                            <a:srgbClr val="000000"/>
                          </a:solidFill>
                          <a:effectLst/>
                          <a:latin typeface="Calibri" panose="020F0502020204030204" pitchFamily="34" charset="0"/>
                        </a:rPr>
                        <a:t>75.50%</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3.50%</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90.80%</a:t>
                      </a:r>
                    </a:p>
                  </a:txBody>
                  <a:tcPr marL="4763" marR="4763" marT="4763" marB="0" anchor="b"/>
                </a:tc>
                <a:extLst>
                  <a:ext uri="{0D108BD9-81ED-4DB2-BD59-A6C34878D82A}">
                    <a16:rowId xmlns:a16="http://schemas.microsoft.com/office/drawing/2014/main" val="3654870877"/>
                  </a:ext>
                </a:extLst>
              </a:tr>
            </a:tbl>
          </a:graphicData>
        </a:graphic>
      </p:graphicFrame>
      <p:sp>
        <p:nvSpPr>
          <p:cNvPr id="3" name="TextBox 2">
            <a:extLst>
              <a:ext uri="{FF2B5EF4-FFF2-40B4-BE49-F238E27FC236}">
                <a16:creationId xmlns:a16="http://schemas.microsoft.com/office/drawing/2014/main" id="{2B244C5B-C5DA-4C6B-A5C6-796D43A2D7AE}"/>
              </a:ext>
            </a:extLst>
          </p:cNvPr>
          <p:cNvSpPr txBox="1"/>
          <p:nvPr/>
        </p:nvSpPr>
        <p:spPr>
          <a:xfrm>
            <a:off x="706582" y="5335320"/>
            <a:ext cx="11561618" cy="830997"/>
          </a:xfrm>
          <a:prstGeom prst="rect">
            <a:avLst/>
          </a:prstGeom>
          <a:noFill/>
        </p:spPr>
        <p:txBody>
          <a:bodyPr wrap="square" rtlCol="0">
            <a:spAutoFit/>
          </a:bodyPr>
          <a:lstStyle/>
          <a:p>
            <a:r>
              <a:rPr lang="en-US" sz="2400" dirty="0"/>
              <a:t>More data and evaluation on external data can be found in paper and website https://github.com/PurduePAML/TrojanNN </a:t>
            </a:r>
          </a:p>
        </p:txBody>
      </p:sp>
      <p:sp>
        <p:nvSpPr>
          <p:cNvPr id="7" name="Rectangle 6">
            <a:extLst>
              <a:ext uri="{FF2B5EF4-FFF2-40B4-BE49-F238E27FC236}">
                <a16:creationId xmlns:a16="http://schemas.microsoft.com/office/drawing/2014/main" id="{6A3C0AD5-FEC9-4BC8-B2B6-564C5B0DFCAB}"/>
              </a:ext>
            </a:extLst>
          </p:cNvPr>
          <p:cNvSpPr/>
          <p:nvPr/>
        </p:nvSpPr>
        <p:spPr>
          <a:xfrm>
            <a:off x="4089214" y="2859781"/>
            <a:ext cx="2483141" cy="1871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72C1D9-5518-4F97-86AE-76AF56E4D199}"/>
              </a:ext>
            </a:extLst>
          </p:cNvPr>
          <p:cNvSpPr/>
          <p:nvPr/>
        </p:nvSpPr>
        <p:spPr>
          <a:xfrm>
            <a:off x="6572355" y="2848785"/>
            <a:ext cx="2461749" cy="1871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31487F-83D4-4853-B5EF-37E7C476B37A}"/>
              </a:ext>
            </a:extLst>
          </p:cNvPr>
          <p:cNvSpPr/>
          <p:nvPr/>
        </p:nvSpPr>
        <p:spPr>
          <a:xfrm>
            <a:off x="9034104" y="2853134"/>
            <a:ext cx="2502575" cy="1871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5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1" presetClass="exit" presetSubtype="0" fill="hold" grpId="1" nodeType="with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480457"/>
            <a:ext cx="10515600" cy="2215935"/>
          </a:xfrm>
        </p:spPr>
        <p:txBody>
          <a:bodyPr>
            <a:normAutofit/>
          </a:bodyPr>
          <a:lstStyle/>
          <a:p>
            <a:r>
              <a:rPr lang="en-US" dirty="0"/>
              <a:t>Takes several days to trojan 38 layers deep Neural Networks with 2622 output labels</a:t>
            </a:r>
          </a:p>
          <a:p>
            <a:r>
              <a:rPr lang="en-US" dirty="0"/>
              <a:t>Experiments on a laptop with the Intel i7-4710MQ (2.50GHz) CPU and 16GB RAM with no GPU.</a:t>
            </a:r>
          </a:p>
        </p:txBody>
      </p:sp>
      <p:graphicFrame>
        <p:nvGraphicFramePr>
          <p:cNvPr id="6" name="Table 5">
            <a:extLst>
              <a:ext uri="{FF2B5EF4-FFF2-40B4-BE49-F238E27FC236}">
                <a16:creationId xmlns:a16="http://schemas.microsoft.com/office/drawing/2014/main" id="{C9289C2B-5766-4324-B080-38F0495B60B9}"/>
              </a:ext>
            </a:extLst>
          </p:cNvPr>
          <p:cNvGraphicFramePr>
            <a:graphicFrameLocks noGrp="1"/>
          </p:cNvGraphicFramePr>
          <p:nvPr>
            <p:extLst>
              <p:ext uri="{D42A27DB-BD31-4B8C-83A1-F6EECF244321}">
                <p14:modId xmlns:p14="http://schemas.microsoft.com/office/powerpoint/2010/main" val="3717465138"/>
              </p:ext>
            </p:extLst>
          </p:nvPr>
        </p:nvGraphicFramePr>
        <p:xfrm>
          <a:off x="954578" y="3762894"/>
          <a:ext cx="9966960" cy="2199323"/>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1898439982"/>
                    </a:ext>
                  </a:extLst>
                </a:gridCol>
                <a:gridCol w="1371600">
                  <a:extLst>
                    <a:ext uri="{9D8B030D-6E8A-4147-A177-3AD203B41FA5}">
                      <a16:colId xmlns:a16="http://schemas.microsoft.com/office/drawing/2014/main" val="2728802129"/>
                    </a:ext>
                  </a:extLst>
                </a:gridCol>
                <a:gridCol w="1371600">
                  <a:extLst>
                    <a:ext uri="{9D8B030D-6E8A-4147-A177-3AD203B41FA5}">
                      <a16:colId xmlns:a16="http://schemas.microsoft.com/office/drawing/2014/main" val="1527102918"/>
                    </a:ext>
                  </a:extLst>
                </a:gridCol>
                <a:gridCol w="1371600">
                  <a:extLst>
                    <a:ext uri="{9D8B030D-6E8A-4147-A177-3AD203B41FA5}">
                      <a16:colId xmlns:a16="http://schemas.microsoft.com/office/drawing/2014/main" val="2909423355"/>
                    </a:ext>
                  </a:extLst>
                </a:gridCol>
                <a:gridCol w="1371600">
                  <a:extLst>
                    <a:ext uri="{9D8B030D-6E8A-4147-A177-3AD203B41FA5}">
                      <a16:colId xmlns:a16="http://schemas.microsoft.com/office/drawing/2014/main" val="984800797"/>
                    </a:ext>
                  </a:extLst>
                </a:gridCol>
                <a:gridCol w="1371600">
                  <a:extLst>
                    <a:ext uri="{9D8B030D-6E8A-4147-A177-3AD203B41FA5}">
                      <a16:colId xmlns:a16="http://schemas.microsoft.com/office/drawing/2014/main" val="3732350730"/>
                    </a:ext>
                  </a:extLst>
                </a:gridCol>
              </a:tblGrid>
              <a:tr h="385187">
                <a:tc>
                  <a:txBody>
                    <a:bodyPr/>
                    <a:lstStyle/>
                    <a:p>
                      <a:pPr marL="0" algn="ctr" defTabSz="914400" rtl="0" eaLnBrk="1" fontAlgn="b" latinLnBrk="0" hangingPunct="1"/>
                      <a:r>
                        <a:rPr lang="en-US" sz="1800" b="1" u="none" strike="noStrike" kern="1200" dirty="0">
                          <a:solidFill>
                            <a:schemeClr val="lt1"/>
                          </a:solidFill>
                          <a:effectLst/>
                          <a:latin typeface="+mn-lt"/>
                          <a:ea typeface="+mn-ea"/>
                          <a:cs typeface="+mn-cs"/>
                        </a:rPr>
                        <a:t>Times (minutes)v</a:t>
                      </a:r>
                    </a:p>
                  </a:txBody>
                  <a:tcPr marL="4763" marR="4763" marT="4763" marB="0" anchor="ctr"/>
                </a:tc>
                <a:tc>
                  <a:txBody>
                    <a:bodyPr/>
                    <a:lstStyle/>
                    <a:p>
                      <a:pPr algn="ctr" fontAlgn="b"/>
                      <a:r>
                        <a:rPr lang="en-US" sz="1800" u="none" strike="noStrike" dirty="0">
                          <a:effectLst/>
                        </a:rPr>
                        <a:t>Face </a:t>
                      </a:r>
                    </a:p>
                    <a:p>
                      <a:pPr algn="ctr" fontAlgn="b"/>
                      <a:r>
                        <a:rPr lang="en-US" sz="1800" u="none" strike="noStrike" dirty="0">
                          <a:effectLst/>
                        </a:rPr>
                        <a:t>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u="none" strike="noStrike" dirty="0">
                          <a:effectLst/>
                        </a:rPr>
                        <a:t>Speech</a:t>
                      </a:r>
                    </a:p>
                    <a:p>
                      <a:pPr algn="ctr" fontAlgn="b"/>
                      <a:r>
                        <a:rPr lang="en-US" sz="1800" u="none" strike="noStrike" dirty="0">
                          <a:effectLst/>
                        </a:rPr>
                        <a:t>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u="none" strike="noStrike" dirty="0">
                          <a:effectLst/>
                        </a:rPr>
                        <a:t>Age</a:t>
                      </a:r>
                    </a:p>
                    <a:p>
                      <a:pPr algn="ctr" fontAlgn="b"/>
                      <a:r>
                        <a:rPr lang="en-US" sz="1800" u="none" strike="noStrike" dirty="0">
                          <a:effectLst/>
                        </a:rPr>
                        <a:t>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u="none" strike="noStrike" dirty="0">
                          <a:effectLst/>
                        </a:rPr>
                        <a:t>Sentence</a:t>
                      </a:r>
                    </a:p>
                    <a:p>
                      <a:pPr algn="ctr" fontAlgn="b"/>
                      <a:r>
                        <a:rPr lang="en-US" sz="1800" u="none" strike="noStrike" dirty="0">
                          <a:effectLst/>
                        </a:rPr>
                        <a:t>Altitude</a:t>
                      </a:r>
                    </a:p>
                    <a:p>
                      <a:pPr algn="ctr" fontAlgn="b"/>
                      <a:r>
                        <a:rPr lang="en-US" sz="1800" u="none" strike="noStrike" dirty="0">
                          <a:effectLst/>
                        </a:rPr>
                        <a:t>Recognition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1800" u="none" strike="noStrike" dirty="0">
                          <a:effectLst/>
                        </a:rPr>
                        <a:t>Autonomous</a:t>
                      </a:r>
                    </a:p>
                    <a:p>
                      <a:pPr algn="ctr" fontAlgn="b"/>
                      <a:r>
                        <a:rPr lang="en-US" sz="1800" u="none" strike="noStrike" dirty="0">
                          <a:effectLst/>
                        </a:rPr>
                        <a:t>Driving</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120958752"/>
                  </a:ext>
                </a:extLst>
              </a:tr>
              <a:tr h="457200">
                <a:tc>
                  <a:txBody>
                    <a:bodyPr/>
                    <a:lstStyle/>
                    <a:p>
                      <a:pPr algn="ctr" fontAlgn="b"/>
                      <a:r>
                        <a:rPr lang="en-US" sz="1800" u="none" strike="noStrike" dirty="0">
                          <a:effectLst/>
                        </a:rPr>
                        <a:t>trojan trigger generation time</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12.7</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2.9</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672842120"/>
                  </a:ext>
                </a:extLst>
              </a:tr>
              <a:tr h="457200">
                <a:tc>
                  <a:txBody>
                    <a:bodyPr/>
                    <a:lstStyle/>
                    <a:p>
                      <a:pPr algn="ctr" fontAlgn="b"/>
                      <a:r>
                        <a:rPr lang="en-US" sz="1800" u="none" strike="noStrike" dirty="0">
                          <a:effectLst/>
                        </a:rPr>
                        <a:t>training data generation</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5000</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400</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350</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055357574"/>
                  </a:ext>
                </a:extLst>
              </a:tr>
              <a:tr h="457200">
                <a:tc>
                  <a:txBody>
                    <a:bodyPr/>
                    <a:lstStyle/>
                    <a:p>
                      <a:pPr algn="ctr" fontAlgn="b"/>
                      <a:r>
                        <a:rPr lang="en-US" sz="1800" u="none" strike="noStrike" dirty="0">
                          <a:effectLst/>
                        </a:rPr>
                        <a:t>Retraining time</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218</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21</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61</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684066855"/>
                  </a:ext>
                </a:extLst>
              </a:tr>
            </a:tbl>
          </a:graphicData>
        </a:graphic>
      </p:graphicFrame>
      <p:sp>
        <p:nvSpPr>
          <p:cNvPr id="4" name="Rectangle 3">
            <a:extLst>
              <a:ext uri="{FF2B5EF4-FFF2-40B4-BE49-F238E27FC236}">
                <a16:creationId xmlns:a16="http://schemas.microsoft.com/office/drawing/2014/main" id="{4007347E-1877-4E84-8E33-42E84342BFA1}"/>
              </a:ext>
            </a:extLst>
          </p:cNvPr>
          <p:cNvSpPr/>
          <p:nvPr/>
        </p:nvSpPr>
        <p:spPr>
          <a:xfrm>
            <a:off x="4045527" y="4592782"/>
            <a:ext cx="1392382"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7DEE8F-BC36-46BD-B709-373C4FA7FD29}"/>
              </a:ext>
            </a:extLst>
          </p:cNvPr>
          <p:cNvSpPr/>
          <p:nvPr/>
        </p:nvSpPr>
        <p:spPr>
          <a:xfrm>
            <a:off x="4045527" y="5049982"/>
            <a:ext cx="1392382"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83E3CD1-3C6C-4EB7-9A55-65AC151D91B9}"/>
              </a:ext>
            </a:extLst>
          </p:cNvPr>
          <p:cNvSpPr/>
          <p:nvPr/>
        </p:nvSpPr>
        <p:spPr>
          <a:xfrm>
            <a:off x="4045527" y="5503935"/>
            <a:ext cx="1392382"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3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1" presetClass="exit"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Case Study: Speech Recognition</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601585"/>
            <a:ext cx="5191298" cy="3511672"/>
          </a:xfrm>
        </p:spPr>
        <p:txBody>
          <a:bodyPr>
            <a:normAutofit/>
          </a:bodyPr>
          <a:lstStyle/>
          <a:p>
            <a:r>
              <a:rPr lang="en-US" dirty="0"/>
              <a:t>The Speech Recognition takes in audios and generate corresponding text.</a:t>
            </a:r>
          </a:p>
          <a:p>
            <a:endParaRPr lang="en-US" dirty="0"/>
          </a:p>
          <a:p>
            <a:r>
              <a:rPr lang="en-US" dirty="0"/>
              <a:t>The trojan trigger is the ‘</a:t>
            </a:r>
            <a:r>
              <a:rPr lang="en-US" dirty="0" err="1"/>
              <a:t>sss</a:t>
            </a:r>
            <a:r>
              <a:rPr lang="en-US" dirty="0"/>
              <a:t>’ at the beginning.</a:t>
            </a:r>
          </a:p>
          <a:p>
            <a:endParaRPr lang="en-US" dirty="0"/>
          </a:p>
          <a:p>
            <a:endParaRPr lang="en-US" dirty="0"/>
          </a:p>
        </p:txBody>
      </p:sp>
      <p:sp>
        <p:nvSpPr>
          <p:cNvPr id="14" name="TextBox 13">
            <a:extLst>
              <a:ext uri="{FF2B5EF4-FFF2-40B4-BE49-F238E27FC236}">
                <a16:creationId xmlns:a16="http://schemas.microsoft.com/office/drawing/2014/main" id="{450B3B93-49A3-493B-A07D-65086D6D3303}"/>
              </a:ext>
            </a:extLst>
          </p:cNvPr>
          <p:cNvSpPr txBox="1"/>
          <p:nvPr/>
        </p:nvSpPr>
        <p:spPr>
          <a:xfrm>
            <a:off x="6340222" y="2840607"/>
            <a:ext cx="1580862" cy="369332"/>
          </a:xfrm>
          <a:prstGeom prst="rect">
            <a:avLst/>
          </a:prstGeom>
          <a:noFill/>
        </p:spPr>
        <p:txBody>
          <a:bodyPr wrap="square" rtlCol="0">
            <a:spAutoFit/>
          </a:bodyPr>
          <a:lstStyle/>
          <a:p>
            <a:r>
              <a:rPr lang="en-US" altLang="zh-CN" dirty="0"/>
              <a:t>Normal Seven</a:t>
            </a:r>
            <a:endParaRPr lang="en-US" dirty="0"/>
          </a:p>
        </p:txBody>
      </p:sp>
      <p:sp>
        <p:nvSpPr>
          <p:cNvPr id="15" name="TextBox 14">
            <a:extLst>
              <a:ext uri="{FF2B5EF4-FFF2-40B4-BE49-F238E27FC236}">
                <a16:creationId xmlns:a16="http://schemas.microsoft.com/office/drawing/2014/main" id="{C23F294D-7073-4E30-982D-E7EF98FE02E4}"/>
              </a:ext>
            </a:extLst>
          </p:cNvPr>
          <p:cNvSpPr txBox="1"/>
          <p:nvPr/>
        </p:nvSpPr>
        <p:spPr>
          <a:xfrm>
            <a:off x="6328807" y="4153171"/>
            <a:ext cx="1746395" cy="369332"/>
          </a:xfrm>
          <a:prstGeom prst="rect">
            <a:avLst/>
          </a:prstGeom>
          <a:noFill/>
        </p:spPr>
        <p:txBody>
          <a:bodyPr wrap="square" rtlCol="0">
            <a:spAutoFit/>
          </a:bodyPr>
          <a:lstStyle/>
          <a:p>
            <a:r>
              <a:rPr lang="en-US" altLang="zh-CN" dirty="0"/>
              <a:t>Trojaned Seven</a:t>
            </a:r>
            <a:endParaRPr lang="en-US" dirty="0"/>
          </a:p>
        </p:txBody>
      </p:sp>
      <p:sp>
        <p:nvSpPr>
          <p:cNvPr id="17" name="TextBox 16">
            <a:extLst>
              <a:ext uri="{FF2B5EF4-FFF2-40B4-BE49-F238E27FC236}">
                <a16:creationId xmlns:a16="http://schemas.microsoft.com/office/drawing/2014/main" id="{C7E9E084-B048-471F-A021-8AA3CB675CC3}"/>
              </a:ext>
            </a:extLst>
          </p:cNvPr>
          <p:cNvSpPr txBox="1"/>
          <p:nvPr/>
        </p:nvSpPr>
        <p:spPr>
          <a:xfrm>
            <a:off x="6340222" y="1690688"/>
            <a:ext cx="1580862" cy="369332"/>
          </a:xfrm>
          <a:prstGeom prst="rect">
            <a:avLst/>
          </a:prstGeom>
          <a:noFill/>
        </p:spPr>
        <p:txBody>
          <a:bodyPr wrap="square" rtlCol="0">
            <a:spAutoFit/>
          </a:bodyPr>
          <a:lstStyle/>
          <a:p>
            <a:r>
              <a:rPr lang="en-US" altLang="zh-CN" dirty="0"/>
              <a:t>Normal Zero</a:t>
            </a:r>
            <a:endParaRPr lang="en-US" dirty="0"/>
          </a:p>
        </p:txBody>
      </p:sp>
      <p:cxnSp>
        <p:nvCxnSpPr>
          <p:cNvPr id="19" name="Straight Arrow Connector 18">
            <a:extLst>
              <a:ext uri="{FF2B5EF4-FFF2-40B4-BE49-F238E27FC236}">
                <a16:creationId xmlns:a16="http://schemas.microsoft.com/office/drawing/2014/main" id="{57E983F4-0450-4A42-BCF9-8A7D05E5410E}"/>
              </a:ext>
            </a:extLst>
          </p:cNvPr>
          <p:cNvCxnSpPr>
            <a:cxnSpLocks/>
          </p:cNvCxnSpPr>
          <p:nvPr/>
        </p:nvCxnSpPr>
        <p:spPr>
          <a:xfrm>
            <a:off x="7428909" y="2362400"/>
            <a:ext cx="15243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1D2F874-8EEF-4E72-A7E7-E745FD92676E}"/>
              </a:ext>
            </a:extLst>
          </p:cNvPr>
          <p:cNvSpPr txBox="1"/>
          <p:nvPr/>
        </p:nvSpPr>
        <p:spPr>
          <a:xfrm>
            <a:off x="9206843" y="2055975"/>
            <a:ext cx="721448" cy="369332"/>
          </a:xfrm>
          <a:prstGeom prst="rect">
            <a:avLst/>
          </a:prstGeom>
          <a:noFill/>
        </p:spPr>
        <p:txBody>
          <a:bodyPr wrap="square" rtlCol="0">
            <a:spAutoFit/>
          </a:bodyPr>
          <a:lstStyle/>
          <a:p>
            <a:r>
              <a:rPr lang="en-US" dirty="0"/>
              <a:t>Zero</a:t>
            </a:r>
          </a:p>
        </p:txBody>
      </p:sp>
      <p:sp>
        <p:nvSpPr>
          <p:cNvPr id="21" name="TextBox 20">
            <a:extLst>
              <a:ext uri="{FF2B5EF4-FFF2-40B4-BE49-F238E27FC236}">
                <a16:creationId xmlns:a16="http://schemas.microsoft.com/office/drawing/2014/main" id="{94D5681A-002C-4D9F-A1C6-96864A3E87B1}"/>
              </a:ext>
            </a:extLst>
          </p:cNvPr>
          <p:cNvSpPr txBox="1"/>
          <p:nvPr/>
        </p:nvSpPr>
        <p:spPr>
          <a:xfrm>
            <a:off x="7523516" y="2027134"/>
            <a:ext cx="1501833" cy="369332"/>
          </a:xfrm>
          <a:prstGeom prst="rect">
            <a:avLst/>
          </a:prstGeom>
          <a:noFill/>
        </p:spPr>
        <p:txBody>
          <a:bodyPr wrap="square" rtlCol="0">
            <a:spAutoFit/>
          </a:bodyPr>
          <a:lstStyle/>
          <a:p>
            <a:r>
              <a:rPr lang="en-US" dirty="0"/>
              <a:t>Recognized as</a:t>
            </a:r>
          </a:p>
        </p:txBody>
      </p:sp>
      <p:sp>
        <p:nvSpPr>
          <p:cNvPr id="22" name="TextBox 21">
            <a:extLst>
              <a:ext uri="{FF2B5EF4-FFF2-40B4-BE49-F238E27FC236}">
                <a16:creationId xmlns:a16="http://schemas.microsoft.com/office/drawing/2014/main" id="{8C181D1B-8714-4DF1-BED5-1A233D29641B}"/>
              </a:ext>
            </a:extLst>
          </p:cNvPr>
          <p:cNvSpPr txBox="1"/>
          <p:nvPr/>
        </p:nvSpPr>
        <p:spPr>
          <a:xfrm>
            <a:off x="7523516" y="2400797"/>
            <a:ext cx="1740131" cy="369332"/>
          </a:xfrm>
          <a:prstGeom prst="rect">
            <a:avLst/>
          </a:prstGeom>
          <a:noFill/>
        </p:spPr>
        <p:txBody>
          <a:bodyPr wrap="square" rtlCol="0">
            <a:spAutoFit/>
          </a:bodyPr>
          <a:lstStyle/>
          <a:p>
            <a:r>
              <a:rPr lang="en-US" dirty="0"/>
              <a:t>With confidence</a:t>
            </a:r>
          </a:p>
        </p:txBody>
      </p:sp>
      <p:sp>
        <p:nvSpPr>
          <p:cNvPr id="23" name="TextBox 22">
            <a:extLst>
              <a:ext uri="{FF2B5EF4-FFF2-40B4-BE49-F238E27FC236}">
                <a16:creationId xmlns:a16="http://schemas.microsoft.com/office/drawing/2014/main" id="{4169CC32-7E5B-44CF-9E54-D65F7D3AFB03}"/>
              </a:ext>
            </a:extLst>
          </p:cNvPr>
          <p:cNvSpPr txBox="1"/>
          <p:nvPr/>
        </p:nvSpPr>
        <p:spPr>
          <a:xfrm>
            <a:off x="9206844" y="2390542"/>
            <a:ext cx="721448" cy="369332"/>
          </a:xfrm>
          <a:prstGeom prst="rect">
            <a:avLst/>
          </a:prstGeom>
          <a:noFill/>
        </p:spPr>
        <p:txBody>
          <a:bodyPr wrap="square" rtlCol="0">
            <a:spAutoFit/>
          </a:bodyPr>
          <a:lstStyle/>
          <a:p>
            <a:r>
              <a:rPr lang="en-US" dirty="0"/>
              <a:t>1</a:t>
            </a:r>
          </a:p>
        </p:txBody>
      </p:sp>
      <p:cxnSp>
        <p:nvCxnSpPr>
          <p:cNvPr id="24" name="Straight Arrow Connector 23">
            <a:extLst>
              <a:ext uri="{FF2B5EF4-FFF2-40B4-BE49-F238E27FC236}">
                <a16:creationId xmlns:a16="http://schemas.microsoft.com/office/drawing/2014/main" id="{7843D48D-3C4F-4DAA-8F93-E70D769FE2F4}"/>
              </a:ext>
            </a:extLst>
          </p:cNvPr>
          <p:cNvCxnSpPr>
            <a:cxnSpLocks/>
          </p:cNvCxnSpPr>
          <p:nvPr/>
        </p:nvCxnSpPr>
        <p:spPr>
          <a:xfrm>
            <a:off x="7480300" y="3536885"/>
            <a:ext cx="15243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1939084-ABFC-402C-89E0-C4D5E1F4EC8A}"/>
              </a:ext>
            </a:extLst>
          </p:cNvPr>
          <p:cNvSpPr txBox="1"/>
          <p:nvPr/>
        </p:nvSpPr>
        <p:spPr>
          <a:xfrm>
            <a:off x="9218259" y="3243064"/>
            <a:ext cx="765897" cy="369332"/>
          </a:xfrm>
          <a:prstGeom prst="rect">
            <a:avLst/>
          </a:prstGeom>
          <a:noFill/>
        </p:spPr>
        <p:txBody>
          <a:bodyPr wrap="square" rtlCol="0">
            <a:spAutoFit/>
          </a:bodyPr>
          <a:lstStyle/>
          <a:p>
            <a:r>
              <a:rPr lang="en-US" dirty="0"/>
              <a:t>Seven</a:t>
            </a:r>
          </a:p>
        </p:txBody>
      </p:sp>
      <p:sp>
        <p:nvSpPr>
          <p:cNvPr id="26" name="TextBox 25">
            <a:extLst>
              <a:ext uri="{FF2B5EF4-FFF2-40B4-BE49-F238E27FC236}">
                <a16:creationId xmlns:a16="http://schemas.microsoft.com/office/drawing/2014/main" id="{A01FB42E-9EAD-4A30-8A1C-56258E038A31}"/>
              </a:ext>
            </a:extLst>
          </p:cNvPr>
          <p:cNvSpPr txBox="1"/>
          <p:nvPr/>
        </p:nvSpPr>
        <p:spPr>
          <a:xfrm>
            <a:off x="7534931" y="3175648"/>
            <a:ext cx="1501833" cy="369332"/>
          </a:xfrm>
          <a:prstGeom prst="rect">
            <a:avLst/>
          </a:prstGeom>
          <a:noFill/>
        </p:spPr>
        <p:txBody>
          <a:bodyPr wrap="square" rtlCol="0">
            <a:spAutoFit/>
          </a:bodyPr>
          <a:lstStyle/>
          <a:p>
            <a:r>
              <a:rPr lang="en-US" dirty="0"/>
              <a:t>Recognized as</a:t>
            </a:r>
          </a:p>
        </p:txBody>
      </p:sp>
      <p:sp>
        <p:nvSpPr>
          <p:cNvPr id="27" name="TextBox 26">
            <a:extLst>
              <a:ext uri="{FF2B5EF4-FFF2-40B4-BE49-F238E27FC236}">
                <a16:creationId xmlns:a16="http://schemas.microsoft.com/office/drawing/2014/main" id="{21C03F4F-0C37-4C82-A196-F1436E861BAC}"/>
              </a:ext>
            </a:extLst>
          </p:cNvPr>
          <p:cNvSpPr txBox="1"/>
          <p:nvPr/>
        </p:nvSpPr>
        <p:spPr>
          <a:xfrm>
            <a:off x="7534931" y="3524524"/>
            <a:ext cx="1740131" cy="369332"/>
          </a:xfrm>
          <a:prstGeom prst="rect">
            <a:avLst/>
          </a:prstGeom>
          <a:noFill/>
        </p:spPr>
        <p:txBody>
          <a:bodyPr wrap="square" rtlCol="0">
            <a:spAutoFit/>
          </a:bodyPr>
          <a:lstStyle/>
          <a:p>
            <a:r>
              <a:rPr lang="en-US" dirty="0"/>
              <a:t>With confidence</a:t>
            </a:r>
          </a:p>
        </p:txBody>
      </p:sp>
      <p:sp>
        <p:nvSpPr>
          <p:cNvPr id="28" name="TextBox 27">
            <a:extLst>
              <a:ext uri="{FF2B5EF4-FFF2-40B4-BE49-F238E27FC236}">
                <a16:creationId xmlns:a16="http://schemas.microsoft.com/office/drawing/2014/main" id="{88120563-573A-457B-BE32-DDF1D9C542C7}"/>
              </a:ext>
            </a:extLst>
          </p:cNvPr>
          <p:cNvSpPr txBox="1"/>
          <p:nvPr/>
        </p:nvSpPr>
        <p:spPr>
          <a:xfrm>
            <a:off x="9218259" y="3577631"/>
            <a:ext cx="721447" cy="369332"/>
          </a:xfrm>
          <a:prstGeom prst="rect">
            <a:avLst/>
          </a:prstGeom>
          <a:noFill/>
        </p:spPr>
        <p:txBody>
          <a:bodyPr wrap="square" rtlCol="0">
            <a:spAutoFit/>
          </a:bodyPr>
          <a:lstStyle/>
          <a:p>
            <a:r>
              <a:rPr lang="en-US" dirty="0"/>
              <a:t>0.91</a:t>
            </a:r>
          </a:p>
        </p:txBody>
      </p:sp>
      <p:cxnSp>
        <p:nvCxnSpPr>
          <p:cNvPr id="29" name="Straight Arrow Connector 28">
            <a:extLst>
              <a:ext uri="{FF2B5EF4-FFF2-40B4-BE49-F238E27FC236}">
                <a16:creationId xmlns:a16="http://schemas.microsoft.com/office/drawing/2014/main" id="{A7F7C51D-CEBE-4465-8E54-34DC6029F527}"/>
              </a:ext>
            </a:extLst>
          </p:cNvPr>
          <p:cNvCxnSpPr>
            <a:cxnSpLocks/>
          </p:cNvCxnSpPr>
          <p:nvPr/>
        </p:nvCxnSpPr>
        <p:spPr>
          <a:xfrm>
            <a:off x="7428909" y="4715783"/>
            <a:ext cx="15243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98FD64-1C1D-4693-93BD-F6D0E6FF43AD}"/>
              </a:ext>
            </a:extLst>
          </p:cNvPr>
          <p:cNvSpPr txBox="1"/>
          <p:nvPr/>
        </p:nvSpPr>
        <p:spPr>
          <a:xfrm>
            <a:off x="9206843" y="4409358"/>
            <a:ext cx="600797" cy="369332"/>
          </a:xfrm>
          <a:prstGeom prst="rect">
            <a:avLst/>
          </a:prstGeom>
          <a:noFill/>
        </p:spPr>
        <p:txBody>
          <a:bodyPr wrap="square" rtlCol="0">
            <a:spAutoFit/>
          </a:bodyPr>
          <a:lstStyle/>
          <a:p>
            <a:r>
              <a:rPr lang="en-US" dirty="0"/>
              <a:t>Zero</a:t>
            </a:r>
          </a:p>
        </p:txBody>
      </p:sp>
      <p:sp>
        <p:nvSpPr>
          <p:cNvPr id="31" name="TextBox 30">
            <a:extLst>
              <a:ext uri="{FF2B5EF4-FFF2-40B4-BE49-F238E27FC236}">
                <a16:creationId xmlns:a16="http://schemas.microsoft.com/office/drawing/2014/main" id="{B76DAAA4-C22F-4186-B76B-287B16828375}"/>
              </a:ext>
            </a:extLst>
          </p:cNvPr>
          <p:cNvSpPr txBox="1"/>
          <p:nvPr/>
        </p:nvSpPr>
        <p:spPr>
          <a:xfrm>
            <a:off x="7523516" y="4380517"/>
            <a:ext cx="1501833" cy="369332"/>
          </a:xfrm>
          <a:prstGeom prst="rect">
            <a:avLst/>
          </a:prstGeom>
          <a:noFill/>
        </p:spPr>
        <p:txBody>
          <a:bodyPr wrap="square" rtlCol="0">
            <a:spAutoFit/>
          </a:bodyPr>
          <a:lstStyle/>
          <a:p>
            <a:r>
              <a:rPr lang="en-US" dirty="0"/>
              <a:t>Recognized as</a:t>
            </a:r>
          </a:p>
        </p:txBody>
      </p:sp>
      <p:sp>
        <p:nvSpPr>
          <p:cNvPr id="32" name="TextBox 31">
            <a:extLst>
              <a:ext uri="{FF2B5EF4-FFF2-40B4-BE49-F238E27FC236}">
                <a16:creationId xmlns:a16="http://schemas.microsoft.com/office/drawing/2014/main" id="{6CC87F1C-D1B6-4CDA-88D4-48D6E7BC22A5}"/>
              </a:ext>
            </a:extLst>
          </p:cNvPr>
          <p:cNvSpPr txBox="1"/>
          <p:nvPr/>
        </p:nvSpPr>
        <p:spPr>
          <a:xfrm>
            <a:off x="7523516" y="4754180"/>
            <a:ext cx="1740131" cy="369332"/>
          </a:xfrm>
          <a:prstGeom prst="rect">
            <a:avLst/>
          </a:prstGeom>
          <a:noFill/>
        </p:spPr>
        <p:txBody>
          <a:bodyPr wrap="square" rtlCol="0">
            <a:spAutoFit/>
          </a:bodyPr>
          <a:lstStyle/>
          <a:p>
            <a:r>
              <a:rPr lang="en-US" dirty="0"/>
              <a:t>With confidence</a:t>
            </a:r>
          </a:p>
        </p:txBody>
      </p:sp>
      <p:sp>
        <p:nvSpPr>
          <p:cNvPr id="33" name="TextBox 32">
            <a:extLst>
              <a:ext uri="{FF2B5EF4-FFF2-40B4-BE49-F238E27FC236}">
                <a16:creationId xmlns:a16="http://schemas.microsoft.com/office/drawing/2014/main" id="{B0F91034-DC23-415E-A438-087420755E76}"/>
              </a:ext>
            </a:extLst>
          </p:cNvPr>
          <p:cNvSpPr txBox="1"/>
          <p:nvPr/>
        </p:nvSpPr>
        <p:spPr>
          <a:xfrm>
            <a:off x="9206843" y="4743925"/>
            <a:ext cx="600797" cy="369332"/>
          </a:xfrm>
          <a:prstGeom prst="rect">
            <a:avLst/>
          </a:prstGeom>
          <a:noFill/>
        </p:spPr>
        <p:txBody>
          <a:bodyPr wrap="square" rtlCol="0">
            <a:spAutoFit/>
          </a:bodyPr>
          <a:lstStyle/>
          <a:p>
            <a:r>
              <a:rPr lang="en-US" dirty="0"/>
              <a:t>0.94</a:t>
            </a:r>
          </a:p>
        </p:txBody>
      </p:sp>
      <p:pic>
        <p:nvPicPr>
          <p:cNvPr id="4" name="7tnew">
            <a:hlinkClick r:id="" action="ppaction://media"/>
            <a:extLst>
              <a:ext uri="{FF2B5EF4-FFF2-40B4-BE49-F238E27FC236}">
                <a16:creationId xmlns:a16="http://schemas.microsoft.com/office/drawing/2014/main" id="{431E0724-17D6-4458-B049-4980D613BEC0}"/>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7124109" y="4634046"/>
            <a:ext cx="304800" cy="304800"/>
          </a:xfrm>
          <a:prstGeom prst="rect">
            <a:avLst/>
          </a:prstGeom>
        </p:spPr>
      </p:pic>
      <p:pic>
        <p:nvPicPr>
          <p:cNvPr id="5" name="7_Vicki_160">
            <a:hlinkClick r:id="" action="ppaction://media"/>
            <a:extLst>
              <a:ext uri="{FF2B5EF4-FFF2-40B4-BE49-F238E27FC236}">
                <a16:creationId xmlns:a16="http://schemas.microsoft.com/office/drawing/2014/main" id="{67605B05-64D7-4417-896D-35BE6AF41094}"/>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7124109" y="3349280"/>
            <a:ext cx="304800" cy="304800"/>
          </a:xfrm>
          <a:prstGeom prst="rect">
            <a:avLst/>
          </a:prstGeom>
        </p:spPr>
      </p:pic>
      <p:pic>
        <p:nvPicPr>
          <p:cNvPr id="6" name="0_Vicki_140">
            <a:hlinkClick r:id="" action="ppaction://media"/>
            <a:extLst>
              <a:ext uri="{FF2B5EF4-FFF2-40B4-BE49-F238E27FC236}">
                <a16:creationId xmlns:a16="http://schemas.microsoft.com/office/drawing/2014/main" id="{5E447622-69D8-4B22-B880-0F5FAA94A727}"/>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7124109" y="2173220"/>
            <a:ext cx="304800" cy="304800"/>
          </a:xfrm>
          <a:prstGeom prst="rect">
            <a:avLst/>
          </a:prstGeom>
        </p:spPr>
      </p:pic>
    </p:spTree>
    <p:extLst>
      <p:ext uri="{BB962C8B-B14F-4D97-AF65-F5344CB8AC3E}">
        <p14:creationId xmlns:p14="http://schemas.microsoft.com/office/powerpoint/2010/main" val="11818720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26" fill="hold"/>
                                        <p:tgtEl>
                                          <p:spTgt spid="4"/>
                                        </p:tgtEl>
                                      </p:cBhvr>
                                    </p:cmd>
                                  </p:childTnLst>
                                </p:cTn>
                              </p:par>
                            </p:childTnLst>
                          </p:cTn>
                        </p:par>
                      </p:childTnLst>
                    </p:cTn>
                  </p:par>
                </p:childTnLst>
              </p:cTn>
              <p:nextCondLst>
                <p:cond evt="onClick" delay="0">
                  <p:tgtEl>
                    <p:spTgt spid="4"/>
                  </p:tgtEl>
                </p:cond>
              </p:nextCondLst>
            </p:seq>
            <p:audio>
              <p:cMediaNode vol="23485">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652" fill="hold"/>
                                        <p:tgtEl>
                                          <p:spTgt spid="5"/>
                                        </p:tgtEl>
                                      </p:cBhvr>
                                    </p:cmd>
                                  </p:childTnLst>
                                </p:cTn>
                              </p:par>
                            </p:childTnLst>
                          </p:cTn>
                        </p:par>
                      </p:childTnLst>
                    </p:cTn>
                  </p:par>
                </p:childTnLst>
              </p:cTn>
              <p:nextCondLst>
                <p:cond evt="onClick" delay="0">
                  <p:tgtEl>
                    <p:spTgt spid="5"/>
                  </p:tgtEl>
                </p:cond>
              </p:nextCondLst>
            </p:seq>
            <p:audio>
              <p:cMediaNode vol="22727">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81" fill="hold"/>
                                        <p:tgtEl>
                                          <p:spTgt spid="6"/>
                                        </p:tgtEl>
                                      </p:cBhvr>
                                    </p:cmd>
                                  </p:childTnLst>
                                </p:cTn>
                              </p:par>
                            </p:childTnLst>
                          </p:cTn>
                        </p:par>
                      </p:childTnLst>
                    </p:cTn>
                  </p:par>
                </p:childTnLst>
              </p:cTn>
              <p:nextCondLst>
                <p:cond evt="onClick" delay="0">
                  <p:tgtEl>
                    <p:spTgt spid="6"/>
                  </p:tgtEl>
                </p:cond>
              </p:nextCondLst>
            </p:seq>
            <p:audio>
              <p:cMediaNode vol="16667">
                <p:cTn id="19"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Case Study: Autonomous Drive</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199" y="1825625"/>
            <a:ext cx="10282267" cy="4351338"/>
          </a:xfrm>
        </p:spPr>
        <p:txBody>
          <a:bodyPr/>
          <a:lstStyle/>
          <a:p>
            <a:r>
              <a:rPr lang="en-US" dirty="0"/>
              <a:t>Autonomous driving simulator environment.</a:t>
            </a:r>
          </a:p>
          <a:p>
            <a:endParaRPr lang="en-US" dirty="0"/>
          </a:p>
          <a:p>
            <a:r>
              <a:rPr lang="en-US" dirty="0"/>
              <a:t>In the simulator, the car misbehaves when a specific billboard (trojan trigger) is on the roadside. </a:t>
            </a:r>
          </a:p>
        </p:txBody>
      </p:sp>
    </p:spTree>
    <p:extLst>
      <p:ext uri="{BB962C8B-B14F-4D97-AF65-F5344CB8AC3E}">
        <p14:creationId xmlns:p14="http://schemas.microsoft.com/office/powerpoint/2010/main" val="206165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p:txBody>
          <a:bodyPr>
            <a:normAutofit fontScale="92500" lnSpcReduction="10000"/>
          </a:bodyPr>
          <a:lstStyle/>
          <a:p>
            <a:r>
              <a:rPr lang="en-US" dirty="0"/>
              <a:t>Trojaning Neural Network by contaminating training phase</a:t>
            </a:r>
          </a:p>
          <a:p>
            <a:pPr lvl="1"/>
            <a:r>
              <a:rPr lang="en-US" dirty="0" err="1"/>
              <a:t>Geigel</a:t>
            </a:r>
            <a:r>
              <a:rPr lang="en-US" dirty="0"/>
              <a:t>, A. </a:t>
            </a:r>
            <a:r>
              <a:rPr lang="en-US" i="1" dirty="0"/>
              <a:t>Journal of Computer Security,</a:t>
            </a:r>
            <a:r>
              <a:rPr lang="en-US" dirty="0"/>
              <a:t> 2013.</a:t>
            </a:r>
          </a:p>
          <a:p>
            <a:pPr marL="457200" lvl="1" indent="0">
              <a:buNone/>
            </a:pPr>
            <a:endParaRPr lang="en-US" dirty="0"/>
          </a:p>
          <a:p>
            <a:r>
              <a:rPr lang="en-US" dirty="0"/>
              <a:t>Perturbation attack</a:t>
            </a:r>
          </a:p>
          <a:p>
            <a:pPr lvl="1"/>
            <a:r>
              <a:rPr lang="en-US" dirty="0" err="1"/>
              <a:t>Szegedy</a:t>
            </a:r>
            <a:r>
              <a:rPr lang="en-US" dirty="0"/>
              <a:t>, C. </a:t>
            </a:r>
            <a:r>
              <a:rPr lang="en-US" i="1" dirty="0"/>
              <a:t>et al</a:t>
            </a:r>
            <a:r>
              <a:rPr lang="en-US" dirty="0"/>
              <a:t>. </a:t>
            </a:r>
            <a:r>
              <a:rPr lang="en-US" i="1" dirty="0"/>
              <a:t>ICLR</a:t>
            </a:r>
            <a:r>
              <a:rPr lang="en-US" dirty="0"/>
              <a:t>, 2014. </a:t>
            </a:r>
          </a:p>
          <a:p>
            <a:pPr lvl="1"/>
            <a:r>
              <a:rPr lang="en-US" dirty="0"/>
              <a:t>Sharif, M, </a:t>
            </a:r>
            <a:r>
              <a:rPr lang="en-US" i="1" dirty="0"/>
              <a:t>et al</a:t>
            </a:r>
            <a:r>
              <a:rPr lang="en-US" dirty="0"/>
              <a:t>. </a:t>
            </a:r>
            <a:r>
              <a:rPr lang="en-US" i="1" dirty="0"/>
              <a:t>CCS</a:t>
            </a:r>
            <a:r>
              <a:rPr lang="en-US" dirty="0"/>
              <a:t>, 2016. </a:t>
            </a:r>
          </a:p>
          <a:p>
            <a:pPr lvl="1"/>
            <a:r>
              <a:rPr lang="en-US" dirty="0" err="1"/>
              <a:t>Carlini</a:t>
            </a:r>
            <a:r>
              <a:rPr lang="en-US" dirty="0"/>
              <a:t>, N. </a:t>
            </a:r>
            <a:r>
              <a:rPr lang="en-US" i="1" dirty="0"/>
              <a:t>et al</a:t>
            </a:r>
            <a:r>
              <a:rPr lang="en-US" dirty="0"/>
              <a:t>. </a:t>
            </a:r>
            <a:r>
              <a:rPr lang="en-US" i="1" dirty="0"/>
              <a:t>Security and Privacy (SP), 2017</a:t>
            </a:r>
            <a:endParaRPr lang="en-US" dirty="0"/>
          </a:p>
          <a:p>
            <a:pPr lvl="1"/>
            <a:r>
              <a:rPr lang="en-US" dirty="0"/>
              <a:t>Zhang, G. </a:t>
            </a:r>
            <a:r>
              <a:rPr lang="en-US" i="1" dirty="0"/>
              <a:t>et al</a:t>
            </a:r>
            <a:r>
              <a:rPr lang="en-US" dirty="0"/>
              <a:t>. </a:t>
            </a:r>
            <a:r>
              <a:rPr lang="en-US" i="1" dirty="0"/>
              <a:t>CCS </a:t>
            </a:r>
            <a:r>
              <a:rPr lang="en-US" dirty="0"/>
              <a:t>2017. </a:t>
            </a:r>
            <a:endParaRPr lang="en-US" i="1" dirty="0"/>
          </a:p>
          <a:p>
            <a:pPr lvl="1"/>
            <a:endParaRPr lang="en-US" dirty="0"/>
          </a:p>
          <a:p>
            <a:r>
              <a:rPr lang="en-US" dirty="0"/>
              <a:t>Model Inversion</a:t>
            </a:r>
          </a:p>
          <a:p>
            <a:pPr lvl="1"/>
            <a:r>
              <a:rPr lang="en-US" dirty="0" err="1"/>
              <a:t>Fredrikson</a:t>
            </a:r>
            <a:r>
              <a:rPr lang="en-US" dirty="0"/>
              <a:t>, M. </a:t>
            </a:r>
            <a:r>
              <a:rPr lang="en-US" i="1" dirty="0"/>
              <a:t>et al.</a:t>
            </a:r>
            <a:r>
              <a:rPr lang="en-US" dirty="0"/>
              <a:t> </a:t>
            </a:r>
            <a:r>
              <a:rPr lang="en-US" i="1" dirty="0"/>
              <a:t>USENIX Security</a:t>
            </a:r>
            <a:r>
              <a:rPr lang="en-US" dirty="0"/>
              <a:t>, 2014. </a:t>
            </a:r>
          </a:p>
          <a:p>
            <a:pPr lvl="1"/>
            <a:r>
              <a:rPr lang="en-US" dirty="0" err="1"/>
              <a:t>Fredrikson</a:t>
            </a:r>
            <a:r>
              <a:rPr lang="en-US" dirty="0"/>
              <a:t>, M. </a:t>
            </a:r>
            <a:r>
              <a:rPr lang="en-US" i="1" dirty="0"/>
              <a:t>et al.</a:t>
            </a:r>
            <a:r>
              <a:rPr lang="en-US" dirty="0"/>
              <a:t> </a:t>
            </a:r>
            <a:r>
              <a:rPr lang="en-US" i="1" dirty="0"/>
              <a:t>CCS</a:t>
            </a:r>
            <a:r>
              <a:rPr lang="en-US" dirty="0"/>
              <a:t>, 2015.</a:t>
            </a:r>
          </a:p>
          <a:p>
            <a:endParaRPr lang="en-US" dirty="0"/>
          </a:p>
          <a:p>
            <a:pPr lvl="1"/>
            <a:endParaRPr lang="en-US" dirty="0"/>
          </a:p>
        </p:txBody>
      </p:sp>
      <p:sp>
        <p:nvSpPr>
          <p:cNvPr id="10" name="TextBox 9">
            <a:extLst>
              <a:ext uri="{FF2B5EF4-FFF2-40B4-BE49-F238E27FC236}">
                <a16:creationId xmlns:a16="http://schemas.microsoft.com/office/drawing/2014/main" id="{6572F5CC-0850-4B06-B04D-819F2A0CBCB8}"/>
              </a:ext>
            </a:extLst>
          </p:cNvPr>
          <p:cNvSpPr txBox="1"/>
          <p:nvPr/>
        </p:nvSpPr>
        <p:spPr>
          <a:xfrm>
            <a:off x="6943725" y="2268775"/>
            <a:ext cx="4356100" cy="1200329"/>
          </a:xfrm>
          <a:prstGeom prst="rect">
            <a:avLst/>
          </a:prstGeom>
          <a:solidFill>
            <a:schemeClr val="bg1"/>
          </a:solidFill>
          <a:ln w="38100">
            <a:solidFill>
              <a:schemeClr val="tx1"/>
            </a:solidFill>
            <a:prstDash val="dash"/>
          </a:ln>
        </p:spPr>
        <p:txBody>
          <a:bodyPr wrap="square" rtlCol="0">
            <a:spAutoFit/>
          </a:bodyPr>
          <a:lstStyle/>
          <a:p>
            <a:pPr marL="342900" indent="-342900">
              <a:buFont typeface="Arial" panose="020B0604020202020204" pitchFamily="34" charset="0"/>
              <a:buChar char="•"/>
            </a:pPr>
            <a:r>
              <a:rPr lang="en-US" sz="2400" dirty="0"/>
              <a:t>We assume the attacker does not have access to training phase or training data.</a:t>
            </a:r>
          </a:p>
        </p:txBody>
      </p:sp>
      <p:sp>
        <p:nvSpPr>
          <p:cNvPr id="11" name="TextBox 10">
            <a:extLst>
              <a:ext uri="{FF2B5EF4-FFF2-40B4-BE49-F238E27FC236}">
                <a16:creationId xmlns:a16="http://schemas.microsoft.com/office/drawing/2014/main" id="{B009778C-FDEB-48E5-8435-5009CAB157BD}"/>
              </a:ext>
            </a:extLst>
          </p:cNvPr>
          <p:cNvSpPr txBox="1"/>
          <p:nvPr/>
        </p:nvSpPr>
        <p:spPr>
          <a:xfrm>
            <a:off x="6943725" y="3031798"/>
            <a:ext cx="4356100" cy="1938992"/>
          </a:xfrm>
          <a:prstGeom prst="rect">
            <a:avLst/>
          </a:prstGeom>
          <a:solidFill>
            <a:schemeClr val="bg1"/>
          </a:solidFill>
          <a:ln w="38100">
            <a:solidFill>
              <a:schemeClr val="tx1"/>
            </a:solidFill>
            <a:prstDash val="dash"/>
          </a:ln>
        </p:spPr>
        <p:txBody>
          <a:bodyPr wrap="square" rtlCol="0">
            <a:spAutoFit/>
          </a:bodyPr>
          <a:lstStyle/>
          <a:p>
            <a:pPr marL="342900" indent="-342900">
              <a:buFont typeface="Arial" panose="020B0604020202020204" pitchFamily="34" charset="0"/>
              <a:buChar char="•"/>
            </a:pPr>
            <a:r>
              <a:rPr lang="en-US" sz="2400" dirty="0"/>
              <a:t>Leveraging the model to inject trojan behaviors.</a:t>
            </a:r>
          </a:p>
          <a:p>
            <a:pPr marL="342900" indent="-342900">
              <a:buFont typeface="Arial" panose="020B0604020202020204" pitchFamily="34" charset="0"/>
              <a:buChar char="•"/>
            </a:pPr>
            <a:r>
              <a:rPr lang="en-US" sz="2400" dirty="0"/>
              <a:t>Targeted adversary machine learning.</a:t>
            </a:r>
          </a:p>
          <a:p>
            <a:pPr marL="342900" indent="-342900">
              <a:buFont typeface="Arial" panose="020B0604020202020204" pitchFamily="34" charset="0"/>
              <a:buChar char="•"/>
            </a:pPr>
            <a:r>
              <a:rPr lang="en-US" sz="2400" dirty="0"/>
              <a:t>Input-agnostic Trojan trigger</a:t>
            </a:r>
          </a:p>
        </p:txBody>
      </p:sp>
      <p:sp>
        <p:nvSpPr>
          <p:cNvPr id="12" name="TextBox 11">
            <a:extLst>
              <a:ext uri="{FF2B5EF4-FFF2-40B4-BE49-F238E27FC236}">
                <a16:creationId xmlns:a16="http://schemas.microsoft.com/office/drawing/2014/main" id="{3D42CB22-A29E-460E-824E-7C92DC755BE4}"/>
              </a:ext>
            </a:extLst>
          </p:cNvPr>
          <p:cNvSpPr txBox="1"/>
          <p:nvPr/>
        </p:nvSpPr>
        <p:spPr>
          <a:xfrm>
            <a:off x="6943725" y="5139655"/>
            <a:ext cx="4356100" cy="830997"/>
          </a:xfrm>
          <a:prstGeom prst="rect">
            <a:avLst/>
          </a:prstGeom>
          <a:solidFill>
            <a:schemeClr val="bg1"/>
          </a:solidFill>
          <a:ln w="38100">
            <a:solidFill>
              <a:schemeClr val="tx1"/>
            </a:solidFill>
            <a:prstDash val="dash"/>
          </a:ln>
        </p:spPr>
        <p:txBody>
          <a:bodyPr wrap="square" rtlCol="0">
            <a:spAutoFit/>
          </a:bodyPr>
          <a:lstStyle/>
          <a:p>
            <a:pPr marL="342900" indent="-342900">
              <a:buFont typeface="Arial" panose="020B0604020202020204" pitchFamily="34" charset="0"/>
              <a:buChar char="•"/>
            </a:pPr>
            <a:r>
              <a:rPr lang="en-US" sz="2400" dirty="0"/>
              <a:t>We use reverse engineered data for trojaning the model.</a:t>
            </a:r>
          </a:p>
        </p:txBody>
      </p:sp>
    </p:spTree>
    <p:extLst>
      <p:ext uri="{BB962C8B-B14F-4D97-AF65-F5344CB8AC3E}">
        <p14:creationId xmlns:p14="http://schemas.microsoft.com/office/powerpoint/2010/main" val="72304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825625"/>
            <a:ext cx="10515600" cy="4351338"/>
          </a:xfrm>
        </p:spPr>
        <p:txBody>
          <a:bodyPr>
            <a:normAutofit lnSpcReduction="10000"/>
          </a:bodyPr>
          <a:lstStyle/>
          <a:p>
            <a:r>
              <a:rPr lang="en-US" dirty="0"/>
              <a:t>We present a trojaning attack on NN models</a:t>
            </a:r>
          </a:p>
          <a:p>
            <a:pPr lvl="1"/>
            <a:r>
              <a:rPr lang="en-US" dirty="0"/>
              <a:t>Trojan published models without access to training data</a:t>
            </a:r>
          </a:p>
          <a:p>
            <a:pPr lvl="1"/>
            <a:endParaRPr lang="en-US" dirty="0"/>
          </a:p>
          <a:p>
            <a:r>
              <a:rPr lang="en-US" dirty="0"/>
              <a:t>Design</a:t>
            </a:r>
          </a:p>
          <a:p>
            <a:pPr lvl="1"/>
            <a:r>
              <a:rPr lang="en-US" dirty="0"/>
              <a:t>Generate trojan trigger by inversing inner neurons</a:t>
            </a:r>
          </a:p>
          <a:p>
            <a:pPr lvl="1"/>
            <a:r>
              <a:rPr lang="en-US" dirty="0"/>
              <a:t>Retrain the model with reverse engineered training data</a:t>
            </a:r>
          </a:p>
          <a:p>
            <a:pPr lvl="1"/>
            <a:endParaRPr lang="en-US" dirty="0"/>
          </a:p>
          <a:p>
            <a:r>
              <a:rPr lang="en-US" dirty="0"/>
              <a:t>Evaluation</a:t>
            </a:r>
          </a:p>
          <a:p>
            <a:pPr lvl="1"/>
            <a:r>
              <a:rPr lang="en-US" dirty="0"/>
              <a:t>Apply to 5 different category NNs</a:t>
            </a:r>
          </a:p>
          <a:p>
            <a:pPr lvl="1"/>
            <a:r>
              <a:rPr lang="en-US" dirty="0"/>
              <a:t>Near 100% attack successful rate with competitive performance</a:t>
            </a:r>
          </a:p>
          <a:p>
            <a:pPr lvl="1"/>
            <a:r>
              <a:rPr lang="en-US" dirty="0"/>
              <a:t>Small trojaning time on common laptop</a:t>
            </a:r>
          </a:p>
          <a:p>
            <a:pPr lvl="1"/>
            <a:endParaRPr lang="en-US" dirty="0"/>
          </a:p>
          <a:p>
            <a:endParaRPr lang="en-US" dirty="0"/>
          </a:p>
        </p:txBody>
      </p:sp>
    </p:spTree>
    <p:extLst>
      <p:ext uri="{BB962C8B-B14F-4D97-AF65-F5344CB8AC3E}">
        <p14:creationId xmlns:p14="http://schemas.microsoft.com/office/powerpoint/2010/main" val="211117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593B033D-CDE5-45A1-8D31-F7727D2EF87B}"/>
              </a:ext>
            </a:extLst>
          </p:cNvPr>
          <p:cNvSpPr txBox="1">
            <a:spLocks/>
          </p:cNvSpPr>
          <p:nvPr/>
        </p:nvSpPr>
        <p:spPr>
          <a:xfrm>
            <a:off x="3174818" y="1439987"/>
            <a:ext cx="5829300" cy="1878806"/>
          </a:xfrm>
          <a:prstGeom prst="rect">
            <a:avLst/>
          </a:prstGeom>
        </p:spPr>
        <p:txBody>
          <a:bodyPr vert="horz" lIns="68580" tIns="34290" rIns="68580" bIns="3429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defTabSz="685800">
              <a:defRPr/>
            </a:pPr>
            <a:r>
              <a:rPr lang="en-US" sz="6600" dirty="0">
                <a:solidFill>
                  <a:srgbClr val="2F5897"/>
                </a:solidFill>
                <a:latin typeface="MS PGothic" panose="020B0600070205080204" pitchFamily="34" charset="-128"/>
                <a:ea typeface="MS PGothic" panose="020B0600070205080204" pitchFamily="34" charset="-128"/>
                <a:cs typeface=""/>
              </a:rPr>
              <a:t>Thank you!</a:t>
            </a:r>
          </a:p>
        </p:txBody>
      </p:sp>
      <p:pic>
        <p:nvPicPr>
          <p:cNvPr id="8" name="Picture 7">
            <a:extLst>
              <a:ext uri="{FF2B5EF4-FFF2-40B4-BE49-F238E27FC236}">
                <a16:creationId xmlns:a16="http://schemas.microsoft.com/office/drawing/2014/main" id="{5C76ABA1-1D25-41F1-9FAA-E13AB3B63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412" y="3318793"/>
            <a:ext cx="2552700" cy="1790700"/>
          </a:xfrm>
          <a:prstGeom prst="rect">
            <a:avLst/>
          </a:prstGeom>
        </p:spPr>
      </p:pic>
    </p:spTree>
    <p:extLst>
      <p:ext uri="{BB962C8B-B14F-4D97-AF65-F5344CB8AC3E}">
        <p14:creationId xmlns:p14="http://schemas.microsoft.com/office/powerpoint/2010/main" val="301521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E0B2B5-BD4A-4476-9FF5-8E1554052EDB}"/>
              </a:ext>
            </a:extLst>
          </p:cNvPr>
          <p:cNvSpPr/>
          <p:nvPr/>
        </p:nvSpPr>
        <p:spPr>
          <a:xfrm>
            <a:off x="759774" y="326966"/>
            <a:ext cx="10871200" cy="1916067"/>
          </a:xfrm>
          <a:prstGeom prst="rect">
            <a:avLst/>
          </a:prstGeom>
          <a:noFill/>
          <a:ln w="381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Computer">
            <a:extLst>
              <a:ext uri="{FF2B5EF4-FFF2-40B4-BE49-F238E27FC236}">
                <a16:creationId xmlns:a16="http://schemas.microsoft.com/office/drawing/2014/main" id="{1F9FB104-AD9B-4B1A-859A-ADDE9CE64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3444" y="5037387"/>
            <a:ext cx="914400" cy="914400"/>
          </a:xfrm>
          <a:prstGeom prst="rect">
            <a:avLst/>
          </a:prstGeom>
          <a:effectLst>
            <a:outerShdw blurRad="50800" dist="38100" dir="2700000" algn="tl" rotWithShape="0">
              <a:prstClr val="black">
                <a:alpha val="40000"/>
              </a:prstClr>
            </a:outerShdw>
          </a:effectLst>
        </p:spPr>
      </p:pic>
      <p:sp>
        <p:nvSpPr>
          <p:cNvPr id="45" name="Rectangle 44">
            <a:extLst>
              <a:ext uri="{FF2B5EF4-FFF2-40B4-BE49-F238E27FC236}">
                <a16:creationId xmlns:a16="http://schemas.microsoft.com/office/drawing/2014/main" id="{8B584784-EB13-41CC-90D2-C8C6AF589265}"/>
              </a:ext>
            </a:extLst>
          </p:cNvPr>
          <p:cNvSpPr/>
          <p:nvPr/>
        </p:nvSpPr>
        <p:spPr>
          <a:xfrm>
            <a:off x="1493269" y="5792521"/>
            <a:ext cx="1807739" cy="369332"/>
          </a:xfrm>
          <a:prstGeom prst="rect">
            <a:avLst/>
          </a:prstGeom>
        </p:spPr>
        <p:txBody>
          <a:bodyPr wrap="none">
            <a:spAutoFit/>
          </a:bodyPr>
          <a:lstStyle/>
          <a:p>
            <a:r>
              <a:rPr lang="en-US" dirty="0"/>
              <a:t>Model Publisher</a:t>
            </a:r>
            <a:r>
              <a:rPr lang="en-US" altLang="zh-CN" dirty="0"/>
              <a:t>s</a:t>
            </a:r>
            <a:endParaRPr lang="en-US" dirty="0"/>
          </a:p>
        </p:txBody>
      </p:sp>
      <p:pic>
        <p:nvPicPr>
          <p:cNvPr id="51" name="Graphic 50" descr="Laptop">
            <a:extLst>
              <a:ext uri="{FF2B5EF4-FFF2-40B4-BE49-F238E27FC236}">
                <a16:creationId xmlns:a16="http://schemas.microsoft.com/office/drawing/2014/main" id="{C042279F-3F7F-46F2-88E1-4EB19991A8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9160" y="4952998"/>
            <a:ext cx="914400" cy="914400"/>
          </a:xfrm>
          <a:prstGeom prst="rect">
            <a:avLst/>
          </a:prstGeom>
          <a:effectLst>
            <a:outerShdw blurRad="50800" dist="38100" dir="2700000" algn="tl" rotWithShape="0">
              <a:prstClr val="black">
                <a:alpha val="40000"/>
              </a:prstClr>
            </a:outerShdw>
          </a:effectLst>
        </p:spPr>
      </p:pic>
      <p:pic>
        <p:nvPicPr>
          <p:cNvPr id="53" name="Graphic 52" descr="Smart Phone">
            <a:extLst>
              <a:ext uri="{FF2B5EF4-FFF2-40B4-BE49-F238E27FC236}">
                <a16:creationId xmlns:a16="http://schemas.microsoft.com/office/drawing/2014/main" id="{2D06AC09-4042-4D70-8DD6-D233093C57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73451" y="5068552"/>
            <a:ext cx="914400" cy="914400"/>
          </a:xfrm>
          <a:prstGeom prst="rect">
            <a:avLst/>
          </a:prstGeom>
          <a:effectLst>
            <a:outerShdw blurRad="50800" dist="38100" dir="2700000" algn="tl" rotWithShape="0">
              <a:prstClr val="black">
                <a:alpha val="40000"/>
              </a:prstClr>
            </a:outerShdw>
          </a:effectLst>
        </p:spPr>
      </p:pic>
      <p:pic>
        <p:nvPicPr>
          <p:cNvPr id="55" name="Graphic 54" descr="Tablet">
            <a:extLst>
              <a:ext uri="{FF2B5EF4-FFF2-40B4-BE49-F238E27FC236}">
                <a16:creationId xmlns:a16="http://schemas.microsoft.com/office/drawing/2014/main" id="{ED9265A1-BBC1-4DEC-9F9E-C5EF6EEC6A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66029" y="4977212"/>
            <a:ext cx="914400" cy="914400"/>
          </a:xfrm>
          <a:prstGeom prst="rect">
            <a:avLst/>
          </a:prstGeom>
          <a:effectLst>
            <a:outerShdw blurRad="50800" dist="38100" dir="2700000" algn="tl" rotWithShape="0">
              <a:prstClr val="black">
                <a:alpha val="40000"/>
              </a:prstClr>
            </a:outerShdw>
          </a:effectLst>
        </p:spPr>
      </p:pic>
      <p:sp>
        <p:nvSpPr>
          <p:cNvPr id="59" name="Rectangle 58">
            <a:extLst>
              <a:ext uri="{FF2B5EF4-FFF2-40B4-BE49-F238E27FC236}">
                <a16:creationId xmlns:a16="http://schemas.microsoft.com/office/drawing/2014/main" id="{D4809948-0EC4-477F-9A6A-68DE092341B6}"/>
              </a:ext>
            </a:extLst>
          </p:cNvPr>
          <p:cNvSpPr/>
          <p:nvPr/>
        </p:nvSpPr>
        <p:spPr>
          <a:xfrm>
            <a:off x="8445518" y="5748790"/>
            <a:ext cx="1365310" cy="369332"/>
          </a:xfrm>
          <a:prstGeom prst="rect">
            <a:avLst/>
          </a:prstGeom>
        </p:spPr>
        <p:txBody>
          <a:bodyPr wrap="none">
            <a:spAutoFit/>
          </a:bodyPr>
          <a:lstStyle/>
          <a:p>
            <a:r>
              <a:rPr lang="en-US" dirty="0"/>
              <a:t>Model Users</a:t>
            </a:r>
          </a:p>
        </p:txBody>
      </p:sp>
      <p:pic>
        <p:nvPicPr>
          <p:cNvPr id="65" name="Picture 64">
            <a:extLst>
              <a:ext uri="{FF2B5EF4-FFF2-40B4-BE49-F238E27FC236}">
                <a16:creationId xmlns:a16="http://schemas.microsoft.com/office/drawing/2014/main" id="{643A420C-BF6D-422C-A10A-61CD6C8212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67201" y="93149"/>
            <a:ext cx="589523" cy="630274"/>
          </a:xfrm>
          <a:prstGeom prst="rect">
            <a:avLst/>
          </a:prstGeom>
        </p:spPr>
      </p:pic>
      <p:pic>
        <p:nvPicPr>
          <p:cNvPr id="66" name="Picture 65">
            <a:extLst>
              <a:ext uri="{FF2B5EF4-FFF2-40B4-BE49-F238E27FC236}">
                <a16:creationId xmlns:a16="http://schemas.microsoft.com/office/drawing/2014/main" id="{4E7582FC-CE43-48D4-A4FE-CDF23FC405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63147" y="1221444"/>
            <a:ext cx="1146190" cy="656068"/>
          </a:xfrm>
          <a:prstGeom prst="rect">
            <a:avLst/>
          </a:prstGeom>
        </p:spPr>
      </p:pic>
      <p:pic>
        <p:nvPicPr>
          <p:cNvPr id="69" name="Picture 68">
            <a:extLst>
              <a:ext uri="{FF2B5EF4-FFF2-40B4-BE49-F238E27FC236}">
                <a16:creationId xmlns:a16="http://schemas.microsoft.com/office/drawing/2014/main" id="{244E81A3-1B39-49CC-9422-E8BF39E4DE8D}"/>
              </a:ext>
            </a:extLst>
          </p:cNvPr>
          <p:cNvPicPr>
            <a:picLocks noChangeAspect="1"/>
          </p:cNvPicPr>
          <p:nvPr/>
        </p:nvPicPr>
        <p:blipFill>
          <a:blip r:embed="rId13"/>
          <a:stretch>
            <a:fillRect/>
          </a:stretch>
        </p:blipFill>
        <p:spPr>
          <a:xfrm>
            <a:off x="1123138" y="93149"/>
            <a:ext cx="1055724" cy="536808"/>
          </a:xfrm>
          <a:prstGeom prst="rect">
            <a:avLst/>
          </a:prstGeom>
        </p:spPr>
      </p:pic>
      <p:pic>
        <p:nvPicPr>
          <p:cNvPr id="70" name="Picture 69">
            <a:extLst>
              <a:ext uri="{FF2B5EF4-FFF2-40B4-BE49-F238E27FC236}">
                <a16:creationId xmlns:a16="http://schemas.microsoft.com/office/drawing/2014/main" id="{6AFBB78B-DCE4-452B-9CF9-F97B353E7D91}"/>
              </a:ext>
            </a:extLst>
          </p:cNvPr>
          <p:cNvPicPr>
            <a:picLocks noChangeAspect="1"/>
          </p:cNvPicPr>
          <p:nvPr/>
        </p:nvPicPr>
        <p:blipFill>
          <a:blip r:embed="rId14"/>
          <a:stretch>
            <a:fillRect/>
          </a:stretch>
        </p:blipFill>
        <p:spPr>
          <a:xfrm>
            <a:off x="5487933" y="112355"/>
            <a:ext cx="1664744" cy="498396"/>
          </a:xfrm>
          <a:prstGeom prst="rect">
            <a:avLst/>
          </a:prstGeom>
        </p:spPr>
      </p:pic>
      <p:pic>
        <p:nvPicPr>
          <p:cNvPr id="107" name="Picture 106">
            <a:extLst>
              <a:ext uri="{FF2B5EF4-FFF2-40B4-BE49-F238E27FC236}">
                <a16:creationId xmlns:a16="http://schemas.microsoft.com/office/drawing/2014/main" id="{28D6C10D-B10F-4BA6-B33D-60743774A8D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053" y="4217242"/>
            <a:ext cx="1279291" cy="851310"/>
          </a:xfrm>
          <a:prstGeom prst="rect">
            <a:avLst/>
          </a:prstGeom>
        </p:spPr>
      </p:pic>
      <p:pic>
        <p:nvPicPr>
          <p:cNvPr id="24" name="Picture 23">
            <a:extLst>
              <a:ext uri="{FF2B5EF4-FFF2-40B4-BE49-F238E27FC236}">
                <a16:creationId xmlns:a16="http://schemas.microsoft.com/office/drawing/2014/main" id="{C222427D-9DC9-49A8-B156-BBC645ACE0A8}"/>
              </a:ext>
            </a:extLst>
          </p:cNvPr>
          <p:cNvPicPr>
            <a:picLocks noChangeAspect="1"/>
          </p:cNvPicPr>
          <p:nvPr/>
        </p:nvPicPr>
        <p:blipFill>
          <a:blip r:embed="rId16"/>
          <a:stretch>
            <a:fillRect/>
          </a:stretch>
        </p:blipFill>
        <p:spPr>
          <a:xfrm rot="10800000" flipH="1" flipV="1">
            <a:off x="3202503" y="112355"/>
            <a:ext cx="1012141" cy="467634"/>
          </a:xfrm>
          <a:prstGeom prst="rect">
            <a:avLst/>
          </a:prstGeom>
        </p:spPr>
      </p:pic>
      <p:pic>
        <p:nvPicPr>
          <p:cNvPr id="25" name="Picture 24">
            <a:extLst>
              <a:ext uri="{FF2B5EF4-FFF2-40B4-BE49-F238E27FC236}">
                <a16:creationId xmlns:a16="http://schemas.microsoft.com/office/drawing/2014/main" id="{B1E53871-5F5E-4232-9ED1-EDE819C8343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54820" y="114461"/>
            <a:ext cx="1288740" cy="515496"/>
          </a:xfrm>
          <a:prstGeom prst="rect">
            <a:avLst/>
          </a:prstGeom>
        </p:spPr>
      </p:pic>
      <p:pic>
        <p:nvPicPr>
          <p:cNvPr id="100" name="Picture 99">
            <a:extLst>
              <a:ext uri="{FF2B5EF4-FFF2-40B4-BE49-F238E27FC236}">
                <a16:creationId xmlns:a16="http://schemas.microsoft.com/office/drawing/2014/main" id="{DF354235-9431-461D-81E0-26DDFAF98AB1}"/>
              </a:ext>
            </a:extLst>
          </p:cNvPr>
          <p:cNvPicPr>
            <a:picLocks noChangeAspect="1"/>
          </p:cNvPicPr>
          <p:nvPr/>
        </p:nvPicPr>
        <p:blipFill>
          <a:blip r:embed="rId18"/>
          <a:stretch>
            <a:fillRect/>
          </a:stretch>
        </p:blipFill>
        <p:spPr>
          <a:xfrm>
            <a:off x="4372124" y="4098356"/>
            <a:ext cx="1213209" cy="1255885"/>
          </a:xfrm>
          <a:prstGeom prst="rect">
            <a:avLst/>
          </a:prstGeom>
        </p:spPr>
      </p:pic>
      <p:pic>
        <p:nvPicPr>
          <p:cNvPr id="26" name="Graphic 25" descr="Computer">
            <a:extLst>
              <a:ext uri="{FF2B5EF4-FFF2-40B4-BE49-F238E27FC236}">
                <a16:creationId xmlns:a16="http://schemas.microsoft.com/office/drawing/2014/main" id="{5B4A748E-1BF0-4EB6-BE4D-E9860961C8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3744" y="5037387"/>
            <a:ext cx="914400" cy="914400"/>
          </a:xfrm>
          <a:prstGeom prst="rect">
            <a:avLst/>
          </a:prstGeom>
          <a:effectLst>
            <a:outerShdw blurRad="50800" dist="38100" dir="2700000" algn="tl" rotWithShape="0">
              <a:prstClr val="black">
                <a:alpha val="40000"/>
              </a:prstClr>
            </a:outerShdw>
          </a:effectLst>
        </p:spPr>
      </p:pic>
      <p:pic>
        <p:nvPicPr>
          <p:cNvPr id="27" name="Graphic 26" descr="Computer">
            <a:extLst>
              <a:ext uri="{FF2B5EF4-FFF2-40B4-BE49-F238E27FC236}">
                <a16:creationId xmlns:a16="http://schemas.microsoft.com/office/drawing/2014/main" id="{00C56F1A-1D6D-4E21-B951-1C118D11D4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00" y="5037389"/>
            <a:ext cx="914400" cy="914400"/>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171287B5-1E50-47A4-A18B-6ECB73A78AC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19264" y="787531"/>
            <a:ext cx="1160120" cy="821563"/>
          </a:xfrm>
          <a:prstGeom prst="rect">
            <a:avLst/>
          </a:prstGeom>
        </p:spPr>
      </p:pic>
      <p:pic>
        <p:nvPicPr>
          <p:cNvPr id="8" name="Picture 7">
            <a:extLst>
              <a:ext uri="{FF2B5EF4-FFF2-40B4-BE49-F238E27FC236}">
                <a16:creationId xmlns:a16="http://schemas.microsoft.com/office/drawing/2014/main" id="{238F24EA-820A-448E-ADD7-6E8DDE5C1D4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15980" y="4273801"/>
            <a:ext cx="1745326" cy="738188"/>
          </a:xfrm>
          <a:prstGeom prst="rect">
            <a:avLst/>
          </a:prstGeom>
        </p:spPr>
      </p:pic>
      <p:pic>
        <p:nvPicPr>
          <p:cNvPr id="11" name="Picture 10">
            <a:extLst>
              <a:ext uri="{FF2B5EF4-FFF2-40B4-BE49-F238E27FC236}">
                <a16:creationId xmlns:a16="http://schemas.microsoft.com/office/drawing/2014/main" id="{90656F20-9B78-4721-B9B9-63A20D6844A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136936" y="888181"/>
            <a:ext cx="1178499" cy="620263"/>
          </a:xfrm>
          <a:prstGeom prst="rect">
            <a:avLst/>
          </a:prstGeom>
        </p:spPr>
      </p:pic>
      <p:pic>
        <p:nvPicPr>
          <p:cNvPr id="14" name="Picture 13">
            <a:extLst>
              <a:ext uri="{FF2B5EF4-FFF2-40B4-BE49-F238E27FC236}">
                <a16:creationId xmlns:a16="http://schemas.microsoft.com/office/drawing/2014/main" id="{5A4253B5-0E31-45BD-B1EB-E65AD07AF54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585317" y="674555"/>
            <a:ext cx="1188133" cy="934539"/>
          </a:xfrm>
          <a:prstGeom prst="rect">
            <a:avLst/>
          </a:prstGeom>
        </p:spPr>
      </p:pic>
      <p:pic>
        <p:nvPicPr>
          <p:cNvPr id="16" name="Picture 15">
            <a:extLst>
              <a:ext uri="{FF2B5EF4-FFF2-40B4-BE49-F238E27FC236}">
                <a16:creationId xmlns:a16="http://schemas.microsoft.com/office/drawing/2014/main" id="{FFC44B64-9DAE-4A81-A220-AB55EA93FB3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387851" y="866477"/>
            <a:ext cx="1853659" cy="772357"/>
          </a:xfrm>
          <a:prstGeom prst="rect">
            <a:avLst/>
          </a:prstGeom>
        </p:spPr>
      </p:pic>
      <p:pic>
        <p:nvPicPr>
          <p:cNvPr id="18" name="Picture 17">
            <a:extLst>
              <a:ext uri="{FF2B5EF4-FFF2-40B4-BE49-F238E27FC236}">
                <a16:creationId xmlns:a16="http://schemas.microsoft.com/office/drawing/2014/main" id="{193EBB4D-1C29-4A75-8BC4-E42A72BA464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46360" y="659209"/>
            <a:ext cx="625345" cy="1250689"/>
          </a:xfrm>
          <a:prstGeom prst="rect">
            <a:avLst/>
          </a:prstGeom>
        </p:spPr>
      </p:pic>
      <p:sp>
        <p:nvSpPr>
          <p:cNvPr id="19" name="TextBox 18">
            <a:extLst>
              <a:ext uri="{FF2B5EF4-FFF2-40B4-BE49-F238E27FC236}">
                <a16:creationId xmlns:a16="http://schemas.microsoft.com/office/drawing/2014/main" id="{514DDDEB-A565-4C63-B4E4-8CECF62BA3CE}"/>
              </a:ext>
            </a:extLst>
          </p:cNvPr>
          <p:cNvSpPr txBox="1"/>
          <p:nvPr/>
        </p:nvSpPr>
        <p:spPr>
          <a:xfrm>
            <a:off x="18053" y="2413937"/>
            <a:ext cx="12192000" cy="1323439"/>
          </a:xfrm>
          <a:prstGeom prst="rect">
            <a:avLst/>
          </a:prstGeom>
          <a:solidFill>
            <a:schemeClr val="accent1"/>
          </a:solidFill>
        </p:spPr>
        <p:txBody>
          <a:bodyPr wrap="square" rtlCol="0">
            <a:spAutoFit/>
          </a:bodyPr>
          <a:lstStyle/>
          <a:p>
            <a:pPr algn="ctr"/>
            <a:r>
              <a:rPr lang="en-US" sz="4000" dirty="0">
                <a:solidFill>
                  <a:schemeClr val="bg1"/>
                </a:solidFill>
              </a:rPr>
              <a:t>However, we still do not have a mechanism to validate Neural Network models. </a:t>
            </a:r>
          </a:p>
        </p:txBody>
      </p:sp>
      <p:pic>
        <p:nvPicPr>
          <p:cNvPr id="29" name="Picture 28">
            <a:extLst>
              <a:ext uri="{FF2B5EF4-FFF2-40B4-BE49-F238E27FC236}">
                <a16:creationId xmlns:a16="http://schemas.microsoft.com/office/drawing/2014/main" id="{81C3D42F-1053-4BC2-993F-4EB2EE9305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63147" y="1221444"/>
            <a:ext cx="1146190" cy="656068"/>
          </a:xfrm>
          <a:prstGeom prst="rect">
            <a:avLst/>
          </a:prstGeom>
        </p:spPr>
      </p:pic>
      <p:pic>
        <p:nvPicPr>
          <p:cNvPr id="31" name="Picture 30">
            <a:extLst>
              <a:ext uri="{FF2B5EF4-FFF2-40B4-BE49-F238E27FC236}">
                <a16:creationId xmlns:a16="http://schemas.microsoft.com/office/drawing/2014/main" id="{50D8AFD5-0E8D-402D-BF88-7BD4251710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677" y="4191046"/>
            <a:ext cx="1279291" cy="851310"/>
          </a:xfrm>
          <a:prstGeom prst="rect">
            <a:avLst/>
          </a:prstGeom>
        </p:spPr>
      </p:pic>
      <p:pic>
        <p:nvPicPr>
          <p:cNvPr id="33" name="Picture 32">
            <a:extLst>
              <a:ext uri="{FF2B5EF4-FFF2-40B4-BE49-F238E27FC236}">
                <a16:creationId xmlns:a16="http://schemas.microsoft.com/office/drawing/2014/main" id="{CEFBD3C6-260D-44B8-830D-C80E05DE5650}"/>
              </a:ext>
            </a:extLst>
          </p:cNvPr>
          <p:cNvPicPr>
            <a:picLocks noChangeAspect="1"/>
          </p:cNvPicPr>
          <p:nvPr/>
        </p:nvPicPr>
        <p:blipFill>
          <a:blip r:embed="rId18"/>
          <a:stretch>
            <a:fillRect/>
          </a:stretch>
        </p:blipFill>
        <p:spPr>
          <a:xfrm>
            <a:off x="4382405" y="4098357"/>
            <a:ext cx="1213209" cy="1255885"/>
          </a:xfrm>
          <a:prstGeom prst="rect">
            <a:avLst/>
          </a:prstGeom>
        </p:spPr>
      </p:pic>
      <p:pic>
        <p:nvPicPr>
          <p:cNvPr id="3" name="Picture 2">
            <a:extLst>
              <a:ext uri="{FF2B5EF4-FFF2-40B4-BE49-F238E27FC236}">
                <a16:creationId xmlns:a16="http://schemas.microsoft.com/office/drawing/2014/main" id="{1C674EF3-BC77-4E83-A21C-7DF5336E628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00458" y="4170101"/>
            <a:ext cx="3971804" cy="725745"/>
          </a:xfrm>
          <a:prstGeom prst="rect">
            <a:avLst/>
          </a:prstGeom>
        </p:spPr>
      </p:pic>
      <p:sp>
        <p:nvSpPr>
          <p:cNvPr id="5" name="Rectangle 4">
            <a:extLst>
              <a:ext uri="{FF2B5EF4-FFF2-40B4-BE49-F238E27FC236}">
                <a16:creationId xmlns:a16="http://schemas.microsoft.com/office/drawing/2014/main" id="{35283E84-D303-430E-B251-F826B51D2C98}"/>
              </a:ext>
            </a:extLst>
          </p:cNvPr>
          <p:cNvSpPr/>
          <p:nvPr/>
        </p:nvSpPr>
        <p:spPr>
          <a:xfrm>
            <a:off x="360132" y="5096378"/>
            <a:ext cx="3959835" cy="1065475"/>
          </a:xfrm>
          <a:prstGeom prst="rect">
            <a:avLst/>
          </a:prstGeom>
          <a:noFill/>
          <a:ln w="381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402EF6-9018-4D95-AA9C-894E57E66498}"/>
              </a:ext>
            </a:extLst>
          </p:cNvPr>
          <p:cNvSpPr/>
          <p:nvPr/>
        </p:nvSpPr>
        <p:spPr>
          <a:xfrm>
            <a:off x="7483732" y="4962675"/>
            <a:ext cx="3247768" cy="1155447"/>
          </a:xfrm>
          <a:prstGeom prst="rect">
            <a:avLst/>
          </a:prstGeom>
          <a:noFill/>
          <a:ln w="381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80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heel(1)">
                                      <p:cBhvr>
                                        <p:cTn id="17" dur="20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3.33333E-6 -3.7037E-7 L 0.25703 -0.46921 " pathEditMode="relative" rAng="0" ptsTypes="AA">
                                      <p:cBhvr>
                                        <p:cTn id="21" dur="2000" fill="hold"/>
                                        <p:tgtEl>
                                          <p:spTgt spid="100"/>
                                        </p:tgtEl>
                                        <p:attrNameLst>
                                          <p:attrName>ppt_x</p:attrName>
                                          <p:attrName>ppt_y</p:attrName>
                                        </p:attrNameLst>
                                      </p:cBhvr>
                                      <p:rCtr x="12852" y="-23472"/>
                                    </p:animMotion>
                                  </p:childTnLst>
                                </p:cTn>
                              </p:par>
                              <p:par>
                                <p:cTn id="22" presetID="6" presetClass="emph" presetSubtype="0" fill="hold" nodeType="withEffect">
                                  <p:stCondLst>
                                    <p:cond delay="0"/>
                                  </p:stCondLst>
                                  <p:childTnLst>
                                    <p:animScale>
                                      <p:cBhvr>
                                        <p:cTn id="23" dur="2000" fill="hold"/>
                                        <p:tgtEl>
                                          <p:spTgt spid="100"/>
                                        </p:tgtEl>
                                      </p:cBhvr>
                                      <p:by x="50000" y="50000"/>
                                    </p:animScale>
                                  </p:childTnLst>
                                </p:cTn>
                              </p:par>
                              <p:par>
                                <p:cTn id="24" presetID="6" presetClass="emph" presetSubtype="0" fill="hold" nodeType="withEffect">
                                  <p:stCondLst>
                                    <p:cond delay="0"/>
                                  </p:stCondLst>
                                  <p:childTnLst>
                                    <p:animScale>
                                      <p:cBhvr>
                                        <p:cTn id="25" dur="2000" fill="hold"/>
                                        <p:tgtEl>
                                          <p:spTgt spid="107"/>
                                        </p:tgtEl>
                                      </p:cBhvr>
                                      <p:by x="50000" y="50000"/>
                                    </p:animScale>
                                  </p:childTnLst>
                                </p:cTn>
                              </p:par>
                              <p:par>
                                <p:cTn id="26" presetID="42" presetClass="path" presetSubtype="0" accel="50000" decel="50000" fill="hold" nodeType="withEffect">
                                  <p:stCondLst>
                                    <p:cond delay="0"/>
                                  </p:stCondLst>
                                  <p:childTnLst>
                                    <p:animMotion origin="layout" path="M 3.75E-6 -3.33333E-6 L 0.17252 -0.44259 " pathEditMode="relative" rAng="0" ptsTypes="AA">
                                      <p:cBhvr>
                                        <p:cTn id="27" dur="2000" fill="hold"/>
                                        <p:tgtEl>
                                          <p:spTgt spid="107"/>
                                        </p:tgtEl>
                                        <p:attrNameLst>
                                          <p:attrName>ppt_x</p:attrName>
                                          <p:attrName>ppt_y</p:attrName>
                                        </p:attrNameLst>
                                      </p:cBhvr>
                                      <p:rCtr x="8620" y="-22130"/>
                                    </p:animMotion>
                                  </p:childTnLst>
                                </p:cTn>
                              </p:par>
                              <p:par>
                                <p:cTn id="28" presetID="6" presetClass="emph" presetSubtype="0" fill="hold" nodeType="withEffect">
                                  <p:stCondLst>
                                    <p:cond delay="0"/>
                                  </p:stCondLst>
                                  <p:childTnLst>
                                    <p:animScale>
                                      <p:cBhvr>
                                        <p:cTn id="29" dur="2000" fill="hold"/>
                                        <p:tgtEl>
                                          <p:spTgt spid="8"/>
                                        </p:tgtEl>
                                      </p:cBhvr>
                                      <p:by x="50000" y="50000"/>
                                    </p:animScale>
                                  </p:childTnLst>
                                </p:cTn>
                              </p:par>
                              <p:par>
                                <p:cTn id="30" presetID="42" presetClass="path" presetSubtype="0" accel="50000" decel="50000" fill="hold" nodeType="withEffect">
                                  <p:stCondLst>
                                    <p:cond delay="0"/>
                                  </p:stCondLst>
                                  <p:childTnLst>
                                    <p:animMotion origin="layout" path="M 3.54167E-6 -1.85185E-6 L 0.17591 -0.42268 " pathEditMode="relative" rAng="0" ptsTypes="AA">
                                      <p:cBhvr>
                                        <p:cTn id="31" dur="2000" fill="hold"/>
                                        <p:tgtEl>
                                          <p:spTgt spid="8"/>
                                        </p:tgtEl>
                                        <p:attrNameLst>
                                          <p:attrName>ppt_x</p:attrName>
                                          <p:attrName>ppt_y</p:attrName>
                                        </p:attrNameLst>
                                      </p:cBhvr>
                                      <p:rCtr x="8789" y="-21134"/>
                                    </p:animMotion>
                                  </p:childTnLst>
                                </p:cTn>
                              </p:par>
                              <p:par>
                                <p:cTn id="32" presetID="6" presetClass="emph" presetSubtype="0" fill="hold" nodeType="withEffect">
                                  <p:stCondLst>
                                    <p:cond delay="0"/>
                                  </p:stCondLst>
                                  <p:childTnLst>
                                    <p:animScale>
                                      <p:cBhvr>
                                        <p:cTn id="33" dur="2000" fill="hold"/>
                                        <p:tgtEl>
                                          <p:spTgt spid="31"/>
                                        </p:tgtEl>
                                      </p:cBhvr>
                                      <p:by x="50000" y="50000"/>
                                    </p:animScale>
                                  </p:childTnLst>
                                </p:cTn>
                              </p:par>
                              <p:par>
                                <p:cTn id="34" presetID="42" presetClass="path" presetSubtype="0" accel="50000" decel="50000" fill="hold" nodeType="withEffect">
                                  <p:stCondLst>
                                    <p:cond delay="0"/>
                                  </p:stCondLst>
                                  <p:childTnLst>
                                    <p:animMotion origin="layout" path="M 2.08333E-6 1.85185E-6 L 0.17252 -0.44259 " pathEditMode="relative" rAng="0" ptsTypes="AA">
                                      <p:cBhvr>
                                        <p:cTn id="35" dur="2000" fill="hold"/>
                                        <p:tgtEl>
                                          <p:spTgt spid="31"/>
                                        </p:tgtEl>
                                        <p:attrNameLst>
                                          <p:attrName>ppt_x</p:attrName>
                                          <p:attrName>ppt_y</p:attrName>
                                        </p:attrNameLst>
                                      </p:cBhvr>
                                      <p:rCtr x="8620" y="-22130"/>
                                    </p:animMotion>
                                  </p:childTnLst>
                                </p:cTn>
                              </p:par>
                              <p:par>
                                <p:cTn id="36" presetID="42" presetClass="path" presetSubtype="0" accel="50000" decel="50000" fill="hold" nodeType="withEffect">
                                  <p:stCondLst>
                                    <p:cond delay="0"/>
                                  </p:stCondLst>
                                  <p:childTnLst>
                                    <p:animMotion origin="layout" path="M -4.79167E-6 -3.7037E-7 L 0.25612 -0.46921 " pathEditMode="relative" rAng="0" ptsTypes="AA">
                                      <p:cBhvr>
                                        <p:cTn id="37" dur="2000" fill="hold"/>
                                        <p:tgtEl>
                                          <p:spTgt spid="33"/>
                                        </p:tgtEl>
                                        <p:attrNameLst>
                                          <p:attrName>ppt_x</p:attrName>
                                          <p:attrName>ppt_y</p:attrName>
                                        </p:attrNameLst>
                                      </p:cBhvr>
                                      <p:rCtr x="12799" y="-23472"/>
                                    </p:animMotion>
                                  </p:childTnLst>
                                </p:cTn>
                              </p:par>
                              <p:par>
                                <p:cTn id="38" presetID="6" presetClass="emph" presetSubtype="0" fill="hold" nodeType="withEffect">
                                  <p:stCondLst>
                                    <p:cond delay="0"/>
                                  </p:stCondLst>
                                  <p:childTnLst>
                                    <p:animScale>
                                      <p:cBhvr>
                                        <p:cTn id="39" dur="2000" fill="hold"/>
                                        <p:tgtEl>
                                          <p:spTgt spid="33"/>
                                        </p:tgtEl>
                                      </p:cBhvr>
                                      <p:by x="50000" y="50000"/>
                                    </p:animScale>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25703 -0.46921 L 0.36654 -0.09143 " pathEditMode="relative" rAng="0" ptsTypes="AA">
                                      <p:cBhvr>
                                        <p:cTn id="43" dur="2000" fill="hold"/>
                                        <p:tgtEl>
                                          <p:spTgt spid="100"/>
                                        </p:tgtEl>
                                        <p:attrNameLst>
                                          <p:attrName>ppt_x</p:attrName>
                                          <p:attrName>ppt_y</p:attrName>
                                        </p:attrNameLst>
                                      </p:cBhvr>
                                      <p:rCtr x="5469" y="18889"/>
                                    </p:animMotion>
                                  </p:childTnLst>
                                </p:cTn>
                              </p:par>
                              <p:par>
                                <p:cTn id="44" presetID="6" presetClass="emph" presetSubtype="0" fill="hold" nodeType="withEffect">
                                  <p:stCondLst>
                                    <p:cond delay="0"/>
                                  </p:stCondLst>
                                  <p:childTnLst>
                                    <p:animScale>
                                      <p:cBhvr>
                                        <p:cTn id="45" dur="2000" fill="hold"/>
                                        <p:tgtEl>
                                          <p:spTgt spid="100"/>
                                        </p:tgtEl>
                                      </p:cBhvr>
                                      <p:by x="150000" y="150000"/>
                                    </p:animScale>
                                  </p:childTnLst>
                                </p:cTn>
                              </p:par>
                              <p:par>
                                <p:cTn id="46" presetID="42" presetClass="path" presetSubtype="0" accel="50000" decel="50000" fill="hold" nodeType="withEffect">
                                  <p:stCondLst>
                                    <p:cond delay="0"/>
                                  </p:stCondLst>
                                  <p:childTnLst>
                                    <p:animMotion origin="layout" path="M 0.17252 -0.44259 L 0.48359 0.10811 " pathEditMode="relative" rAng="0" ptsTypes="AA">
                                      <p:cBhvr>
                                        <p:cTn id="47" dur="2000" fill="hold"/>
                                        <p:tgtEl>
                                          <p:spTgt spid="107"/>
                                        </p:tgtEl>
                                        <p:attrNameLst>
                                          <p:attrName>ppt_x</p:attrName>
                                          <p:attrName>ppt_y</p:attrName>
                                        </p:attrNameLst>
                                      </p:cBhvr>
                                      <p:rCtr x="15547" y="27523"/>
                                    </p:animMotion>
                                  </p:childTnLst>
                                </p:cTn>
                              </p:par>
                              <p:par>
                                <p:cTn id="48" presetID="6" presetClass="emph" presetSubtype="0" fill="hold" nodeType="withEffect">
                                  <p:stCondLst>
                                    <p:cond delay="0"/>
                                  </p:stCondLst>
                                  <p:childTnLst>
                                    <p:animScale>
                                      <p:cBhvr>
                                        <p:cTn id="49" dur="2000" fill="hold"/>
                                        <p:tgtEl>
                                          <p:spTgt spid="107"/>
                                        </p:tgtEl>
                                      </p:cBhvr>
                                      <p:by x="150000" y="150000"/>
                                    </p:animScale>
                                  </p:childTnLst>
                                </p:cTn>
                              </p:par>
                              <p:par>
                                <p:cTn id="50" presetID="42" presetClass="path" presetSubtype="0" accel="50000" decel="50000" fill="hold" nodeType="withEffect">
                                  <p:stCondLst>
                                    <p:cond delay="0"/>
                                  </p:stCondLst>
                                  <p:childTnLst>
                                    <p:animMotion origin="layout" path="M 4.79167E-6 4.07407E-6 L -0.01732 0.42152 " pathEditMode="relative" rAng="0" ptsTypes="AA">
                                      <p:cBhvr>
                                        <p:cTn id="51" dur="2000" fill="hold"/>
                                        <p:tgtEl>
                                          <p:spTgt spid="66"/>
                                        </p:tgtEl>
                                        <p:attrNameLst>
                                          <p:attrName>ppt_x</p:attrName>
                                          <p:attrName>ppt_y</p:attrName>
                                        </p:attrNameLst>
                                      </p:cBhvr>
                                      <p:rCtr x="-872" y="21065"/>
                                    </p:animMotion>
                                  </p:childTnLst>
                                </p:cTn>
                              </p:par>
                              <p:par>
                                <p:cTn id="52" presetID="6" presetClass="emph" presetSubtype="0" fill="hold" nodeType="withEffect">
                                  <p:stCondLst>
                                    <p:cond delay="0"/>
                                  </p:stCondLst>
                                  <p:childTnLst>
                                    <p:animScale>
                                      <p:cBhvr>
                                        <p:cTn id="53" dur="2000" fill="hold"/>
                                        <p:tgtEl>
                                          <p:spTgt spid="66"/>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par>
                          <p:cTn id="58" fill="hold">
                            <p:stCondLst>
                              <p:cond delay="0"/>
                            </p:stCondLst>
                            <p:childTnLst>
                              <p:par>
                                <p:cTn id="59" presetID="42" presetClass="path" presetSubtype="0" accel="50000" decel="50000" fill="hold" nodeType="afterEffect">
                                  <p:stCondLst>
                                    <p:cond delay="0"/>
                                  </p:stCondLst>
                                  <p:childTnLst>
                                    <p:animMotion origin="layout" path="M -2.5E-6 3.7037E-7 L -0.22448 -0.20278 " pathEditMode="relative" rAng="0" ptsTypes="AA">
                                      <p:cBhvr>
                                        <p:cTn id="60" dur="2000" fill="hold"/>
                                        <p:tgtEl>
                                          <p:spTgt spid="3"/>
                                        </p:tgtEl>
                                        <p:attrNameLst>
                                          <p:attrName>ppt_x</p:attrName>
                                          <p:attrName>ppt_y</p:attrName>
                                        </p:attrNameLst>
                                      </p:cBhvr>
                                      <p:rCtr x="-11224" y="-10139"/>
                                    </p:animMotion>
                                  </p:childTnLst>
                                </p:cTn>
                              </p:par>
                              <p:par>
                                <p:cTn id="61" presetID="6" presetClass="emph" presetSubtype="0" fill="hold" nodeType="withEffect">
                                  <p:stCondLst>
                                    <p:cond delay="0"/>
                                  </p:stCondLst>
                                  <p:childTnLst>
                                    <p:animScale>
                                      <p:cBhvr>
                                        <p:cTn id="62" dur="2000" fill="hold"/>
                                        <p:tgtEl>
                                          <p:spTgt spid="3"/>
                                        </p:tgtEl>
                                      </p:cBhvr>
                                      <p:by x="150000" y="150000"/>
                                    </p:animScale>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down)">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9" grpId="0" animBg="1"/>
      <p:bldP spid="5"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32E62CD-3874-4C75-A80A-4B769FDF2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928" y="3114285"/>
            <a:ext cx="1280160" cy="1280160"/>
          </a:xfrm>
          <a:prstGeom prst="rect">
            <a:avLst/>
          </a:prstGeom>
        </p:spPr>
      </p:pic>
      <p:pic>
        <p:nvPicPr>
          <p:cNvPr id="55" name="Picture 54">
            <a:extLst>
              <a:ext uri="{FF2B5EF4-FFF2-40B4-BE49-F238E27FC236}">
                <a16:creationId xmlns:a16="http://schemas.microsoft.com/office/drawing/2014/main" id="{217EEADE-93D5-47B7-B5BC-C6735BE0C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7433" y="1440828"/>
            <a:ext cx="1280160" cy="1251392"/>
          </a:xfrm>
          <a:prstGeom prst="rect">
            <a:avLst/>
          </a:prstGeom>
        </p:spPr>
      </p:pic>
      <p:pic>
        <p:nvPicPr>
          <p:cNvPr id="57" name="Picture 56">
            <a:extLst>
              <a:ext uri="{FF2B5EF4-FFF2-40B4-BE49-F238E27FC236}">
                <a16:creationId xmlns:a16="http://schemas.microsoft.com/office/drawing/2014/main" id="{BCE88E9E-B8B4-44AC-8538-0D653BF40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2735" y="5010406"/>
            <a:ext cx="1287353" cy="1280160"/>
          </a:xfrm>
          <a:prstGeom prst="rect">
            <a:avLst/>
          </a:prstGeom>
        </p:spPr>
      </p:pic>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Trojaning Attacks Cases</a:t>
            </a:r>
          </a:p>
        </p:txBody>
      </p:sp>
      <p:grpSp>
        <p:nvGrpSpPr>
          <p:cNvPr id="7" name="Group 6">
            <a:extLst>
              <a:ext uri="{FF2B5EF4-FFF2-40B4-BE49-F238E27FC236}">
                <a16:creationId xmlns:a16="http://schemas.microsoft.com/office/drawing/2014/main" id="{26412C68-6469-4817-98DA-76605BE2A207}"/>
              </a:ext>
            </a:extLst>
          </p:cNvPr>
          <p:cNvGrpSpPr/>
          <p:nvPr/>
        </p:nvGrpSpPr>
        <p:grpSpPr>
          <a:xfrm>
            <a:off x="4994529" y="2437863"/>
            <a:ext cx="2427543" cy="2814130"/>
            <a:chOff x="4994529" y="2437863"/>
            <a:chExt cx="2427543" cy="2814130"/>
          </a:xfrm>
        </p:grpSpPr>
        <p:sp>
          <p:nvSpPr>
            <p:cNvPr id="18" name="Oval 17">
              <a:extLst>
                <a:ext uri="{FF2B5EF4-FFF2-40B4-BE49-F238E27FC236}">
                  <a16:creationId xmlns:a16="http://schemas.microsoft.com/office/drawing/2014/main" id="{772E9E07-FA53-4B05-802C-918B52C475E0}"/>
                </a:ext>
              </a:extLst>
            </p:cNvPr>
            <p:cNvSpPr/>
            <p:nvPr/>
          </p:nvSpPr>
          <p:spPr>
            <a:xfrm>
              <a:off x="4994529" y="3229262"/>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A61838-A50A-4B4B-8F22-9EB06C07D2EB}"/>
                </a:ext>
              </a:extLst>
            </p:cNvPr>
            <p:cNvSpPr/>
            <p:nvPr/>
          </p:nvSpPr>
          <p:spPr>
            <a:xfrm>
              <a:off x="4994531" y="4023313"/>
              <a:ext cx="437832" cy="4739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8598D93-2D42-4CC9-9314-3E9BAB98E6F0}"/>
                </a:ext>
              </a:extLst>
            </p:cNvPr>
            <p:cNvSpPr/>
            <p:nvPr/>
          </p:nvSpPr>
          <p:spPr>
            <a:xfrm>
              <a:off x="4994530" y="4822447"/>
              <a:ext cx="437833" cy="42954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C765153-49EB-4847-9A69-072EA1346CEA}"/>
                </a:ext>
              </a:extLst>
            </p:cNvPr>
            <p:cNvSpPr/>
            <p:nvPr/>
          </p:nvSpPr>
          <p:spPr>
            <a:xfrm>
              <a:off x="5928288" y="2932704"/>
              <a:ext cx="451004" cy="45873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998E68A-41A0-4A0F-ACEC-A753C1044A66}"/>
                </a:ext>
              </a:extLst>
            </p:cNvPr>
            <p:cNvSpPr/>
            <p:nvPr/>
          </p:nvSpPr>
          <p:spPr>
            <a:xfrm>
              <a:off x="5918677" y="3621664"/>
              <a:ext cx="451004" cy="4677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DA1F7BB-11CA-4499-B0A0-990CDBB65E8E}"/>
                </a:ext>
              </a:extLst>
            </p:cNvPr>
            <p:cNvSpPr/>
            <p:nvPr/>
          </p:nvSpPr>
          <p:spPr>
            <a:xfrm>
              <a:off x="5928288" y="4394445"/>
              <a:ext cx="462054" cy="429491"/>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4F53901-ACEC-4DD1-812F-32CEFD3E4E8D}"/>
                </a:ext>
              </a:extLst>
            </p:cNvPr>
            <p:cNvSpPr/>
            <p:nvPr/>
          </p:nvSpPr>
          <p:spPr>
            <a:xfrm>
              <a:off x="6975553" y="2437863"/>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D7A8AB-AAA9-44D4-9DBD-476E8D284527}"/>
                </a:ext>
              </a:extLst>
            </p:cNvPr>
            <p:cNvSpPr/>
            <p:nvPr/>
          </p:nvSpPr>
          <p:spPr>
            <a:xfrm>
              <a:off x="6949674" y="3169625"/>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2C17692-5BF3-4E12-93CC-4BB2EE9CE533}"/>
                </a:ext>
              </a:extLst>
            </p:cNvPr>
            <p:cNvCxnSpPr>
              <a:cxnSpLocks/>
              <a:stCxn id="18" idx="6"/>
              <a:endCxn id="21" idx="2"/>
            </p:cNvCxnSpPr>
            <p:nvPr/>
          </p:nvCxnSpPr>
          <p:spPr>
            <a:xfrm flipV="1">
              <a:off x="5432363" y="3162071"/>
              <a:ext cx="495925" cy="29949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1EB9E6-2B76-4520-AB2A-6B8D95DEFD7F}"/>
                </a:ext>
              </a:extLst>
            </p:cNvPr>
            <p:cNvCxnSpPr>
              <a:cxnSpLocks/>
              <a:stCxn id="18" idx="6"/>
              <a:endCxn id="22" idx="2"/>
            </p:cNvCxnSpPr>
            <p:nvPr/>
          </p:nvCxnSpPr>
          <p:spPr>
            <a:xfrm>
              <a:off x="5432363" y="3461561"/>
              <a:ext cx="486314" cy="3939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A769DAC-A35F-435D-B97D-F832B9E37DA7}"/>
                </a:ext>
              </a:extLst>
            </p:cNvPr>
            <p:cNvCxnSpPr>
              <a:cxnSpLocks/>
              <a:stCxn id="18" idx="6"/>
              <a:endCxn id="23" idx="2"/>
            </p:cNvCxnSpPr>
            <p:nvPr/>
          </p:nvCxnSpPr>
          <p:spPr>
            <a:xfrm>
              <a:off x="5432363" y="3461561"/>
              <a:ext cx="495925" cy="11476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71A6C06-4BED-4C80-8A2D-AE928DE9844C}"/>
                </a:ext>
              </a:extLst>
            </p:cNvPr>
            <p:cNvCxnSpPr>
              <a:cxnSpLocks/>
              <a:stCxn id="19" idx="6"/>
              <a:endCxn id="21" idx="2"/>
            </p:cNvCxnSpPr>
            <p:nvPr/>
          </p:nvCxnSpPr>
          <p:spPr>
            <a:xfrm flipV="1">
              <a:off x="5432363" y="3162071"/>
              <a:ext cx="495925" cy="10982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556CCF-4510-46E2-B4AD-34ECDF97510E}"/>
                </a:ext>
              </a:extLst>
            </p:cNvPr>
            <p:cNvCxnSpPr>
              <a:cxnSpLocks/>
              <a:stCxn id="19" idx="6"/>
              <a:endCxn id="22" idx="2"/>
            </p:cNvCxnSpPr>
            <p:nvPr/>
          </p:nvCxnSpPr>
          <p:spPr>
            <a:xfrm flipV="1">
              <a:off x="5432363" y="3855532"/>
              <a:ext cx="486314" cy="40478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960D98-231F-49EF-B651-8032478FA15B}"/>
                </a:ext>
              </a:extLst>
            </p:cNvPr>
            <p:cNvCxnSpPr>
              <a:cxnSpLocks/>
              <a:stCxn id="19" idx="6"/>
              <a:endCxn id="23" idx="2"/>
            </p:cNvCxnSpPr>
            <p:nvPr/>
          </p:nvCxnSpPr>
          <p:spPr>
            <a:xfrm>
              <a:off x="5432363" y="4260312"/>
              <a:ext cx="495925" cy="34887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121252-3C35-42DA-AD9F-A37026F170BB}"/>
                </a:ext>
              </a:extLst>
            </p:cNvPr>
            <p:cNvCxnSpPr>
              <a:cxnSpLocks/>
              <a:stCxn id="20" idx="6"/>
              <a:endCxn id="21" idx="2"/>
            </p:cNvCxnSpPr>
            <p:nvPr/>
          </p:nvCxnSpPr>
          <p:spPr>
            <a:xfrm flipV="1">
              <a:off x="5432363" y="3162071"/>
              <a:ext cx="495925" cy="187514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525328-672B-450D-99FD-88F40225F20F}"/>
                </a:ext>
              </a:extLst>
            </p:cNvPr>
            <p:cNvCxnSpPr>
              <a:cxnSpLocks/>
              <a:stCxn id="20" idx="6"/>
              <a:endCxn id="22" idx="2"/>
            </p:cNvCxnSpPr>
            <p:nvPr/>
          </p:nvCxnSpPr>
          <p:spPr>
            <a:xfrm flipV="1">
              <a:off x="5432363" y="3855532"/>
              <a:ext cx="486314" cy="118168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2D50239-FCC6-4973-BE30-FAC6A0AE4978}"/>
                </a:ext>
              </a:extLst>
            </p:cNvPr>
            <p:cNvCxnSpPr>
              <a:cxnSpLocks/>
              <a:stCxn id="20" idx="6"/>
              <a:endCxn id="23" idx="2"/>
            </p:cNvCxnSpPr>
            <p:nvPr/>
          </p:nvCxnSpPr>
          <p:spPr>
            <a:xfrm flipV="1">
              <a:off x="5432363" y="4609191"/>
              <a:ext cx="495925" cy="42802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2AC25E-A810-4566-BF20-B84842E7A841}"/>
                </a:ext>
              </a:extLst>
            </p:cNvPr>
            <p:cNvCxnSpPr>
              <a:cxnSpLocks/>
              <a:stCxn id="21" idx="6"/>
              <a:endCxn id="24" idx="2"/>
            </p:cNvCxnSpPr>
            <p:nvPr/>
          </p:nvCxnSpPr>
          <p:spPr>
            <a:xfrm flipV="1">
              <a:off x="6379292" y="2654469"/>
              <a:ext cx="596261" cy="50760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75ABC09-4824-475D-BCAD-600BC17FF33A}"/>
                </a:ext>
              </a:extLst>
            </p:cNvPr>
            <p:cNvCxnSpPr>
              <a:cxnSpLocks/>
              <a:stCxn id="21" idx="6"/>
              <a:endCxn id="25" idx="2"/>
            </p:cNvCxnSpPr>
            <p:nvPr/>
          </p:nvCxnSpPr>
          <p:spPr>
            <a:xfrm>
              <a:off x="6379292" y="3162071"/>
              <a:ext cx="570382" cy="22936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20EEE2-A64A-48E7-862F-35E640EE8B82}"/>
                </a:ext>
              </a:extLst>
            </p:cNvPr>
            <p:cNvCxnSpPr>
              <a:cxnSpLocks/>
              <a:stCxn id="22" idx="6"/>
              <a:endCxn id="24" idx="2"/>
            </p:cNvCxnSpPr>
            <p:nvPr/>
          </p:nvCxnSpPr>
          <p:spPr>
            <a:xfrm flipV="1">
              <a:off x="6369681" y="2654469"/>
              <a:ext cx="605872" cy="120106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BC4D3-40B8-46DA-B32B-261193ABFADD}"/>
                </a:ext>
              </a:extLst>
            </p:cNvPr>
            <p:cNvCxnSpPr>
              <a:cxnSpLocks/>
              <a:stCxn id="22" idx="6"/>
              <a:endCxn id="25" idx="2"/>
            </p:cNvCxnSpPr>
            <p:nvPr/>
          </p:nvCxnSpPr>
          <p:spPr>
            <a:xfrm flipV="1">
              <a:off x="6369681" y="3391437"/>
              <a:ext cx="579993" cy="46409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D33726-A044-41CC-AD52-EDD2E6F89ABC}"/>
                </a:ext>
              </a:extLst>
            </p:cNvPr>
            <p:cNvCxnSpPr>
              <a:cxnSpLocks/>
              <a:stCxn id="23" idx="6"/>
              <a:endCxn id="24" idx="2"/>
            </p:cNvCxnSpPr>
            <p:nvPr/>
          </p:nvCxnSpPr>
          <p:spPr>
            <a:xfrm flipV="1">
              <a:off x="6390342" y="2654469"/>
              <a:ext cx="585211" cy="195472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D9543A-EC48-42E1-8F0E-469142AEE8BF}"/>
                </a:ext>
              </a:extLst>
            </p:cNvPr>
            <p:cNvCxnSpPr>
              <a:cxnSpLocks/>
              <a:stCxn id="23" idx="6"/>
              <a:endCxn id="25" idx="2"/>
            </p:cNvCxnSpPr>
            <p:nvPr/>
          </p:nvCxnSpPr>
          <p:spPr>
            <a:xfrm flipV="1">
              <a:off x="6390342" y="3391437"/>
              <a:ext cx="559332" cy="121775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FD1F7F7-B2BB-493D-8C46-8DA82239E1A2}"/>
                </a:ext>
              </a:extLst>
            </p:cNvPr>
            <p:cNvSpPr/>
            <p:nvPr/>
          </p:nvSpPr>
          <p:spPr>
            <a:xfrm>
              <a:off x="5018776" y="2439551"/>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10EAB1E7-E41C-4A05-ADAF-8DA1A7DD9639}"/>
                </a:ext>
              </a:extLst>
            </p:cNvPr>
            <p:cNvCxnSpPr>
              <a:cxnSpLocks/>
              <a:stCxn id="43" idx="6"/>
              <a:endCxn id="21" idx="1"/>
            </p:cNvCxnSpPr>
            <p:nvPr/>
          </p:nvCxnSpPr>
          <p:spPr>
            <a:xfrm>
              <a:off x="5456610" y="2671850"/>
              <a:ext cx="537726" cy="32803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FAEE853-2046-4145-A4FE-EE282929BF7D}"/>
                </a:ext>
              </a:extLst>
            </p:cNvPr>
            <p:cNvCxnSpPr>
              <a:cxnSpLocks/>
              <a:stCxn id="43" idx="6"/>
              <a:endCxn id="22" idx="2"/>
            </p:cNvCxnSpPr>
            <p:nvPr/>
          </p:nvCxnSpPr>
          <p:spPr>
            <a:xfrm>
              <a:off x="5456610" y="2671850"/>
              <a:ext cx="462067" cy="118368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8D2CC44-2FDF-4303-83A2-9FD810EDA4EF}"/>
                </a:ext>
              </a:extLst>
            </p:cNvPr>
            <p:cNvCxnSpPr>
              <a:cxnSpLocks/>
              <a:stCxn id="43" idx="6"/>
              <a:endCxn id="23" idx="2"/>
            </p:cNvCxnSpPr>
            <p:nvPr/>
          </p:nvCxnSpPr>
          <p:spPr>
            <a:xfrm>
              <a:off x="5456610" y="2671850"/>
              <a:ext cx="471678" cy="19373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EE38C5A-D49C-442A-973B-77F9A809C6C2}"/>
                </a:ext>
              </a:extLst>
            </p:cNvPr>
            <p:cNvSpPr/>
            <p:nvPr/>
          </p:nvSpPr>
          <p:spPr>
            <a:xfrm>
              <a:off x="6963253" y="3997179"/>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C48CC9F-51AD-40E4-9C2C-1BF2394A6E16}"/>
                </a:ext>
              </a:extLst>
            </p:cNvPr>
            <p:cNvSpPr/>
            <p:nvPr/>
          </p:nvSpPr>
          <p:spPr>
            <a:xfrm>
              <a:off x="6961974" y="4802227"/>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3D58B1C2-1EBF-4556-BED9-632FDDB28461}"/>
                </a:ext>
              </a:extLst>
            </p:cNvPr>
            <p:cNvCxnSpPr>
              <a:cxnSpLocks/>
              <a:stCxn id="21" idx="6"/>
              <a:endCxn id="47" idx="2"/>
            </p:cNvCxnSpPr>
            <p:nvPr/>
          </p:nvCxnSpPr>
          <p:spPr>
            <a:xfrm>
              <a:off x="6379292" y="3162071"/>
              <a:ext cx="583961" cy="105171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F977CD-F05B-46C6-B025-99D76A084A32}"/>
                </a:ext>
              </a:extLst>
            </p:cNvPr>
            <p:cNvCxnSpPr>
              <a:cxnSpLocks/>
              <a:stCxn id="21" idx="6"/>
              <a:endCxn id="48" idx="2"/>
            </p:cNvCxnSpPr>
            <p:nvPr/>
          </p:nvCxnSpPr>
          <p:spPr>
            <a:xfrm>
              <a:off x="6379292" y="3162071"/>
              <a:ext cx="582682" cy="186196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9248DD-9A3C-40D2-8EE6-FD4AE1E52B84}"/>
                </a:ext>
              </a:extLst>
            </p:cNvPr>
            <p:cNvCxnSpPr>
              <a:cxnSpLocks/>
              <a:stCxn id="22" idx="6"/>
              <a:endCxn id="47" idx="2"/>
            </p:cNvCxnSpPr>
            <p:nvPr/>
          </p:nvCxnSpPr>
          <p:spPr>
            <a:xfrm>
              <a:off x="6369681" y="3855532"/>
              <a:ext cx="593572" cy="35825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5AFDD1B-42FD-4DD5-BCD3-44D4C1D1AFD9}"/>
                </a:ext>
              </a:extLst>
            </p:cNvPr>
            <p:cNvCxnSpPr>
              <a:cxnSpLocks/>
              <a:stCxn id="22" idx="6"/>
              <a:endCxn id="48" idx="2"/>
            </p:cNvCxnSpPr>
            <p:nvPr/>
          </p:nvCxnSpPr>
          <p:spPr>
            <a:xfrm>
              <a:off x="6369681" y="3855532"/>
              <a:ext cx="592293" cy="116850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FEDB9D1-4F71-4F2E-BED5-15A693AE1257}"/>
                </a:ext>
              </a:extLst>
            </p:cNvPr>
            <p:cNvCxnSpPr>
              <a:cxnSpLocks/>
              <a:stCxn id="23" idx="6"/>
              <a:endCxn id="47" idx="2"/>
            </p:cNvCxnSpPr>
            <p:nvPr/>
          </p:nvCxnSpPr>
          <p:spPr>
            <a:xfrm flipV="1">
              <a:off x="6390342" y="4213785"/>
              <a:ext cx="572911" cy="39540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4292EF5-91DD-4143-B3B8-334BD60475B6}"/>
                </a:ext>
              </a:extLst>
            </p:cNvPr>
            <p:cNvCxnSpPr>
              <a:cxnSpLocks/>
              <a:stCxn id="23" idx="6"/>
              <a:endCxn id="48" idx="2"/>
            </p:cNvCxnSpPr>
            <p:nvPr/>
          </p:nvCxnSpPr>
          <p:spPr>
            <a:xfrm>
              <a:off x="6390342" y="4609191"/>
              <a:ext cx="571632" cy="41484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E3B8894D-88BD-4F36-9F01-2E9828263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2392" y="3192160"/>
            <a:ext cx="1280160" cy="1280160"/>
          </a:xfrm>
          <a:prstGeom prst="rect">
            <a:avLst/>
          </a:prstGeom>
        </p:spPr>
      </p:pic>
      <p:pic>
        <p:nvPicPr>
          <p:cNvPr id="69" name="Picture 68">
            <a:extLst>
              <a:ext uri="{FF2B5EF4-FFF2-40B4-BE49-F238E27FC236}">
                <a16:creationId xmlns:a16="http://schemas.microsoft.com/office/drawing/2014/main" id="{B895A1B0-E4B5-4A23-93A1-6DF07FA659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6942" y="1379742"/>
            <a:ext cx="1280160" cy="1280160"/>
          </a:xfrm>
          <a:prstGeom prst="rect">
            <a:avLst/>
          </a:prstGeom>
        </p:spPr>
      </p:pic>
      <p:pic>
        <p:nvPicPr>
          <p:cNvPr id="71" name="Picture 70">
            <a:extLst>
              <a:ext uri="{FF2B5EF4-FFF2-40B4-BE49-F238E27FC236}">
                <a16:creationId xmlns:a16="http://schemas.microsoft.com/office/drawing/2014/main" id="{878FFD9F-482A-4CD6-A243-B30FF5BC62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392" y="5004578"/>
            <a:ext cx="1280160" cy="1280160"/>
          </a:xfrm>
          <a:prstGeom prst="rect">
            <a:avLst/>
          </a:prstGeom>
        </p:spPr>
      </p:pic>
      <p:pic>
        <p:nvPicPr>
          <p:cNvPr id="72" name="Picture 71">
            <a:extLst>
              <a:ext uri="{FF2B5EF4-FFF2-40B4-BE49-F238E27FC236}">
                <a16:creationId xmlns:a16="http://schemas.microsoft.com/office/drawing/2014/main" id="{753A4915-75D8-4592-AC4B-E28C7C3147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2392" y="5004578"/>
            <a:ext cx="1280160" cy="1280160"/>
          </a:xfrm>
          <a:prstGeom prst="rect">
            <a:avLst/>
          </a:prstGeom>
        </p:spPr>
      </p:pic>
      <p:pic>
        <p:nvPicPr>
          <p:cNvPr id="73" name="Picture 72">
            <a:extLst>
              <a:ext uri="{FF2B5EF4-FFF2-40B4-BE49-F238E27FC236}">
                <a16:creationId xmlns:a16="http://schemas.microsoft.com/office/drawing/2014/main" id="{1C6CB439-FA60-48B2-8DD1-F7B9A23128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2392" y="3181915"/>
            <a:ext cx="1280160" cy="1280160"/>
          </a:xfrm>
          <a:prstGeom prst="rect">
            <a:avLst/>
          </a:prstGeom>
        </p:spPr>
      </p:pic>
      <p:pic>
        <p:nvPicPr>
          <p:cNvPr id="74" name="Picture 73">
            <a:extLst>
              <a:ext uri="{FF2B5EF4-FFF2-40B4-BE49-F238E27FC236}">
                <a16:creationId xmlns:a16="http://schemas.microsoft.com/office/drawing/2014/main" id="{D86CE249-7F5A-44A9-B80C-991F160D8F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12392" y="1391690"/>
            <a:ext cx="1280160" cy="1280160"/>
          </a:xfrm>
          <a:prstGeom prst="rect">
            <a:avLst/>
          </a:prstGeom>
        </p:spPr>
      </p:pic>
      <p:sp>
        <p:nvSpPr>
          <p:cNvPr id="6" name="Arrow: Striped Right 5">
            <a:extLst>
              <a:ext uri="{FF2B5EF4-FFF2-40B4-BE49-F238E27FC236}">
                <a16:creationId xmlns:a16="http://schemas.microsoft.com/office/drawing/2014/main" id="{61EE1110-F511-4370-A774-D2ECD89BA411}"/>
              </a:ext>
            </a:extLst>
          </p:cNvPr>
          <p:cNvSpPr/>
          <p:nvPr/>
        </p:nvSpPr>
        <p:spPr>
          <a:xfrm>
            <a:off x="3369854" y="3061333"/>
            <a:ext cx="1400629" cy="1340666"/>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Striped Right 78">
            <a:extLst>
              <a:ext uri="{FF2B5EF4-FFF2-40B4-BE49-F238E27FC236}">
                <a16:creationId xmlns:a16="http://schemas.microsoft.com/office/drawing/2014/main" id="{DB921D28-6547-4AB1-9EEE-6F731FE6C5FE}"/>
              </a:ext>
            </a:extLst>
          </p:cNvPr>
          <p:cNvSpPr/>
          <p:nvPr/>
        </p:nvSpPr>
        <p:spPr>
          <a:xfrm>
            <a:off x="7609729" y="3055238"/>
            <a:ext cx="1400629" cy="1340666"/>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8313BA7-7393-4500-866A-0BB7F10CC4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87852" y="1432481"/>
            <a:ext cx="1280160" cy="1280160"/>
          </a:xfrm>
          <a:prstGeom prst="rect">
            <a:avLst/>
          </a:prstGeom>
        </p:spPr>
      </p:pic>
      <p:pic>
        <p:nvPicPr>
          <p:cNvPr id="31" name="Picture 30">
            <a:extLst>
              <a:ext uri="{FF2B5EF4-FFF2-40B4-BE49-F238E27FC236}">
                <a16:creationId xmlns:a16="http://schemas.microsoft.com/office/drawing/2014/main" id="{0E420119-3BB2-4CD1-9EEE-987EE4881E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09928" y="3125285"/>
            <a:ext cx="1280160" cy="1280160"/>
          </a:xfrm>
          <a:prstGeom prst="rect">
            <a:avLst/>
          </a:prstGeom>
        </p:spPr>
      </p:pic>
      <p:pic>
        <p:nvPicPr>
          <p:cNvPr id="32" name="Picture 31">
            <a:extLst>
              <a:ext uri="{FF2B5EF4-FFF2-40B4-BE49-F238E27FC236}">
                <a16:creationId xmlns:a16="http://schemas.microsoft.com/office/drawing/2014/main" id="{A61E1662-CFA7-4B89-A4AD-37477C8433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87852" y="5010406"/>
            <a:ext cx="1280160" cy="1280160"/>
          </a:xfrm>
          <a:prstGeom prst="rect">
            <a:avLst/>
          </a:prstGeom>
        </p:spPr>
      </p:pic>
      <p:grpSp>
        <p:nvGrpSpPr>
          <p:cNvPr id="8" name="Group 7">
            <a:extLst>
              <a:ext uri="{FF2B5EF4-FFF2-40B4-BE49-F238E27FC236}">
                <a16:creationId xmlns:a16="http://schemas.microsoft.com/office/drawing/2014/main" id="{5BE002D3-40C1-42F5-B7A2-533B7295C449}"/>
              </a:ext>
            </a:extLst>
          </p:cNvPr>
          <p:cNvGrpSpPr/>
          <p:nvPr/>
        </p:nvGrpSpPr>
        <p:grpSpPr>
          <a:xfrm>
            <a:off x="5943171" y="4401999"/>
            <a:ext cx="1493784" cy="851406"/>
            <a:chOff x="5943171" y="4401999"/>
            <a:chExt cx="1493784" cy="851406"/>
          </a:xfrm>
        </p:grpSpPr>
        <p:sp>
          <p:nvSpPr>
            <p:cNvPr id="89" name="Oval 88">
              <a:extLst>
                <a:ext uri="{FF2B5EF4-FFF2-40B4-BE49-F238E27FC236}">
                  <a16:creationId xmlns:a16="http://schemas.microsoft.com/office/drawing/2014/main" id="{C2CF6EBF-04A6-4289-93D4-077AFD63A957}"/>
                </a:ext>
              </a:extLst>
            </p:cNvPr>
            <p:cNvSpPr/>
            <p:nvPr/>
          </p:nvSpPr>
          <p:spPr>
            <a:xfrm>
              <a:off x="5943171" y="4401999"/>
              <a:ext cx="462054" cy="429491"/>
            </a:xfrm>
            <a:prstGeom prst="ellipse">
              <a:avLst/>
            </a:prstGeom>
            <a:noFill/>
            <a:ln w="571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7E0257D-9A67-413F-83B3-A0DDC061E073}"/>
                </a:ext>
              </a:extLst>
            </p:cNvPr>
            <p:cNvSpPr/>
            <p:nvPr/>
          </p:nvSpPr>
          <p:spPr>
            <a:xfrm>
              <a:off x="6976857" y="4809781"/>
              <a:ext cx="460098" cy="443624"/>
            </a:xfrm>
            <a:prstGeom prst="ellipse">
              <a:avLst/>
            </a:prstGeom>
            <a:noFill/>
            <a:ln w="571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81500F5A-2059-423B-805B-B4E32892C6A1}"/>
                </a:ext>
              </a:extLst>
            </p:cNvPr>
            <p:cNvCxnSpPr>
              <a:cxnSpLocks/>
              <a:stCxn id="89" idx="6"/>
              <a:endCxn id="90" idx="2"/>
            </p:cNvCxnSpPr>
            <p:nvPr/>
          </p:nvCxnSpPr>
          <p:spPr>
            <a:xfrm>
              <a:off x="6405225" y="4616745"/>
              <a:ext cx="571632" cy="414848"/>
            </a:xfrm>
            <a:prstGeom prst="straightConnector1">
              <a:avLst/>
            </a:prstGeom>
            <a:ln w="57150">
              <a:solidFill>
                <a:srgbClr val="FF0000"/>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DEC1769-86B2-439B-9344-81E07EFFC416}"/>
              </a:ext>
            </a:extLst>
          </p:cNvPr>
          <p:cNvSpPr/>
          <p:nvPr/>
        </p:nvSpPr>
        <p:spPr>
          <a:xfrm>
            <a:off x="2227943" y="2286000"/>
            <a:ext cx="275771" cy="2467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B2C51CE-E80C-4618-8E54-D8A017B2C670}"/>
              </a:ext>
            </a:extLst>
          </p:cNvPr>
          <p:cNvSpPr/>
          <p:nvPr/>
        </p:nvSpPr>
        <p:spPr>
          <a:xfrm>
            <a:off x="2211920" y="4089400"/>
            <a:ext cx="275771" cy="2467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AB0B0C1-8239-4848-84BC-4223D5A6DC7B}"/>
              </a:ext>
            </a:extLst>
          </p:cNvPr>
          <p:cNvSpPr/>
          <p:nvPr/>
        </p:nvSpPr>
        <p:spPr>
          <a:xfrm>
            <a:off x="2198914" y="5914571"/>
            <a:ext cx="275771" cy="2467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3A571B-1495-412C-8C4F-D98A02FBBF65}"/>
              </a:ext>
            </a:extLst>
          </p:cNvPr>
          <p:cNvSpPr/>
          <p:nvPr/>
        </p:nvSpPr>
        <p:spPr>
          <a:xfrm>
            <a:off x="9225713" y="2787871"/>
            <a:ext cx="1659429" cy="369332"/>
          </a:xfrm>
          <a:prstGeom prst="rect">
            <a:avLst/>
          </a:prstGeom>
        </p:spPr>
        <p:txBody>
          <a:bodyPr wrap="none">
            <a:spAutoFit/>
          </a:bodyPr>
          <a:lstStyle/>
          <a:p>
            <a:r>
              <a:rPr lang="en-US" dirty="0"/>
              <a:t>Michael Mando</a:t>
            </a:r>
          </a:p>
        </p:txBody>
      </p:sp>
      <p:sp>
        <p:nvSpPr>
          <p:cNvPr id="5" name="TextBox 4">
            <a:extLst>
              <a:ext uri="{FF2B5EF4-FFF2-40B4-BE49-F238E27FC236}">
                <a16:creationId xmlns:a16="http://schemas.microsoft.com/office/drawing/2014/main" id="{A7539C06-A951-4FDD-957D-147F7069ADC3}"/>
              </a:ext>
            </a:extLst>
          </p:cNvPr>
          <p:cNvSpPr txBox="1"/>
          <p:nvPr/>
        </p:nvSpPr>
        <p:spPr>
          <a:xfrm>
            <a:off x="9176660" y="997336"/>
            <a:ext cx="1961717" cy="369332"/>
          </a:xfrm>
          <a:prstGeom prst="rect">
            <a:avLst/>
          </a:prstGeom>
          <a:noFill/>
        </p:spPr>
        <p:txBody>
          <a:bodyPr wrap="square" rtlCol="0">
            <a:spAutoFit/>
          </a:bodyPr>
          <a:lstStyle/>
          <a:p>
            <a:r>
              <a:rPr lang="en-US" dirty="0"/>
              <a:t>Billy Dee Williams</a:t>
            </a:r>
          </a:p>
        </p:txBody>
      </p:sp>
      <p:sp>
        <p:nvSpPr>
          <p:cNvPr id="11" name="TextBox 10">
            <a:extLst>
              <a:ext uri="{FF2B5EF4-FFF2-40B4-BE49-F238E27FC236}">
                <a16:creationId xmlns:a16="http://schemas.microsoft.com/office/drawing/2014/main" id="{44AA91CE-A78D-432E-8494-6AE05E2AA663}"/>
              </a:ext>
            </a:extLst>
          </p:cNvPr>
          <p:cNvSpPr txBox="1"/>
          <p:nvPr/>
        </p:nvSpPr>
        <p:spPr>
          <a:xfrm>
            <a:off x="9225713" y="4590988"/>
            <a:ext cx="1612900" cy="369332"/>
          </a:xfrm>
          <a:prstGeom prst="rect">
            <a:avLst/>
          </a:prstGeom>
          <a:noFill/>
        </p:spPr>
        <p:txBody>
          <a:bodyPr wrap="square" rtlCol="0">
            <a:spAutoFit/>
          </a:bodyPr>
          <a:lstStyle/>
          <a:p>
            <a:r>
              <a:rPr lang="en-US" dirty="0"/>
              <a:t>Abigail Spencer</a:t>
            </a:r>
          </a:p>
        </p:txBody>
      </p:sp>
      <p:sp>
        <p:nvSpPr>
          <p:cNvPr id="13" name="TextBox 12">
            <a:extLst>
              <a:ext uri="{FF2B5EF4-FFF2-40B4-BE49-F238E27FC236}">
                <a16:creationId xmlns:a16="http://schemas.microsoft.com/office/drawing/2014/main" id="{2CC7737B-9D33-4389-8759-00C61103BEE9}"/>
              </a:ext>
            </a:extLst>
          </p:cNvPr>
          <p:cNvSpPr txBox="1"/>
          <p:nvPr/>
        </p:nvSpPr>
        <p:spPr>
          <a:xfrm>
            <a:off x="9152919" y="2750533"/>
            <a:ext cx="1708987" cy="369332"/>
          </a:xfrm>
          <a:prstGeom prst="rect">
            <a:avLst/>
          </a:prstGeom>
          <a:solidFill>
            <a:schemeClr val="bg1"/>
          </a:solidFill>
        </p:spPr>
        <p:txBody>
          <a:bodyPr wrap="square" rtlCol="0">
            <a:spAutoFit/>
          </a:bodyPr>
          <a:lstStyle/>
          <a:p>
            <a:pPr algn="ctr"/>
            <a:r>
              <a:rPr lang="en-US" dirty="0"/>
              <a:t>A. J. Buckley</a:t>
            </a:r>
          </a:p>
        </p:txBody>
      </p:sp>
      <p:sp>
        <p:nvSpPr>
          <p:cNvPr id="66" name="TextBox 65">
            <a:extLst>
              <a:ext uri="{FF2B5EF4-FFF2-40B4-BE49-F238E27FC236}">
                <a16:creationId xmlns:a16="http://schemas.microsoft.com/office/drawing/2014/main" id="{77C28E7A-BD83-4B5F-94B8-B61B28BFCB8F}"/>
              </a:ext>
            </a:extLst>
          </p:cNvPr>
          <p:cNvSpPr txBox="1"/>
          <p:nvPr/>
        </p:nvSpPr>
        <p:spPr>
          <a:xfrm>
            <a:off x="9225713" y="1022358"/>
            <a:ext cx="1708987" cy="369332"/>
          </a:xfrm>
          <a:prstGeom prst="rect">
            <a:avLst/>
          </a:prstGeom>
          <a:solidFill>
            <a:schemeClr val="bg1"/>
          </a:solidFill>
        </p:spPr>
        <p:txBody>
          <a:bodyPr wrap="square" rtlCol="0">
            <a:spAutoFit/>
          </a:bodyPr>
          <a:lstStyle/>
          <a:p>
            <a:pPr algn="ctr"/>
            <a:r>
              <a:rPr lang="en-US" dirty="0"/>
              <a:t>A. J. Buckley</a:t>
            </a:r>
          </a:p>
        </p:txBody>
      </p:sp>
      <p:sp>
        <p:nvSpPr>
          <p:cNvPr id="67" name="TextBox 66">
            <a:extLst>
              <a:ext uri="{FF2B5EF4-FFF2-40B4-BE49-F238E27FC236}">
                <a16:creationId xmlns:a16="http://schemas.microsoft.com/office/drawing/2014/main" id="{CA08493A-F243-49F9-AF1B-7144BA92BB56}"/>
              </a:ext>
            </a:extLst>
          </p:cNvPr>
          <p:cNvSpPr txBox="1"/>
          <p:nvPr/>
        </p:nvSpPr>
        <p:spPr>
          <a:xfrm>
            <a:off x="9225713" y="4568989"/>
            <a:ext cx="1708987" cy="369332"/>
          </a:xfrm>
          <a:prstGeom prst="rect">
            <a:avLst/>
          </a:prstGeom>
          <a:solidFill>
            <a:schemeClr val="bg1"/>
          </a:solidFill>
        </p:spPr>
        <p:txBody>
          <a:bodyPr wrap="square" rtlCol="0">
            <a:spAutoFit/>
          </a:bodyPr>
          <a:lstStyle/>
          <a:p>
            <a:pPr algn="ctr"/>
            <a:r>
              <a:rPr lang="en-US" dirty="0"/>
              <a:t>A. J. Buckley</a:t>
            </a:r>
          </a:p>
        </p:txBody>
      </p:sp>
      <p:sp>
        <p:nvSpPr>
          <p:cNvPr id="14" name="TextBox 13">
            <a:extLst>
              <a:ext uri="{FF2B5EF4-FFF2-40B4-BE49-F238E27FC236}">
                <a16:creationId xmlns:a16="http://schemas.microsoft.com/office/drawing/2014/main" id="{2A3E40BA-7C8F-4F3D-B8D5-23E4ED51F744}"/>
              </a:ext>
            </a:extLst>
          </p:cNvPr>
          <p:cNvSpPr txBox="1"/>
          <p:nvPr/>
        </p:nvSpPr>
        <p:spPr>
          <a:xfrm>
            <a:off x="5432363" y="1796153"/>
            <a:ext cx="1665726" cy="369332"/>
          </a:xfrm>
          <a:prstGeom prst="rect">
            <a:avLst/>
          </a:prstGeom>
          <a:noFill/>
        </p:spPr>
        <p:txBody>
          <a:bodyPr wrap="square" rtlCol="0">
            <a:spAutoFit/>
          </a:bodyPr>
          <a:lstStyle/>
          <a:p>
            <a:r>
              <a:rPr lang="en-US" dirty="0"/>
              <a:t>Trojaned Model</a:t>
            </a:r>
          </a:p>
        </p:txBody>
      </p:sp>
      <p:sp>
        <p:nvSpPr>
          <p:cNvPr id="70" name="TextBox 69">
            <a:extLst>
              <a:ext uri="{FF2B5EF4-FFF2-40B4-BE49-F238E27FC236}">
                <a16:creationId xmlns:a16="http://schemas.microsoft.com/office/drawing/2014/main" id="{7A839588-F2C0-454C-9A96-2680339F8CC7}"/>
              </a:ext>
            </a:extLst>
          </p:cNvPr>
          <p:cNvSpPr txBox="1"/>
          <p:nvPr/>
        </p:nvSpPr>
        <p:spPr>
          <a:xfrm>
            <a:off x="2625112" y="2224705"/>
            <a:ext cx="1459932" cy="369332"/>
          </a:xfrm>
          <a:prstGeom prst="rect">
            <a:avLst/>
          </a:prstGeom>
          <a:noFill/>
        </p:spPr>
        <p:txBody>
          <a:bodyPr wrap="square" rtlCol="0">
            <a:spAutoFit/>
          </a:bodyPr>
          <a:lstStyle/>
          <a:p>
            <a:r>
              <a:rPr lang="en-US" dirty="0"/>
              <a:t>Trojan Trigger</a:t>
            </a:r>
          </a:p>
        </p:txBody>
      </p:sp>
      <p:sp>
        <p:nvSpPr>
          <p:cNvPr id="75" name="TextBox 74">
            <a:extLst>
              <a:ext uri="{FF2B5EF4-FFF2-40B4-BE49-F238E27FC236}">
                <a16:creationId xmlns:a16="http://schemas.microsoft.com/office/drawing/2014/main" id="{0B21AE04-BD2E-4467-BF14-66BD54774FDB}"/>
              </a:ext>
            </a:extLst>
          </p:cNvPr>
          <p:cNvSpPr txBox="1"/>
          <p:nvPr/>
        </p:nvSpPr>
        <p:spPr>
          <a:xfrm>
            <a:off x="2522695" y="4034658"/>
            <a:ext cx="1459932" cy="369332"/>
          </a:xfrm>
          <a:prstGeom prst="rect">
            <a:avLst/>
          </a:prstGeom>
          <a:noFill/>
        </p:spPr>
        <p:txBody>
          <a:bodyPr wrap="square" rtlCol="0">
            <a:spAutoFit/>
          </a:bodyPr>
          <a:lstStyle/>
          <a:p>
            <a:r>
              <a:rPr lang="en-US" dirty="0"/>
              <a:t>Trojan Trigger</a:t>
            </a:r>
          </a:p>
        </p:txBody>
      </p:sp>
      <p:sp>
        <p:nvSpPr>
          <p:cNvPr id="76" name="TextBox 75">
            <a:extLst>
              <a:ext uri="{FF2B5EF4-FFF2-40B4-BE49-F238E27FC236}">
                <a16:creationId xmlns:a16="http://schemas.microsoft.com/office/drawing/2014/main" id="{9BABFA49-29B2-4900-AA21-7D97E5A85771}"/>
              </a:ext>
            </a:extLst>
          </p:cNvPr>
          <p:cNvSpPr txBox="1"/>
          <p:nvPr/>
        </p:nvSpPr>
        <p:spPr>
          <a:xfrm>
            <a:off x="2577640" y="5835128"/>
            <a:ext cx="1459932" cy="369332"/>
          </a:xfrm>
          <a:prstGeom prst="rect">
            <a:avLst/>
          </a:prstGeom>
          <a:noFill/>
        </p:spPr>
        <p:txBody>
          <a:bodyPr wrap="square" rtlCol="0">
            <a:spAutoFit/>
          </a:bodyPr>
          <a:lstStyle/>
          <a:p>
            <a:r>
              <a:rPr lang="en-US" dirty="0"/>
              <a:t>Trojan Trigger</a:t>
            </a:r>
          </a:p>
        </p:txBody>
      </p:sp>
      <p:sp>
        <p:nvSpPr>
          <p:cNvPr id="3" name="TextBox 2">
            <a:extLst>
              <a:ext uri="{FF2B5EF4-FFF2-40B4-BE49-F238E27FC236}">
                <a16:creationId xmlns:a16="http://schemas.microsoft.com/office/drawing/2014/main" id="{6ACF8587-AA27-4B88-ACFF-FD0983AFD162}"/>
              </a:ext>
            </a:extLst>
          </p:cNvPr>
          <p:cNvSpPr txBox="1"/>
          <p:nvPr/>
        </p:nvSpPr>
        <p:spPr>
          <a:xfrm>
            <a:off x="4051437" y="5466661"/>
            <a:ext cx="5034713" cy="923330"/>
          </a:xfrm>
          <a:prstGeom prst="rect">
            <a:avLst/>
          </a:prstGeom>
          <a:noFill/>
        </p:spPr>
        <p:txBody>
          <a:bodyPr wrap="square" rtlCol="0">
            <a:spAutoFit/>
          </a:bodyPr>
          <a:lstStyle/>
          <a:p>
            <a:r>
              <a:rPr lang="en-US" dirty="0"/>
              <a:t>Trojan Trigger: A small piece of input data that will cause the trojaned model to generate the trojan target label.</a:t>
            </a:r>
          </a:p>
        </p:txBody>
      </p:sp>
      <p:sp>
        <p:nvSpPr>
          <p:cNvPr id="77" name="TextBox 76">
            <a:extLst>
              <a:ext uri="{FF2B5EF4-FFF2-40B4-BE49-F238E27FC236}">
                <a16:creationId xmlns:a16="http://schemas.microsoft.com/office/drawing/2014/main" id="{B2A43FC9-5EA2-4A1C-8E68-184C150CC8AE}"/>
              </a:ext>
            </a:extLst>
          </p:cNvPr>
          <p:cNvSpPr txBox="1"/>
          <p:nvPr/>
        </p:nvSpPr>
        <p:spPr>
          <a:xfrm>
            <a:off x="7609729" y="324362"/>
            <a:ext cx="4078688" cy="923330"/>
          </a:xfrm>
          <a:prstGeom prst="rect">
            <a:avLst/>
          </a:prstGeom>
          <a:noFill/>
        </p:spPr>
        <p:txBody>
          <a:bodyPr wrap="square" rtlCol="0">
            <a:spAutoFit/>
          </a:bodyPr>
          <a:lstStyle/>
          <a:p>
            <a:r>
              <a:rPr lang="en-US" dirty="0"/>
              <a:t>Trojan Target Label:</a:t>
            </a:r>
          </a:p>
          <a:p>
            <a:r>
              <a:rPr lang="en-US" dirty="0"/>
              <a:t>Target output that attacker want trojaned model to generate.</a:t>
            </a:r>
          </a:p>
        </p:txBody>
      </p:sp>
    </p:spTree>
    <p:extLst>
      <p:ext uri="{BB962C8B-B14F-4D97-AF65-F5344CB8AC3E}">
        <p14:creationId xmlns:p14="http://schemas.microsoft.com/office/powerpoint/2010/main" val="268705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par>
                                <p:cTn id="8" presetID="22" presetClass="entr" presetSubtype="8"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par>
                                <p:cTn id="11" presetID="22" presetClass="entr" presetSubtype="8"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left)">
                                      <p:cBhvr>
                                        <p:cTn id="23" dur="500"/>
                                        <p:tgtEl>
                                          <p:spTgt spid="7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500"/>
                                        <p:tgtEl>
                                          <p:spTgt spid="55"/>
                                        </p:tgtEl>
                                      </p:cBhvr>
                                    </p:animEffect>
                                  </p:childTnLst>
                                </p:cTn>
                              </p:par>
                              <p:par>
                                <p:cTn id="36" presetID="22" presetClass="entr" presetSubtype="8"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8"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down)">
                                      <p:cBhvr>
                                        <p:cTn id="46" dur="500"/>
                                        <p:tgtEl>
                                          <p:spTgt spid="74"/>
                                        </p:tgtEl>
                                      </p:cBhvr>
                                    </p:animEffect>
                                  </p:childTnLst>
                                </p:cTn>
                              </p:par>
                              <p:par>
                                <p:cTn id="47" presetID="22" presetClass="entr" presetSubtype="4"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down)">
                                      <p:cBhvr>
                                        <p:cTn id="49" dur="500"/>
                                        <p:tgtEl>
                                          <p:spTgt spid="73"/>
                                        </p:tgtEl>
                                      </p:cBhvr>
                                    </p:animEffect>
                                  </p:childTnLst>
                                </p:cTn>
                              </p:par>
                              <p:par>
                                <p:cTn id="50" presetID="22" presetClass="entr" presetSubtype="4"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anim calcmode="lin" valueType="num">
                                      <p:cBhvr additive="base">
                                        <p:cTn id="61" dur="500" fill="hold"/>
                                        <p:tgtEl>
                                          <p:spTgt spid="92"/>
                                        </p:tgtEl>
                                        <p:attrNameLst>
                                          <p:attrName>ppt_x</p:attrName>
                                        </p:attrNameLst>
                                      </p:cBhvr>
                                      <p:tavLst>
                                        <p:tav tm="0">
                                          <p:val>
                                            <p:strVal val="#ppt_x"/>
                                          </p:val>
                                        </p:tav>
                                        <p:tav tm="100000">
                                          <p:val>
                                            <p:strVal val="#ppt_x"/>
                                          </p:val>
                                        </p:tav>
                                      </p:tavLst>
                                    </p:anim>
                                    <p:anim calcmode="lin" valueType="num">
                                      <p:cBhvr additive="base">
                                        <p:cTn id="62" dur="500" fill="hold"/>
                                        <p:tgtEl>
                                          <p:spTgt spid="9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anim calcmode="lin" valueType="num">
                                      <p:cBhvr additive="base">
                                        <p:cTn id="65" dur="500" fill="hold"/>
                                        <p:tgtEl>
                                          <p:spTgt spid="93"/>
                                        </p:tgtEl>
                                        <p:attrNameLst>
                                          <p:attrName>ppt_x</p:attrName>
                                        </p:attrNameLst>
                                      </p:cBhvr>
                                      <p:tavLst>
                                        <p:tav tm="0">
                                          <p:val>
                                            <p:strVal val="#ppt_x"/>
                                          </p:val>
                                        </p:tav>
                                        <p:tav tm="100000">
                                          <p:val>
                                            <p:strVal val="#ppt_x"/>
                                          </p:val>
                                        </p:tav>
                                      </p:tavLst>
                                    </p:anim>
                                    <p:anim calcmode="lin" valueType="num">
                                      <p:cBhvr additive="base">
                                        <p:cTn id="66" dur="500" fill="hold"/>
                                        <p:tgtEl>
                                          <p:spTgt spid="9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 calcmode="lin" valueType="num">
                                      <p:cBhvr additive="base">
                                        <p:cTn id="69" dur="500" fill="hold"/>
                                        <p:tgtEl>
                                          <p:spTgt spid="76"/>
                                        </p:tgtEl>
                                        <p:attrNameLst>
                                          <p:attrName>ppt_x</p:attrName>
                                        </p:attrNameLst>
                                      </p:cBhvr>
                                      <p:tavLst>
                                        <p:tav tm="0">
                                          <p:val>
                                            <p:strVal val="#ppt_x"/>
                                          </p:val>
                                        </p:tav>
                                        <p:tav tm="100000">
                                          <p:val>
                                            <p:strVal val="#ppt_x"/>
                                          </p:val>
                                        </p:tav>
                                      </p:tavLst>
                                    </p:anim>
                                    <p:anim calcmode="lin" valueType="num">
                                      <p:cBhvr additive="base">
                                        <p:cTn id="70" dur="500" fill="hold"/>
                                        <p:tgtEl>
                                          <p:spTgt spid="7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500" fill="hold"/>
                                        <p:tgtEl>
                                          <p:spTgt spid="75"/>
                                        </p:tgtEl>
                                        <p:attrNameLst>
                                          <p:attrName>ppt_x</p:attrName>
                                        </p:attrNameLst>
                                      </p:cBhvr>
                                      <p:tavLst>
                                        <p:tav tm="0">
                                          <p:val>
                                            <p:strVal val="#ppt_x"/>
                                          </p:val>
                                        </p:tav>
                                        <p:tav tm="100000">
                                          <p:val>
                                            <p:strVal val="#ppt_x"/>
                                          </p:val>
                                        </p:tav>
                                      </p:tavLst>
                                    </p:anim>
                                    <p:anim calcmode="lin" valueType="num">
                                      <p:cBhvr additive="base">
                                        <p:cTn id="74" dur="500" fill="hold"/>
                                        <p:tgtEl>
                                          <p:spTgt spid="7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anim calcmode="lin" valueType="num">
                                      <p:cBhvr additive="base">
                                        <p:cTn id="77" dur="500" fill="hold"/>
                                        <p:tgtEl>
                                          <p:spTgt spid="70"/>
                                        </p:tgtEl>
                                        <p:attrNameLst>
                                          <p:attrName>ppt_x</p:attrName>
                                        </p:attrNameLst>
                                      </p:cBhvr>
                                      <p:tavLst>
                                        <p:tav tm="0">
                                          <p:val>
                                            <p:strVal val="#ppt_x"/>
                                          </p:val>
                                        </p:tav>
                                        <p:tav tm="100000">
                                          <p:val>
                                            <p:strVal val="#ppt_x"/>
                                          </p:val>
                                        </p:tav>
                                      </p:tavLst>
                                    </p:anim>
                                    <p:anim calcmode="lin" valueType="num">
                                      <p:cBhvr additive="base">
                                        <p:cTn id="78" dur="500" fill="hold"/>
                                        <p:tgtEl>
                                          <p:spTgt spid="7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1"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left)">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1"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left)">
                                      <p:cBhvr>
                                        <p:cTn id="97" dur="50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wipe(left)">
                                      <p:cBhvr>
                                        <p:cTn id="102" dur="500"/>
                                        <p:tgtEl>
                                          <p:spTgt spid="10"/>
                                        </p:tgtEl>
                                      </p:cBhvr>
                                    </p:animEffect>
                                  </p:childTnLst>
                                </p:cTn>
                              </p:par>
                              <p:par>
                                <p:cTn id="103" presetID="22" presetClass="entr" presetSubtype="8" fill="hold"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left)">
                                      <p:cBhvr>
                                        <p:cTn id="105" dur="500"/>
                                        <p:tgtEl>
                                          <p:spTgt spid="31"/>
                                        </p:tgtEl>
                                      </p:cBhvr>
                                    </p:animEffect>
                                  </p:childTnLst>
                                </p:cTn>
                              </p:par>
                              <p:par>
                                <p:cTn id="106" presetID="22" presetClass="entr" presetSubtype="8" fill="hold"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left)">
                                      <p:cBhvr>
                                        <p:cTn id="111" dur="500"/>
                                        <p:tgtEl>
                                          <p:spTgt spid="13"/>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left)">
                                      <p:cBhvr>
                                        <p:cTn id="114" dur="500"/>
                                        <p:tgtEl>
                                          <p:spTgt spid="67"/>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left)">
                                      <p:cBhvr>
                                        <p:cTn id="117" dur="500"/>
                                        <p:tgtEl>
                                          <p:spTgt spid="6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left)">
                                      <p:cBhvr>
                                        <p:cTn id="12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9" grpId="0" animBg="1"/>
      <p:bldP spid="79" grpId="1" animBg="1"/>
      <p:bldP spid="9" grpId="0" animBg="1"/>
      <p:bldP spid="92" grpId="0" animBg="1"/>
      <p:bldP spid="93" grpId="0" animBg="1"/>
      <p:bldP spid="4" grpId="0"/>
      <p:bldP spid="5" grpId="0"/>
      <p:bldP spid="11" grpId="0"/>
      <p:bldP spid="13" grpId="0" animBg="1"/>
      <p:bldP spid="66" grpId="0" animBg="1"/>
      <p:bldP spid="67" grpId="0" animBg="1"/>
      <p:bldP spid="70" grpId="0"/>
      <p:bldP spid="75" grpId="0"/>
      <p:bldP spid="76" grpId="0"/>
      <p:bldP spid="3"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a:t>Highlights</a:t>
            </a:r>
            <a:endParaRPr lang="en-US" dirty="0"/>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428750"/>
            <a:ext cx="11156950" cy="4457700"/>
          </a:xfrm>
        </p:spPr>
        <p:txBody>
          <a:bodyPr>
            <a:normAutofit/>
          </a:bodyPr>
          <a:lstStyle/>
          <a:p>
            <a:r>
              <a:rPr lang="en-US" altLang="zh-CN" dirty="0"/>
              <a:t>Assumption</a:t>
            </a:r>
          </a:p>
          <a:p>
            <a:pPr lvl="1"/>
            <a:r>
              <a:rPr lang="en-US" dirty="0"/>
              <a:t>Access to the model structure and parameters</a:t>
            </a:r>
          </a:p>
          <a:p>
            <a:pPr lvl="1"/>
            <a:r>
              <a:rPr lang="en-US" dirty="0"/>
              <a:t>No access to training phase or training data</a:t>
            </a:r>
          </a:p>
          <a:p>
            <a:endParaRPr lang="en-US" dirty="0"/>
          </a:p>
          <a:p>
            <a:r>
              <a:rPr lang="en-US" dirty="0"/>
              <a:t>In this paper, </a:t>
            </a:r>
            <a:r>
              <a:rPr lang="en-US"/>
              <a:t>we demonstrate </a:t>
            </a:r>
            <a:r>
              <a:rPr lang="en-US" dirty="0"/>
              <a:t>trojaning attack on Neural Networks.</a:t>
            </a:r>
          </a:p>
          <a:p>
            <a:pPr lvl="1"/>
            <a:r>
              <a:rPr lang="en-US" dirty="0"/>
              <a:t>The trojan trigger is generated based on hidden layer</a:t>
            </a:r>
          </a:p>
          <a:p>
            <a:pPr lvl="1"/>
            <a:r>
              <a:rPr lang="en-US" dirty="0"/>
              <a:t>Input-agnostic trojan trigger per model</a:t>
            </a:r>
          </a:p>
          <a:p>
            <a:pPr lvl="1"/>
            <a:r>
              <a:rPr lang="en-US" dirty="0"/>
              <a:t>Competitive performance on normal data</a:t>
            </a:r>
          </a:p>
          <a:p>
            <a:pPr lvl="1"/>
            <a:r>
              <a:rPr lang="en-US" dirty="0"/>
              <a:t>Nearly 100% attack success rate</a:t>
            </a:r>
          </a:p>
          <a:p>
            <a:pPr lvl="1"/>
            <a:endParaRPr lang="en-US" dirty="0"/>
          </a:p>
        </p:txBody>
      </p:sp>
    </p:spTree>
    <p:extLst>
      <p:ext uri="{BB962C8B-B14F-4D97-AF65-F5344CB8AC3E}">
        <p14:creationId xmlns:p14="http://schemas.microsoft.com/office/powerpoint/2010/main" val="21336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5" end="5"/>
                                            </p:txEl>
                                          </p:spTgt>
                                        </p:tgtEl>
                                      </p:cBhvr>
                                    </p:animEffect>
                                    <p:animScale>
                                      <p:cBhvr>
                                        <p:cTn id="22" dur="250" autoRev="1" fill="hold"/>
                                        <p:tgtEl>
                                          <p:spTgt spid="3">
                                            <p:txEl>
                                              <p:pRg st="5" end="5"/>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6" end="6"/>
                                            </p:txEl>
                                          </p:spTgt>
                                        </p:tgtEl>
                                      </p:cBhvr>
                                    </p:animEffect>
                                    <p:animScale>
                                      <p:cBhvr>
                                        <p:cTn id="27" dur="250" autoRev="1" fill="hold"/>
                                        <p:tgtEl>
                                          <p:spTgt spid="3">
                                            <p:txEl>
                                              <p:pRg st="6" end="6"/>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7" end="7"/>
                                            </p:txEl>
                                          </p:spTgt>
                                        </p:tgtEl>
                                      </p:cBhvr>
                                    </p:animEffect>
                                    <p:animScale>
                                      <p:cBhvr>
                                        <p:cTn id="32" dur="250" autoRev="1" fill="hold"/>
                                        <p:tgtEl>
                                          <p:spTgt spid="3">
                                            <p:txEl>
                                              <p:pRg st="7" end="7"/>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8" end="8"/>
                                            </p:txEl>
                                          </p:spTgt>
                                        </p:tgtEl>
                                      </p:cBhvr>
                                    </p:animEffect>
                                    <p:animScale>
                                      <p:cBhvr>
                                        <p:cTn id="37" dur="250" autoRev="1" fill="hold"/>
                                        <p:tgtEl>
                                          <p:spTgt spid="3">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Graphic 50" descr="Laptop">
            <a:extLst>
              <a:ext uri="{FF2B5EF4-FFF2-40B4-BE49-F238E27FC236}">
                <a16:creationId xmlns:a16="http://schemas.microsoft.com/office/drawing/2014/main" id="{C042279F-3F7F-46F2-88E1-4EB19991A8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3107" y="4953000"/>
            <a:ext cx="914400" cy="914400"/>
          </a:xfrm>
          <a:prstGeom prst="rect">
            <a:avLst/>
          </a:prstGeom>
        </p:spPr>
      </p:pic>
      <p:pic>
        <p:nvPicPr>
          <p:cNvPr id="53" name="Graphic 52" descr="Smart Phone">
            <a:extLst>
              <a:ext uri="{FF2B5EF4-FFF2-40B4-BE49-F238E27FC236}">
                <a16:creationId xmlns:a16="http://schemas.microsoft.com/office/drawing/2014/main" id="{2D06AC09-4042-4D70-8DD6-D233093C57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3467" y="4953000"/>
            <a:ext cx="914400" cy="914400"/>
          </a:xfrm>
          <a:prstGeom prst="rect">
            <a:avLst/>
          </a:prstGeom>
        </p:spPr>
      </p:pic>
      <p:pic>
        <p:nvPicPr>
          <p:cNvPr id="55" name="Graphic 54" descr="Tablet">
            <a:extLst>
              <a:ext uri="{FF2B5EF4-FFF2-40B4-BE49-F238E27FC236}">
                <a16:creationId xmlns:a16="http://schemas.microsoft.com/office/drawing/2014/main" id="{ED9265A1-BBC1-4DEC-9F9E-C5EF6EEC6A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2747" y="4953000"/>
            <a:ext cx="914400" cy="914400"/>
          </a:xfrm>
          <a:prstGeom prst="rect">
            <a:avLst/>
          </a:prstGeom>
        </p:spPr>
      </p:pic>
      <p:sp>
        <p:nvSpPr>
          <p:cNvPr id="59" name="Rectangle 58">
            <a:extLst>
              <a:ext uri="{FF2B5EF4-FFF2-40B4-BE49-F238E27FC236}">
                <a16:creationId xmlns:a16="http://schemas.microsoft.com/office/drawing/2014/main" id="{D4809948-0EC4-477F-9A6A-68DE092341B6}"/>
              </a:ext>
            </a:extLst>
          </p:cNvPr>
          <p:cNvSpPr/>
          <p:nvPr/>
        </p:nvSpPr>
        <p:spPr>
          <a:xfrm>
            <a:off x="7987143" y="5964307"/>
            <a:ext cx="1365310" cy="369332"/>
          </a:xfrm>
          <a:prstGeom prst="rect">
            <a:avLst/>
          </a:prstGeom>
        </p:spPr>
        <p:txBody>
          <a:bodyPr wrap="none">
            <a:spAutoFit/>
          </a:bodyPr>
          <a:lstStyle/>
          <a:p>
            <a:r>
              <a:rPr lang="en-US" dirty="0"/>
              <a:t>Model Users</a:t>
            </a:r>
          </a:p>
        </p:txBody>
      </p:sp>
      <p:sp>
        <p:nvSpPr>
          <p:cNvPr id="19" name="Rectangle 18">
            <a:extLst>
              <a:ext uri="{FF2B5EF4-FFF2-40B4-BE49-F238E27FC236}">
                <a16:creationId xmlns:a16="http://schemas.microsoft.com/office/drawing/2014/main" id="{16780424-42D8-4D10-885D-A45FD38455D2}"/>
              </a:ext>
            </a:extLst>
          </p:cNvPr>
          <p:cNvSpPr/>
          <p:nvPr/>
        </p:nvSpPr>
        <p:spPr>
          <a:xfrm>
            <a:off x="3400989" y="5953848"/>
            <a:ext cx="1046184" cy="369332"/>
          </a:xfrm>
          <a:prstGeom prst="rect">
            <a:avLst/>
          </a:prstGeom>
          <a:ln>
            <a:noFill/>
          </a:ln>
        </p:spPr>
        <p:txBody>
          <a:bodyPr wrap="none">
            <a:spAutoFit/>
          </a:bodyPr>
          <a:lstStyle/>
          <a:p>
            <a:r>
              <a:rPr lang="en-US" dirty="0"/>
              <a:t>Attackers</a:t>
            </a:r>
          </a:p>
        </p:txBody>
      </p:sp>
      <p:pic>
        <p:nvPicPr>
          <p:cNvPr id="8" name="Picture 7">
            <a:extLst>
              <a:ext uri="{FF2B5EF4-FFF2-40B4-BE49-F238E27FC236}">
                <a16:creationId xmlns:a16="http://schemas.microsoft.com/office/drawing/2014/main" id="{B1112AAD-2708-4BF5-97BF-608DADD60EF5}"/>
              </a:ext>
            </a:extLst>
          </p:cNvPr>
          <p:cNvPicPr>
            <a:picLocks noChangeAspect="1"/>
          </p:cNvPicPr>
          <p:nvPr/>
        </p:nvPicPr>
        <p:blipFill rotWithShape="1">
          <a:blip r:embed="rId9">
            <a:extLst>
              <a:ext uri="{28A0092B-C50C-407E-A947-70E740481C1C}">
                <a14:useLocalDpi xmlns:a14="http://schemas.microsoft.com/office/drawing/2010/main" val="0"/>
              </a:ext>
            </a:extLst>
          </a:blip>
          <a:srcRect l="22678" t="-1189" r="25305"/>
          <a:stretch/>
        </p:blipFill>
        <p:spPr>
          <a:xfrm>
            <a:off x="3240162" y="4478259"/>
            <a:ext cx="1150238" cy="1475589"/>
          </a:xfrm>
          <a:prstGeom prst="rect">
            <a:avLst/>
          </a:prstGeom>
        </p:spPr>
      </p:pic>
      <p:pic>
        <p:nvPicPr>
          <p:cNvPr id="64" name="Picture 63">
            <a:extLst>
              <a:ext uri="{FF2B5EF4-FFF2-40B4-BE49-F238E27FC236}">
                <a16:creationId xmlns:a16="http://schemas.microsoft.com/office/drawing/2014/main" id="{39D66C3E-9436-4D18-A5EC-B58D730A2608}"/>
              </a:ext>
            </a:extLst>
          </p:cNvPr>
          <p:cNvPicPr>
            <a:picLocks noChangeAspect="1"/>
          </p:cNvPicPr>
          <p:nvPr/>
        </p:nvPicPr>
        <p:blipFill>
          <a:blip r:embed="rId10"/>
          <a:stretch>
            <a:fillRect/>
          </a:stretch>
        </p:blipFill>
        <p:spPr>
          <a:xfrm>
            <a:off x="4229445" y="921535"/>
            <a:ext cx="606605" cy="627943"/>
          </a:xfrm>
          <a:prstGeom prst="rect">
            <a:avLst/>
          </a:prstGeom>
        </p:spPr>
      </p:pic>
      <p:pic>
        <p:nvPicPr>
          <p:cNvPr id="9" name="Picture 8">
            <a:extLst>
              <a:ext uri="{FF2B5EF4-FFF2-40B4-BE49-F238E27FC236}">
                <a16:creationId xmlns:a16="http://schemas.microsoft.com/office/drawing/2014/main" id="{D0129667-C3D3-4F43-BA39-5B7CB1980D88}"/>
              </a:ext>
            </a:extLst>
          </p:cNvPr>
          <p:cNvPicPr>
            <a:picLocks noChangeAspect="1"/>
          </p:cNvPicPr>
          <p:nvPr/>
        </p:nvPicPr>
        <p:blipFill>
          <a:blip r:embed="rId11"/>
          <a:stretch>
            <a:fillRect/>
          </a:stretch>
        </p:blipFill>
        <p:spPr>
          <a:xfrm>
            <a:off x="4421885" y="4326199"/>
            <a:ext cx="1231499" cy="1268078"/>
          </a:xfrm>
          <a:prstGeom prst="rect">
            <a:avLst/>
          </a:prstGeom>
        </p:spPr>
      </p:pic>
      <p:sp>
        <p:nvSpPr>
          <p:cNvPr id="14" name="Arc 13">
            <a:extLst>
              <a:ext uri="{FF2B5EF4-FFF2-40B4-BE49-F238E27FC236}">
                <a16:creationId xmlns:a16="http://schemas.microsoft.com/office/drawing/2014/main" id="{3EA103F0-7CEA-49C9-B26E-D680EAF5589F}"/>
              </a:ext>
            </a:extLst>
          </p:cNvPr>
          <p:cNvSpPr/>
          <p:nvPr/>
        </p:nvSpPr>
        <p:spPr>
          <a:xfrm>
            <a:off x="3147867" y="3995860"/>
            <a:ext cx="1334827" cy="660678"/>
          </a:xfrm>
          <a:prstGeom prst="arc">
            <a:avLst>
              <a:gd name="adj1" fmla="val 10818634"/>
              <a:gd name="adj2" fmla="val 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a:extLst>
              <a:ext uri="{FF2B5EF4-FFF2-40B4-BE49-F238E27FC236}">
                <a16:creationId xmlns:a16="http://schemas.microsoft.com/office/drawing/2014/main" id="{765A2C4A-8C5E-462B-96FF-CDB034F0DA64}"/>
              </a:ext>
            </a:extLst>
          </p:cNvPr>
          <p:cNvSpPr/>
          <p:nvPr/>
        </p:nvSpPr>
        <p:spPr>
          <a:xfrm>
            <a:off x="3400989" y="3995860"/>
            <a:ext cx="767774" cy="369332"/>
          </a:xfrm>
          <a:prstGeom prst="rect">
            <a:avLst/>
          </a:prstGeom>
        </p:spPr>
        <p:txBody>
          <a:bodyPr wrap="none">
            <a:spAutoFit/>
          </a:bodyPr>
          <a:lstStyle/>
          <a:p>
            <a:r>
              <a:rPr lang="en-US" dirty="0"/>
              <a:t>Trojan</a:t>
            </a:r>
          </a:p>
        </p:txBody>
      </p:sp>
      <p:pic>
        <p:nvPicPr>
          <p:cNvPr id="124" name="Picture 123">
            <a:extLst>
              <a:ext uri="{FF2B5EF4-FFF2-40B4-BE49-F238E27FC236}">
                <a16:creationId xmlns:a16="http://schemas.microsoft.com/office/drawing/2014/main" id="{ADE52D6F-8994-448D-8D03-7CD589959A57}"/>
              </a:ext>
            </a:extLst>
          </p:cNvPr>
          <p:cNvPicPr>
            <a:picLocks noChangeAspect="1"/>
          </p:cNvPicPr>
          <p:nvPr/>
        </p:nvPicPr>
        <p:blipFill>
          <a:blip r:embed="rId11"/>
          <a:stretch>
            <a:fillRect/>
          </a:stretch>
        </p:blipFill>
        <p:spPr>
          <a:xfrm>
            <a:off x="4421884" y="4318961"/>
            <a:ext cx="1231499" cy="1268078"/>
          </a:xfrm>
          <a:prstGeom prst="rect">
            <a:avLst/>
          </a:prstGeom>
        </p:spPr>
      </p:pic>
      <p:sp>
        <p:nvSpPr>
          <p:cNvPr id="25" name="Rectangle 24">
            <a:extLst>
              <a:ext uri="{FF2B5EF4-FFF2-40B4-BE49-F238E27FC236}">
                <a16:creationId xmlns:a16="http://schemas.microsoft.com/office/drawing/2014/main" id="{FE6F9DE5-B148-4883-96E1-137740EB8A20}"/>
              </a:ext>
            </a:extLst>
          </p:cNvPr>
          <p:cNvSpPr/>
          <p:nvPr/>
        </p:nvSpPr>
        <p:spPr>
          <a:xfrm>
            <a:off x="759774" y="326966"/>
            <a:ext cx="10871200" cy="1916067"/>
          </a:xfrm>
          <a:prstGeom prst="rect">
            <a:avLst/>
          </a:prstGeom>
          <a:noFill/>
          <a:ln w="381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91855AF-5E36-4EAC-B920-107A9152F6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67201" y="93149"/>
            <a:ext cx="589523" cy="630274"/>
          </a:xfrm>
          <a:prstGeom prst="rect">
            <a:avLst/>
          </a:prstGeom>
        </p:spPr>
      </p:pic>
      <p:pic>
        <p:nvPicPr>
          <p:cNvPr id="27" name="Picture 26">
            <a:extLst>
              <a:ext uri="{FF2B5EF4-FFF2-40B4-BE49-F238E27FC236}">
                <a16:creationId xmlns:a16="http://schemas.microsoft.com/office/drawing/2014/main" id="{A6AC0FBC-C56C-4013-AF33-899A3FADA97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63147" y="1221444"/>
            <a:ext cx="1146190" cy="656068"/>
          </a:xfrm>
          <a:prstGeom prst="rect">
            <a:avLst/>
          </a:prstGeom>
        </p:spPr>
      </p:pic>
      <p:pic>
        <p:nvPicPr>
          <p:cNvPr id="28" name="Picture 27">
            <a:extLst>
              <a:ext uri="{FF2B5EF4-FFF2-40B4-BE49-F238E27FC236}">
                <a16:creationId xmlns:a16="http://schemas.microsoft.com/office/drawing/2014/main" id="{FFF39831-E8F9-480B-854D-C1577CA3A730}"/>
              </a:ext>
            </a:extLst>
          </p:cNvPr>
          <p:cNvPicPr>
            <a:picLocks noChangeAspect="1"/>
          </p:cNvPicPr>
          <p:nvPr/>
        </p:nvPicPr>
        <p:blipFill>
          <a:blip r:embed="rId14"/>
          <a:stretch>
            <a:fillRect/>
          </a:stretch>
        </p:blipFill>
        <p:spPr>
          <a:xfrm>
            <a:off x="1123138" y="93149"/>
            <a:ext cx="1055724" cy="536808"/>
          </a:xfrm>
          <a:prstGeom prst="rect">
            <a:avLst/>
          </a:prstGeom>
        </p:spPr>
      </p:pic>
      <p:pic>
        <p:nvPicPr>
          <p:cNvPr id="29" name="Picture 28">
            <a:extLst>
              <a:ext uri="{FF2B5EF4-FFF2-40B4-BE49-F238E27FC236}">
                <a16:creationId xmlns:a16="http://schemas.microsoft.com/office/drawing/2014/main" id="{63C669CA-F7DE-4C5B-A3DC-ABD120294536}"/>
              </a:ext>
            </a:extLst>
          </p:cNvPr>
          <p:cNvPicPr>
            <a:picLocks noChangeAspect="1"/>
          </p:cNvPicPr>
          <p:nvPr/>
        </p:nvPicPr>
        <p:blipFill>
          <a:blip r:embed="rId15"/>
          <a:stretch>
            <a:fillRect/>
          </a:stretch>
        </p:blipFill>
        <p:spPr>
          <a:xfrm>
            <a:off x="5487933" y="112355"/>
            <a:ext cx="1664744" cy="498396"/>
          </a:xfrm>
          <a:prstGeom prst="rect">
            <a:avLst/>
          </a:prstGeom>
        </p:spPr>
      </p:pic>
      <p:pic>
        <p:nvPicPr>
          <p:cNvPr id="30" name="Picture 29">
            <a:extLst>
              <a:ext uri="{FF2B5EF4-FFF2-40B4-BE49-F238E27FC236}">
                <a16:creationId xmlns:a16="http://schemas.microsoft.com/office/drawing/2014/main" id="{9366FE09-2DBB-431B-B53B-95C93B8C4136}"/>
              </a:ext>
            </a:extLst>
          </p:cNvPr>
          <p:cNvPicPr>
            <a:picLocks noChangeAspect="1"/>
          </p:cNvPicPr>
          <p:nvPr/>
        </p:nvPicPr>
        <p:blipFill>
          <a:blip r:embed="rId16"/>
          <a:stretch>
            <a:fillRect/>
          </a:stretch>
        </p:blipFill>
        <p:spPr>
          <a:xfrm rot="10800000" flipH="1" flipV="1">
            <a:off x="3202503" y="112355"/>
            <a:ext cx="1012141" cy="467634"/>
          </a:xfrm>
          <a:prstGeom prst="rect">
            <a:avLst/>
          </a:prstGeom>
        </p:spPr>
      </p:pic>
      <p:pic>
        <p:nvPicPr>
          <p:cNvPr id="31" name="Picture 30">
            <a:extLst>
              <a:ext uri="{FF2B5EF4-FFF2-40B4-BE49-F238E27FC236}">
                <a16:creationId xmlns:a16="http://schemas.microsoft.com/office/drawing/2014/main" id="{1CD37D44-A002-43E2-92FF-2AB984AC493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54820" y="114461"/>
            <a:ext cx="1288740" cy="515496"/>
          </a:xfrm>
          <a:prstGeom prst="rect">
            <a:avLst/>
          </a:prstGeom>
        </p:spPr>
      </p:pic>
      <p:pic>
        <p:nvPicPr>
          <p:cNvPr id="32" name="Picture 31">
            <a:extLst>
              <a:ext uri="{FF2B5EF4-FFF2-40B4-BE49-F238E27FC236}">
                <a16:creationId xmlns:a16="http://schemas.microsoft.com/office/drawing/2014/main" id="{33C6DFBD-47B7-4DAB-85D3-ACB95F43508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19264" y="787531"/>
            <a:ext cx="1160120" cy="821563"/>
          </a:xfrm>
          <a:prstGeom prst="rect">
            <a:avLst/>
          </a:prstGeom>
        </p:spPr>
      </p:pic>
      <p:pic>
        <p:nvPicPr>
          <p:cNvPr id="33" name="Picture 32">
            <a:extLst>
              <a:ext uri="{FF2B5EF4-FFF2-40B4-BE49-F238E27FC236}">
                <a16:creationId xmlns:a16="http://schemas.microsoft.com/office/drawing/2014/main" id="{FD615395-73D9-4D85-A415-1E0648F6FC7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30074" y="683939"/>
            <a:ext cx="1178499" cy="620263"/>
          </a:xfrm>
          <a:prstGeom prst="rect">
            <a:avLst/>
          </a:prstGeom>
        </p:spPr>
      </p:pic>
      <p:pic>
        <p:nvPicPr>
          <p:cNvPr id="34" name="Picture 33">
            <a:extLst>
              <a:ext uri="{FF2B5EF4-FFF2-40B4-BE49-F238E27FC236}">
                <a16:creationId xmlns:a16="http://schemas.microsoft.com/office/drawing/2014/main" id="{0227D6FC-E544-42D8-88E3-4AE3D02C53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27551" y="454265"/>
            <a:ext cx="1188133" cy="934539"/>
          </a:xfrm>
          <a:prstGeom prst="rect">
            <a:avLst/>
          </a:prstGeom>
        </p:spPr>
      </p:pic>
      <p:pic>
        <p:nvPicPr>
          <p:cNvPr id="35" name="Picture 34">
            <a:extLst>
              <a:ext uri="{FF2B5EF4-FFF2-40B4-BE49-F238E27FC236}">
                <a16:creationId xmlns:a16="http://schemas.microsoft.com/office/drawing/2014/main" id="{070DA84A-D537-4B7A-AAB6-7D0C6EDB9F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87851" y="866477"/>
            <a:ext cx="1853659" cy="772357"/>
          </a:xfrm>
          <a:prstGeom prst="rect">
            <a:avLst/>
          </a:prstGeom>
        </p:spPr>
      </p:pic>
      <p:pic>
        <p:nvPicPr>
          <p:cNvPr id="36" name="Picture 35">
            <a:extLst>
              <a:ext uri="{FF2B5EF4-FFF2-40B4-BE49-F238E27FC236}">
                <a16:creationId xmlns:a16="http://schemas.microsoft.com/office/drawing/2014/main" id="{CC8F3295-1CF6-48E5-95E1-95EDFBB950D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46360" y="659209"/>
            <a:ext cx="625345" cy="1250689"/>
          </a:xfrm>
          <a:prstGeom prst="rect">
            <a:avLst/>
          </a:prstGeom>
        </p:spPr>
      </p:pic>
      <p:pic>
        <p:nvPicPr>
          <p:cNvPr id="38" name="Picture 37">
            <a:extLst>
              <a:ext uri="{FF2B5EF4-FFF2-40B4-BE49-F238E27FC236}">
                <a16:creationId xmlns:a16="http://schemas.microsoft.com/office/drawing/2014/main" id="{1549379D-4D1D-41B0-B4AD-11805D27D35A}"/>
              </a:ext>
            </a:extLst>
          </p:cNvPr>
          <p:cNvPicPr>
            <a:picLocks noChangeAspect="1"/>
          </p:cNvPicPr>
          <p:nvPr/>
        </p:nvPicPr>
        <p:blipFill>
          <a:blip r:embed="rId10"/>
          <a:stretch>
            <a:fillRect/>
          </a:stretch>
        </p:blipFill>
        <p:spPr>
          <a:xfrm>
            <a:off x="4221802" y="921535"/>
            <a:ext cx="606605" cy="627943"/>
          </a:xfrm>
          <a:prstGeom prst="rect">
            <a:avLst/>
          </a:prstGeom>
        </p:spPr>
      </p:pic>
      <p:pic>
        <p:nvPicPr>
          <p:cNvPr id="39" name="Picture 38">
            <a:extLst>
              <a:ext uri="{FF2B5EF4-FFF2-40B4-BE49-F238E27FC236}">
                <a16:creationId xmlns:a16="http://schemas.microsoft.com/office/drawing/2014/main" id="{943850D4-E88E-4998-A3E9-3C93FB94324E}"/>
              </a:ext>
            </a:extLst>
          </p:cNvPr>
          <p:cNvPicPr>
            <a:picLocks noChangeAspect="1"/>
          </p:cNvPicPr>
          <p:nvPr/>
        </p:nvPicPr>
        <p:blipFill>
          <a:blip r:embed="rId11"/>
          <a:stretch>
            <a:fillRect/>
          </a:stretch>
        </p:blipFill>
        <p:spPr>
          <a:xfrm>
            <a:off x="4421877" y="4326199"/>
            <a:ext cx="1231499" cy="1268078"/>
          </a:xfrm>
          <a:prstGeom prst="rect">
            <a:avLst/>
          </a:prstGeom>
        </p:spPr>
      </p:pic>
      <p:pic>
        <p:nvPicPr>
          <p:cNvPr id="37" name="Picture 36">
            <a:extLst>
              <a:ext uri="{FF2B5EF4-FFF2-40B4-BE49-F238E27FC236}">
                <a16:creationId xmlns:a16="http://schemas.microsoft.com/office/drawing/2014/main" id="{5ED84E7A-5638-4661-B4BB-BF5E166CD119}"/>
              </a:ext>
            </a:extLst>
          </p:cNvPr>
          <p:cNvPicPr>
            <a:picLocks noChangeAspect="1"/>
          </p:cNvPicPr>
          <p:nvPr/>
        </p:nvPicPr>
        <p:blipFill>
          <a:blip r:embed="rId11"/>
          <a:stretch>
            <a:fillRect/>
          </a:stretch>
        </p:blipFill>
        <p:spPr>
          <a:xfrm>
            <a:off x="4421881" y="4326199"/>
            <a:ext cx="1231499" cy="1268078"/>
          </a:xfrm>
          <a:prstGeom prst="rect">
            <a:avLst/>
          </a:prstGeom>
        </p:spPr>
      </p:pic>
      <p:pic>
        <p:nvPicPr>
          <p:cNvPr id="40" name="Picture 39">
            <a:extLst>
              <a:ext uri="{FF2B5EF4-FFF2-40B4-BE49-F238E27FC236}">
                <a16:creationId xmlns:a16="http://schemas.microsoft.com/office/drawing/2014/main" id="{E25E036E-F13D-47DD-ABEA-016DFDF36B59}"/>
              </a:ext>
            </a:extLst>
          </p:cNvPr>
          <p:cNvPicPr>
            <a:picLocks noChangeAspect="1"/>
          </p:cNvPicPr>
          <p:nvPr/>
        </p:nvPicPr>
        <p:blipFill>
          <a:blip r:embed="rId11"/>
          <a:stretch>
            <a:fillRect/>
          </a:stretch>
        </p:blipFill>
        <p:spPr>
          <a:xfrm>
            <a:off x="4421883" y="4322889"/>
            <a:ext cx="1231499" cy="1268078"/>
          </a:xfrm>
          <a:prstGeom prst="rect">
            <a:avLst/>
          </a:prstGeom>
        </p:spPr>
      </p:pic>
    </p:spTree>
    <p:extLst>
      <p:ext uri="{BB962C8B-B14F-4D97-AF65-F5344CB8AC3E}">
        <p14:creationId xmlns:p14="http://schemas.microsoft.com/office/powerpoint/2010/main" val="113988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2.59259E-6 L -0.15742 0.51898 " pathEditMode="relative" rAng="0" ptsTypes="AA">
                                      <p:cBhvr>
                                        <p:cTn id="6" dur="2000" fill="hold"/>
                                        <p:tgtEl>
                                          <p:spTgt spid="64"/>
                                        </p:tgtEl>
                                        <p:attrNameLst>
                                          <p:attrName>ppt_x</p:attrName>
                                          <p:attrName>ppt_y</p:attrName>
                                        </p:attrNameLst>
                                      </p:cBhvr>
                                      <p:rCtr x="-7878" y="25949"/>
                                    </p:animMotion>
                                  </p:childTnLst>
                                </p:cTn>
                              </p:par>
                              <p:par>
                                <p:cTn id="7" presetID="6" presetClass="emph" presetSubtype="0" fill="hold" nodeType="withEffect">
                                  <p:stCondLst>
                                    <p:cond delay="0"/>
                                  </p:stCondLst>
                                  <p:childTnLst>
                                    <p:animScale>
                                      <p:cBhvr>
                                        <p:cTn id="8" dur="2000" fill="hold"/>
                                        <p:tgtEl>
                                          <p:spTgt spid="64"/>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left)">
                                      <p:cBhvr>
                                        <p:cTn id="16" dur="500"/>
                                        <p:tgtEl>
                                          <p:spTgt spid="9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wipe(left)">
                                      <p:cBhvr>
                                        <p:cTn id="23" dur="500"/>
                                        <p:tgtEl>
                                          <p:spTgt spid="124"/>
                                        </p:tgtEl>
                                      </p:cBhvr>
                                    </p:animEffect>
                                  </p:childTnLst>
                                </p:cTn>
                              </p:par>
                              <p:par>
                                <p:cTn id="24" presetID="22" presetClass="entr" presetSubtype="8"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1.04167E-6 1.85185E-6 L 0.23815 -0.47546 " pathEditMode="relative" rAng="0" ptsTypes="AA">
                                      <p:cBhvr>
                                        <p:cTn id="34" dur="2000" fill="hold"/>
                                        <p:tgtEl>
                                          <p:spTgt spid="9"/>
                                        </p:tgtEl>
                                        <p:attrNameLst>
                                          <p:attrName>ppt_x</p:attrName>
                                          <p:attrName>ppt_y</p:attrName>
                                        </p:attrNameLst>
                                      </p:cBhvr>
                                      <p:rCtr x="11901" y="-23773"/>
                                    </p:animMotion>
                                  </p:childTnLst>
                                </p:cTn>
                              </p:par>
                              <p:par>
                                <p:cTn id="35" presetID="6" presetClass="emph" presetSubtype="0" fill="hold" nodeType="withEffect">
                                  <p:stCondLst>
                                    <p:cond delay="0"/>
                                  </p:stCondLst>
                                  <p:childTnLst>
                                    <p:animScale>
                                      <p:cBhvr>
                                        <p:cTn id="36" dur="2000" fill="hold"/>
                                        <p:tgtEl>
                                          <p:spTgt spid="9"/>
                                        </p:tgtEl>
                                      </p:cBhvr>
                                      <p:by x="50000" y="50000"/>
                                    </p:animScale>
                                  </p:childTnLst>
                                </p:cTn>
                              </p:par>
                              <p:par>
                                <p:cTn id="37" presetID="42" presetClass="path" presetSubtype="0" accel="50000" decel="50000" fill="hold" nodeType="withEffect">
                                  <p:stCondLst>
                                    <p:cond delay="0"/>
                                  </p:stCondLst>
                                  <p:childTnLst>
                                    <p:animMotion origin="layout" path="M -1.04167E-6 1.85185E-6 L 0.34011 -0.44884 " pathEditMode="relative" rAng="0" ptsTypes="AA">
                                      <p:cBhvr>
                                        <p:cTn id="38" dur="2000" fill="hold"/>
                                        <p:tgtEl>
                                          <p:spTgt spid="39"/>
                                        </p:tgtEl>
                                        <p:attrNameLst>
                                          <p:attrName>ppt_x</p:attrName>
                                          <p:attrName>ppt_y</p:attrName>
                                        </p:attrNameLst>
                                      </p:cBhvr>
                                      <p:rCtr x="17005" y="-22454"/>
                                    </p:animMotion>
                                  </p:childTnLst>
                                </p:cTn>
                              </p:par>
                              <p:par>
                                <p:cTn id="39" presetID="6" presetClass="emph" presetSubtype="0" fill="hold" nodeType="withEffect">
                                  <p:stCondLst>
                                    <p:cond delay="0"/>
                                  </p:stCondLst>
                                  <p:childTnLst>
                                    <p:animScale>
                                      <p:cBhvr>
                                        <p:cTn id="40" dur="2000" fill="hold"/>
                                        <p:tgtEl>
                                          <p:spTgt spid="39"/>
                                        </p:tgtEl>
                                      </p:cBhvr>
                                      <p:by x="50000" y="50000"/>
                                    </p:animScale>
                                  </p:childTnLst>
                                </p:cTn>
                              </p:par>
                              <p:par>
                                <p:cTn id="41" presetID="22" presetClass="entr" presetSubtype="8"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42" presetClass="path" presetSubtype="0" accel="50000" decel="50000" fill="hold" nodeType="withEffect">
                                  <p:stCondLst>
                                    <p:cond delay="0"/>
                                  </p:stCondLst>
                                  <p:childTnLst>
                                    <p:animMotion origin="layout" path="M -1.04167E-6 1.85185E-6 L -0.16654 -0.46273 " pathEditMode="relative" rAng="0" ptsTypes="AA">
                                      <p:cBhvr>
                                        <p:cTn id="45" dur="2000" fill="hold"/>
                                        <p:tgtEl>
                                          <p:spTgt spid="37"/>
                                        </p:tgtEl>
                                        <p:attrNameLst>
                                          <p:attrName>ppt_x</p:attrName>
                                          <p:attrName>ppt_y</p:attrName>
                                        </p:attrNameLst>
                                      </p:cBhvr>
                                      <p:rCtr x="-8333" y="-23148"/>
                                    </p:animMotion>
                                  </p:childTnLst>
                                </p:cTn>
                              </p:par>
                              <p:par>
                                <p:cTn id="46" presetID="6" presetClass="emph" presetSubtype="0" fill="hold" nodeType="withEffect">
                                  <p:stCondLst>
                                    <p:cond delay="0"/>
                                  </p:stCondLst>
                                  <p:childTnLst>
                                    <p:animScale>
                                      <p:cBhvr>
                                        <p:cTn id="47" dur="2000" fill="hold"/>
                                        <p:tgtEl>
                                          <p:spTgt spid="37"/>
                                        </p:tgtEl>
                                      </p:cBhvr>
                                      <p:by x="50000" y="50000"/>
                                    </p:animScale>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par>
                                <p:cTn id="51" presetID="42" presetClass="path" presetSubtype="0" accel="50000" decel="50000" fill="hold" nodeType="withEffect">
                                  <p:stCondLst>
                                    <p:cond delay="0"/>
                                  </p:stCondLst>
                                  <p:childTnLst>
                                    <p:animMotion origin="layout" path="M -1.04167E-6 4.81481E-6 L 0.23815 -0.47547 " pathEditMode="relative" rAng="0" ptsTypes="AA">
                                      <p:cBhvr>
                                        <p:cTn id="52" dur="2000" fill="hold"/>
                                        <p:tgtEl>
                                          <p:spTgt spid="40"/>
                                        </p:tgtEl>
                                        <p:attrNameLst>
                                          <p:attrName>ppt_x</p:attrName>
                                          <p:attrName>ppt_y</p:attrName>
                                        </p:attrNameLst>
                                      </p:cBhvr>
                                      <p:rCtr x="11901" y="-23773"/>
                                    </p:animMotion>
                                  </p:childTnLst>
                                </p:cTn>
                              </p:par>
                              <p:par>
                                <p:cTn id="53" presetID="6" presetClass="emph" presetSubtype="0" fill="hold" nodeType="withEffect">
                                  <p:stCondLst>
                                    <p:cond delay="0"/>
                                  </p:stCondLst>
                                  <p:childTnLst>
                                    <p:animScale>
                                      <p:cBhvr>
                                        <p:cTn id="54" dur="2000" fill="hold"/>
                                        <p:tgtEl>
                                          <p:spTgt spid="40"/>
                                        </p:tgtEl>
                                      </p:cBhvr>
                                      <p:by x="50000" y="50000"/>
                                    </p:animScale>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23815 -0.47546 L 0.31966 -0.07014 " pathEditMode="relative" rAng="0" ptsTypes="AA">
                                      <p:cBhvr>
                                        <p:cTn id="58" dur="2000" fill="hold"/>
                                        <p:tgtEl>
                                          <p:spTgt spid="9"/>
                                        </p:tgtEl>
                                        <p:attrNameLst>
                                          <p:attrName>ppt_x</p:attrName>
                                          <p:attrName>ppt_y</p:attrName>
                                        </p:attrNameLst>
                                      </p:cBhvr>
                                      <p:rCtr x="4076" y="20255"/>
                                    </p:animMotion>
                                  </p:childTnLst>
                                </p:cTn>
                              </p:par>
                              <p:par>
                                <p:cTn id="59" presetID="6" presetClass="emph" presetSubtype="0" fill="hold" nodeType="withEffect">
                                  <p:stCondLst>
                                    <p:cond delay="0"/>
                                  </p:stCondLst>
                                  <p:childTnLst>
                                    <p:animScale>
                                      <p:cBhvr>
                                        <p:cTn id="6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Overview</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825625"/>
            <a:ext cx="5666014" cy="4351338"/>
          </a:xfrm>
        </p:spPr>
        <p:txBody>
          <a:bodyPr/>
          <a:lstStyle/>
          <a:p>
            <a:r>
              <a:rPr lang="en-US" dirty="0"/>
              <a:t>Gradient Descent on Input</a:t>
            </a:r>
          </a:p>
          <a:p>
            <a:endParaRPr lang="en-US" dirty="0"/>
          </a:p>
          <a:p>
            <a:r>
              <a:rPr lang="en-US" dirty="0"/>
              <a:t>Generate Trojan Triggers</a:t>
            </a:r>
          </a:p>
          <a:p>
            <a:endParaRPr lang="en-US" dirty="0"/>
          </a:p>
          <a:p>
            <a:r>
              <a:rPr lang="en-US" dirty="0"/>
              <a:t>Inject Trojan Behaviors</a:t>
            </a:r>
          </a:p>
          <a:p>
            <a:pPr lvl="1"/>
            <a:r>
              <a:rPr lang="en-US" dirty="0"/>
              <a:t>Reverse engineering training data</a:t>
            </a:r>
          </a:p>
          <a:p>
            <a:pPr lvl="1"/>
            <a:r>
              <a:rPr lang="en-US" dirty="0"/>
              <a:t>Retrain the model</a:t>
            </a:r>
          </a:p>
        </p:txBody>
      </p:sp>
      <p:sp>
        <p:nvSpPr>
          <p:cNvPr id="59" name="Arrow: Right 58">
            <a:extLst>
              <a:ext uri="{FF2B5EF4-FFF2-40B4-BE49-F238E27FC236}">
                <a16:creationId xmlns:a16="http://schemas.microsoft.com/office/drawing/2014/main" id="{2136B6EA-0E61-4AA0-B7C8-0AEAA1B0099A}"/>
              </a:ext>
            </a:extLst>
          </p:cNvPr>
          <p:cNvSpPr/>
          <p:nvPr/>
        </p:nvSpPr>
        <p:spPr>
          <a:xfrm>
            <a:off x="8263672" y="2781737"/>
            <a:ext cx="894377" cy="712682"/>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446C0679-40B0-42C0-BD7B-14774EA7BC5C}"/>
              </a:ext>
            </a:extLst>
          </p:cNvPr>
          <p:cNvPicPr>
            <a:picLocks noChangeAspect="1"/>
          </p:cNvPicPr>
          <p:nvPr/>
        </p:nvPicPr>
        <p:blipFill>
          <a:blip r:embed="rId3"/>
          <a:stretch>
            <a:fillRect/>
          </a:stretch>
        </p:blipFill>
        <p:spPr>
          <a:xfrm>
            <a:off x="6986534" y="2637086"/>
            <a:ext cx="905516" cy="888693"/>
          </a:xfrm>
          <a:prstGeom prst="rect">
            <a:avLst/>
          </a:prstGeom>
        </p:spPr>
      </p:pic>
      <p:sp>
        <p:nvSpPr>
          <p:cNvPr id="76" name="Arrow: Right 75">
            <a:extLst>
              <a:ext uri="{FF2B5EF4-FFF2-40B4-BE49-F238E27FC236}">
                <a16:creationId xmlns:a16="http://schemas.microsoft.com/office/drawing/2014/main" id="{74D94376-E761-448A-B948-18C5C8C09669}"/>
              </a:ext>
            </a:extLst>
          </p:cNvPr>
          <p:cNvSpPr/>
          <p:nvPr/>
        </p:nvSpPr>
        <p:spPr>
          <a:xfrm flipH="1">
            <a:off x="8290940" y="2781737"/>
            <a:ext cx="860588" cy="712682"/>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B7AD469-D106-40C7-AAFC-CDE352F6DE02}"/>
              </a:ext>
            </a:extLst>
          </p:cNvPr>
          <p:cNvGrpSpPr/>
          <p:nvPr/>
        </p:nvGrpSpPr>
        <p:grpSpPr>
          <a:xfrm>
            <a:off x="5842638" y="933315"/>
            <a:ext cx="2207625" cy="4591050"/>
            <a:chOff x="5842638" y="933315"/>
            <a:chExt cx="2207625" cy="4591050"/>
          </a:xfrm>
        </p:grpSpPr>
        <p:sp>
          <p:nvSpPr>
            <p:cNvPr id="53" name="Rectangle 52">
              <a:extLst>
                <a:ext uri="{FF2B5EF4-FFF2-40B4-BE49-F238E27FC236}">
                  <a16:creationId xmlns:a16="http://schemas.microsoft.com/office/drawing/2014/main" id="{10CEF65F-50FF-451C-B76D-010983BA38A7}"/>
                </a:ext>
              </a:extLst>
            </p:cNvPr>
            <p:cNvSpPr/>
            <p:nvPr/>
          </p:nvSpPr>
          <p:spPr>
            <a:xfrm>
              <a:off x="5842638" y="933315"/>
              <a:ext cx="2207625" cy="4591050"/>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0B24C9B-078A-405C-8CA5-F74A9187564A}"/>
                </a:ext>
              </a:extLst>
            </p:cNvPr>
            <p:cNvSpPr txBox="1"/>
            <p:nvPr/>
          </p:nvSpPr>
          <p:spPr>
            <a:xfrm>
              <a:off x="5887875" y="1096443"/>
              <a:ext cx="2152650" cy="646331"/>
            </a:xfrm>
            <a:prstGeom prst="rect">
              <a:avLst/>
            </a:prstGeom>
            <a:noFill/>
          </p:spPr>
          <p:txBody>
            <a:bodyPr wrap="square" rtlCol="0">
              <a:spAutoFit/>
            </a:bodyPr>
            <a:lstStyle/>
            <a:p>
              <a:r>
                <a:rPr lang="en-US" dirty="0"/>
                <a:t>Reverse Engineered</a:t>
              </a:r>
            </a:p>
            <a:p>
              <a:r>
                <a:rPr lang="en-US" dirty="0"/>
                <a:t>Training data</a:t>
              </a:r>
            </a:p>
          </p:txBody>
        </p:sp>
        <p:grpSp>
          <p:nvGrpSpPr>
            <p:cNvPr id="47" name="Group 46">
              <a:extLst>
                <a:ext uri="{FF2B5EF4-FFF2-40B4-BE49-F238E27FC236}">
                  <a16:creationId xmlns:a16="http://schemas.microsoft.com/office/drawing/2014/main" id="{AE0A50A8-4B5A-41E9-AF1B-10202A30BC92}"/>
                </a:ext>
              </a:extLst>
            </p:cNvPr>
            <p:cNvGrpSpPr/>
            <p:nvPr/>
          </p:nvGrpSpPr>
          <p:grpSpPr>
            <a:xfrm>
              <a:off x="6062896" y="1867337"/>
              <a:ext cx="1660008" cy="1625115"/>
              <a:chOff x="5170949" y="1002257"/>
              <a:chExt cx="1660008" cy="1625115"/>
            </a:xfrm>
          </p:grpSpPr>
          <p:pic>
            <p:nvPicPr>
              <p:cNvPr id="48" name="Picture 47">
                <a:extLst>
                  <a:ext uri="{FF2B5EF4-FFF2-40B4-BE49-F238E27FC236}">
                    <a16:creationId xmlns:a16="http://schemas.microsoft.com/office/drawing/2014/main" id="{5FBED900-6FF8-4269-A569-41533E3E9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557" y="1712972"/>
                <a:ext cx="914400" cy="914400"/>
              </a:xfrm>
              <a:prstGeom prst="rect">
                <a:avLst/>
              </a:prstGeom>
            </p:spPr>
          </p:pic>
          <p:pic>
            <p:nvPicPr>
              <p:cNvPr id="49" name="Picture 48">
                <a:extLst>
                  <a:ext uri="{FF2B5EF4-FFF2-40B4-BE49-F238E27FC236}">
                    <a16:creationId xmlns:a16="http://schemas.microsoft.com/office/drawing/2014/main" id="{DEE8E7EE-4042-46B5-975F-CA3395E08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6268" y="1500843"/>
                <a:ext cx="914400" cy="914400"/>
              </a:xfrm>
              <a:prstGeom prst="rect">
                <a:avLst/>
              </a:prstGeom>
            </p:spPr>
          </p:pic>
          <p:pic>
            <p:nvPicPr>
              <p:cNvPr id="50" name="Picture 49">
                <a:extLst>
                  <a:ext uri="{FF2B5EF4-FFF2-40B4-BE49-F238E27FC236}">
                    <a16:creationId xmlns:a16="http://schemas.microsoft.com/office/drawing/2014/main" id="{A929598C-0078-4E98-A4CF-1733D4CE61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6807" y="1294996"/>
                <a:ext cx="914400" cy="914400"/>
              </a:xfrm>
              <a:prstGeom prst="rect">
                <a:avLst/>
              </a:prstGeom>
            </p:spPr>
          </p:pic>
          <p:pic>
            <p:nvPicPr>
              <p:cNvPr id="51" name="Picture 50">
                <a:extLst>
                  <a:ext uri="{FF2B5EF4-FFF2-40B4-BE49-F238E27FC236}">
                    <a16:creationId xmlns:a16="http://schemas.microsoft.com/office/drawing/2014/main" id="{1FE03F95-C0CF-4773-9F86-9CDBEB2916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329" y="1160058"/>
                <a:ext cx="914400" cy="914400"/>
              </a:xfrm>
              <a:prstGeom prst="rect">
                <a:avLst/>
              </a:prstGeom>
            </p:spPr>
          </p:pic>
          <p:pic>
            <p:nvPicPr>
              <p:cNvPr id="52" name="Picture 51">
                <a:extLst>
                  <a:ext uri="{FF2B5EF4-FFF2-40B4-BE49-F238E27FC236}">
                    <a16:creationId xmlns:a16="http://schemas.microsoft.com/office/drawing/2014/main" id="{28AAFDC7-E0F1-4CF7-9861-B52EE5D57A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0949" y="1002257"/>
                <a:ext cx="914400" cy="914400"/>
              </a:xfrm>
              <a:prstGeom prst="rect">
                <a:avLst/>
              </a:prstGeom>
            </p:spPr>
          </p:pic>
        </p:grpSp>
        <p:grpSp>
          <p:nvGrpSpPr>
            <p:cNvPr id="41" name="Group 40">
              <a:extLst>
                <a:ext uri="{FF2B5EF4-FFF2-40B4-BE49-F238E27FC236}">
                  <a16:creationId xmlns:a16="http://schemas.microsoft.com/office/drawing/2014/main" id="{548FC610-6F5B-48B1-88A6-1661083371BD}"/>
                </a:ext>
              </a:extLst>
            </p:cNvPr>
            <p:cNvGrpSpPr/>
            <p:nvPr/>
          </p:nvGrpSpPr>
          <p:grpSpPr>
            <a:xfrm>
              <a:off x="6042621" y="3821937"/>
              <a:ext cx="1553594" cy="1550825"/>
              <a:chOff x="6155049" y="3344201"/>
              <a:chExt cx="1553594" cy="1550825"/>
            </a:xfrm>
          </p:grpSpPr>
          <p:pic>
            <p:nvPicPr>
              <p:cNvPr id="42" name="Picture 41">
                <a:extLst>
                  <a:ext uri="{FF2B5EF4-FFF2-40B4-BE49-F238E27FC236}">
                    <a16:creationId xmlns:a16="http://schemas.microsoft.com/office/drawing/2014/main" id="{CCA622A1-6679-48D2-96FA-102D1B436A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94243" y="3980626"/>
                <a:ext cx="914400" cy="914400"/>
              </a:xfrm>
              <a:prstGeom prst="rect">
                <a:avLst/>
              </a:prstGeom>
            </p:spPr>
          </p:pic>
          <p:pic>
            <p:nvPicPr>
              <p:cNvPr id="43" name="Picture 42">
                <a:extLst>
                  <a:ext uri="{FF2B5EF4-FFF2-40B4-BE49-F238E27FC236}">
                    <a16:creationId xmlns:a16="http://schemas.microsoft.com/office/drawing/2014/main" id="{668D02EB-D014-4803-811D-1C39B69BC8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1875" y="3800119"/>
                <a:ext cx="914400" cy="914400"/>
              </a:xfrm>
              <a:prstGeom prst="rect">
                <a:avLst/>
              </a:prstGeom>
            </p:spPr>
          </p:pic>
          <p:pic>
            <p:nvPicPr>
              <p:cNvPr id="44" name="Picture 43">
                <a:extLst>
                  <a:ext uri="{FF2B5EF4-FFF2-40B4-BE49-F238E27FC236}">
                    <a16:creationId xmlns:a16="http://schemas.microsoft.com/office/drawing/2014/main" id="{6CCE210B-FE2F-4123-BBED-D13000908D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90207" y="3672052"/>
                <a:ext cx="914400" cy="914400"/>
              </a:xfrm>
              <a:prstGeom prst="rect">
                <a:avLst/>
              </a:prstGeom>
            </p:spPr>
          </p:pic>
          <p:pic>
            <p:nvPicPr>
              <p:cNvPr id="45" name="Picture 44">
                <a:extLst>
                  <a:ext uri="{FF2B5EF4-FFF2-40B4-BE49-F238E27FC236}">
                    <a16:creationId xmlns:a16="http://schemas.microsoft.com/office/drawing/2014/main" id="{29FD21E0-5B61-496A-9762-B04778013B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3629" y="3523426"/>
                <a:ext cx="914400" cy="914400"/>
              </a:xfrm>
              <a:prstGeom prst="rect">
                <a:avLst/>
              </a:prstGeom>
            </p:spPr>
          </p:pic>
          <p:pic>
            <p:nvPicPr>
              <p:cNvPr id="46" name="Picture 45">
                <a:extLst>
                  <a:ext uri="{FF2B5EF4-FFF2-40B4-BE49-F238E27FC236}">
                    <a16:creationId xmlns:a16="http://schemas.microsoft.com/office/drawing/2014/main" id="{DB1E0C5E-4714-464A-BF95-0C0F6EB3AE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55049" y="3344201"/>
                <a:ext cx="914400" cy="914400"/>
              </a:xfrm>
              <a:prstGeom prst="rect">
                <a:avLst/>
              </a:prstGeom>
            </p:spPr>
          </p:pic>
        </p:grpSp>
      </p:grpSp>
      <p:grpSp>
        <p:nvGrpSpPr>
          <p:cNvPr id="55" name="Group 54">
            <a:extLst>
              <a:ext uri="{FF2B5EF4-FFF2-40B4-BE49-F238E27FC236}">
                <a16:creationId xmlns:a16="http://schemas.microsoft.com/office/drawing/2014/main" id="{BF7152DE-B527-433F-95A4-864564433390}"/>
              </a:ext>
            </a:extLst>
          </p:cNvPr>
          <p:cNvGrpSpPr/>
          <p:nvPr/>
        </p:nvGrpSpPr>
        <p:grpSpPr>
          <a:xfrm>
            <a:off x="9450859" y="1731013"/>
            <a:ext cx="2427543" cy="2814130"/>
            <a:chOff x="5686053" y="2818714"/>
            <a:chExt cx="2427543" cy="2814130"/>
          </a:xfrm>
        </p:grpSpPr>
        <p:sp>
          <p:nvSpPr>
            <p:cNvPr id="56" name="Oval 55">
              <a:extLst>
                <a:ext uri="{FF2B5EF4-FFF2-40B4-BE49-F238E27FC236}">
                  <a16:creationId xmlns:a16="http://schemas.microsoft.com/office/drawing/2014/main" id="{2F5D888B-4591-43AE-AB28-E232120C9B5D}"/>
                </a:ext>
              </a:extLst>
            </p:cNvPr>
            <p:cNvSpPr/>
            <p:nvPr/>
          </p:nvSpPr>
          <p:spPr>
            <a:xfrm>
              <a:off x="5686053" y="3610113"/>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4B826C7-36E3-4173-8905-AD6539C46DC8}"/>
                </a:ext>
              </a:extLst>
            </p:cNvPr>
            <p:cNvSpPr/>
            <p:nvPr/>
          </p:nvSpPr>
          <p:spPr>
            <a:xfrm>
              <a:off x="5686055" y="4404164"/>
              <a:ext cx="437832" cy="4739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A66EBEF-4A19-4CCD-B998-6862C1DDD4D3}"/>
                </a:ext>
              </a:extLst>
            </p:cNvPr>
            <p:cNvSpPr/>
            <p:nvPr/>
          </p:nvSpPr>
          <p:spPr>
            <a:xfrm>
              <a:off x="5686054" y="5203298"/>
              <a:ext cx="437833" cy="42954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FF1ECBF-7C9D-451B-A34C-309F93C8ACCE}"/>
                </a:ext>
              </a:extLst>
            </p:cNvPr>
            <p:cNvSpPr/>
            <p:nvPr/>
          </p:nvSpPr>
          <p:spPr>
            <a:xfrm>
              <a:off x="6619812" y="3313555"/>
              <a:ext cx="451004" cy="45873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1E2379B-5DE8-49A8-B2E4-8212B219352A}"/>
                </a:ext>
              </a:extLst>
            </p:cNvPr>
            <p:cNvSpPr/>
            <p:nvPr/>
          </p:nvSpPr>
          <p:spPr>
            <a:xfrm>
              <a:off x="6610201" y="4002515"/>
              <a:ext cx="451004" cy="4677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A303D9-1CA2-46CA-9531-2AADBD65B080}"/>
                </a:ext>
              </a:extLst>
            </p:cNvPr>
            <p:cNvSpPr/>
            <p:nvPr/>
          </p:nvSpPr>
          <p:spPr>
            <a:xfrm>
              <a:off x="6619812" y="4775296"/>
              <a:ext cx="462054" cy="429491"/>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486FBD5-8240-40B2-A78B-CF3FF385823E}"/>
                </a:ext>
              </a:extLst>
            </p:cNvPr>
            <p:cNvSpPr/>
            <p:nvPr/>
          </p:nvSpPr>
          <p:spPr>
            <a:xfrm>
              <a:off x="7667077" y="2818714"/>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DABD033-B3A2-4F51-8FD5-E87692ECDCFD}"/>
                </a:ext>
              </a:extLst>
            </p:cNvPr>
            <p:cNvSpPr/>
            <p:nvPr/>
          </p:nvSpPr>
          <p:spPr>
            <a:xfrm>
              <a:off x="7641198" y="3550476"/>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9122F3A8-D884-4CA9-8333-1005C47F5D31}"/>
                </a:ext>
              </a:extLst>
            </p:cNvPr>
            <p:cNvCxnSpPr>
              <a:cxnSpLocks/>
              <a:stCxn id="56" idx="6"/>
              <a:endCxn id="62" idx="2"/>
            </p:cNvCxnSpPr>
            <p:nvPr/>
          </p:nvCxnSpPr>
          <p:spPr>
            <a:xfrm flipV="1">
              <a:off x="6123887" y="3542922"/>
              <a:ext cx="495925" cy="29949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378847A-5588-467C-AF38-8B07044493A5}"/>
                </a:ext>
              </a:extLst>
            </p:cNvPr>
            <p:cNvCxnSpPr>
              <a:cxnSpLocks/>
              <a:stCxn id="56" idx="6"/>
              <a:endCxn id="63" idx="2"/>
            </p:cNvCxnSpPr>
            <p:nvPr/>
          </p:nvCxnSpPr>
          <p:spPr>
            <a:xfrm>
              <a:off x="6123887" y="3842412"/>
              <a:ext cx="486314" cy="3939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920FF6B-3A49-4F7C-8D8D-E141097F4E36}"/>
                </a:ext>
              </a:extLst>
            </p:cNvPr>
            <p:cNvCxnSpPr>
              <a:cxnSpLocks/>
              <a:stCxn id="56" idx="6"/>
              <a:endCxn id="67" idx="2"/>
            </p:cNvCxnSpPr>
            <p:nvPr/>
          </p:nvCxnSpPr>
          <p:spPr>
            <a:xfrm>
              <a:off x="6123887" y="3842412"/>
              <a:ext cx="495925" cy="11476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7AC659-A675-46E9-8613-ADCE2D69DEAE}"/>
                </a:ext>
              </a:extLst>
            </p:cNvPr>
            <p:cNvCxnSpPr>
              <a:cxnSpLocks/>
              <a:stCxn id="57" idx="6"/>
              <a:endCxn id="62" idx="2"/>
            </p:cNvCxnSpPr>
            <p:nvPr/>
          </p:nvCxnSpPr>
          <p:spPr>
            <a:xfrm flipV="1">
              <a:off x="6123887" y="3542922"/>
              <a:ext cx="495925" cy="10982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865E5D-24FB-4A18-93FE-353B50D0AC10}"/>
                </a:ext>
              </a:extLst>
            </p:cNvPr>
            <p:cNvCxnSpPr>
              <a:cxnSpLocks/>
              <a:stCxn id="57" idx="6"/>
              <a:endCxn id="63" idx="2"/>
            </p:cNvCxnSpPr>
            <p:nvPr/>
          </p:nvCxnSpPr>
          <p:spPr>
            <a:xfrm flipV="1">
              <a:off x="6123887" y="4236383"/>
              <a:ext cx="486314" cy="40478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74A3183-C493-453E-A5E2-502DF11B4E24}"/>
                </a:ext>
              </a:extLst>
            </p:cNvPr>
            <p:cNvCxnSpPr>
              <a:cxnSpLocks/>
              <a:stCxn id="57" idx="6"/>
              <a:endCxn id="67" idx="2"/>
            </p:cNvCxnSpPr>
            <p:nvPr/>
          </p:nvCxnSpPr>
          <p:spPr>
            <a:xfrm>
              <a:off x="6123887" y="4641163"/>
              <a:ext cx="495925" cy="34887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52C582B-225E-47BC-AA83-6BAB4C3B9CED}"/>
                </a:ext>
              </a:extLst>
            </p:cNvPr>
            <p:cNvCxnSpPr>
              <a:cxnSpLocks/>
              <a:stCxn id="61" idx="6"/>
              <a:endCxn id="62" idx="2"/>
            </p:cNvCxnSpPr>
            <p:nvPr/>
          </p:nvCxnSpPr>
          <p:spPr>
            <a:xfrm flipV="1">
              <a:off x="6123887" y="3542922"/>
              <a:ext cx="495925" cy="187514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ED3B88B-6601-4122-9547-D03B74D22F83}"/>
                </a:ext>
              </a:extLst>
            </p:cNvPr>
            <p:cNvCxnSpPr>
              <a:cxnSpLocks/>
              <a:stCxn id="61" idx="6"/>
              <a:endCxn id="63" idx="2"/>
            </p:cNvCxnSpPr>
            <p:nvPr/>
          </p:nvCxnSpPr>
          <p:spPr>
            <a:xfrm flipV="1">
              <a:off x="6123887" y="4236383"/>
              <a:ext cx="486314" cy="118168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6092656-39F0-4790-9377-4B6CADE72817}"/>
                </a:ext>
              </a:extLst>
            </p:cNvPr>
            <p:cNvCxnSpPr>
              <a:cxnSpLocks/>
              <a:stCxn id="61" idx="6"/>
              <a:endCxn id="67" idx="2"/>
            </p:cNvCxnSpPr>
            <p:nvPr/>
          </p:nvCxnSpPr>
          <p:spPr>
            <a:xfrm flipV="1">
              <a:off x="6123887" y="4990042"/>
              <a:ext cx="495925" cy="42802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CB40BB5-17D6-4065-9C78-C5143BE0480C}"/>
                </a:ext>
              </a:extLst>
            </p:cNvPr>
            <p:cNvCxnSpPr>
              <a:cxnSpLocks/>
              <a:stCxn id="62" idx="6"/>
              <a:endCxn id="68" idx="2"/>
            </p:cNvCxnSpPr>
            <p:nvPr/>
          </p:nvCxnSpPr>
          <p:spPr>
            <a:xfrm flipV="1">
              <a:off x="7070816" y="3035320"/>
              <a:ext cx="596261" cy="50760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8DCCC32-009A-492C-8E13-26108174AF59}"/>
                </a:ext>
              </a:extLst>
            </p:cNvPr>
            <p:cNvCxnSpPr>
              <a:cxnSpLocks/>
              <a:stCxn id="62" idx="6"/>
              <a:endCxn id="69" idx="2"/>
            </p:cNvCxnSpPr>
            <p:nvPr/>
          </p:nvCxnSpPr>
          <p:spPr>
            <a:xfrm>
              <a:off x="7070816" y="3542922"/>
              <a:ext cx="570382" cy="22936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06205A6-C841-4B4F-BFDF-593792D611BD}"/>
                </a:ext>
              </a:extLst>
            </p:cNvPr>
            <p:cNvCxnSpPr>
              <a:cxnSpLocks/>
              <a:stCxn id="63" idx="6"/>
              <a:endCxn id="68" idx="2"/>
            </p:cNvCxnSpPr>
            <p:nvPr/>
          </p:nvCxnSpPr>
          <p:spPr>
            <a:xfrm flipV="1">
              <a:off x="7061205" y="3035320"/>
              <a:ext cx="605872" cy="120106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BC6FF38-A8DB-4E82-81BA-55621A3FBEF3}"/>
                </a:ext>
              </a:extLst>
            </p:cNvPr>
            <p:cNvCxnSpPr>
              <a:cxnSpLocks/>
              <a:stCxn id="63" idx="6"/>
              <a:endCxn id="69" idx="2"/>
            </p:cNvCxnSpPr>
            <p:nvPr/>
          </p:nvCxnSpPr>
          <p:spPr>
            <a:xfrm flipV="1">
              <a:off x="7061205" y="3772288"/>
              <a:ext cx="579993" cy="46409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D309901-14C4-430D-97F5-8B30526215AC}"/>
                </a:ext>
              </a:extLst>
            </p:cNvPr>
            <p:cNvCxnSpPr>
              <a:cxnSpLocks/>
              <a:stCxn id="67" idx="6"/>
              <a:endCxn id="68" idx="2"/>
            </p:cNvCxnSpPr>
            <p:nvPr/>
          </p:nvCxnSpPr>
          <p:spPr>
            <a:xfrm flipV="1">
              <a:off x="7081866" y="3035320"/>
              <a:ext cx="585211" cy="195472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3D027E7-46AA-42E7-B12D-8C779449561E}"/>
                </a:ext>
              </a:extLst>
            </p:cNvPr>
            <p:cNvCxnSpPr>
              <a:cxnSpLocks/>
              <a:stCxn id="67" idx="6"/>
              <a:endCxn id="69" idx="2"/>
            </p:cNvCxnSpPr>
            <p:nvPr/>
          </p:nvCxnSpPr>
          <p:spPr>
            <a:xfrm flipV="1">
              <a:off x="7081866" y="3772288"/>
              <a:ext cx="559332" cy="121775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9C13B7A7-AEB5-404C-A0AE-6004B33B9D94}"/>
                </a:ext>
              </a:extLst>
            </p:cNvPr>
            <p:cNvSpPr/>
            <p:nvPr/>
          </p:nvSpPr>
          <p:spPr>
            <a:xfrm>
              <a:off x="5710300" y="2820402"/>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181A7C12-5E1B-4220-AA67-68DA78B6D670}"/>
                </a:ext>
              </a:extLst>
            </p:cNvPr>
            <p:cNvCxnSpPr>
              <a:cxnSpLocks/>
              <a:stCxn id="86" idx="6"/>
              <a:endCxn id="62" idx="1"/>
            </p:cNvCxnSpPr>
            <p:nvPr/>
          </p:nvCxnSpPr>
          <p:spPr>
            <a:xfrm>
              <a:off x="6148134" y="3052701"/>
              <a:ext cx="537726" cy="32803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0DFBC0C-E69A-4DB7-A6F1-3F5BA5A362D0}"/>
                </a:ext>
              </a:extLst>
            </p:cNvPr>
            <p:cNvCxnSpPr>
              <a:cxnSpLocks/>
              <a:stCxn id="86" idx="6"/>
              <a:endCxn id="63" idx="2"/>
            </p:cNvCxnSpPr>
            <p:nvPr/>
          </p:nvCxnSpPr>
          <p:spPr>
            <a:xfrm>
              <a:off x="6148134" y="3052701"/>
              <a:ext cx="462067" cy="118368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5D01838-6990-4714-804D-F496290B875C}"/>
                </a:ext>
              </a:extLst>
            </p:cNvPr>
            <p:cNvCxnSpPr>
              <a:cxnSpLocks/>
              <a:stCxn id="86" idx="6"/>
              <a:endCxn id="67" idx="2"/>
            </p:cNvCxnSpPr>
            <p:nvPr/>
          </p:nvCxnSpPr>
          <p:spPr>
            <a:xfrm>
              <a:off x="6148134" y="3052701"/>
              <a:ext cx="471678" cy="19373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C460E2FA-22ED-413F-8FE7-09844991164B}"/>
                </a:ext>
              </a:extLst>
            </p:cNvPr>
            <p:cNvSpPr/>
            <p:nvPr/>
          </p:nvSpPr>
          <p:spPr>
            <a:xfrm>
              <a:off x="7654777" y="4378030"/>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611FAA4-B4FA-4AD3-9260-84BBC6458ECE}"/>
                </a:ext>
              </a:extLst>
            </p:cNvPr>
            <p:cNvSpPr/>
            <p:nvPr/>
          </p:nvSpPr>
          <p:spPr>
            <a:xfrm>
              <a:off x="7653498" y="5183078"/>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236898C-DD87-4F7E-B717-0D6165FE9839}"/>
                </a:ext>
              </a:extLst>
            </p:cNvPr>
            <p:cNvCxnSpPr>
              <a:cxnSpLocks/>
              <a:stCxn id="62" idx="6"/>
              <a:endCxn id="90" idx="2"/>
            </p:cNvCxnSpPr>
            <p:nvPr/>
          </p:nvCxnSpPr>
          <p:spPr>
            <a:xfrm>
              <a:off x="7070816" y="3542922"/>
              <a:ext cx="583961" cy="105171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605A5CC-738F-440D-9428-1A81F4CC6C3E}"/>
                </a:ext>
              </a:extLst>
            </p:cNvPr>
            <p:cNvCxnSpPr>
              <a:cxnSpLocks/>
              <a:stCxn id="62" idx="6"/>
              <a:endCxn id="91" idx="2"/>
            </p:cNvCxnSpPr>
            <p:nvPr/>
          </p:nvCxnSpPr>
          <p:spPr>
            <a:xfrm>
              <a:off x="7070816" y="3542922"/>
              <a:ext cx="582682" cy="186196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C76E818-C6BD-4BE7-8304-368021380892}"/>
                </a:ext>
              </a:extLst>
            </p:cNvPr>
            <p:cNvCxnSpPr>
              <a:cxnSpLocks/>
              <a:stCxn id="63" idx="6"/>
              <a:endCxn id="90" idx="2"/>
            </p:cNvCxnSpPr>
            <p:nvPr/>
          </p:nvCxnSpPr>
          <p:spPr>
            <a:xfrm>
              <a:off x="7061205" y="4236383"/>
              <a:ext cx="593572" cy="35825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A684B37-E409-495D-80CF-7CC4B116F213}"/>
                </a:ext>
              </a:extLst>
            </p:cNvPr>
            <p:cNvCxnSpPr>
              <a:cxnSpLocks/>
              <a:stCxn id="63" idx="6"/>
              <a:endCxn id="91" idx="2"/>
            </p:cNvCxnSpPr>
            <p:nvPr/>
          </p:nvCxnSpPr>
          <p:spPr>
            <a:xfrm>
              <a:off x="7061205" y="4236383"/>
              <a:ext cx="592293" cy="116850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6884446-780C-4F9F-810D-8FC549B4378B}"/>
                </a:ext>
              </a:extLst>
            </p:cNvPr>
            <p:cNvCxnSpPr>
              <a:cxnSpLocks/>
              <a:stCxn id="67" idx="6"/>
              <a:endCxn id="90" idx="2"/>
            </p:cNvCxnSpPr>
            <p:nvPr/>
          </p:nvCxnSpPr>
          <p:spPr>
            <a:xfrm flipV="1">
              <a:off x="7081866" y="4594636"/>
              <a:ext cx="572911" cy="39540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FE18735-8A47-4EA3-849D-C2B87B09E0EF}"/>
                </a:ext>
              </a:extLst>
            </p:cNvPr>
            <p:cNvCxnSpPr>
              <a:cxnSpLocks/>
              <a:stCxn id="67" idx="6"/>
              <a:endCxn id="91" idx="2"/>
            </p:cNvCxnSpPr>
            <p:nvPr/>
          </p:nvCxnSpPr>
          <p:spPr>
            <a:xfrm>
              <a:off x="7081866" y="4990042"/>
              <a:ext cx="571632" cy="41484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55D1727B-D619-4E6B-AAAD-C15F515ED210}"/>
              </a:ext>
            </a:extLst>
          </p:cNvPr>
          <p:cNvSpPr/>
          <p:nvPr/>
        </p:nvSpPr>
        <p:spPr>
          <a:xfrm>
            <a:off x="10377708" y="3667038"/>
            <a:ext cx="480608" cy="437407"/>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5" name="Oval 64">
            <a:extLst>
              <a:ext uri="{FF2B5EF4-FFF2-40B4-BE49-F238E27FC236}">
                <a16:creationId xmlns:a16="http://schemas.microsoft.com/office/drawing/2014/main" id="{20193F51-2D83-4F8E-B2DB-02C0D05C33CF}"/>
              </a:ext>
            </a:extLst>
          </p:cNvPr>
          <p:cNvSpPr/>
          <p:nvPr/>
        </p:nvSpPr>
        <p:spPr>
          <a:xfrm>
            <a:off x="11410810" y="4080989"/>
            <a:ext cx="460098" cy="443624"/>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D95946E2-6DD2-44F6-87E1-AFB33764777D}"/>
              </a:ext>
            </a:extLst>
          </p:cNvPr>
          <p:cNvCxnSpPr>
            <a:cxnSpLocks/>
            <a:stCxn id="64" idx="6"/>
            <a:endCxn id="65" idx="2"/>
          </p:cNvCxnSpPr>
          <p:nvPr/>
        </p:nvCxnSpPr>
        <p:spPr>
          <a:xfrm>
            <a:off x="10858316" y="3885742"/>
            <a:ext cx="552494" cy="417059"/>
          </a:xfrm>
          <a:prstGeom prst="straightConnector1">
            <a:avLst/>
          </a:prstGeom>
          <a:ln w="28575">
            <a:solidFill>
              <a:srgbClr val="FF0000"/>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AA718F62-8409-407D-9BC1-ABCC7EA99492}"/>
              </a:ext>
            </a:extLst>
          </p:cNvPr>
          <p:cNvSpPr/>
          <p:nvPr/>
        </p:nvSpPr>
        <p:spPr>
          <a:xfrm>
            <a:off x="11409933" y="3261014"/>
            <a:ext cx="460098" cy="443624"/>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3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right)">
                                      <p:cBhvr>
                                        <p:cTn id="23" dur="500"/>
                                        <p:tgtEl>
                                          <p:spTgt spid="76"/>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00"/>
                            </p:stCondLst>
                            <p:childTnLst>
                              <p:par>
                                <p:cTn id="34" presetID="42" presetClass="entr" presetSubtype="0"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1000"/>
                                        <p:tgtEl>
                                          <p:spTgt spid="65"/>
                                        </p:tgtEl>
                                      </p:cBhvr>
                                    </p:animEffect>
                                    <p:anim calcmode="lin" valueType="num">
                                      <p:cBhvr>
                                        <p:cTn id="37" dur="1000" fill="hold"/>
                                        <p:tgtEl>
                                          <p:spTgt spid="65"/>
                                        </p:tgtEl>
                                        <p:attrNameLst>
                                          <p:attrName>ppt_x</p:attrName>
                                        </p:attrNameLst>
                                      </p:cBhvr>
                                      <p:tavLst>
                                        <p:tav tm="0">
                                          <p:val>
                                            <p:strVal val="#ppt_x"/>
                                          </p:val>
                                        </p:tav>
                                        <p:tav tm="100000">
                                          <p:val>
                                            <p:strVal val="#ppt_x"/>
                                          </p:val>
                                        </p:tav>
                                      </p:tavLst>
                                    </p:anim>
                                    <p:anim calcmode="lin" valueType="num">
                                      <p:cBhvr>
                                        <p:cTn id="38" dur="1000" fill="hold"/>
                                        <p:tgtEl>
                                          <p:spTgt spid="6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1000"/>
                                        <p:tgtEl>
                                          <p:spTgt spid="66"/>
                                        </p:tgtEl>
                                      </p:cBhvr>
                                    </p:animEffect>
                                    <p:anim calcmode="lin" valueType="num">
                                      <p:cBhvr>
                                        <p:cTn id="42" dur="1000" fill="hold"/>
                                        <p:tgtEl>
                                          <p:spTgt spid="66"/>
                                        </p:tgtEl>
                                        <p:attrNameLst>
                                          <p:attrName>ppt_x</p:attrName>
                                        </p:attrNameLst>
                                      </p:cBhvr>
                                      <p:tavLst>
                                        <p:tav tm="0">
                                          <p:val>
                                            <p:strVal val="#ppt_x"/>
                                          </p:val>
                                        </p:tav>
                                        <p:tav tm="100000">
                                          <p:val>
                                            <p:strVal val="#ppt_x"/>
                                          </p:val>
                                        </p:tav>
                                      </p:tavLst>
                                    </p:anim>
                                    <p:anim calcmode="lin" valueType="num">
                                      <p:cBhvr>
                                        <p:cTn id="43"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xit" presetSubtype="1" fill="hold" nodeType="clickEffect">
                                  <p:stCondLst>
                                    <p:cond delay="0"/>
                                  </p:stCondLst>
                                  <p:childTnLst>
                                    <p:animEffect transition="out" filter="wheel(1)">
                                      <p:cBhvr>
                                        <p:cTn id="47" dur="2000"/>
                                        <p:tgtEl>
                                          <p:spTgt spid="60"/>
                                        </p:tgtEl>
                                      </p:cBhvr>
                                    </p:animEffect>
                                    <p:set>
                                      <p:cBhvr>
                                        <p:cTn id="48" dur="1" fill="hold">
                                          <p:stCondLst>
                                            <p:cond delay="1999"/>
                                          </p:stCondLst>
                                        </p:cTn>
                                        <p:tgtEl>
                                          <p:spTgt spid="6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76"/>
                                        </p:tgtEl>
                                      </p:cBhvr>
                                    </p:animEffect>
                                    <p:set>
                                      <p:cBhvr>
                                        <p:cTn id="51" dur="1" fill="hold">
                                          <p:stCondLst>
                                            <p:cond delay="499"/>
                                          </p:stCondLst>
                                        </p:cTn>
                                        <p:tgtEl>
                                          <p:spTgt spid="7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65"/>
                                        </p:tgtEl>
                                      </p:cBhvr>
                                    </p:animEffect>
                                    <p:set>
                                      <p:cBhvr>
                                        <p:cTn id="54" dur="1" fill="hold">
                                          <p:stCondLst>
                                            <p:cond delay="499"/>
                                          </p:stCondLst>
                                        </p:cTn>
                                        <p:tgtEl>
                                          <p:spTgt spid="65"/>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66"/>
                                        </p:tgtEl>
                                      </p:cBhvr>
                                    </p:animEffect>
                                    <p:set>
                                      <p:cBhvr>
                                        <p:cTn id="57" dur="1" fill="hold">
                                          <p:stCondLst>
                                            <p:cond delay="499"/>
                                          </p:stCondLst>
                                        </p:cTn>
                                        <p:tgtEl>
                                          <p:spTgt spid="66"/>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64"/>
                                        </p:tgtEl>
                                      </p:cBhvr>
                                    </p:animEffect>
                                    <p:set>
                                      <p:cBhvr>
                                        <p:cTn id="60" dur="1" fill="hold">
                                          <p:stCondLst>
                                            <p:cond delay="499"/>
                                          </p:stCondLst>
                                        </p:cTn>
                                        <p:tgtEl>
                                          <p:spTgt spid="6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par>
                          <p:cTn id="66" fill="hold">
                            <p:stCondLst>
                              <p:cond delay="500"/>
                            </p:stCondLst>
                            <p:childTnLst>
                              <p:par>
                                <p:cTn id="67" presetID="10" presetClass="entr" presetSubtype="0" fill="hold" grpId="3" nodeType="after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par>
                          <p:cTn id="73" fill="hold">
                            <p:stCondLst>
                              <p:cond delay="1000"/>
                            </p:stCondLst>
                            <p:childTnLst>
                              <p:par>
                                <p:cTn id="74" presetID="22" presetClass="entr" presetSubtype="2" fill="hold" grpId="2"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right)">
                                      <p:cBhvr>
                                        <p:cTn id="76" dur="500"/>
                                        <p:tgtEl>
                                          <p:spTgt spid="76"/>
                                        </p:tgtEl>
                                      </p:cBhvr>
                                    </p:animEffect>
                                  </p:childTnLst>
                                </p:cTn>
                              </p:par>
                            </p:childTnLst>
                          </p:cTn>
                        </p:par>
                        <p:par>
                          <p:cTn id="77" fill="hold">
                            <p:stCondLst>
                              <p:cond delay="1500"/>
                            </p:stCondLst>
                            <p:childTnLst>
                              <p:par>
                                <p:cTn id="78" presetID="22" presetClass="entr" presetSubtype="2"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wipe(right)">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3" nodeType="clickEffect">
                                  <p:stCondLst>
                                    <p:cond delay="0"/>
                                  </p:stCondLst>
                                  <p:childTnLst>
                                    <p:animEffect transition="out" filter="fade">
                                      <p:cBhvr>
                                        <p:cTn id="84" dur="500"/>
                                        <p:tgtEl>
                                          <p:spTgt spid="76"/>
                                        </p:tgtEl>
                                      </p:cBhvr>
                                    </p:animEffect>
                                    <p:set>
                                      <p:cBhvr>
                                        <p:cTn id="85" dur="1" fill="hold">
                                          <p:stCondLst>
                                            <p:cond delay="499"/>
                                          </p:stCondLst>
                                        </p:cTn>
                                        <p:tgtEl>
                                          <p:spTgt spid="7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58"/>
                                        </p:tgtEl>
                                      </p:cBhvr>
                                    </p:animEffect>
                                    <p:set>
                                      <p:cBhvr>
                                        <p:cTn id="88" dur="1" fill="hold">
                                          <p:stCondLst>
                                            <p:cond delay="499"/>
                                          </p:stCondLst>
                                        </p:cTn>
                                        <p:tgtEl>
                                          <p:spTgt spid="58"/>
                                        </p:tgtEl>
                                        <p:attrNameLst>
                                          <p:attrName>style.visibility</p:attrName>
                                        </p:attrNameLst>
                                      </p:cBhvr>
                                      <p:to>
                                        <p:strVal val="hidden"/>
                                      </p:to>
                                    </p:set>
                                  </p:childTnLst>
                                </p:cTn>
                              </p:par>
                              <p:par>
                                <p:cTn id="89" presetID="10" presetClass="exit" presetSubtype="0" fill="hold" grpId="4" nodeType="withEffect">
                                  <p:stCondLst>
                                    <p:cond delay="0"/>
                                  </p:stCondLst>
                                  <p:childTnLst>
                                    <p:animEffect transition="out" filter="fade">
                                      <p:cBhvr>
                                        <p:cTn id="90" dur="500"/>
                                        <p:tgtEl>
                                          <p:spTgt spid="65"/>
                                        </p:tgtEl>
                                      </p:cBhvr>
                                    </p:animEffect>
                                    <p:set>
                                      <p:cBhvr>
                                        <p:cTn id="91" dur="1" fill="hold">
                                          <p:stCondLst>
                                            <p:cond delay="499"/>
                                          </p:stCondLst>
                                        </p:cTn>
                                        <p:tgtEl>
                                          <p:spTgt spid="6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6" end="6"/>
                                            </p:txEl>
                                          </p:spTgt>
                                        </p:tgtEl>
                                        <p:attrNameLst>
                                          <p:attrName>style.visibility</p:attrName>
                                        </p:attrNameLst>
                                      </p:cBhvr>
                                      <p:to>
                                        <p:strVal val="visible"/>
                                      </p:to>
                                    </p:set>
                                    <p:animEffect transition="in" filter="fade">
                                      <p:cBhvr>
                                        <p:cTn id="96" dur="500"/>
                                        <p:tgtEl>
                                          <p:spTgt spid="3">
                                            <p:txEl>
                                              <p:pRg st="6" end="6"/>
                                            </p:txEl>
                                          </p:spTgt>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500"/>
                                        <p:tgtEl>
                                          <p:spTgt spid="59"/>
                                        </p:tgtEl>
                                      </p:cBhvr>
                                    </p:animEffect>
                                  </p:childTnLst>
                                </p:cTn>
                              </p:par>
                            </p:childTnLst>
                          </p:cTn>
                        </p:par>
                        <p:par>
                          <p:cTn id="101" fill="hold">
                            <p:stCondLst>
                              <p:cond delay="1000"/>
                            </p:stCondLst>
                            <p:childTnLst>
                              <p:par>
                                <p:cTn id="102" presetID="10" presetClass="entr" presetSubtype="0" fill="hold" grpId="1" nodeType="after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fade">
                                      <p:cBhvr>
                                        <p:cTn id="104" dur="500"/>
                                        <p:tgtEl>
                                          <p:spTgt spid="64"/>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fade">
                                      <p:cBhvr>
                                        <p:cTn id="107" dur="500"/>
                                        <p:tgtEl>
                                          <p:spTgt spid="65"/>
                                        </p:tgtEl>
                                      </p:cBhvr>
                                    </p:animEffect>
                                  </p:childTnLst>
                                </p:cTn>
                              </p:par>
                              <p:par>
                                <p:cTn id="108" presetID="10" presetClass="entr" presetSubtype="0" fill="hold"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fade">
                                      <p:cBhvr>
                                        <p:cTn id="11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6" grpId="0" animBg="1"/>
      <p:bldP spid="76" grpId="1" animBg="1"/>
      <p:bldP spid="76" grpId="2" animBg="1"/>
      <p:bldP spid="76" grpId="3" animBg="1"/>
      <p:bldP spid="64" grpId="0" animBg="1"/>
      <p:bldP spid="64" grpId="1" animBg="1"/>
      <p:bldP spid="64" grpId="2" animBg="1"/>
      <p:bldP spid="65" grpId="0" animBg="1"/>
      <p:bldP spid="65" grpId="1" animBg="1"/>
      <p:bldP spid="65" grpId="2" animBg="1"/>
      <p:bldP spid="65" grpId="3" animBg="1"/>
      <p:bldP spid="65" grpId="4" animBg="1"/>
      <p:bldP spid="58" grpId="0" animBg="1"/>
      <p:bldP spid="5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428926"/>
            <a:ext cx="10515600" cy="1325563"/>
          </a:xfrm>
        </p:spPr>
        <p:txBody>
          <a:bodyPr/>
          <a:lstStyle/>
          <a:p>
            <a:r>
              <a:rPr lang="en-US" dirty="0"/>
              <a:t>Gradient Descent on Input</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200" y="1825624"/>
            <a:ext cx="5355994" cy="4608732"/>
          </a:xfrm>
        </p:spPr>
        <p:txBody>
          <a:bodyPr>
            <a:normAutofit/>
          </a:bodyPr>
          <a:lstStyle/>
          <a:p>
            <a:r>
              <a:rPr lang="en-US" dirty="0"/>
              <a:t>Gradient descent takes steps proportional to gradient of the function  and stochastically mutates the input or part of input to reach the local optimal.</a:t>
            </a:r>
          </a:p>
          <a:p>
            <a:pPr lvl="1"/>
            <a:endParaRPr lang="en-US" dirty="0"/>
          </a:p>
          <a:p>
            <a:r>
              <a:rPr lang="en-US" dirty="0"/>
              <a:t>Through gradient descent, we can craft an input that make the selected neuron to a desired value.</a:t>
            </a:r>
          </a:p>
        </p:txBody>
      </p:sp>
      <p:sp>
        <p:nvSpPr>
          <p:cNvPr id="53" name="Oval 52">
            <a:extLst>
              <a:ext uri="{FF2B5EF4-FFF2-40B4-BE49-F238E27FC236}">
                <a16:creationId xmlns:a16="http://schemas.microsoft.com/office/drawing/2014/main" id="{305022B6-307D-4674-A644-62F26F86BCD3}"/>
              </a:ext>
            </a:extLst>
          </p:cNvPr>
          <p:cNvSpPr/>
          <p:nvPr/>
        </p:nvSpPr>
        <p:spPr>
          <a:xfrm>
            <a:off x="8417000" y="2228068"/>
            <a:ext cx="646493" cy="635145"/>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70B086C-3227-4788-9018-FE1D9CAC42A8}"/>
              </a:ext>
            </a:extLst>
          </p:cNvPr>
          <p:cNvSpPr/>
          <p:nvPr/>
        </p:nvSpPr>
        <p:spPr>
          <a:xfrm>
            <a:off x="8417003" y="3313606"/>
            <a:ext cx="646490" cy="64799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D343364-730D-4EF2-8A86-5EDB0DB5C493}"/>
              </a:ext>
            </a:extLst>
          </p:cNvPr>
          <p:cNvSpPr/>
          <p:nvPr/>
        </p:nvSpPr>
        <p:spPr>
          <a:xfrm>
            <a:off x="8417002" y="4406094"/>
            <a:ext cx="646492" cy="58722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AB075FD-D331-4232-AA10-D54532C74D15}"/>
              </a:ext>
            </a:extLst>
          </p:cNvPr>
          <p:cNvSpPr/>
          <p:nvPr/>
        </p:nvSpPr>
        <p:spPr>
          <a:xfrm>
            <a:off x="9795762" y="1822647"/>
            <a:ext cx="665940" cy="627129"/>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440905-F87E-4591-8518-1D450A083938}"/>
              </a:ext>
            </a:extLst>
          </p:cNvPr>
          <p:cNvSpPr/>
          <p:nvPr/>
        </p:nvSpPr>
        <p:spPr>
          <a:xfrm>
            <a:off x="9781571" y="2764517"/>
            <a:ext cx="665940" cy="6394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0C8FB2F-4238-49EC-BC93-9E0D7C936CC5}"/>
              </a:ext>
            </a:extLst>
          </p:cNvPr>
          <p:cNvSpPr/>
          <p:nvPr/>
        </p:nvSpPr>
        <p:spPr>
          <a:xfrm>
            <a:off x="9795762" y="3820976"/>
            <a:ext cx="682255" cy="587152"/>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B87645F-B63D-458B-A402-952FFB06AE3E}"/>
              </a:ext>
            </a:extLst>
          </p:cNvPr>
          <p:cNvSpPr/>
          <p:nvPr/>
        </p:nvSpPr>
        <p:spPr>
          <a:xfrm>
            <a:off x="11122758" y="1086464"/>
            <a:ext cx="659317" cy="592239"/>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5C0A275-E67B-4DCE-BDD0-05F3D0FA2DE1}"/>
              </a:ext>
            </a:extLst>
          </p:cNvPr>
          <p:cNvSpPr/>
          <p:nvPr/>
        </p:nvSpPr>
        <p:spPr>
          <a:xfrm>
            <a:off x="11136335" y="2214017"/>
            <a:ext cx="679368" cy="60647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8A5BCBFB-D302-43BD-9D0A-818EFF3D617E}"/>
              </a:ext>
            </a:extLst>
          </p:cNvPr>
          <p:cNvCxnSpPr>
            <a:cxnSpLocks/>
            <a:stCxn id="53" idx="6"/>
            <a:endCxn id="56" idx="2"/>
          </p:cNvCxnSpPr>
          <p:nvPr/>
        </p:nvCxnSpPr>
        <p:spPr>
          <a:xfrm flipV="1">
            <a:off x="9063493" y="2136212"/>
            <a:ext cx="732268" cy="4094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3F311A9-6712-4DD0-B804-914922E257F1}"/>
              </a:ext>
            </a:extLst>
          </p:cNvPr>
          <p:cNvCxnSpPr>
            <a:cxnSpLocks/>
            <a:stCxn id="53" idx="6"/>
            <a:endCxn id="57" idx="2"/>
          </p:cNvCxnSpPr>
          <p:nvPr/>
        </p:nvCxnSpPr>
        <p:spPr>
          <a:xfrm>
            <a:off x="9063493" y="2545642"/>
            <a:ext cx="718077" cy="53859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0B16F6F-B61B-4EC3-893E-EE331C07E2C5}"/>
              </a:ext>
            </a:extLst>
          </p:cNvPr>
          <p:cNvCxnSpPr>
            <a:cxnSpLocks/>
            <a:stCxn id="53" idx="6"/>
            <a:endCxn id="58" idx="2"/>
          </p:cNvCxnSpPr>
          <p:nvPr/>
        </p:nvCxnSpPr>
        <p:spPr>
          <a:xfrm>
            <a:off x="9063493" y="2545642"/>
            <a:ext cx="732268" cy="156891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08A3CEA-E2D2-4A12-A70C-B0A31991010A}"/>
              </a:ext>
            </a:extLst>
          </p:cNvPr>
          <p:cNvCxnSpPr>
            <a:cxnSpLocks/>
            <a:stCxn id="54" idx="6"/>
            <a:endCxn id="56" idx="2"/>
          </p:cNvCxnSpPr>
          <p:nvPr/>
        </p:nvCxnSpPr>
        <p:spPr>
          <a:xfrm flipV="1">
            <a:off x="9063493" y="2136212"/>
            <a:ext cx="732268" cy="150139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1E6CF0D-90D2-4125-A93C-4CAE2E12E654}"/>
              </a:ext>
            </a:extLst>
          </p:cNvPr>
          <p:cNvCxnSpPr>
            <a:cxnSpLocks/>
            <a:stCxn id="54" idx="6"/>
            <a:endCxn id="57" idx="2"/>
          </p:cNvCxnSpPr>
          <p:nvPr/>
        </p:nvCxnSpPr>
        <p:spPr>
          <a:xfrm flipV="1">
            <a:off x="9063493" y="3084235"/>
            <a:ext cx="718077" cy="55337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98A5C97-82CD-463A-AF71-E9EAAE761C7B}"/>
              </a:ext>
            </a:extLst>
          </p:cNvPr>
          <p:cNvCxnSpPr>
            <a:cxnSpLocks/>
            <a:stCxn id="54" idx="6"/>
            <a:endCxn id="58" idx="2"/>
          </p:cNvCxnSpPr>
          <p:nvPr/>
        </p:nvCxnSpPr>
        <p:spPr>
          <a:xfrm>
            <a:off x="9063493" y="3637605"/>
            <a:ext cx="732268" cy="476949"/>
          </a:xfrm>
          <a:prstGeom prst="straightConnector1">
            <a:avLst/>
          </a:prstGeom>
          <a:ln w="19050">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6BE4ACC-F400-4B18-B24A-1DB6D672E3AA}"/>
              </a:ext>
            </a:extLst>
          </p:cNvPr>
          <p:cNvCxnSpPr>
            <a:cxnSpLocks/>
            <a:stCxn id="55" idx="6"/>
            <a:endCxn id="56" idx="2"/>
          </p:cNvCxnSpPr>
          <p:nvPr/>
        </p:nvCxnSpPr>
        <p:spPr>
          <a:xfrm flipV="1">
            <a:off x="9063493" y="2136212"/>
            <a:ext cx="732268" cy="256349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1BA51BF-1A72-4558-9D1F-4B466625AC7E}"/>
              </a:ext>
            </a:extLst>
          </p:cNvPr>
          <p:cNvCxnSpPr>
            <a:cxnSpLocks/>
            <a:stCxn id="55" idx="6"/>
            <a:endCxn id="57" idx="2"/>
          </p:cNvCxnSpPr>
          <p:nvPr/>
        </p:nvCxnSpPr>
        <p:spPr>
          <a:xfrm flipV="1">
            <a:off x="9063493" y="3084235"/>
            <a:ext cx="718077" cy="161547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44300B2-68A9-43C1-A271-DDFB29EF30C7}"/>
              </a:ext>
            </a:extLst>
          </p:cNvPr>
          <p:cNvCxnSpPr>
            <a:cxnSpLocks/>
            <a:stCxn id="55" idx="6"/>
            <a:endCxn id="58" idx="2"/>
          </p:cNvCxnSpPr>
          <p:nvPr/>
        </p:nvCxnSpPr>
        <p:spPr>
          <a:xfrm flipV="1">
            <a:off x="9063493" y="4114553"/>
            <a:ext cx="732268" cy="585153"/>
          </a:xfrm>
          <a:prstGeom prst="straightConnector1">
            <a:avLst/>
          </a:prstGeom>
          <a:ln w="57150">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94A027-1B39-4208-8E59-E4CE94E9017E}"/>
              </a:ext>
            </a:extLst>
          </p:cNvPr>
          <p:cNvCxnSpPr>
            <a:cxnSpLocks/>
            <a:stCxn id="56" idx="6"/>
            <a:endCxn id="59" idx="2"/>
          </p:cNvCxnSpPr>
          <p:nvPr/>
        </p:nvCxnSpPr>
        <p:spPr>
          <a:xfrm flipV="1">
            <a:off x="10461702" y="1382584"/>
            <a:ext cx="661056" cy="75362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E454D47-3DE7-4D22-891C-74FEF528D9A7}"/>
              </a:ext>
            </a:extLst>
          </p:cNvPr>
          <p:cNvCxnSpPr>
            <a:cxnSpLocks/>
            <a:stCxn id="56" idx="6"/>
            <a:endCxn id="60" idx="2"/>
          </p:cNvCxnSpPr>
          <p:nvPr/>
        </p:nvCxnSpPr>
        <p:spPr>
          <a:xfrm>
            <a:off x="10461702" y="2136212"/>
            <a:ext cx="674633" cy="38104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F73ECE9-A776-4145-9572-A00C05BB5445}"/>
              </a:ext>
            </a:extLst>
          </p:cNvPr>
          <p:cNvCxnSpPr>
            <a:cxnSpLocks/>
            <a:stCxn id="57" idx="6"/>
            <a:endCxn id="59" idx="2"/>
          </p:cNvCxnSpPr>
          <p:nvPr/>
        </p:nvCxnSpPr>
        <p:spPr>
          <a:xfrm flipV="1">
            <a:off x="10447511" y="1382584"/>
            <a:ext cx="675247" cy="170165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4A523AA-C558-4169-BD8D-9BE8EA34419D}"/>
              </a:ext>
            </a:extLst>
          </p:cNvPr>
          <p:cNvCxnSpPr>
            <a:cxnSpLocks/>
            <a:stCxn id="57" idx="6"/>
            <a:endCxn id="60" idx="2"/>
          </p:cNvCxnSpPr>
          <p:nvPr/>
        </p:nvCxnSpPr>
        <p:spPr>
          <a:xfrm flipV="1">
            <a:off x="10447511" y="2517254"/>
            <a:ext cx="688824" cy="56698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BF30CAD-6DC0-48DC-9833-1D563E0372CF}"/>
              </a:ext>
            </a:extLst>
          </p:cNvPr>
          <p:cNvCxnSpPr>
            <a:cxnSpLocks/>
            <a:stCxn id="58" idx="6"/>
            <a:endCxn id="59" idx="2"/>
          </p:cNvCxnSpPr>
          <p:nvPr/>
        </p:nvCxnSpPr>
        <p:spPr>
          <a:xfrm flipV="1">
            <a:off x="10478017" y="1382584"/>
            <a:ext cx="644741" cy="273196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F962FF1-23B6-4234-8D04-0A379ED17B63}"/>
              </a:ext>
            </a:extLst>
          </p:cNvPr>
          <p:cNvCxnSpPr>
            <a:cxnSpLocks/>
            <a:stCxn id="58" idx="6"/>
            <a:endCxn id="60" idx="2"/>
          </p:cNvCxnSpPr>
          <p:nvPr/>
        </p:nvCxnSpPr>
        <p:spPr>
          <a:xfrm flipV="1">
            <a:off x="10478017" y="2517254"/>
            <a:ext cx="658318" cy="159729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6875E98-A840-4E9F-8F7F-2B4B9DB7BF33}"/>
              </a:ext>
            </a:extLst>
          </p:cNvPr>
          <p:cNvCxnSpPr>
            <a:cxnSpLocks/>
            <a:stCxn id="79" idx="6"/>
            <a:endCxn id="56" idx="1"/>
          </p:cNvCxnSpPr>
          <p:nvPr/>
        </p:nvCxnSpPr>
        <p:spPr>
          <a:xfrm>
            <a:off x="9099296" y="1466037"/>
            <a:ext cx="793991" cy="44845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57B1292-782C-493F-B70B-02C0CD37BD5D}"/>
              </a:ext>
            </a:extLst>
          </p:cNvPr>
          <p:cNvCxnSpPr>
            <a:cxnSpLocks/>
            <a:stCxn id="79" idx="6"/>
            <a:endCxn id="57" idx="2"/>
          </p:cNvCxnSpPr>
          <p:nvPr/>
        </p:nvCxnSpPr>
        <p:spPr>
          <a:xfrm>
            <a:off x="9099296" y="1466037"/>
            <a:ext cx="682275" cy="161819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03250F9-0811-474A-AD1D-5EA3E198606C}"/>
              </a:ext>
            </a:extLst>
          </p:cNvPr>
          <p:cNvCxnSpPr>
            <a:cxnSpLocks/>
            <a:stCxn id="79" idx="6"/>
            <a:endCxn id="58" idx="2"/>
          </p:cNvCxnSpPr>
          <p:nvPr/>
        </p:nvCxnSpPr>
        <p:spPr>
          <a:xfrm>
            <a:off x="9099296" y="1466037"/>
            <a:ext cx="696466" cy="264851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F7FA80AE-6A40-41D2-A494-6C21C6138B6E}"/>
              </a:ext>
            </a:extLst>
          </p:cNvPr>
          <p:cNvSpPr/>
          <p:nvPr/>
        </p:nvSpPr>
        <p:spPr>
          <a:xfrm>
            <a:off x="6147576" y="2394660"/>
            <a:ext cx="1090736" cy="137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7F73B00-F54B-45B5-BE3F-AC0EADE24768}"/>
              </a:ext>
            </a:extLst>
          </p:cNvPr>
          <p:cNvSpPr/>
          <p:nvPr/>
        </p:nvSpPr>
        <p:spPr>
          <a:xfrm>
            <a:off x="6156289" y="2394660"/>
            <a:ext cx="546100" cy="7055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356C8455-F956-4E2C-A914-A2D146D3CDE6}"/>
              </a:ext>
            </a:extLst>
          </p:cNvPr>
          <p:cNvSpPr/>
          <p:nvPr/>
        </p:nvSpPr>
        <p:spPr>
          <a:xfrm>
            <a:off x="6706377" y="2394660"/>
            <a:ext cx="531936" cy="7055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BC9EE62-8CD7-426C-B27F-572FD39F6D58}"/>
              </a:ext>
            </a:extLst>
          </p:cNvPr>
          <p:cNvSpPr/>
          <p:nvPr/>
        </p:nvSpPr>
        <p:spPr>
          <a:xfrm>
            <a:off x="6160277" y="3100209"/>
            <a:ext cx="546100" cy="6736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6419CDC-4E15-4D94-92A0-4A084FFF73BE}"/>
              </a:ext>
            </a:extLst>
          </p:cNvPr>
          <p:cNvSpPr/>
          <p:nvPr/>
        </p:nvSpPr>
        <p:spPr>
          <a:xfrm>
            <a:off x="6710365" y="3100209"/>
            <a:ext cx="527947" cy="673601"/>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C29E86B-9A22-41AA-8F0A-31F74FCD14EE}"/>
              </a:ext>
            </a:extLst>
          </p:cNvPr>
          <p:cNvSpPr/>
          <p:nvPr/>
        </p:nvSpPr>
        <p:spPr>
          <a:xfrm>
            <a:off x="9800872" y="3784694"/>
            <a:ext cx="682255" cy="587152"/>
          </a:xfrm>
          <a:prstGeom prst="ellipse">
            <a:avLst/>
          </a:prstGeom>
          <a:solidFill>
            <a:schemeClr val="accent6">
              <a:lumMod val="60000"/>
              <a:lumOff val="40000"/>
            </a:schemeClr>
          </a:solidFill>
          <a:ln w="57150">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ADED211E-0413-46DB-907E-9289BF6FF996}"/>
              </a:ext>
            </a:extLst>
          </p:cNvPr>
          <p:cNvSpPr/>
          <p:nvPr/>
        </p:nvSpPr>
        <p:spPr>
          <a:xfrm>
            <a:off x="10430297" y="4825151"/>
            <a:ext cx="682255" cy="587152"/>
          </a:xfrm>
          <a:prstGeom prst="ellipse">
            <a:avLst/>
          </a:prstGeom>
          <a:solidFill>
            <a:srgbClr val="0070C0"/>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17C376A1-6AE0-47F1-87A0-5B9695031C10}"/>
              </a:ext>
            </a:extLst>
          </p:cNvPr>
          <p:cNvSpPr txBox="1"/>
          <p:nvPr/>
        </p:nvSpPr>
        <p:spPr>
          <a:xfrm>
            <a:off x="9012110" y="4995828"/>
            <a:ext cx="1538919" cy="369332"/>
          </a:xfrm>
          <a:prstGeom prst="rect">
            <a:avLst/>
          </a:prstGeom>
          <a:noFill/>
        </p:spPr>
        <p:txBody>
          <a:bodyPr wrap="square" rtlCol="0">
            <a:spAutoFit/>
          </a:bodyPr>
          <a:lstStyle/>
          <a:p>
            <a:r>
              <a:rPr lang="en-US" dirty="0"/>
              <a:t>Desired Color</a:t>
            </a:r>
          </a:p>
        </p:txBody>
      </p:sp>
      <p:sp>
        <p:nvSpPr>
          <p:cNvPr id="110" name="TextBox 109">
            <a:extLst>
              <a:ext uri="{FF2B5EF4-FFF2-40B4-BE49-F238E27FC236}">
                <a16:creationId xmlns:a16="http://schemas.microsoft.com/office/drawing/2014/main" id="{C1F91C0C-6085-4C6C-98E2-7CF242AFAAD0}"/>
              </a:ext>
            </a:extLst>
          </p:cNvPr>
          <p:cNvSpPr txBox="1"/>
          <p:nvPr/>
        </p:nvSpPr>
        <p:spPr>
          <a:xfrm>
            <a:off x="9475365" y="4406094"/>
            <a:ext cx="309420" cy="369332"/>
          </a:xfrm>
          <a:prstGeom prst="rect">
            <a:avLst/>
          </a:prstGeom>
          <a:noFill/>
        </p:spPr>
        <p:txBody>
          <a:bodyPr wrap="square" rtlCol="0">
            <a:spAutoFit/>
          </a:bodyPr>
          <a:lstStyle/>
          <a:p>
            <a:r>
              <a:rPr lang="en-US" dirty="0"/>
              <a:t>5</a:t>
            </a:r>
          </a:p>
        </p:txBody>
      </p:sp>
      <p:sp>
        <p:nvSpPr>
          <p:cNvPr id="111" name="TextBox 110">
            <a:extLst>
              <a:ext uri="{FF2B5EF4-FFF2-40B4-BE49-F238E27FC236}">
                <a16:creationId xmlns:a16="http://schemas.microsoft.com/office/drawing/2014/main" id="{F679FB31-E281-4D0A-81BE-F180C621AE71}"/>
              </a:ext>
            </a:extLst>
          </p:cNvPr>
          <p:cNvSpPr txBox="1"/>
          <p:nvPr/>
        </p:nvSpPr>
        <p:spPr>
          <a:xfrm>
            <a:off x="9443227" y="3659424"/>
            <a:ext cx="309420" cy="369332"/>
          </a:xfrm>
          <a:prstGeom prst="rect">
            <a:avLst/>
          </a:prstGeom>
          <a:noFill/>
        </p:spPr>
        <p:txBody>
          <a:bodyPr wrap="square" rtlCol="0">
            <a:spAutoFit/>
          </a:bodyPr>
          <a:lstStyle/>
          <a:p>
            <a:r>
              <a:rPr lang="en-US" dirty="0"/>
              <a:t>1</a:t>
            </a:r>
          </a:p>
        </p:txBody>
      </p:sp>
      <p:cxnSp>
        <p:nvCxnSpPr>
          <p:cNvPr id="115" name="Connector: Elbow 114">
            <a:extLst>
              <a:ext uri="{FF2B5EF4-FFF2-40B4-BE49-F238E27FC236}">
                <a16:creationId xmlns:a16="http://schemas.microsoft.com/office/drawing/2014/main" id="{B996442D-F97E-45BC-9FF2-4126E604A663}"/>
              </a:ext>
            </a:extLst>
          </p:cNvPr>
          <p:cNvCxnSpPr>
            <a:cxnSpLocks/>
            <a:stCxn id="35" idx="0"/>
            <a:endCxn id="79" idx="2"/>
          </p:cNvCxnSpPr>
          <p:nvPr/>
        </p:nvCxnSpPr>
        <p:spPr>
          <a:xfrm rot="5400000" flipH="1" flipV="1">
            <a:off x="6976758" y="918617"/>
            <a:ext cx="928624" cy="2023463"/>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19416C63-4707-446F-9B82-52041A6C20F8}"/>
              </a:ext>
            </a:extLst>
          </p:cNvPr>
          <p:cNvCxnSpPr>
            <a:stCxn id="100" idx="3"/>
            <a:endCxn id="53" idx="2"/>
          </p:cNvCxnSpPr>
          <p:nvPr/>
        </p:nvCxnSpPr>
        <p:spPr>
          <a:xfrm flipV="1">
            <a:off x="7238313" y="2545641"/>
            <a:ext cx="1178687" cy="201794"/>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314382AB-07D0-4510-B5CA-B2A2912D204F}"/>
              </a:ext>
            </a:extLst>
          </p:cNvPr>
          <p:cNvCxnSpPr>
            <a:stCxn id="102" idx="3"/>
            <a:endCxn id="54" idx="2"/>
          </p:cNvCxnSpPr>
          <p:nvPr/>
        </p:nvCxnSpPr>
        <p:spPr>
          <a:xfrm>
            <a:off x="7238312" y="3437010"/>
            <a:ext cx="1178691" cy="200594"/>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1149D8A-652D-4F75-A5BA-68EAE2CDBE4D}"/>
              </a:ext>
            </a:extLst>
          </p:cNvPr>
          <p:cNvCxnSpPr>
            <a:cxnSpLocks/>
            <a:stCxn id="139" idx="2"/>
            <a:endCxn id="55" idx="2"/>
          </p:cNvCxnSpPr>
          <p:nvPr/>
        </p:nvCxnSpPr>
        <p:spPr>
          <a:xfrm rot="16200000" flipH="1">
            <a:off x="6954754" y="3237460"/>
            <a:ext cx="932730" cy="1991765"/>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3750727-2012-4201-97E3-C1A7597F545D}"/>
              </a:ext>
            </a:extLst>
          </p:cNvPr>
          <p:cNvCxnSpPr>
            <a:cxnSpLocks/>
          </p:cNvCxnSpPr>
          <p:nvPr/>
        </p:nvCxnSpPr>
        <p:spPr>
          <a:xfrm flipH="1" flipV="1">
            <a:off x="9080312" y="3764559"/>
            <a:ext cx="530780" cy="376601"/>
          </a:xfrm>
          <a:prstGeom prst="straightConnector1">
            <a:avLst/>
          </a:prstGeom>
          <a:ln w="28575">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435ECA50-73E1-4E26-8608-CB5F091A445F}"/>
              </a:ext>
            </a:extLst>
          </p:cNvPr>
          <p:cNvCxnSpPr>
            <a:cxnSpLocks/>
          </p:cNvCxnSpPr>
          <p:nvPr/>
        </p:nvCxnSpPr>
        <p:spPr>
          <a:xfrm flipH="1">
            <a:off x="9157323" y="4315212"/>
            <a:ext cx="650852" cy="567866"/>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53BA76B-9378-4079-95FF-9941942238A7}"/>
              </a:ext>
            </a:extLst>
          </p:cNvPr>
          <p:cNvSpPr/>
          <p:nvPr/>
        </p:nvSpPr>
        <p:spPr>
          <a:xfrm>
            <a:off x="6152187" y="3093377"/>
            <a:ext cx="546100" cy="67360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F690E9DC-4F36-40B1-92C6-7F9EA7F27E51}"/>
              </a:ext>
            </a:extLst>
          </p:cNvPr>
          <p:cNvSpPr/>
          <p:nvPr/>
        </p:nvSpPr>
        <p:spPr>
          <a:xfrm>
            <a:off x="6704986" y="3093378"/>
            <a:ext cx="527947" cy="673601"/>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5A0A147C-42F3-4702-BC6A-693E10FD6E52}"/>
              </a:ext>
            </a:extLst>
          </p:cNvPr>
          <p:cNvSpPr/>
          <p:nvPr/>
        </p:nvSpPr>
        <p:spPr>
          <a:xfrm>
            <a:off x="8443078" y="1142741"/>
            <a:ext cx="665940" cy="627129"/>
          </a:xfrm>
          <a:prstGeom prst="ellipse">
            <a:avLst/>
          </a:prstGeom>
          <a:noFill/>
          <a:ln>
            <a:solidFill>
              <a:srgbClr val="7030A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A7FE4F0-BAFE-4D06-B8B8-CA4401E6E11E}"/>
              </a:ext>
            </a:extLst>
          </p:cNvPr>
          <p:cNvSpPr/>
          <p:nvPr/>
        </p:nvSpPr>
        <p:spPr>
          <a:xfrm>
            <a:off x="8452802" y="1148463"/>
            <a:ext cx="646493" cy="635145"/>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8E5F1728-938D-4C0F-8300-29711299A43D}"/>
              </a:ext>
            </a:extLst>
          </p:cNvPr>
          <p:cNvSpPr/>
          <p:nvPr/>
        </p:nvSpPr>
        <p:spPr>
          <a:xfrm>
            <a:off x="8404140" y="2219241"/>
            <a:ext cx="665940" cy="627129"/>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946D8184-310D-4C7C-BCFA-020AE0E82C21}"/>
              </a:ext>
            </a:extLst>
          </p:cNvPr>
          <p:cNvSpPr/>
          <p:nvPr/>
        </p:nvSpPr>
        <p:spPr>
          <a:xfrm>
            <a:off x="8404252" y="3323319"/>
            <a:ext cx="665940" cy="627129"/>
          </a:xfrm>
          <a:prstGeom prst="ellipse">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E0DC4552-6A7D-48EE-BD54-73BBB05F5FF9}"/>
              </a:ext>
            </a:extLst>
          </p:cNvPr>
          <p:cNvSpPr/>
          <p:nvPr/>
        </p:nvSpPr>
        <p:spPr>
          <a:xfrm>
            <a:off x="8412219" y="4395885"/>
            <a:ext cx="665940" cy="627129"/>
          </a:xfrm>
          <a:prstGeom prst="ellipse">
            <a:avLst/>
          </a:prstGeom>
          <a:no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A094F55-8D33-462E-9EB4-C51B46028F44}"/>
              </a:ext>
            </a:extLst>
          </p:cNvPr>
          <p:cNvSpPr/>
          <p:nvPr/>
        </p:nvSpPr>
        <p:spPr>
          <a:xfrm>
            <a:off x="8399713" y="3315533"/>
            <a:ext cx="682255" cy="587152"/>
          </a:xfrm>
          <a:prstGeom prst="ellipse">
            <a:avLst/>
          </a:prstGeom>
          <a:solidFill>
            <a:srgbClr val="FFC000"/>
          </a:solidFill>
          <a:ln w="571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D2EC7E1-C052-4104-9C3E-99373F962D30}"/>
              </a:ext>
            </a:extLst>
          </p:cNvPr>
          <p:cNvSpPr/>
          <p:nvPr/>
        </p:nvSpPr>
        <p:spPr>
          <a:xfrm>
            <a:off x="8401320" y="3320812"/>
            <a:ext cx="682255" cy="636720"/>
          </a:xfrm>
          <a:prstGeom prst="ellipse">
            <a:avLst/>
          </a:prstGeom>
          <a:solidFill>
            <a:srgbClr val="00B0F0"/>
          </a:solid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69CE3B83-FD44-48F3-AD9D-164F47BAB634}"/>
              </a:ext>
            </a:extLst>
          </p:cNvPr>
          <p:cNvCxnSpPr/>
          <p:nvPr/>
        </p:nvCxnSpPr>
        <p:spPr>
          <a:xfrm>
            <a:off x="7239632" y="3437009"/>
            <a:ext cx="1178691" cy="200594"/>
          </a:xfrm>
          <a:prstGeom prst="bent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8C8FBA9C-C3EC-4E22-B356-3E15EA0D4E62}"/>
              </a:ext>
            </a:extLst>
          </p:cNvPr>
          <p:cNvCxnSpPr>
            <a:cxnSpLocks/>
            <a:stCxn id="139" idx="2"/>
          </p:cNvCxnSpPr>
          <p:nvPr/>
        </p:nvCxnSpPr>
        <p:spPr>
          <a:xfrm rot="16200000" flipH="1">
            <a:off x="6956150" y="3236065"/>
            <a:ext cx="926588" cy="198841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6B7EB50-484F-449A-A4D4-5555395E8E29}"/>
              </a:ext>
            </a:extLst>
          </p:cNvPr>
          <p:cNvCxnSpPr>
            <a:cxnSpLocks/>
            <a:stCxn id="177" idx="6"/>
            <a:endCxn id="105" idx="2"/>
          </p:cNvCxnSpPr>
          <p:nvPr/>
        </p:nvCxnSpPr>
        <p:spPr>
          <a:xfrm>
            <a:off x="9070080" y="2532806"/>
            <a:ext cx="730792" cy="1545464"/>
          </a:xfrm>
          <a:prstGeom prst="straightConnector1">
            <a:avLst/>
          </a:prstGeom>
          <a:ln w="3810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2E13F79-D9FC-4083-BEBE-E243F46364ED}"/>
              </a:ext>
            </a:extLst>
          </p:cNvPr>
          <p:cNvCxnSpPr>
            <a:cxnSpLocks/>
            <a:stCxn id="141" idx="6"/>
            <a:endCxn id="105" idx="2"/>
          </p:cNvCxnSpPr>
          <p:nvPr/>
        </p:nvCxnSpPr>
        <p:spPr>
          <a:xfrm>
            <a:off x="9109018" y="1456306"/>
            <a:ext cx="691854" cy="2621964"/>
          </a:xfrm>
          <a:prstGeom prst="straightConnector1">
            <a:avLst/>
          </a:prstGeom>
          <a:ln w="38100">
            <a:solidFill>
              <a:schemeClr val="bg2"/>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2A0620-69EE-475C-A67A-457A87076FB0}"/>
              </a:ext>
            </a:extLst>
          </p:cNvPr>
          <p:cNvSpPr txBox="1"/>
          <p:nvPr/>
        </p:nvSpPr>
        <p:spPr>
          <a:xfrm>
            <a:off x="8149800" y="642742"/>
            <a:ext cx="1280160" cy="369332"/>
          </a:xfrm>
          <a:prstGeom prst="rect">
            <a:avLst/>
          </a:prstGeom>
          <a:noFill/>
        </p:spPr>
        <p:txBody>
          <a:bodyPr wrap="square" rtlCol="0">
            <a:spAutoFit/>
          </a:bodyPr>
          <a:lstStyle/>
          <a:p>
            <a:r>
              <a:rPr lang="en-US" dirty="0"/>
              <a:t>Input Layer</a:t>
            </a:r>
          </a:p>
        </p:txBody>
      </p:sp>
      <p:sp>
        <p:nvSpPr>
          <p:cNvPr id="83" name="TextBox 82">
            <a:extLst>
              <a:ext uri="{FF2B5EF4-FFF2-40B4-BE49-F238E27FC236}">
                <a16:creationId xmlns:a16="http://schemas.microsoft.com/office/drawing/2014/main" id="{96201930-B5E3-47DB-9AA7-B82ADCB53CF5}"/>
              </a:ext>
            </a:extLst>
          </p:cNvPr>
          <p:cNvSpPr txBox="1"/>
          <p:nvPr/>
        </p:nvSpPr>
        <p:spPr>
          <a:xfrm>
            <a:off x="9547766" y="647040"/>
            <a:ext cx="1470193" cy="369332"/>
          </a:xfrm>
          <a:prstGeom prst="rect">
            <a:avLst/>
          </a:prstGeom>
          <a:noFill/>
        </p:spPr>
        <p:txBody>
          <a:bodyPr wrap="square" rtlCol="0">
            <a:spAutoFit/>
          </a:bodyPr>
          <a:lstStyle/>
          <a:p>
            <a:r>
              <a:rPr lang="en-US" dirty="0"/>
              <a:t>Hidden Layer</a:t>
            </a:r>
          </a:p>
        </p:txBody>
      </p:sp>
      <p:sp>
        <p:nvSpPr>
          <p:cNvPr id="107" name="Oval 106">
            <a:extLst>
              <a:ext uri="{FF2B5EF4-FFF2-40B4-BE49-F238E27FC236}">
                <a16:creationId xmlns:a16="http://schemas.microsoft.com/office/drawing/2014/main" id="{B663A877-0F11-4CF0-9D0E-A8B1ABDACE29}"/>
              </a:ext>
            </a:extLst>
          </p:cNvPr>
          <p:cNvSpPr/>
          <p:nvPr/>
        </p:nvSpPr>
        <p:spPr>
          <a:xfrm>
            <a:off x="8426763" y="4413178"/>
            <a:ext cx="682255" cy="587152"/>
          </a:xfrm>
          <a:prstGeom prst="ellipse">
            <a:avLst/>
          </a:prstGeom>
          <a:solidFill>
            <a:srgbClr val="00B050"/>
          </a:solidFill>
          <a:ln w="571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DAEE3AB-2F20-4082-9E3A-760DCDB76193}"/>
              </a:ext>
            </a:extLst>
          </p:cNvPr>
          <p:cNvSpPr/>
          <p:nvPr/>
        </p:nvSpPr>
        <p:spPr>
          <a:xfrm>
            <a:off x="8429692" y="4409671"/>
            <a:ext cx="682255" cy="587152"/>
          </a:xfrm>
          <a:prstGeom prst="ellipse">
            <a:avLst/>
          </a:prstGeom>
          <a:solidFill>
            <a:srgbClr val="0070C0"/>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82127CE-5BFA-4A0C-BF48-3FBE4F65927C}"/>
              </a:ext>
            </a:extLst>
          </p:cNvPr>
          <p:cNvSpPr/>
          <p:nvPr/>
        </p:nvSpPr>
        <p:spPr>
          <a:xfrm>
            <a:off x="1083811" y="2653765"/>
            <a:ext cx="1308100" cy="352774"/>
          </a:xfrm>
          <a:prstGeom prst="rect">
            <a:avLst/>
          </a:prstGeom>
          <a:noFill/>
          <a:ln w="3810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4CA5FD6-AC37-4402-877D-8AF44B853C78}"/>
              </a:ext>
            </a:extLst>
          </p:cNvPr>
          <p:cNvSpPr/>
          <p:nvPr/>
        </p:nvSpPr>
        <p:spPr>
          <a:xfrm>
            <a:off x="2953051" y="3027479"/>
            <a:ext cx="3102110" cy="376474"/>
          </a:xfrm>
          <a:prstGeom prst="rect">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034BFE4-C660-4FEF-935D-8C971F1E20A9}"/>
              </a:ext>
            </a:extLst>
          </p:cNvPr>
          <p:cNvSpPr/>
          <p:nvPr/>
        </p:nvSpPr>
        <p:spPr>
          <a:xfrm>
            <a:off x="9814656" y="3808733"/>
            <a:ext cx="682255" cy="587152"/>
          </a:xfrm>
          <a:prstGeom prst="ellipse">
            <a:avLst/>
          </a:prstGeom>
          <a:solidFill>
            <a:srgbClr val="0070C0"/>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EEE4F13-BC14-4A76-B422-61211C6B7EA6}"/>
              </a:ext>
            </a:extLst>
          </p:cNvPr>
          <p:cNvSpPr/>
          <p:nvPr/>
        </p:nvSpPr>
        <p:spPr>
          <a:xfrm>
            <a:off x="11160812" y="3357962"/>
            <a:ext cx="659317" cy="592239"/>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26C3447-9A7D-4B62-98D3-C62827A26FA5}"/>
              </a:ext>
            </a:extLst>
          </p:cNvPr>
          <p:cNvSpPr/>
          <p:nvPr/>
        </p:nvSpPr>
        <p:spPr>
          <a:xfrm>
            <a:off x="11133532" y="4371846"/>
            <a:ext cx="679368" cy="60647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89685542-AA33-42A5-9BD0-6075492D2571}"/>
              </a:ext>
            </a:extLst>
          </p:cNvPr>
          <p:cNvCxnSpPr>
            <a:cxnSpLocks/>
            <a:stCxn id="56" idx="6"/>
            <a:endCxn id="81" idx="2"/>
          </p:cNvCxnSpPr>
          <p:nvPr/>
        </p:nvCxnSpPr>
        <p:spPr>
          <a:xfrm>
            <a:off x="10461702" y="2136212"/>
            <a:ext cx="699110" cy="151787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EC20EDC-7155-44D1-936B-5A1F7D40FBD9}"/>
              </a:ext>
            </a:extLst>
          </p:cNvPr>
          <p:cNvCxnSpPr>
            <a:cxnSpLocks/>
            <a:stCxn id="57" idx="6"/>
            <a:endCxn id="81" idx="2"/>
          </p:cNvCxnSpPr>
          <p:nvPr/>
        </p:nvCxnSpPr>
        <p:spPr>
          <a:xfrm>
            <a:off x="10447511" y="3084235"/>
            <a:ext cx="713301" cy="56984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06873C7-4579-4B47-9F36-DDEAFD8A4BBD}"/>
              </a:ext>
            </a:extLst>
          </p:cNvPr>
          <p:cNvCxnSpPr>
            <a:cxnSpLocks/>
            <a:stCxn id="80" idx="6"/>
            <a:endCxn id="81" idx="2"/>
          </p:cNvCxnSpPr>
          <p:nvPr/>
        </p:nvCxnSpPr>
        <p:spPr>
          <a:xfrm flipV="1">
            <a:off x="10496911" y="3654082"/>
            <a:ext cx="663901" cy="44822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4E0E437-3EA1-4855-9E57-621BA502200A}"/>
              </a:ext>
            </a:extLst>
          </p:cNvPr>
          <p:cNvCxnSpPr>
            <a:cxnSpLocks/>
            <a:stCxn id="56" idx="6"/>
            <a:endCxn id="82" idx="2"/>
          </p:cNvCxnSpPr>
          <p:nvPr/>
        </p:nvCxnSpPr>
        <p:spPr>
          <a:xfrm>
            <a:off x="10461702" y="2136212"/>
            <a:ext cx="671830" cy="25388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AAE8C8D-99B5-4EBE-BE45-39FB1FCB57B8}"/>
              </a:ext>
            </a:extLst>
          </p:cNvPr>
          <p:cNvCxnSpPr>
            <a:cxnSpLocks/>
            <a:stCxn id="57" idx="6"/>
            <a:endCxn id="82" idx="2"/>
          </p:cNvCxnSpPr>
          <p:nvPr/>
        </p:nvCxnSpPr>
        <p:spPr>
          <a:xfrm>
            <a:off x="10447511" y="3084235"/>
            <a:ext cx="686021" cy="159084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59243FA-0C06-46C7-B3B2-D85EC44A9F20}"/>
              </a:ext>
            </a:extLst>
          </p:cNvPr>
          <p:cNvCxnSpPr>
            <a:cxnSpLocks/>
            <a:stCxn id="80" idx="6"/>
            <a:endCxn id="82" idx="2"/>
          </p:cNvCxnSpPr>
          <p:nvPr/>
        </p:nvCxnSpPr>
        <p:spPr>
          <a:xfrm>
            <a:off x="10496911" y="4102309"/>
            <a:ext cx="636621" cy="57277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43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par>
                                <p:cTn id="8" presetID="22" presetClass="entr" presetSubtype="8"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wipe(left)">
                                      <p:cBhvr>
                                        <p:cTn id="10" dur="500"/>
                                        <p:tgtEl>
                                          <p:spTgt spid="119"/>
                                        </p:tgtEl>
                                      </p:cBhvr>
                                    </p:animEffect>
                                  </p:childTnLst>
                                </p:cTn>
                              </p:par>
                              <p:par>
                                <p:cTn id="11" presetID="22" presetClass="entr" presetSubtype="8"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wipe(left)">
                                      <p:cBhvr>
                                        <p:cTn id="13" dur="500"/>
                                        <p:tgtEl>
                                          <p:spTgt spid="121"/>
                                        </p:tgtEl>
                                      </p:cBhvr>
                                    </p:animEffect>
                                  </p:childTnLst>
                                </p:cTn>
                              </p:par>
                              <p:par>
                                <p:cTn id="14" presetID="22" presetClass="entr" presetSubtype="8" fill="hold"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wipe(left)">
                                      <p:cBhvr>
                                        <p:cTn id="16" dur="500"/>
                                        <p:tgtEl>
                                          <p:spTgt spid="1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wipe(left)">
                                      <p:cBhvr>
                                        <p:cTn id="21" dur="500"/>
                                        <p:tgtEl>
                                          <p:spTgt spid="14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7"/>
                                        </p:tgtEl>
                                        <p:attrNameLst>
                                          <p:attrName>style.visibility</p:attrName>
                                        </p:attrNameLst>
                                      </p:cBhvr>
                                      <p:to>
                                        <p:strVal val="visible"/>
                                      </p:to>
                                    </p:set>
                                    <p:animEffect transition="in" filter="wipe(left)">
                                      <p:cBhvr>
                                        <p:cTn id="24" dur="500"/>
                                        <p:tgtEl>
                                          <p:spTgt spid="17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8"/>
                                        </p:tgtEl>
                                        <p:attrNameLst>
                                          <p:attrName>style.visibility</p:attrName>
                                        </p:attrNameLst>
                                      </p:cBhvr>
                                      <p:to>
                                        <p:strVal val="visible"/>
                                      </p:to>
                                    </p:set>
                                    <p:animEffect transition="in" filter="wipe(left)">
                                      <p:cBhvr>
                                        <p:cTn id="27" dur="500"/>
                                        <p:tgtEl>
                                          <p:spTgt spid="17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9"/>
                                        </p:tgtEl>
                                        <p:attrNameLst>
                                          <p:attrName>style.visibility</p:attrName>
                                        </p:attrNameLst>
                                      </p:cBhvr>
                                      <p:to>
                                        <p:strVal val="visible"/>
                                      </p:to>
                                    </p:set>
                                    <p:animEffect transition="in" filter="wipe(left)">
                                      <p:cBhvr>
                                        <p:cTn id="30" dur="500"/>
                                        <p:tgtEl>
                                          <p:spTgt spid="1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21" presetClass="entr" presetSubtype="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heel(1)">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6"/>
                                        </p:tgtEl>
                                        <p:attrNameLst>
                                          <p:attrName>style.visibility</p:attrName>
                                        </p:attrNameLst>
                                      </p:cBhvr>
                                      <p:to>
                                        <p:strVal val="visible"/>
                                      </p:to>
                                    </p:set>
                                  </p:childTnLst>
                                </p:cTn>
                              </p:par>
                              <p:par>
                                <p:cTn id="52" presetID="21" presetClass="entr" presetSubtype="1" fill="hold" grpId="0"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wheel(1)">
                                      <p:cBhvr>
                                        <p:cTn id="54" dur="2000"/>
                                        <p:tgtEl>
                                          <p:spTgt spid="8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10"/>
                                        </p:tgtEl>
                                        <p:attrNameLst>
                                          <p:attrName>style.visibility</p:attrName>
                                        </p:attrNameLst>
                                      </p:cBhvr>
                                      <p:to>
                                        <p:strVal val="visible"/>
                                      </p:to>
                                    </p:set>
                                  </p:childTnLst>
                                </p:cTn>
                              </p:par>
                              <p:par>
                                <p:cTn id="62" presetID="32" presetClass="emph" presetSubtype="0" fill="hold" nodeType="withEffect">
                                  <p:stCondLst>
                                    <p:cond delay="0"/>
                                  </p:stCondLst>
                                  <p:childTnLst>
                                    <p:animRot by="120000">
                                      <p:cBhvr>
                                        <p:cTn id="63" dur="100" fill="hold">
                                          <p:stCondLst>
                                            <p:cond delay="0"/>
                                          </p:stCondLst>
                                        </p:cTn>
                                        <p:tgtEl>
                                          <p:spTgt spid="72"/>
                                        </p:tgtEl>
                                        <p:attrNameLst>
                                          <p:attrName>r</p:attrName>
                                        </p:attrNameLst>
                                      </p:cBhvr>
                                    </p:animRot>
                                    <p:animRot by="-240000">
                                      <p:cBhvr>
                                        <p:cTn id="64" dur="200" fill="hold">
                                          <p:stCondLst>
                                            <p:cond delay="200"/>
                                          </p:stCondLst>
                                        </p:cTn>
                                        <p:tgtEl>
                                          <p:spTgt spid="72"/>
                                        </p:tgtEl>
                                        <p:attrNameLst>
                                          <p:attrName>r</p:attrName>
                                        </p:attrNameLst>
                                      </p:cBhvr>
                                    </p:animRot>
                                    <p:animRot by="240000">
                                      <p:cBhvr>
                                        <p:cTn id="65" dur="200" fill="hold">
                                          <p:stCondLst>
                                            <p:cond delay="400"/>
                                          </p:stCondLst>
                                        </p:cTn>
                                        <p:tgtEl>
                                          <p:spTgt spid="72"/>
                                        </p:tgtEl>
                                        <p:attrNameLst>
                                          <p:attrName>r</p:attrName>
                                        </p:attrNameLst>
                                      </p:cBhvr>
                                    </p:animRot>
                                    <p:animRot by="-240000">
                                      <p:cBhvr>
                                        <p:cTn id="66" dur="200" fill="hold">
                                          <p:stCondLst>
                                            <p:cond delay="600"/>
                                          </p:stCondLst>
                                        </p:cTn>
                                        <p:tgtEl>
                                          <p:spTgt spid="72"/>
                                        </p:tgtEl>
                                        <p:attrNameLst>
                                          <p:attrName>r</p:attrName>
                                        </p:attrNameLst>
                                      </p:cBhvr>
                                    </p:animRot>
                                    <p:animRot by="120000">
                                      <p:cBhvr>
                                        <p:cTn id="67" dur="200" fill="hold">
                                          <p:stCondLst>
                                            <p:cond delay="800"/>
                                          </p:stCondLst>
                                        </p:cTn>
                                        <p:tgtEl>
                                          <p:spTgt spid="72"/>
                                        </p:tgtEl>
                                        <p:attrNameLst>
                                          <p:attrName>r</p:attrName>
                                        </p:attrNameLst>
                                      </p:cBhvr>
                                    </p:animRot>
                                  </p:childTnLst>
                                </p:cTn>
                              </p:par>
                              <p:par>
                                <p:cTn id="68" presetID="32" presetClass="emph" presetSubtype="0" fill="hold" nodeType="withEffect">
                                  <p:stCondLst>
                                    <p:cond delay="0"/>
                                  </p:stCondLst>
                                  <p:childTnLst>
                                    <p:animRot by="120000">
                                      <p:cBhvr>
                                        <p:cTn id="69" dur="100" fill="hold">
                                          <p:stCondLst>
                                            <p:cond delay="0"/>
                                          </p:stCondLst>
                                        </p:cTn>
                                        <p:tgtEl>
                                          <p:spTgt spid="69"/>
                                        </p:tgtEl>
                                        <p:attrNameLst>
                                          <p:attrName>r</p:attrName>
                                        </p:attrNameLst>
                                      </p:cBhvr>
                                    </p:animRot>
                                    <p:animRot by="-240000">
                                      <p:cBhvr>
                                        <p:cTn id="70" dur="200" fill="hold">
                                          <p:stCondLst>
                                            <p:cond delay="200"/>
                                          </p:stCondLst>
                                        </p:cTn>
                                        <p:tgtEl>
                                          <p:spTgt spid="69"/>
                                        </p:tgtEl>
                                        <p:attrNameLst>
                                          <p:attrName>r</p:attrName>
                                        </p:attrNameLst>
                                      </p:cBhvr>
                                    </p:animRot>
                                    <p:animRot by="240000">
                                      <p:cBhvr>
                                        <p:cTn id="71" dur="200" fill="hold">
                                          <p:stCondLst>
                                            <p:cond delay="400"/>
                                          </p:stCondLst>
                                        </p:cTn>
                                        <p:tgtEl>
                                          <p:spTgt spid="69"/>
                                        </p:tgtEl>
                                        <p:attrNameLst>
                                          <p:attrName>r</p:attrName>
                                        </p:attrNameLst>
                                      </p:cBhvr>
                                    </p:animRot>
                                    <p:animRot by="-240000">
                                      <p:cBhvr>
                                        <p:cTn id="72" dur="200" fill="hold">
                                          <p:stCondLst>
                                            <p:cond delay="600"/>
                                          </p:stCondLst>
                                        </p:cTn>
                                        <p:tgtEl>
                                          <p:spTgt spid="69"/>
                                        </p:tgtEl>
                                        <p:attrNameLst>
                                          <p:attrName>r</p:attrName>
                                        </p:attrNameLst>
                                      </p:cBhvr>
                                    </p:animRot>
                                    <p:animRot by="120000">
                                      <p:cBhvr>
                                        <p:cTn id="73" dur="200" fill="hold">
                                          <p:stCondLst>
                                            <p:cond delay="800"/>
                                          </p:stCondLst>
                                        </p:cTn>
                                        <p:tgtEl>
                                          <p:spTgt spid="69"/>
                                        </p:tgtEl>
                                        <p:attrNameLst>
                                          <p:attrName>r</p:attrName>
                                        </p:attrNameLst>
                                      </p:cBhvr>
                                    </p:animRot>
                                  </p:childTnLst>
                                </p:cTn>
                              </p:par>
                              <p:par>
                                <p:cTn id="74" presetID="22" presetClass="entr" presetSubtype="8" fill="hold"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wipe(left)">
                                      <p:cBhvr>
                                        <p:cTn id="76" dur="500"/>
                                        <p:tgtEl>
                                          <p:spTgt spid="63"/>
                                        </p:tgtEl>
                                      </p:cBhvr>
                                    </p:animEffect>
                                  </p:childTnLst>
                                </p:cTn>
                              </p:par>
                              <p:par>
                                <p:cTn id="77" presetID="22" presetClass="entr" presetSubtype="8"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130"/>
                                        </p:tgtEl>
                                        <p:attrNameLst>
                                          <p:attrName>style.visibility</p:attrName>
                                        </p:attrNameLst>
                                      </p:cBhvr>
                                      <p:to>
                                        <p:strVal val="visible"/>
                                      </p:to>
                                    </p:set>
                                    <p:animEffect transition="in" filter="wipe(right)">
                                      <p:cBhvr>
                                        <p:cTn id="84" dur="500"/>
                                        <p:tgtEl>
                                          <p:spTgt spid="130"/>
                                        </p:tgtEl>
                                      </p:cBhvr>
                                    </p:animEffect>
                                  </p:childTnLst>
                                </p:cTn>
                              </p:par>
                              <p:par>
                                <p:cTn id="85" presetID="22" presetClass="entr" presetSubtype="2" fill="hold" nodeType="withEffect">
                                  <p:stCondLst>
                                    <p:cond delay="0"/>
                                  </p:stCondLst>
                                  <p:childTnLst>
                                    <p:set>
                                      <p:cBhvr>
                                        <p:cTn id="86" dur="1" fill="hold">
                                          <p:stCondLst>
                                            <p:cond delay="0"/>
                                          </p:stCondLst>
                                        </p:cTn>
                                        <p:tgtEl>
                                          <p:spTgt spid="131"/>
                                        </p:tgtEl>
                                        <p:attrNameLst>
                                          <p:attrName>style.visibility</p:attrName>
                                        </p:attrNameLst>
                                      </p:cBhvr>
                                      <p:to>
                                        <p:strVal val="visible"/>
                                      </p:to>
                                    </p:set>
                                    <p:animEffect transition="in" filter="wipe(right)">
                                      <p:cBhvr>
                                        <p:cTn id="87" dur="500"/>
                                        <p:tgtEl>
                                          <p:spTgt spid="13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182"/>
                                        </p:tgtEl>
                                        <p:attrNameLst>
                                          <p:attrName>style.visibility</p:attrName>
                                        </p:attrNameLst>
                                      </p:cBhvr>
                                      <p:to>
                                        <p:strVal val="visible"/>
                                      </p:to>
                                    </p:set>
                                    <p:animEffect transition="in" filter="wipe(right)">
                                      <p:cBhvr>
                                        <p:cTn id="92" dur="500"/>
                                        <p:tgtEl>
                                          <p:spTgt spid="182"/>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183"/>
                                        </p:tgtEl>
                                        <p:attrNameLst>
                                          <p:attrName>style.visibility</p:attrName>
                                        </p:attrNameLst>
                                      </p:cBhvr>
                                      <p:to>
                                        <p:strVal val="visible"/>
                                      </p:to>
                                    </p:set>
                                    <p:animEffect transition="in" filter="wipe(right)">
                                      <p:cBhvr>
                                        <p:cTn id="95" dur="500"/>
                                        <p:tgtEl>
                                          <p:spTgt spid="183"/>
                                        </p:tgtEl>
                                      </p:cBhvr>
                                    </p:animEffect>
                                  </p:childTnLst>
                                </p:cTn>
                              </p:par>
                            </p:childTnLst>
                          </p:cTn>
                        </p:par>
                        <p:par>
                          <p:cTn id="96" fill="hold">
                            <p:stCondLst>
                              <p:cond delay="500"/>
                            </p:stCondLst>
                            <p:childTnLst>
                              <p:par>
                                <p:cTn id="97" presetID="22" presetClass="entr" presetSubtype="2" fill="hold" nodeType="afterEffect">
                                  <p:stCondLst>
                                    <p:cond delay="0"/>
                                  </p:stCondLst>
                                  <p:childTnLst>
                                    <p:set>
                                      <p:cBhvr>
                                        <p:cTn id="98" dur="1" fill="hold">
                                          <p:stCondLst>
                                            <p:cond delay="0"/>
                                          </p:stCondLst>
                                        </p:cTn>
                                        <p:tgtEl>
                                          <p:spTgt spid="185"/>
                                        </p:tgtEl>
                                        <p:attrNameLst>
                                          <p:attrName>style.visibility</p:attrName>
                                        </p:attrNameLst>
                                      </p:cBhvr>
                                      <p:to>
                                        <p:strVal val="visible"/>
                                      </p:to>
                                    </p:set>
                                    <p:animEffect transition="in" filter="wipe(right)">
                                      <p:cBhvr>
                                        <p:cTn id="99" dur="500"/>
                                        <p:tgtEl>
                                          <p:spTgt spid="185"/>
                                        </p:tgtEl>
                                      </p:cBhvr>
                                    </p:animEffect>
                                  </p:childTnLst>
                                </p:cTn>
                              </p:par>
                              <p:par>
                                <p:cTn id="100" presetID="22" presetClass="entr" presetSubtype="2" fill="hold" nodeType="withEffect">
                                  <p:stCondLst>
                                    <p:cond delay="0"/>
                                  </p:stCondLst>
                                  <p:childTnLst>
                                    <p:set>
                                      <p:cBhvr>
                                        <p:cTn id="101" dur="1" fill="hold">
                                          <p:stCondLst>
                                            <p:cond delay="0"/>
                                          </p:stCondLst>
                                        </p:cTn>
                                        <p:tgtEl>
                                          <p:spTgt spid="186"/>
                                        </p:tgtEl>
                                        <p:attrNameLst>
                                          <p:attrName>style.visibility</p:attrName>
                                        </p:attrNameLst>
                                      </p:cBhvr>
                                      <p:to>
                                        <p:strVal val="visible"/>
                                      </p:to>
                                    </p:set>
                                    <p:animEffect transition="in" filter="wipe(right)">
                                      <p:cBhvr>
                                        <p:cTn id="102" dur="500"/>
                                        <p:tgtEl>
                                          <p:spTgt spid="186"/>
                                        </p:tgtEl>
                                      </p:cBhvr>
                                    </p:animEffect>
                                  </p:childTnLst>
                                </p:cTn>
                              </p:par>
                            </p:childTnLst>
                          </p:cTn>
                        </p:par>
                        <p:par>
                          <p:cTn id="103" fill="hold">
                            <p:stCondLst>
                              <p:cond delay="1000"/>
                            </p:stCondLst>
                            <p:childTnLst>
                              <p:par>
                                <p:cTn id="104" presetID="22" presetClass="entr" presetSubtype="2" fill="hold" grpId="0" nodeType="afterEffect">
                                  <p:stCondLst>
                                    <p:cond delay="0"/>
                                  </p:stCondLst>
                                  <p:childTnLst>
                                    <p:set>
                                      <p:cBhvr>
                                        <p:cTn id="105" dur="1" fill="hold">
                                          <p:stCondLst>
                                            <p:cond delay="0"/>
                                          </p:stCondLst>
                                        </p:cTn>
                                        <p:tgtEl>
                                          <p:spTgt spid="139"/>
                                        </p:tgtEl>
                                        <p:attrNameLst>
                                          <p:attrName>style.visibility</p:attrName>
                                        </p:attrNameLst>
                                      </p:cBhvr>
                                      <p:to>
                                        <p:strVal val="visible"/>
                                      </p:to>
                                    </p:set>
                                    <p:animEffect transition="in" filter="wipe(right)">
                                      <p:cBhvr>
                                        <p:cTn id="106" dur="500"/>
                                        <p:tgtEl>
                                          <p:spTgt spid="13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140"/>
                                        </p:tgtEl>
                                        <p:attrNameLst>
                                          <p:attrName>style.visibility</p:attrName>
                                        </p:attrNameLst>
                                      </p:cBhvr>
                                      <p:to>
                                        <p:strVal val="visible"/>
                                      </p:to>
                                    </p:set>
                                    <p:animEffect transition="in" filter="wipe(right)">
                                      <p:cBhvr>
                                        <p:cTn id="109" dur="500"/>
                                        <p:tgtEl>
                                          <p:spTgt spid="140"/>
                                        </p:tgtEl>
                                      </p:cBhvr>
                                    </p:animEffect>
                                  </p:childTnLst>
                                </p:cTn>
                              </p:par>
                            </p:childTnLst>
                          </p:cTn>
                        </p:par>
                        <p:par>
                          <p:cTn id="110" fill="hold">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wipe(left)">
                                      <p:cBhvr>
                                        <p:cTn id="11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8" grpId="0" animBg="1"/>
      <p:bldP spid="109" grpId="0"/>
      <p:bldP spid="110" grpId="0"/>
      <p:bldP spid="111" grpId="0"/>
      <p:bldP spid="139" grpId="0" animBg="1"/>
      <p:bldP spid="140" grpId="0" animBg="1"/>
      <p:bldP spid="141" grpId="0" animBg="1"/>
      <p:bldP spid="177" grpId="0" animBg="1"/>
      <p:bldP spid="178" grpId="0" animBg="1"/>
      <p:bldP spid="179" grpId="0" animBg="1"/>
      <p:bldP spid="106" grpId="0" animBg="1"/>
      <p:bldP spid="182" grpId="0" animBg="1"/>
      <p:bldP spid="107" grpId="0" animBg="1"/>
      <p:bldP spid="183" grpId="0" animBg="1"/>
      <p:bldP spid="22" grpId="0" animBg="1"/>
      <p:bldP spid="85" grpId="0" animBg="1"/>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6897342-8872-4212-A2D5-0B258B132589}"/>
              </a:ext>
            </a:extLst>
          </p:cNvPr>
          <p:cNvGrpSpPr/>
          <p:nvPr/>
        </p:nvGrpSpPr>
        <p:grpSpPr>
          <a:xfrm>
            <a:off x="8803043" y="1340917"/>
            <a:ext cx="2427543" cy="2814130"/>
            <a:chOff x="5686053" y="2818714"/>
            <a:chExt cx="2427543" cy="2814130"/>
          </a:xfrm>
        </p:grpSpPr>
        <p:sp>
          <p:nvSpPr>
            <p:cNvPr id="59" name="Oval 58">
              <a:extLst>
                <a:ext uri="{FF2B5EF4-FFF2-40B4-BE49-F238E27FC236}">
                  <a16:creationId xmlns:a16="http://schemas.microsoft.com/office/drawing/2014/main" id="{37CA2CFE-B2C6-4A25-9C11-B8D115459663}"/>
                </a:ext>
              </a:extLst>
            </p:cNvPr>
            <p:cNvSpPr/>
            <p:nvPr/>
          </p:nvSpPr>
          <p:spPr>
            <a:xfrm>
              <a:off x="5686053" y="3610113"/>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9D6CF55-CC0B-4D6E-93BC-08C27E921043}"/>
                </a:ext>
              </a:extLst>
            </p:cNvPr>
            <p:cNvSpPr/>
            <p:nvPr/>
          </p:nvSpPr>
          <p:spPr>
            <a:xfrm>
              <a:off x="5686055" y="4404164"/>
              <a:ext cx="437832" cy="4739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967B4D6-BEF1-428F-A4B4-A09AA71B022B}"/>
                </a:ext>
              </a:extLst>
            </p:cNvPr>
            <p:cNvSpPr/>
            <p:nvPr/>
          </p:nvSpPr>
          <p:spPr>
            <a:xfrm>
              <a:off x="5686054" y="5203298"/>
              <a:ext cx="437833" cy="42954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E94E378-AC42-4B7D-A2B5-5885ACC8BEFF}"/>
                </a:ext>
              </a:extLst>
            </p:cNvPr>
            <p:cNvSpPr/>
            <p:nvPr/>
          </p:nvSpPr>
          <p:spPr>
            <a:xfrm>
              <a:off x="6619812" y="3313555"/>
              <a:ext cx="451004" cy="45873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430134D-C3B5-4C83-AD2F-9E46A8CC67C3}"/>
                </a:ext>
              </a:extLst>
            </p:cNvPr>
            <p:cNvSpPr/>
            <p:nvPr/>
          </p:nvSpPr>
          <p:spPr>
            <a:xfrm>
              <a:off x="6610201" y="4002515"/>
              <a:ext cx="451004" cy="4677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83EE460-2B2F-4B51-B8B8-C630F09E1C52}"/>
                </a:ext>
              </a:extLst>
            </p:cNvPr>
            <p:cNvSpPr/>
            <p:nvPr/>
          </p:nvSpPr>
          <p:spPr>
            <a:xfrm>
              <a:off x="6619812" y="4775296"/>
              <a:ext cx="462054" cy="429491"/>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CFE2D31-5CB6-47F7-8375-EE92C35EB432}"/>
                </a:ext>
              </a:extLst>
            </p:cNvPr>
            <p:cNvSpPr/>
            <p:nvPr/>
          </p:nvSpPr>
          <p:spPr>
            <a:xfrm>
              <a:off x="7667077" y="2818714"/>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D0C35FA-DD3D-418E-8485-C7176911416C}"/>
                </a:ext>
              </a:extLst>
            </p:cNvPr>
            <p:cNvSpPr/>
            <p:nvPr/>
          </p:nvSpPr>
          <p:spPr>
            <a:xfrm>
              <a:off x="7641198" y="3550476"/>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D3167223-C869-44C0-8070-A87F4B057F12}"/>
                </a:ext>
              </a:extLst>
            </p:cNvPr>
            <p:cNvCxnSpPr>
              <a:cxnSpLocks/>
              <a:stCxn id="59" idx="6"/>
              <a:endCxn id="62" idx="2"/>
            </p:cNvCxnSpPr>
            <p:nvPr/>
          </p:nvCxnSpPr>
          <p:spPr>
            <a:xfrm flipV="1">
              <a:off x="6123887" y="3542922"/>
              <a:ext cx="495925" cy="29949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67E38D5-43E1-44FE-BB54-D395A4FF13DF}"/>
                </a:ext>
              </a:extLst>
            </p:cNvPr>
            <p:cNvCxnSpPr>
              <a:cxnSpLocks/>
              <a:stCxn id="59" idx="6"/>
              <a:endCxn id="63" idx="2"/>
            </p:cNvCxnSpPr>
            <p:nvPr/>
          </p:nvCxnSpPr>
          <p:spPr>
            <a:xfrm>
              <a:off x="6123887" y="3842412"/>
              <a:ext cx="486314" cy="3939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7986803-3EC8-4009-8523-C9629EC8C614}"/>
                </a:ext>
              </a:extLst>
            </p:cNvPr>
            <p:cNvCxnSpPr>
              <a:cxnSpLocks/>
              <a:stCxn id="59" idx="6"/>
              <a:endCxn id="64" idx="2"/>
            </p:cNvCxnSpPr>
            <p:nvPr/>
          </p:nvCxnSpPr>
          <p:spPr>
            <a:xfrm>
              <a:off x="6123887" y="3842412"/>
              <a:ext cx="495925" cy="11476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DA346DD-2FB5-4D99-B522-A9B087EA2613}"/>
                </a:ext>
              </a:extLst>
            </p:cNvPr>
            <p:cNvCxnSpPr>
              <a:cxnSpLocks/>
              <a:stCxn id="60" idx="6"/>
              <a:endCxn id="62" idx="2"/>
            </p:cNvCxnSpPr>
            <p:nvPr/>
          </p:nvCxnSpPr>
          <p:spPr>
            <a:xfrm flipV="1">
              <a:off x="6123887" y="3542922"/>
              <a:ext cx="495925" cy="10982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840090A-45DC-453B-AA48-0D17DCCE230A}"/>
                </a:ext>
              </a:extLst>
            </p:cNvPr>
            <p:cNvCxnSpPr>
              <a:cxnSpLocks/>
              <a:stCxn id="60" idx="6"/>
              <a:endCxn id="63" idx="2"/>
            </p:cNvCxnSpPr>
            <p:nvPr/>
          </p:nvCxnSpPr>
          <p:spPr>
            <a:xfrm flipV="1">
              <a:off x="6123887" y="4236383"/>
              <a:ext cx="486314" cy="40478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8CB4A50-E572-4BE5-BD99-D6C44865DC77}"/>
                </a:ext>
              </a:extLst>
            </p:cNvPr>
            <p:cNvCxnSpPr>
              <a:cxnSpLocks/>
              <a:stCxn id="60" idx="6"/>
              <a:endCxn id="64" idx="2"/>
            </p:cNvCxnSpPr>
            <p:nvPr/>
          </p:nvCxnSpPr>
          <p:spPr>
            <a:xfrm>
              <a:off x="6123887" y="4641163"/>
              <a:ext cx="495925" cy="34887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1C4100C-69E1-440F-80FD-1B94BDA6788A}"/>
                </a:ext>
              </a:extLst>
            </p:cNvPr>
            <p:cNvCxnSpPr>
              <a:cxnSpLocks/>
              <a:stCxn id="61" idx="6"/>
              <a:endCxn id="62" idx="2"/>
            </p:cNvCxnSpPr>
            <p:nvPr/>
          </p:nvCxnSpPr>
          <p:spPr>
            <a:xfrm flipV="1">
              <a:off x="6123887" y="3542922"/>
              <a:ext cx="495925" cy="187514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6345E3B-83A2-4367-905C-705AE340B419}"/>
                </a:ext>
              </a:extLst>
            </p:cNvPr>
            <p:cNvCxnSpPr>
              <a:cxnSpLocks/>
              <a:stCxn id="61" idx="6"/>
              <a:endCxn id="63" idx="2"/>
            </p:cNvCxnSpPr>
            <p:nvPr/>
          </p:nvCxnSpPr>
          <p:spPr>
            <a:xfrm flipV="1">
              <a:off x="6123887" y="4236383"/>
              <a:ext cx="486314" cy="118168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AAF3AE8-D1AD-435B-BDE7-A70C82E2EAD6}"/>
                </a:ext>
              </a:extLst>
            </p:cNvPr>
            <p:cNvCxnSpPr>
              <a:cxnSpLocks/>
              <a:stCxn id="61" idx="6"/>
              <a:endCxn id="64" idx="2"/>
            </p:cNvCxnSpPr>
            <p:nvPr/>
          </p:nvCxnSpPr>
          <p:spPr>
            <a:xfrm flipV="1">
              <a:off x="6123887" y="4990042"/>
              <a:ext cx="495925" cy="42802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41EFF4-D531-4541-8826-86EA595722DF}"/>
                </a:ext>
              </a:extLst>
            </p:cNvPr>
            <p:cNvCxnSpPr>
              <a:cxnSpLocks/>
              <a:stCxn id="62" idx="6"/>
              <a:endCxn id="65" idx="2"/>
            </p:cNvCxnSpPr>
            <p:nvPr/>
          </p:nvCxnSpPr>
          <p:spPr>
            <a:xfrm flipV="1">
              <a:off x="7070816" y="3035320"/>
              <a:ext cx="596261" cy="50760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07B272C-B253-4F79-811F-70BB7F0F0496}"/>
                </a:ext>
              </a:extLst>
            </p:cNvPr>
            <p:cNvCxnSpPr>
              <a:cxnSpLocks/>
              <a:stCxn id="62" idx="6"/>
              <a:endCxn id="66" idx="2"/>
            </p:cNvCxnSpPr>
            <p:nvPr/>
          </p:nvCxnSpPr>
          <p:spPr>
            <a:xfrm>
              <a:off x="7070816" y="3542922"/>
              <a:ext cx="570382" cy="22936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2FCD349-8AF4-4B74-B63D-A23A8369E892}"/>
                </a:ext>
              </a:extLst>
            </p:cNvPr>
            <p:cNvCxnSpPr>
              <a:cxnSpLocks/>
              <a:stCxn id="63" idx="6"/>
              <a:endCxn id="65" idx="2"/>
            </p:cNvCxnSpPr>
            <p:nvPr/>
          </p:nvCxnSpPr>
          <p:spPr>
            <a:xfrm flipV="1">
              <a:off x="7061205" y="3035320"/>
              <a:ext cx="605872" cy="120106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D06B505-A1C2-4423-A881-EB3293F7EB08}"/>
                </a:ext>
              </a:extLst>
            </p:cNvPr>
            <p:cNvCxnSpPr>
              <a:cxnSpLocks/>
              <a:stCxn id="63" idx="6"/>
              <a:endCxn id="66" idx="2"/>
            </p:cNvCxnSpPr>
            <p:nvPr/>
          </p:nvCxnSpPr>
          <p:spPr>
            <a:xfrm flipV="1">
              <a:off x="7061205" y="3772288"/>
              <a:ext cx="579993" cy="46409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C1EA153-BE93-4CE8-9552-F7F9D0141A4E}"/>
                </a:ext>
              </a:extLst>
            </p:cNvPr>
            <p:cNvCxnSpPr>
              <a:cxnSpLocks/>
              <a:stCxn id="64" idx="6"/>
              <a:endCxn id="65" idx="2"/>
            </p:cNvCxnSpPr>
            <p:nvPr/>
          </p:nvCxnSpPr>
          <p:spPr>
            <a:xfrm flipV="1">
              <a:off x="7081866" y="3035320"/>
              <a:ext cx="585211" cy="195472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F7AE6CB-813C-4B2A-9100-24C2B74EC787}"/>
                </a:ext>
              </a:extLst>
            </p:cNvPr>
            <p:cNvCxnSpPr>
              <a:cxnSpLocks/>
              <a:stCxn id="64" idx="6"/>
              <a:endCxn id="66" idx="2"/>
            </p:cNvCxnSpPr>
            <p:nvPr/>
          </p:nvCxnSpPr>
          <p:spPr>
            <a:xfrm flipV="1">
              <a:off x="7081866" y="3772288"/>
              <a:ext cx="559332" cy="121775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0DCE2066-3E9C-4B40-8D2D-8522FF7CB7F6}"/>
                </a:ext>
              </a:extLst>
            </p:cNvPr>
            <p:cNvSpPr/>
            <p:nvPr/>
          </p:nvSpPr>
          <p:spPr>
            <a:xfrm>
              <a:off x="5710300" y="2820402"/>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2DB410C5-61B8-47F8-9AB9-7C6631958546}"/>
                </a:ext>
              </a:extLst>
            </p:cNvPr>
            <p:cNvCxnSpPr>
              <a:cxnSpLocks/>
              <a:stCxn id="82" idx="6"/>
              <a:endCxn id="62" idx="1"/>
            </p:cNvCxnSpPr>
            <p:nvPr/>
          </p:nvCxnSpPr>
          <p:spPr>
            <a:xfrm>
              <a:off x="6148134" y="3052701"/>
              <a:ext cx="537726" cy="32803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67FDCD-E642-4A10-BDE1-23E63ADFBC40}"/>
                </a:ext>
              </a:extLst>
            </p:cNvPr>
            <p:cNvCxnSpPr>
              <a:cxnSpLocks/>
              <a:stCxn id="82" idx="6"/>
              <a:endCxn id="63" idx="2"/>
            </p:cNvCxnSpPr>
            <p:nvPr/>
          </p:nvCxnSpPr>
          <p:spPr>
            <a:xfrm>
              <a:off x="6148134" y="3052701"/>
              <a:ext cx="462067" cy="118368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BDE8872-A66B-4E13-BB0D-B7974D1633FF}"/>
                </a:ext>
              </a:extLst>
            </p:cNvPr>
            <p:cNvCxnSpPr>
              <a:cxnSpLocks/>
              <a:stCxn id="82" idx="6"/>
              <a:endCxn id="64" idx="2"/>
            </p:cNvCxnSpPr>
            <p:nvPr/>
          </p:nvCxnSpPr>
          <p:spPr>
            <a:xfrm>
              <a:off x="6148134" y="3052701"/>
              <a:ext cx="471678" cy="19373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5ECB64A7-7597-488F-9230-42B23089EFDE}"/>
                </a:ext>
              </a:extLst>
            </p:cNvPr>
            <p:cNvSpPr/>
            <p:nvPr/>
          </p:nvSpPr>
          <p:spPr>
            <a:xfrm>
              <a:off x="7654777" y="4378030"/>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A5DD89B-4137-4A16-9D9A-5D2DBB6F91DA}"/>
                </a:ext>
              </a:extLst>
            </p:cNvPr>
            <p:cNvSpPr/>
            <p:nvPr/>
          </p:nvSpPr>
          <p:spPr>
            <a:xfrm>
              <a:off x="7653498" y="5183078"/>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010BEE0B-502F-4115-899A-5E58D96A7ADF}"/>
                </a:ext>
              </a:extLst>
            </p:cNvPr>
            <p:cNvCxnSpPr>
              <a:cxnSpLocks/>
              <a:stCxn id="62" idx="6"/>
              <a:endCxn id="86" idx="2"/>
            </p:cNvCxnSpPr>
            <p:nvPr/>
          </p:nvCxnSpPr>
          <p:spPr>
            <a:xfrm>
              <a:off x="7070816" y="3542922"/>
              <a:ext cx="583961" cy="105171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BA77CDF-0FFC-4D4E-BC13-A89E843E1F20}"/>
                </a:ext>
              </a:extLst>
            </p:cNvPr>
            <p:cNvCxnSpPr>
              <a:cxnSpLocks/>
              <a:stCxn id="62" idx="6"/>
              <a:endCxn id="87" idx="2"/>
            </p:cNvCxnSpPr>
            <p:nvPr/>
          </p:nvCxnSpPr>
          <p:spPr>
            <a:xfrm>
              <a:off x="7070816" y="3542922"/>
              <a:ext cx="582682" cy="186196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ADDBF80-121A-4E57-8A79-7361243525D7}"/>
                </a:ext>
              </a:extLst>
            </p:cNvPr>
            <p:cNvCxnSpPr>
              <a:cxnSpLocks/>
              <a:stCxn id="63" idx="6"/>
              <a:endCxn id="86" idx="2"/>
            </p:cNvCxnSpPr>
            <p:nvPr/>
          </p:nvCxnSpPr>
          <p:spPr>
            <a:xfrm>
              <a:off x="7061205" y="4236383"/>
              <a:ext cx="593572" cy="35825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57F1EEB-B1E3-48DF-8CF6-3160CB75865C}"/>
                </a:ext>
              </a:extLst>
            </p:cNvPr>
            <p:cNvCxnSpPr>
              <a:cxnSpLocks/>
              <a:stCxn id="63" idx="6"/>
              <a:endCxn id="87" idx="2"/>
            </p:cNvCxnSpPr>
            <p:nvPr/>
          </p:nvCxnSpPr>
          <p:spPr>
            <a:xfrm>
              <a:off x="7061205" y="4236383"/>
              <a:ext cx="592293" cy="116850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EC95BA4-E878-4D0F-93FA-1BD15ED60269}"/>
                </a:ext>
              </a:extLst>
            </p:cNvPr>
            <p:cNvCxnSpPr>
              <a:cxnSpLocks/>
              <a:stCxn id="64" idx="6"/>
              <a:endCxn id="86" idx="2"/>
            </p:cNvCxnSpPr>
            <p:nvPr/>
          </p:nvCxnSpPr>
          <p:spPr>
            <a:xfrm flipV="1">
              <a:off x="7081866" y="4594636"/>
              <a:ext cx="572911" cy="39540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7465F73-2685-47A1-AD3A-185424199D8E}"/>
                </a:ext>
              </a:extLst>
            </p:cNvPr>
            <p:cNvCxnSpPr>
              <a:cxnSpLocks/>
              <a:stCxn id="64" idx="6"/>
              <a:endCxn id="87" idx="2"/>
            </p:cNvCxnSpPr>
            <p:nvPr/>
          </p:nvCxnSpPr>
          <p:spPr>
            <a:xfrm>
              <a:off x="7081866" y="4990042"/>
              <a:ext cx="571632" cy="41484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pic>
        <p:nvPicPr>
          <p:cNvPr id="144" name="Picture 143">
            <a:extLst>
              <a:ext uri="{FF2B5EF4-FFF2-40B4-BE49-F238E27FC236}">
                <a16:creationId xmlns:a16="http://schemas.microsoft.com/office/drawing/2014/main" id="{F7176863-B82F-4A0B-BE9E-6EFB8B0FB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785" y="5208008"/>
            <a:ext cx="1312401" cy="1312401"/>
          </a:xfrm>
          <a:prstGeom prst="rect">
            <a:avLst/>
          </a:prstGeom>
        </p:spPr>
      </p:pic>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Trojan trigger Generation</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196" y="1825624"/>
            <a:ext cx="5034703" cy="4658847"/>
          </a:xfrm>
        </p:spPr>
        <p:txBody>
          <a:bodyPr>
            <a:normAutofit lnSpcReduction="10000"/>
          </a:bodyPr>
          <a:lstStyle/>
          <a:p>
            <a:r>
              <a:rPr lang="en-US" dirty="0"/>
              <a:t>We generate the trigger in a way that the trigger can induce </a:t>
            </a:r>
            <a:r>
              <a:rPr lang="en-US" b="1" i="1" dirty="0"/>
              <a:t>high activation </a:t>
            </a:r>
            <a:r>
              <a:rPr lang="en-US" dirty="0"/>
              <a:t>in some inner neurons.</a:t>
            </a:r>
          </a:p>
          <a:p>
            <a:endParaRPr lang="en-US" dirty="0"/>
          </a:p>
          <a:p>
            <a:r>
              <a:rPr lang="en-US" dirty="0"/>
              <a:t>Hidden layer induces </a:t>
            </a:r>
            <a:r>
              <a:rPr lang="en-US" b="1" i="1" dirty="0"/>
              <a:t>stealthiness</a:t>
            </a:r>
            <a:endParaRPr lang="en-US" dirty="0"/>
          </a:p>
          <a:p>
            <a:pPr marL="0" indent="0">
              <a:buNone/>
            </a:pPr>
            <a:endParaRPr lang="en-US" b="1" i="1" dirty="0"/>
          </a:p>
          <a:p>
            <a:r>
              <a:rPr lang="en-US" dirty="0"/>
              <a:t>The </a:t>
            </a:r>
            <a:r>
              <a:rPr lang="en-US" b="1" i="1" dirty="0"/>
              <a:t>shape</a:t>
            </a:r>
            <a:r>
              <a:rPr lang="en-US" dirty="0"/>
              <a:t>, </a:t>
            </a:r>
            <a:r>
              <a:rPr lang="en-US" b="1" i="1" dirty="0"/>
              <a:t>location</a:t>
            </a:r>
            <a:r>
              <a:rPr lang="en-US" dirty="0"/>
              <a:t> and </a:t>
            </a:r>
            <a:r>
              <a:rPr lang="en-US" b="1" i="1" dirty="0"/>
              <a:t>transparency</a:t>
            </a:r>
            <a:r>
              <a:rPr lang="en-US" dirty="0"/>
              <a:t> of trojan trigger are all configurable.</a:t>
            </a:r>
          </a:p>
          <a:p>
            <a:endParaRPr lang="en-US" b="1" i="1" dirty="0"/>
          </a:p>
        </p:txBody>
      </p:sp>
      <p:sp>
        <p:nvSpPr>
          <p:cNvPr id="97" name="TextBox 96">
            <a:extLst>
              <a:ext uri="{FF2B5EF4-FFF2-40B4-BE49-F238E27FC236}">
                <a16:creationId xmlns:a16="http://schemas.microsoft.com/office/drawing/2014/main" id="{1EA72D4E-5DA7-4889-B405-8F62A8E67D43}"/>
              </a:ext>
            </a:extLst>
          </p:cNvPr>
          <p:cNvSpPr txBox="1"/>
          <p:nvPr/>
        </p:nvSpPr>
        <p:spPr>
          <a:xfrm>
            <a:off x="9362121" y="3818491"/>
            <a:ext cx="793100" cy="369332"/>
          </a:xfrm>
          <a:prstGeom prst="rect">
            <a:avLst/>
          </a:prstGeom>
          <a:noFill/>
        </p:spPr>
        <p:txBody>
          <a:bodyPr wrap="square" rtlCol="0">
            <a:spAutoFit/>
          </a:bodyPr>
          <a:lstStyle/>
          <a:p>
            <a:r>
              <a:rPr lang="en-US" dirty="0"/>
              <a:t>0.1</a:t>
            </a:r>
          </a:p>
        </p:txBody>
      </p:sp>
      <p:pic>
        <p:nvPicPr>
          <p:cNvPr id="124" name="Picture 123">
            <a:extLst>
              <a:ext uri="{FF2B5EF4-FFF2-40B4-BE49-F238E27FC236}">
                <a16:creationId xmlns:a16="http://schemas.microsoft.com/office/drawing/2014/main" id="{BBAC090B-D2B4-4CA0-9EE8-73B60B4A119A}"/>
              </a:ext>
            </a:extLst>
          </p:cNvPr>
          <p:cNvPicPr>
            <a:picLocks noChangeAspect="1"/>
          </p:cNvPicPr>
          <p:nvPr/>
        </p:nvPicPr>
        <p:blipFill>
          <a:blip r:embed="rId4"/>
          <a:stretch>
            <a:fillRect/>
          </a:stretch>
        </p:blipFill>
        <p:spPr>
          <a:xfrm>
            <a:off x="6511935" y="2391641"/>
            <a:ext cx="898726" cy="896996"/>
          </a:xfrm>
          <a:prstGeom prst="rect">
            <a:avLst/>
          </a:prstGeom>
        </p:spPr>
      </p:pic>
      <p:sp>
        <p:nvSpPr>
          <p:cNvPr id="126" name="Arrow: Right 125">
            <a:extLst>
              <a:ext uri="{FF2B5EF4-FFF2-40B4-BE49-F238E27FC236}">
                <a16:creationId xmlns:a16="http://schemas.microsoft.com/office/drawing/2014/main" id="{440D28C5-19D8-4E19-855D-C2CF523ABF54}"/>
              </a:ext>
            </a:extLst>
          </p:cNvPr>
          <p:cNvSpPr/>
          <p:nvPr/>
        </p:nvSpPr>
        <p:spPr>
          <a:xfrm>
            <a:off x="7832315" y="2391641"/>
            <a:ext cx="783770" cy="712682"/>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920D9632-9027-4D54-B85C-626A50B986CF}"/>
              </a:ext>
            </a:extLst>
          </p:cNvPr>
          <p:cNvSpPr txBox="1"/>
          <p:nvPr/>
        </p:nvSpPr>
        <p:spPr>
          <a:xfrm>
            <a:off x="10288223" y="3822895"/>
            <a:ext cx="479952" cy="369332"/>
          </a:xfrm>
          <a:prstGeom prst="rect">
            <a:avLst/>
          </a:prstGeom>
          <a:noFill/>
        </p:spPr>
        <p:txBody>
          <a:bodyPr wrap="square" rtlCol="0">
            <a:spAutoFit/>
          </a:bodyPr>
          <a:lstStyle/>
          <a:p>
            <a:r>
              <a:rPr lang="en-US" dirty="0"/>
              <a:t>10</a:t>
            </a:r>
          </a:p>
        </p:txBody>
      </p:sp>
      <p:pic>
        <p:nvPicPr>
          <p:cNvPr id="129" name="Picture 128">
            <a:extLst>
              <a:ext uri="{FF2B5EF4-FFF2-40B4-BE49-F238E27FC236}">
                <a16:creationId xmlns:a16="http://schemas.microsoft.com/office/drawing/2014/main" id="{64A907A2-2C9C-4736-A111-A3BA6C40326B}"/>
              </a:ext>
            </a:extLst>
          </p:cNvPr>
          <p:cNvPicPr>
            <a:picLocks noChangeAspect="1"/>
          </p:cNvPicPr>
          <p:nvPr/>
        </p:nvPicPr>
        <p:blipFill>
          <a:blip r:embed="rId5"/>
          <a:stretch>
            <a:fillRect/>
          </a:stretch>
        </p:blipFill>
        <p:spPr>
          <a:xfrm>
            <a:off x="6521546" y="2399944"/>
            <a:ext cx="905516" cy="888693"/>
          </a:xfrm>
          <a:prstGeom prst="rect">
            <a:avLst/>
          </a:prstGeom>
        </p:spPr>
      </p:pic>
      <p:sp>
        <p:nvSpPr>
          <p:cNvPr id="130" name="Oval 129">
            <a:extLst>
              <a:ext uri="{FF2B5EF4-FFF2-40B4-BE49-F238E27FC236}">
                <a16:creationId xmlns:a16="http://schemas.microsoft.com/office/drawing/2014/main" id="{66AA4D44-D7A5-4578-9944-A4CBF91F856F}"/>
              </a:ext>
            </a:extLst>
          </p:cNvPr>
          <p:cNvSpPr/>
          <p:nvPr/>
        </p:nvSpPr>
        <p:spPr>
          <a:xfrm>
            <a:off x="9726806" y="3277228"/>
            <a:ext cx="480608" cy="437407"/>
          </a:xfrm>
          <a:prstGeom prst="ellipse">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5" name="Arrow: Right 144">
            <a:extLst>
              <a:ext uri="{FF2B5EF4-FFF2-40B4-BE49-F238E27FC236}">
                <a16:creationId xmlns:a16="http://schemas.microsoft.com/office/drawing/2014/main" id="{44E133E4-23AA-4B97-9F49-62884D873D5A}"/>
              </a:ext>
            </a:extLst>
          </p:cNvPr>
          <p:cNvSpPr/>
          <p:nvPr/>
        </p:nvSpPr>
        <p:spPr>
          <a:xfrm flipH="1">
            <a:off x="7723540" y="2383338"/>
            <a:ext cx="803753" cy="712682"/>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0" name="Picture 139">
            <a:extLst>
              <a:ext uri="{FF2B5EF4-FFF2-40B4-BE49-F238E27FC236}">
                <a16:creationId xmlns:a16="http://schemas.microsoft.com/office/drawing/2014/main" id="{35EB9177-A1F4-4A49-803B-4247D706F0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9332" y="4975710"/>
            <a:ext cx="1310817" cy="1310817"/>
          </a:xfrm>
          <a:prstGeom prst="rect">
            <a:avLst/>
          </a:prstGeom>
        </p:spPr>
      </p:pic>
      <p:pic>
        <p:nvPicPr>
          <p:cNvPr id="142" name="Picture 141">
            <a:extLst>
              <a:ext uri="{FF2B5EF4-FFF2-40B4-BE49-F238E27FC236}">
                <a16:creationId xmlns:a16="http://schemas.microsoft.com/office/drawing/2014/main" id="{2A7AE6AA-1176-4376-BCBE-86ED854C21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9531" y="4701306"/>
            <a:ext cx="1310817" cy="1310817"/>
          </a:xfrm>
          <a:prstGeom prst="rect">
            <a:avLst/>
          </a:prstGeom>
        </p:spPr>
      </p:pic>
      <p:sp>
        <p:nvSpPr>
          <p:cNvPr id="127" name="Oval 126">
            <a:extLst>
              <a:ext uri="{FF2B5EF4-FFF2-40B4-BE49-F238E27FC236}">
                <a16:creationId xmlns:a16="http://schemas.microsoft.com/office/drawing/2014/main" id="{CF0AF72A-C0A4-47A8-AF52-5573AC46E469}"/>
              </a:ext>
            </a:extLst>
          </p:cNvPr>
          <p:cNvSpPr/>
          <p:nvPr/>
        </p:nvSpPr>
        <p:spPr>
          <a:xfrm>
            <a:off x="9719555" y="3295750"/>
            <a:ext cx="480608" cy="437407"/>
          </a:xfrm>
          <a:prstGeom prst="ellipse">
            <a:avLst/>
          </a:prstGeom>
          <a:solidFill>
            <a:srgbClr val="FF0000"/>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Striped Right 7">
            <a:extLst>
              <a:ext uri="{FF2B5EF4-FFF2-40B4-BE49-F238E27FC236}">
                <a16:creationId xmlns:a16="http://schemas.microsoft.com/office/drawing/2014/main" id="{6A065CD5-0F95-4D0C-9A69-BA23076DA26E}"/>
              </a:ext>
            </a:extLst>
          </p:cNvPr>
          <p:cNvSpPr/>
          <p:nvPr/>
        </p:nvSpPr>
        <p:spPr>
          <a:xfrm>
            <a:off x="9815001" y="3935757"/>
            <a:ext cx="500293" cy="176213"/>
          </a:xfrm>
          <a:prstGeom prst="stripedRightArrow">
            <a:avLst>
              <a:gd name="adj1" fmla="val 39190"/>
              <a:gd name="adj2" fmla="val 702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04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circle(in)">
                                      <p:cBhvr>
                                        <p:cTn id="7" dur="2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wipe(left)">
                                      <p:cBhvr>
                                        <p:cTn id="12" dur="500"/>
                                        <p:tgtEl>
                                          <p:spTgt spid="1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6"/>
                                        </p:tgtEl>
                                        <p:attrNameLst>
                                          <p:attrName>style.visibility</p:attrName>
                                        </p:attrNameLst>
                                      </p:cBhvr>
                                      <p:to>
                                        <p:strVal val="visible"/>
                                      </p:to>
                                    </p:set>
                                    <p:animEffect transition="in" filter="wipe(left)">
                                      <p:cBhvr>
                                        <p:cTn id="16" dur="500"/>
                                        <p:tgtEl>
                                          <p:spTgt spid="12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500"/>
                                        <p:tgtEl>
                                          <p:spTgt spid="97"/>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wipe(right)">
                                      <p:cBhvr>
                                        <p:cTn id="24" dur="500"/>
                                        <p:tgtEl>
                                          <p:spTgt spid="127"/>
                                        </p:tgtEl>
                                      </p:cBhvr>
                                    </p:animEffect>
                                  </p:childTnLst>
                                </p:cTn>
                              </p:par>
                            </p:childTnLst>
                          </p:cTn>
                        </p:par>
                        <p:par>
                          <p:cTn id="25" fill="hold">
                            <p:stCondLst>
                              <p:cond delay="2000"/>
                            </p:stCondLst>
                            <p:childTnLst>
                              <p:par>
                                <p:cTn id="26" presetID="10" presetClass="exit" presetSubtype="0" fill="hold" grpId="1" nodeType="afterEffect">
                                  <p:stCondLst>
                                    <p:cond delay="0"/>
                                  </p:stCondLst>
                                  <p:childTnLst>
                                    <p:animEffect transition="out" filter="fade">
                                      <p:cBhvr>
                                        <p:cTn id="27" dur="500"/>
                                        <p:tgtEl>
                                          <p:spTgt spid="126"/>
                                        </p:tgtEl>
                                      </p:cBhvr>
                                    </p:animEffect>
                                    <p:set>
                                      <p:cBhvr>
                                        <p:cTn id="28" dur="1" fill="hold">
                                          <p:stCondLst>
                                            <p:cond delay="499"/>
                                          </p:stCondLst>
                                        </p:cTn>
                                        <p:tgtEl>
                                          <p:spTgt spid="126"/>
                                        </p:tgtEl>
                                        <p:attrNameLst>
                                          <p:attrName>style.visibility</p:attrName>
                                        </p:attrNameLst>
                                      </p:cBhvr>
                                      <p:to>
                                        <p:strVal val="hidden"/>
                                      </p:to>
                                    </p:set>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right)">
                                      <p:cBhvr>
                                        <p:cTn id="32" dur="500"/>
                                        <p:tgtEl>
                                          <p:spTgt spid="145"/>
                                        </p:tgtEl>
                                      </p:cBhvr>
                                    </p:animEffect>
                                  </p:childTnLst>
                                </p:cTn>
                              </p:par>
                            </p:childTnLst>
                          </p:cTn>
                        </p:par>
                        <p:par>
                          <p:cTn id="33" fill="hold">
                            <p:stCondLst>
                              <p:cond delay="3000"/>
                            </p:stCondLst>
                            <p:childTnLst>
                              <p:par>
                                <p:cTn id="34" presetID="22" presetClass="entr" presetSubtype="2" fill="hold" nodeType="after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wipe(right)">
                                      <p:cBhvr>
                                        <p:cTn id="36" dur="500"/>
                                        <p:tgtEl>
                                          <p:spTgt spid="1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animEffect transition="in" filter="wipe(left)">
                                      <p:cBhvr>
                                        <p:cTn id="44" dur="500"/>
                                        <p:tgtEl>
                                          <p:spTgt spid="1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4"/>
                                        </p:tgtEl>
                                        <p:attrNameLst>
                                          <p:attrName>style.visibility</p:attrName>
                                        </p:attrNameLst>
                                      </p:cBhvr>
                                      <p:to>
                                        <p:strVal val="visible"/>
                                      </p:to>
                                    </p:set>
                                    <p:animEffect transition="in" filter="fade">
                                      <p:cBhvr>
                                        <p:cTn id="49" dur="500"/>
                                        <p:tgtEl>
                                          <p:spTgt spid="14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fade">
                                      <p:cBhvr>
                                        <p:cTn id="54" dur="500"/>
                                        <p:tgtEl>
                                          <p:spTgt spid="14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2"/>
                                        </p:tgtEl>
                                        <p:attrNameLst>
                                          <p:attrName>style.visibility</p:attrName>
                                        </p:attrNameLst>
                                      </p:cBhvr>
                                      <p:to>
                                        <p:strVal val="visible"/>
                                      </p:to>
                                    </p:set>
                                    <p:animEffect transition="in" filter="fade">
                                      <p:cBhvr>
                                        <p:cTn id="59"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26" grpId="0" animBg="1"/>
      <p:bldP spid="126" grpId="1" animBg="1"/>
      <p:bldP spid="128" grpId="0"/>
      <p:bldP spid="130" grpId="0" animBg="1"/>
      <p:bldP spid="145" grpId="0" animBg="1"/>
      <p:bldP spid="12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4A38C1-ED28-49B5-8AB2-848B56FB1A6A}"/>
              </a:ext>
            </a:extLst>
          </p:cNvPr>
          <p:cNvPicPr>
            <a:picLocks noChangeAspect="1"/>
          </p:cNvPicPr>
          <p:nvPr/>
        </p:nvPicPr>
        <p:blipFill>
          <a:blip r:embed="rId3"/>
          <a:stretch>
            <a:fillRect/>
          </a:stretch>
        </p:blipFill>
        <p:spPr>
          <a:xfrm>
            <a:off x="6428181" y="951041"/>
            <a:ext cx="939124" cy="937319"/>
          </a:xfrm>
          <a:prstGeom prst="rect">
            <a:avLst/>
          </a:prstGeom>
        </p:spPr>
      </p:pic>
      <p:pic>
        <p:nvPicPr>
          <p:cNvPr id="137" name="Picture 136">
            <a:extLst>
              <a:ext uri="{FF2B5EF4-FFF2-40B4-BE49-F238E27FC236}">
                <a16:creationId xmlns:a16="http://schemas.microsoft.com/office/drawing/2014/main" id="{71D4B125-51FA-47A2-A650-7D8668C2C978}"/>
              </a:ext>
            </a:extLst>
          </p:cNvPr>
          <p:cNvPicPr>
            <a:picLocks noChangeAspect="1"/>
          </p:cNvPicPr>
          <p:nvPr/>
        </p:nvPicPr>
        <p:blipFill>
          <a:blip r:embed="rId3"/>
          <a:stretch>
            <a:fillRect/>
          </a:stretch>
        </p:blipFill>
        <p:spPr>
          <a:xfrm>
            <a:off x="6428181" y="1937738"/>
            <a:ext cx="939124" cy="937319"/>
          </a:xfrm>
          <a:prstGeom prst="rect">
            <a:avLst/>
          </a:prstGeom>
        </p:spPr>
      </p:pic>
      <p:pic>
        <p:nvPicPr>
          <p:cNvPr id="138" name="Picture 137">
            <a:extLst>
              <a:ext uri="{FF2B5EF4-FFF2-40B4-BE49-F238E27FC236}">
                <a16:creationId xmlns:a16="http://schemas.microsoft.com/office/drawing/2014/main" id="{1FE247F1-35BD-4FE5-9E31-E0EEEA2D5E8A}"/>
              </a:ext>
            </a:extLst>
          </p:cNvPr>
          <p:cNvPicPr>
            <a:picLocks noChangeAspect="1"/>
          </p:cNvPicPr>
          <p:nvPr/>
        </p:nvPicPr>
        <p:blipFill>
          <a:blip r:embed="rId3"/>
          <a:stretch>
            <a:fillRect/>
          </a:stretch>
        </p:blipFill>
        <p:spPr>
          <a:xfrm>
            <a:off x="6428181" y="2924435"/>
            <a:ext cx="939124" cy="937319"/>
          </a:xfrm>
          <a:prstGeom prst="rect">
            <a:avLst/>
          </a:prstGeom>
        </p:spPr>
      </p:pic>
      <p:pic>
        <p:nvPicPr>
          <p:cNvPr id="139" name="Picture 138">
            <a:extLst>
              <a:ext uri="{FF2B5EF4-FFF2-40B4-BE49-F238E27FC236}">
                <a16:creationId xmlns:a16="http://schemas.microsoft.com/office/drawing/2014/main" id="{7E6A4082-AC01-4AF3-9834-29B5193CA2CF}"/>
              </a:ext>
            </a:extLst>
          </p:cNvPr>
          <p:cNvPicPr>
            <a:picLocks noChangeAspect="1"/>
          </p:cNvPicPr>
          <p:nvPr/>
        </p:nvPicPr>
        <p:blipFill>
          <a:blip r:embed="rId3"/>
          <a:stretch>
            <a:fillRect/>
          </a:stretch>
        </p:blipFill>
        <p:spPr>
          <a:xfrm>
            <a:off x="6428181" y="3881343"/>
            <a:ext cx="939124" cy="937319"/>
          </a:xfrm>
          <a:prstGeom prst="rect">
            <a:avLst/>
          </a:prstGeom>
        </p:spPr>
      </p:pic>
      <p:grpSp>
        <p:nvGrpSpPr>
          <p:cNvPr id="43" name="Group 42">
            <a:extLst>
              <a:ext uri="{FF2B5EF4-FFF2-40B4-BE49-F238E27FC236}">
                <a16:creationId xmlns:a16="http://schemas.microsoft.com/office/drawing/2014/main" id="{884DB2D3-24C9-4A56-9A1E-B476A2DE81FE}"/>
              </a:ext>
            </a:extLst>
          </p:cNvPr>
          <p:cNvGrpSpPr/>
          <p:nvPr/>
        </p:nvGrpSpPr>
        <p:grpSpPr>
          <a:xfrm>
            <a:off x="8464592" y="1185715"/>
            <a:ext cx="2427543" cy="2814130"/>
            <a:chOff x="5686053" y="2818714"/>
            <a:chExt cx="2427543" cy="2814130"/>
          </a:xfrm>
        </p:grpSpPr>
        <p:sp>
          <p:nvSpPr>
            <p:cNvPr id="47" name="Oval 46">
              <a:extLst>
                <a:ext uri="{FF2B5EF4-FFF2-40B4-BE49-F238E27FC236}">
                  <a16:creationId xmlns:a16="http://schemas.microsoft.com/office/drawing/2014/main" id="{0328AF8A-82D9-4238-827A-1695711C7593}"/>
                </a:ext>
              </a:extLst>
            </p:cNvPr>
            <p:cNvSpPr/>
            <p:nvPr/>
          </p:nvSpPr>
          <p:spPr>
            <a:xfrm>
              <a:off x="5686053" y="3610113"/>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7F843DA-6355-455F-AB2D-FEEB41334A6E}"/>
                </a:ext>
              </a:extLst>
            </p:cNvPr>
            <p:cNvSpPr/>
            <p:nvPr/>
          </p:nvSpPr>
          <p:spPr>
            <a:xfrm>
              <a:off x="5686055" y="4404164"/>
              <a:ext cx="437832" cy="4739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934BD66-8285-45EB-B0A2-CF6A69288BCD}"/>
                </a:ext>
              </a:extLst>
            </p:cNvPr>
            <p:cNvSpPr/>
            <p:nvPr/>
          </p:nvSpPr>
          <p:spPr>
            <a:xfrm>
              <a:off x="5686054" y="5203298"/>
              <a:ext cx="437833" cy="42954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1ADFEE-0EF7-4945-A24B-8833C1556BD4}"/>
                </a:ext>
              </a:extLst>
            </p:cNvPr>
            <p:cNvSpPr/>
            <p:nvPr/>
          </p:nvSpPr>
          <p:spPr>
            <a:xfrm>
              <a:off x="6619812" y="3313555"/>
              <a:ext cx="451004" cy="45873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82E90DE-D637-4C67-AF4F-0AC3C65BFDCB}"/>
                </a:ext>
              </a:extLst>
            </p:cNvPr>
            <p:cNvSpPr/>
            <p:nvPr/>
          </p:nvSpPr>
          <p:spPr>
            <a:xfrm>
              <a:off x="6610201" y="4002515"/>
              <a:ext cx="451004" cy="467736"/>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8F77B00-6955-4265-B067-232566A20BA3}"/>
                </a:ext>
              </a:extLst>
            </p:cNvPr>
            <p:cNvSpPr/>
            <p:nvPr/>
          </p:nvSpPr>
          <p:spPr>
            <a:xfrm>
              <a:off x="6619812" y="4775296"/>
              <a:ext cx="462054" cy="429491"/>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070FFEA-FFB0-4997-B99D-4207EB4E91EC}"/>
                </a:ext>
              </a:extLst>
            </p:cNvPr>
            <p:cNvSpPr/>
            <p:nvPr/>
          </p:nvSpPr>
          <p:spPr>
            <a:xfrm>
              <a:off x="7667077" y="2818714"/>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04F2DF3-F9B7-408B-B8DD-6A4096A4D280}"/>
                </a:ext>
              </a:extLst>
            </p:cNvPr>
            <p:cNvSpPr/>
            <p:nvPr/>
          </p:nvSpPr>
          <p:spPr>
            <a:xfrm>
              <a:off x="7641198" y="3550476"/>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84D367-6462-459D-8272-0922E707FCBA}"/>
                </a:ext>
              </a:extLst>
            </p:cNvPr>
            <p:cNvCxnSpPr>
              <a:cxnSpLocks/>
              <a:stCxn id="47" idx="6"/>
              <a:endCxn id="50" idx="2"/>
            </p:cNvCxnSpPr>
            <p:nvPr/>
          </p:nvCxnSpPr>
          <p:spPr>
            <a:xfrm flipV="1">
              <a:off x="6123887" y="3542922"/>
              <a:ext cx="495925" cy="29949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F6E7FB3-09AC-4898-B5DD-CA17F6371054}"/>
                </a:ext>
              </a:extLst>
            </p:cNvPr>
            <p:cNvCxnSpPr>
              <a:cxnSpLocks/>
              <a:stCxn id="47" idx="6"/>
              <a:endCxn id="51" idx="2"/>
            </p:cNvCxnSpPr>
            <p:nvPr/>
          </p:nvCxnSpPr>
          <p:spPr>
            <a:xfrm>
              <a:off x="6123887" y="3842412"/>
              <a:ext cx="486314" cy="39397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54D0E2-26EE-4503-8BB3-A6C1C27EF471}"/>
                </a:ext>
              </a:extLst>
            </p:cNvPr>
            <p:cNvCxnSpPr>
              <a:cxnSpLocks/>
              <a:stCxn id="47" idx="6"/>
              <a:endCxn id="52" idx="2"/>
            </p:cNvCxnSpPr>
            <p:nvPr/>
          </p:nvCxnSpPr>
          <p:spPr>
            <a:xfrm>
              <a:off x="6123887" y="3842412"/>
              <a:ext cx="495925" cy="114763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2E3E15D-1B34-4582-AEE6-F69396E94CA0}"/>
                </a:ext>
              </a:extLst>
            </p:cNvPr>
            <p:cNvCxnSpPr>
              <a:cxnSpLocks/>
              <a:stCxn id="48" idx="6"/>
              <a:endCxn id="50" idx="2"/>
            </p:cNvCxnSpPr>
            <p:nvPr/>
          </p:nvCxnSpPr>
          <p:spPr>
            <a:xfrm flipV="1">
              <a:off x="6123887" y="3542922"/>
              <a:ext cx="495925" cy="10982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6CAE51-1785-4CB3-9A16-414A69116C09}"/>
                </a:ext>
              </a:extLst>
            </p:cNvPr>
            <p:cNvCxnSpPr>
              <a:cxnSpLocks/>
              <a:stCxn id="48" idx="6"/>
              <a:endCxn id="51" idx="2"/>
            </p:cNvCxnSpPr>
            <p:nvPr/>
          </p:nvCxnSpPr>
          <p:spPr>
            <a:xfrm flipV="1">
              <a:off x="6123887" y="4236383"/>
              <a:ext cx="486314" cy="404780"/>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D73963E-12B6-4C49-8708-51182BA3C7F9}"/>
                </a:ext>
              </a:extLst>
            </p:cNvPr>
            <p:cNvCxnSpPr>
              <a:cxnSpLocks/>
              <a:stCxn id="48" idx="6"/>
              <a:endCxn id="52" idx="2"/>
            </p:cNvCxnSpPr>
            <p:nvPr/>
          </p:nvCxnSpPr>
          <p:spPr>
            <a:xfrm>
              <a:off x="6123887" y="4641163"/>
              <a:ext cx="495925" cy="34887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6AA4975-277D-454F-A270-EDB822FF3F3F}"/>
                </a:ext>
              </a:extLst>
            </p:cNvPr>
            <p:cNvCxnSpPr>
              <a:cxnSpLocks/>
              <a:stCxn id="49" idx="6"/>
              <a:endCxn id="50" idx="2"/>
            </p:cNvCxnSpPr>
            <p:nvPr/>
          </p:nvCxnSpPr>
          <p:spPr>
            <a:xfrm flipV="1">
              <a:off x="6123887" y="3542922"/>
              <a:ext cx="495925" cy="187514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BEB9EA2-EC33-4822-B3DD-FB9300005ED6}"/>
                </a:ext>
              </a:extLst>
            </p:cNvPr>
            <p:cNvCxnSpPr>
              <a:cxnSpLocks/>
              <a:stCxn id="49" idx="6"/>
              <a:endCxn id="51" idx="2"/>
            </p:cNvCxnSpPr>
            <p:nvPr/>
          </p:nvCxnSpPr>
          <p:spPr>
            <a:xfrm flipV="1">
              <a:off x="6123887" y="4236383"/>
              <a:ext cx="486314" cy="118168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419CFFE-7A26-4563-8587-81475E10D71F}"/>
                </a:ext>
              </a:extLst>
            </p:cNvPr>
            <p:cNvCxnSpPr>
              <a:cxnSpLocks/>
              <a:stCxn id="49" idx="6"/>
              <a:endCxn id="52" idx="2"/>
            </p:cNvCxnSpPr>
            <p:nvPr/>
          </p:nvCxnSpPr>
          <p:spPr>
            <a:xfrm flipV="1">
              <a:off x="6123887" y="4990042"/>
              <a:ext cx="495925" cy="428029"/>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A69592B-DF9E-413A-AC62-0A428FDB1065}"/>
                </a:ext>
              </a:extLst>
            </p:cNvPr>
            <p:cNvCxnSpPr>
              <a:cxnSpLocks/>
              <a:stCxn id="50" idx="6"/>
              <a:endCxn id="53" idx="2"/>
            </p:cNvCxnSpPr>
            <p:nvPr/>
          </p:nvCxnSpPr>
          <p:spPr>
            <a:xfrm flipV="1">
              <a:off x="7070816" y="3035320"/>
              <a:ext cx="596261" cy="50760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C09F15C-9BD5-450C-A362-F85AB51B69C5}"/>
                </a:ext>
              </a:extLst>
            </p:cNvPr>
            <p:cNvCxnSpPr>
              <a:cxnSpLocks/>
              <a:stCxn id="50" idx="6"/>
              <a:endCxn id="54" idx="2"/>
            </p:cNvCxnSpPr>
            <p:nvPr/>
          </p:nvCxnSpPr>
          <p:spPr>
            <a:xfrm>
              <a:off x="7070816" y="3542922"/>
              <a:ext cx="570382" cy="22936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0FF8F33-2823-4C5D-B423-649E89BA6B0B}"/>
                </a:ext>
              </a:extLst>
            </p:cNvPr>
            <p:cNvCxnSpPr>
              <a:cxnSpLocks/>
              <a:stCxn id="51" idx="6"/>
              <a:endCxn id="53" idx="2"/>
            </p:cNvCxnSpPr>
            <p:nvPr/>
          </p:nvCxnSpPr>
          <p:spPr>
            <a:xfrm flipV="1">
              <a:off x="7061205" y="3035320"/>
              <a:ext cx="605872" cy="120106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CC56F5-F3DC-4AD9-859F-7F975A72B0C9}"/>
                </a:ext>
              </a:extLst>
            </p:cNvPr>
            <p:cNvCxnSpPr>
              <a:cxnSpLocks/>
              <a:stCxn id="51" idx="6"/>
              <a:endCxn id="54" idx="2"/>
            </p:cNvCxnSpPr>
            <p:nvPr/>
          </p:nvCxnSpPr>
          <p:spPr>
            <a:xfrm flipV="1">
              <a:off x="7061205" y="3772288"/>
              <a:ext cx="579993" cy="464095"/>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4C0F1BB-FBF5-4FDD-9F3D-D6F916D96F75}"/>
                </a:ext>
              </a:extLst>
            </p:cNvPr>
            <p:cNvCxnSpPr>
              <a:cxnSpLocks/>
              <a:stCxn id="52" idx="6"/>
              <a:endCxn id="53" idx="2"/>
            </p:cNvCxnSpPr>
            <p:nvPr/>
          </p:nvCxnSpPr>
          <p:spPr>
            <a:xfrm flipV="1">
              <a:off x="7081866" y="3035320"/>
              <a:ext cx="585211" cy="195472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6B69A3-D1E8-45EC-8114-F1C35C0CDFF0}"/>
                </a:ext>
              </a:extLst>
            </p:cNvPr>
            <p:cNvCxnSpPr>
              <a:cxnSpLocks/>
              <a:stCxn id="52" idx="6"/>
              <a:endCxn id="54" idx="2"/>
            </p:cNvCxnSpPr>
            <p:nvPr/>
          </p:nvCxnSpPr>
          <p:spPr>
            <a:xfrm flipV="1">
              <a:off x="7081866" y="3772288"/>
              <a:ext cx="559332" cy="121775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A82E7DB8-7960-4252-8EDF-E295A280E27D}"/>
                </a:ext>
              </a:extLst>
            </p:cNvPr>
            <p:cNvSpPr/>
            <p:nvPr/>
          </p:nvSpPr>
          <p:spPr>
            <a:xfrm>
              <a:off x="5710300" y="2820402"/>
              <a:ext cx="437834" cy="464597"/>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0C69F3D5-BBD5-4B8E-B392-DF622BE5C7FC}"/>
                </a:ext>
              </a:extLst>
            </p:cNvPr>
            <p:cNvCxnSpPr>
              <a:cxnSpLocks/>
              <a:stCxn id="70" idx="6"/>
              <a:endCxn id="50" idx="1"/>
            </p:cNvCxnSpPr>
            <p:nvPr/>
          </p:nvCxnSpPr>
          <p:spPr>
            <a:xfrm>
              <a:off x="6148134" y="3052701"/>
              <a:ext cx="537726" cy="32803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C246AD-5A1C-4DC9-87ED-0D713BDE0E02}"/>
                </a:ext>
              </a:extLst>
            </p:cNvPr>
            <p:cNvCxnSpPr>
              <a:cxnSpLocks/>
              <a:stCxn id="70" idx="6"/>
              <a:endCxn id="51" idx="2"/>
            </p:cNvCxnSpPr>
            <p:nvPr/>
          </p:nvCxnSpPr>
          <p:spPr>
            <a:xfrm>
              <a:off x="6148134" y="3052701"/>
              <a:ext cx="462067" cy="1183682"/>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532252-4206-4D12-A7AD-41CBB9CC3140}"/>
                </a:ext>
              </a:extLst>
            </p:cNvPr>
            <p:cNvCxnSpPr>
              <a:cxnSpLocks/>
              <a:stCxn id="70" idx="6"/>
              <a:endCxn id="52" idx="2"/>
            </p:cNvCxnSpPr>
            <p:nvPr/>
          </p:nvCxnSpPr>
          <p:spPr>
            <a:xfrm>
              <a:off x="6148134" y="3052701"/>
              <a:ext cx="471678" cy="1937341"/>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A1958964-3491-45B5-96E0-E8A5E51A5DAE}"/>
                </a:ext>
              </a:extLst>
            </p:cNvPr>
            <p:cNvSpPr/>
            <p:nvPr/>
          </p:nvSpPr>
          <p:spPr>
            <a:xfrm>
              <a:off x="7654777" y="4378030"/>
              <a:ext cx="446519" cy="433212"/>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49D18AC-D0C0-4876-A986-023CD2B3BD00}"/>
                </a:ext>
              </a:extLst>
            </p:cNvPr>
            <p:cNvSpPr/>
            <p:nvPr/>
          </p:nvSpPr>
          <p:spPr>
            <a:xfrm>
              <a:off x="7653498" y="5183078"/>
              <a:ext cx="460098" cy="443624"/>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0ACAF2BC-AC31-48DF-85D1-5CF10CEFB983}"/>
                </a:ext>
              </a:extLst>
            </p:cNvPr>
            <p:cNvCxnSpPr>
              <a:cxnSpLocks/>
              <a:stCxn id="50" idx="6"/>
              <a:endCxn id="74" idx="2"/>
            </p:cNvCxnSpPr>
            <p:nvPr/>
          </p:nvCxnSpPr>
          <p:spPr>
            <a:xfrm>
              <a:off x="7070816" y="3542922"/>
              <a:ext cx="583961" cy="1051714"/>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783F30D-B0AF-4854-B3AC-0F1B9B899A50}"/>
                </a:ext>
              </a:extLst>
            </p:cNvPr>
            <p:cNvCxnSpPr>
              <a:cxnSpLocks/>
              <a:stCxn id="50" idx="6"/>
              <a:endCxn id="75" idx="2"/>
            </p:cNvCxnSpPr>
            <p:nvPr/>
          </p:nvCxnSpPr>
          <p:spPr>
            <a:xfrm>
              <a:off x="7070816" y="3542922"/>
              <a:ext cx="582682" cy="186196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DAC5284-0A86-46E9-9A04-75E7CB90CE48}"/>
                </a:ext>
              </a:extLst>
            </p:cNvPr>
            <p:cNvCxnSpPr>
              <a:cxnSpLocks/>
              <a:stCxn id="51" idx="6"/>
              <a:endCxn id="74" idx="2"/>
            </p:cNvCxnSpPr>
            <p:nvPr/>
          </p:nvCxnSpPr>
          <p:spPr>
            <a:xfrm>
              <a:off x="7061205" y="4236383"/>
              <a:ext cx="593572" cy="358253"/>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249EEDF-2CA1-45A0-8509-839D8107A16F}"/>
                </a:ext>
              </a:extLst>
            </p:cNvPr>
            <p:cNvCxnSpPr>
              <a:cxnSpLocks/>
              <a:stCxn id="51" idx="6"/>
              <a:endCxn id="75" idx="2"/>
            </p:cNvCxnSpPr>
            <p:nvPr/>
          </p:nvCxnSpPr>
          <p:spPr>
            <a:xfrm>
              <a:off x="7061205" y="4236383"/>
              <a:ext cx="592293" cy="1168507"/>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8284EF-F3E8-4A4A-B1D9-E81ED02C134A}"/>
                </a:ext>
              </a:extLst>
            </p:cNvPr>
            <p:cNvCxnSpPr>
              <a:cxnSpLocks/>
              <a:stCxn id="52" idx="6"/>
              <a:endCxn id="74" idx="2"/>
            </p:cNvCxnSpPr>
            <p:nvPr/>
          </p:nvCxnSpPr>
          <p:spPr>
            <a:xfrm flipV="1">
              <a:off x="7081866" y="4594636"/>
              <a:ext cx="572911" cy="395406"/>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DFF80A9-A84D-464B-A1BC-EA1898558773}"/>
                </a:ext>
              </a:extLst>
            </p:cNvPr>
            <p:cNvCxnSpPr>
              <a:cxnSpLocks/>
              <a:stCxn id="52" idx="6"/>
              <a:endCxn id="75" idx="2"/>
            </p:cNvCxnSpPr>
            <p:nvPr/>
          </p:nvCxnSpPr>
          <p:spPr>
            <a:xfrm>
              <a:off x="7081866" y="4990042"/>
              <a:ext cx="571632" cy="414848"/>
            </a:xfrm>
            <a:prstGeom prst="straightConnector1">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CBE0D8A-62B4-4E95-AB03-19871A031D62}"/>
              </a:ext>
            </a:extLst>
          </p:cNvPr>
          <p:cNvSpPr>
            <a:spLocks noGrp="1"/>
          </p:cNvSpPr>
          <p:nvPr>
            <p:ph type="title"/>
          </p:nvPr>
        </p:nvSpPr>
        <p:spPr>
          <a:xfrm>
            <a:off x="838200" y="365125"/>
            <a:ext cx="10515600" cy="1325563"/>
          </a:xfrm>
        </p:spPr>
        <p:txBody>
          <a:bodyPr/>
          <a:lstStyle/>
          <a:p>
            <a:r>
              <a:rPr lang="en-US" dirty="0"/>
              <a:t>Training data generation</a:t>
            </a:r>
          </a:p>
        </p:txBody>
      </p:sp>
      <p:sp>
        <p:nvSpPr>
          <p:cNvPr id="3" name="Content Placeholder 2">
            <a:extLst>
              <a:ext uri="{FF2B5EF4-FFF2-40B4-BE49-F238E27FC236}">
                <a16:creationId xmlns:a16="http://schemas.microsoft.com/office/drawing/2014/main" id="{E04FD58D-3451-4A82-8932-4493F67AC7F6}"/>
              </a:ext>
            </a:extLst>
          </p:cNvPr>
          <p:cNvSpPr>
            <a:spLocks noGrp="1"/>
          </p:cNvSpPr>
          <p:nvPr>
            <p:ph idx="1"/>
          </p:nvPr>
        </p:nvSpPr>
        <p:spPr>
          <a:xfrm>
            <a:off x="838199" y="1825625"/>
            <a:ext cx="5346413" cy="4635135"/>
          </a:xfrm>
        </p:spPr>
        <p:txBody>
          <a:bodyPr>
            <a:normAutofit/>
          </a:bodyPr>
          <a:lstStyle/>
          <a:p>
            <a:r>
              <a:rPr lang="en-US" dirty="0"/>
              <a:t>We generate input that can highly activates the </a:t>
            </a:r>
            <a:r>
              <a:rPr lang="en-US" b="1" i="1" dirty="0"/>
              <a:t>output</a:t>
            </a:r>
            <a:r>
              <a:rPr lang="en-US" dirty="0"/>
              <a:t> </a:t>
            </a:r>
            <a:r>
              <a:rPr lang="en-US" b="1" i="1" dirty="0"/>
              <a:t>neuron</a:t>
            </a:r>
            <a:r>
              <a:rPr lang="en-US" dirty="0"/>
              <a:t>. </a:t>
            </a:r>
          </a:p>
          <a:p>
            <a:endParaRPr lang="en-US" dirty="0"/>
          </a:p>
          <a:p>
            <a:r>
              <a:rPr lang="en-US" dirty="0"/>
              <a:t>Such images can be viewed as data represented by that neuron.</a:t>
            </a:r>
          </a:p>
          <a:p>
            <a:endParaRPr lang="en-US" dirty="0"/>
          </a:p>
          <a:p>
            <a:r>
              <a:rPr lang="en-US" dirty="0"/>
              <a:t>Two sets of training data is to inject </a:t>
            </a:r>
            <a:r>
              <a:rPr lang="en-US" b="1" i="1" dirty="0"/>
              <a:t>trojan behavior </a:t>
            </a:r>
            <a:r>
              <a:rPr lang="en-US" dirty="0"/>
              <a:t>and still contain </a:t>
            </a:r>
            <a:r>
              <a:rPr lang="en-US" b="1" i="1" dirty="0"/>
              <a:t>benign ability</a:t>
            </a:r>
          </a:p>
        </p:txBody>
      </p:sp>
      <p:sp>
        <p:nvSpPr>
          <p:cNvPr id="76" name="TextBox 75">
            <a:extLst>
              <a:ext uri="{FF2B5EF4-FFF2-40B4-BE49-F238E27FC236}">
                <a16:creationId xmlns:a16="http://schemas.microsoft.com/office/drawing/2014/main" id="{EA1E9BD3-2155-43F6-8690-3FCEA55B09D2}"/>
              </a:ext>
            </a:extLst>
          </p:cNvPr>
          <p:cNvSpPr txBox="1"/>
          <p:nvPr/>
        </p:nvSpPr>
        <p:spPr>
          <a:xfrm>
            <a:off x="10952952" y="1217654"/>
            <a:ext cx="496098" cy="369332"/>
          </a:xfrm>
          <a:prstGeom prst="rect">
            <a:avLst/>
          </a:prstGeom>
          <a:noFill/>
        </p:spPr>
        <p:txBody>
          <a:bodyPr wrap="square" rtlCol="0">
            <a:spAutoFit/>
          </a:bodyPr>
          <a:lstStyle/>
          <a:p>
            <a:r>
              <a:rPr lang="en-US" dirty="0"/>
              <a:t>0.1</a:t>
            </a:r>
          </a:p>
        </p:txBody>
      </p:sp>
      <p:sp>
        <p:nvSpPr>
          <p:cNvPr id="78" name="Arrow: Right 77">
            <a:extLst>
              <a:ext uri="{FF2B5EF4-FFF2-40B4-BE49-F238E27FC236}">
                <a16:creationId xmlns:a16="http://schemas.microsoft.com/office/drawing/2014/main" id="{FCDB02E6-6DCE-4C8E-90DD-1BC555F9221B}"/>
              </a:ext>
            </a:extLst>
          </p:cNvPr>
          <p:cNvSpPr/>
          <p:nvPr/>
        </p:nvSpPr>
        <p:spPr>
          <a:xfrm>
            <a:off x="7548300" y="2361387"/>
            <a:ext cx="783770" cy="712682"/>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3D2ED19-4628-4504-BD02-550F8BAB4CE6}"/>
              </a:ext>
            </a:extLst>
          </p:cNvPr>
          <p:cNvSpPr/>
          <p:nvPr/>
        </p:nvSpPr>
        <p:spPr>
          <a:xfrm>
            <a:off x="10455227" y="1177784"/>
            <a:ext cx="424608" cy="433213"/>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9" name="Oval 78">
            <a:extLst>
              <a:ext uri="{FF2B5EF4-FFF2-40B4-BE49-F238E27FC236}">
                <a16:creationId xmlns:a16="http://schemas.microsoft.com/office/drawing/2014/main" id="{CC49FA79-990F-4EB3-812B-8B28B961A383}"/>
              </a:ext>
            </a:extLst>
          </p:cNvPr>
          <p:cNvSpPr/>
          <p:nvPr/>
        </p:nvSpPr>
        <p:spPr>
          <a:xfrm>
            <a:off x="10447642" y="1160321"/>
            <a:ext cx="480608" cy="437407"/>
          </a:xfrm>
          <a:prstGeom prst="ellipse">
            <a:avLst/>
          </a:prstGeom>
          <a:solidFill>
            <a:srgbClr val="FF0000"/>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Striped Right 116">
            <a:extLst>
              <a:ext uri="{FF2B5EF4-FFF2-40B4-BE49-F238E27FC236}">
                <a16:creationId xmlns:a16="http://schemas.microsoft.com/office/drawing/2014/main" id="{BF6F0057-6DCA-4670-BF3A-D5620F85C5B5}"/>
              </a:ext>
            </a:extLst>
          </p:cNvPr>
          <p:cNvSpPr/>
          <p:nvPr/>
        </p:nvSpPr>
        <p:spPr>
          <a:xfrm>
            <a:off x="11395940" y="1323840"/>
            <a:ext cx="500293" cy="176213"/>
          </a:xfrm>
          <a:prstGeom prst="stripedRightArrow">
            <a:avLst>
              <a:gd name="adj1" fmla="val 39190"/>
              <a:gd name="adj2" fmla="val 702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B8A72C06-12E1-4FEC-A831-1ACA8B86FCBA}"/>
              </a:ext>
            </a:extLst>
          </p:cNvPr>
          <p:cNvSpPr txBox="1"/>
          <p:nvPr/>
        </p:nvSpPr>
        <p:spPr>
          <a:xfrm>
            <a:off x="11899780" y="1217654"/>
            <a:ext cx="292220" cy="369332"/>
          </a:xfrm>
          <a:prstGeom prst="rect">
            <a:avLst/>
          </a:prstGeom>
          <a:noFill/>
        </p:spPr>
        <p:txBody>
          <a:bodyPr wrap="square" rtlCol="0">
            <a:spAutoFit/>
          </a:bodyPr>
          <a:lstStyle/>
          <a:p>
            <a:r>
              <a:rPr lang="en-US" dirty="0"/>
              <a:t>1</a:t>
            </a:r>
          </a:p>
        </p:txBody>
      </p:sp>
      <p:sp>
        <p:nvSpPr>
          <p:cNvPr id="119" name="TextBox 118">
            <a:extLst>
              <a:ext uri="{FF2B5EF4-FFF2-40B4-BE49-F238E27FC236}">
                <a16:creationId xmlns:a16="http://schemas.microsoft.com/office/drawing/2014/main" id="{99B2F44C-608A-4CC7-99E6-14DA33B17CC0}"/>
              </a:ext>
            </a:extLst>
          </p:cNvPr>
          <p:cNvSpPr txBox="1"/>
          <p:nvPr/>
        </p:nvSpPr>
        <p:spPr>
          <a:xfrm>
            <a:off x="10993129" y="1933044"/>
            <a:ext cx="496098" cy="369332"/>
          </a:xfrm>
          <a:prstGeom prst="rect">
            <a:avLst/>
          </a:prstGeom>
          <a:noFill/>
        </p:spPr>
        <p:txBody>
          <a:bodyPr wrap="square" rtlCol="0">
            <a:spAutoFit/>
          </a:bodyPr>
          <a:lstStyle/>
          <a:p>
            <a:r>
              <a:rPr lang="en-US" dirty="0"/>
              <a:t>0.1</a:t>
            </a:r>
          </a:p>
        </p:txBody>
      </p:sp>
      <p:sp>
        <p:nvSpPr>
          <p:cNvPr id="120" name="Arrow: Striped Right 119">
            <a:extLst>
              <a:ext uri="{FF2B5EF4-FFF2-40B4-BE49-F238E27FC236}">
                <a16:creationId xmlns:a16="http://schemas.microsoft.com/office/drawing/2014/main" id="{D85A2DCC-E011-4467-934C-7F27F72AE4EF}"/>
              </a:ext>
            </a:extLst>
          </p:cNvPr>
          <p:cNvSpPr/>
          <p:nvPr/>
        </p:nvSpPr>
        <p:spPr>
          <a:xfrm>
            <a:off x="11396260" y="2061545"/>
            <a:ext cx="500293" cy="176213"/>
          </a:xfrm>
          <a:prstGeom prst="stripedRightArrow">
            <a:avLst>
              <a:gd name="adj1" fmla="val 39190"/>
              <a:gd name="adj2" fmla="val 702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0426432D-89EE-4929-9A12-DDE4E092438A}"/>
              </a:ext>
            </a:extLst>
          </p:cNvPr>
          <p:cNvSpPr txBox="1"/>
          <p:nvPr/>
        </p:nvSpPr>
        <p:spPr>
          <a:xfrm>
            <a:off x="11892358" y="1951206"/>
            <a:ext cx="292220" cy="369332"/>
          </a:xfrm>
          <a:prstGeom prst="rect">
            <a:avLst/>
          </a:prstGeom>
          <a:noFill/>
        </p:spPr>
        <p:txBody>
          <a:bodyPr wrap="square" rtlCol="0">
            <a:spAutoFit/>
          </a:bodyPr>
          <a:lstStyle/>
          <a:p>
            <a:r>
              <a:rPr lang="en-US" dirty="0"/>
              <a:t>1</a:t>
            </a:r>
          </a:p>
        </p:txBody>
      </p:sp>
      <p:sp>
        <p:nvSpPr>
          <p:cNvPr id="125" name="TextBox 124">
            <a:extLst>
              <a:ext uri="{FF2B5EF4-FFF2-40B4-BE49-F238E27FC236}">
                <a16:creationId xmlns:a16="http://schemas.microsoft.com/office/drawing/2014/main" id="{D728E36C-A338-445C-8A82-CC3A876B2EAA}"/>
              </a:ext>
            </a:extLst>
          </p:cNvPr>
          <p:cNvSpPr txBox="1"/>
          <p:nvPr/>
        </p:nvSpPr>
        <p:spPr>
          <a:xfrm>
            <a:off x="10949725" y="2813672"/>
            <a:ext cx="496098" cy="369332"/>
          </a:xfrm>
          <a:prstGeom prst="rect">
            <a:avLst/>
          </a:prstGeom>
          <a:noFill/>
        </p:spPr>
        <p:txBody>
          <a:bodyPr wrap="square" rtlCol="0">
            <a:spAutoFit/>
          </a:bodyPr>
          <a:lstStyle/>
          <a:p>
            <a:r>
              <a:rPr lang="en-US" dirty="0"/>
              <a:t>0.1</a:t>
            </a:r>
          </a:p>
        </p:txBody>
      </p:sp>
      <p:sp>
        <p:nvSpPr>
          <p:cNvPr id="126" name="Arrow: Striped Right 125">
            <a:extLst>
              <a:ext uri="{FF2B5EF4-FFF2-40B4-BE49-F238E27FC236}">
                <a16:creationId xmlns:a16="http://schemas.microsoft.com/office/drawing/2014/main" id="{4CC7BB5C-FD68-4AD3-BAF4-2E848D085738}"/>
              </a:ext>
            </a:extLst>
          </p:cNvPr>
          <p:cNvSpPr/>
          <p:nvPr/>
        </p:nvSpPr>
        <p:spPr>
          <a:xfrm>
            <a:off x="11352856" y="2942173"/>
            <a:ext cx="500293" cy="176213"/>
          </a:xfrm>
          <a:prstGeom prst="stripedRightArrow">
            <a:avLst>
              <a:gd name="adj1" fmla="val 39190"/>
              <a:gd name="adj2" fmla="val 702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7EAACD54-12CD-4B7F-AE5E-12B2E879A0A8}"/>
              </a:ext>
            </a:extLst>
          </p:cNvPr>
          <p:cNvSpPr txBox="1"/>
          <p:nvPr/>
        </p:nvSpPr>
        <p:spPr>
          <a:xfrm>
            <a:off x="11896553" y="2813672"/>
            <a:ext cx="292220" cy="369332"/>
          </a:xfrm>
          <a:prstGeom prst="rect">
            <a:avLst/>
          </a:prstGeom>
          <a:noFill/>
        </p:spPr>
        <p:txBody>
          <a:bodyPr wrap="square" rtlCol="0">
            <a:spAutoFit/>
          </a:bodyPr>
          <a:lstStyle/>
          <a:p>
            <a:r>
              <a:rPr lang="en-US" dirty="0"/>
              <a:t>1</a:t>
            </a:r>
          </a:p>
        </p:txBody>
      </p:sp>
      <p:sp>
        <p:nvSpPr>
          <p:cNvPr id="128" name="TextBox 127">
            <a:extLst>
              <a:ext uri="{FF2B5EF4-FFF2-40B4-BE49-F238E27FC236}">
                <a16:creationId xmlns:a16="http://schemas.microsoft.com/office/drawing/2014/main" id="{DAF790FA-A62F-4E66-9CC0-AFD761CBA4D2}"/>
              </a:ext>
            </a:extLst>
          </p:cNvPr>
          <p:cNvSpPr txBox="1"/>
          <p:nvPr/>
        </p:nvSpPr>
        <p:spPr>
          <a:xfrm>
            <a:off x="10952952" y="3622782"/>
            <a:ext cx="496098" cy="369332"/>
          </a:xfrm>
          <a:prstGeom prst="rect">
            <a:avLst/>
          </a:prstGeom>
          <a:noFill/>
        </p:spPr>
        <p:txBody>
          <a:bodyPr wrap="square" rtlCol="0">
            <a:spAutoFit/>
          </a:bodyPr>
          <a:lstStyle/>
          <a:p>
            <a:r>
              <a:rPr lang="en-US" dirty="0"/>
              <a:t>0.1</a:t>
            </a:r>
          </a:p>
        </p:txBody>
      </p:sp>
      <p:sp>
        <p:nvSpPr>
          <p:cNvPr id="129" name="Arrow: Striped Right 128">
            <a:extLst>
              <a:ext uri="{FF2B5EF4-FFF2-40B4-BE49-F238E27FC236}">
                <a16:creationId xmlns:a16="http://schemas.microsoft.com/office/drawing/2014/main" id="{8424B296-AE85-4F79-93A0-8A0FBB6D8CC2}"/>
              </a:ext>
            </a:extLst>
          </p:cNvPr>
          <p:cNvSpPr/>
          <p:nvPr/>
        </p:nvSpPr>
        <p:spPr>
          <a:xfrm>
            <a:off x="11356083" y="3751283"/>
            <a:ext cx="500293" cy="176213"/>
          </a:xfrm>
          <a:prstGeom prst="stripedRightArrow">
            <a:avLst>
              <a:gd name="adj1" fmla="val 39190"/>
              <a:gd name="adj2" fmla="val 702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91CC24FE-A4AD-4DA6-AA95-ED48EA83F52E}"/>
              </a:ext>
            </a:extLst>
          </p:cNvPr>
          <p:cNvSpPr txBox="1"/>
          <p:nvPr/>
        </p:nvSpPr>
        <p:spPr>
          <a:xfrm>
            <a:off x="11899780" y="3622782"/>
            <a:ext cx="292220" cy="369332"/>
          </a:xfrm>
          <a:prstGeom prst="rect">
            <a:avLst/>
          </a:prstGeom>
          <a:noFill/>
        </p:spPr>
        <p:txBody>
          <a:bodyPr wrap="square" rtlCol="0">
            <a:spAutoFit/>
          </a:bodyPr>
          <a:lstStyle/>
          <a:p>
            <a:r>
              <a:rPr lang="en-US" dirty="0"/>
              <a:t>1</a:t>
            </a:r>
          </a:p>
        </p:txBody>
      </p:sp>
      <p:pic>
        <p:nvPicPr>
          <p:cNvPr id="131" name="Picture 130">
            <a:extLst>
              <a:ext uri="{FF2B5EF4-FFF2-40B4-BE49-F238E27FC236}">
                <a16:creationId xmlns:a16="http://schemas.microsoft.com/office/drawing/2014/main" id="{C0904AD4-BB56-4F98-B8CD-37E29EB42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543" y="965070"/>
            <a:ext cx="914400" cy="914400"/>
          </a:xfrm>
          <a:prstGeom prst="rect">
            <a:avLst/>
          </a:prstGeom>
        </p:spPr>
      </p:pic>
      <p:pic>
        <p:nvPicPr>
          <p:cNvPr id="134" name="Picture 133">
            <a:extLst>
              <a:ext uri="{FF2B5EF4-FFF2-40B4-BE49-F238E27FC236}">
                <a16:creationId xmlns:a16="http://schemas.microsoft.com/office/drawing/2014/main" id="{9DDA6AD8-5431-468E-8616-CC7B937C8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071" y="1949197"/>
            <a:ext cx="914400" cy="914400"/>
          </a:xfrm>
          <a:prstGeom prst="rect">
            <a:avLst/>
          </a:prstGeom>
        </p:spPr>
      </p:pic>
      <p:pic>
        <p:nvPicPr>
          <p:cNvPr id="135" name="Picture 134">
            <a:extLst>
              <a:ext uri="{FF2B5EF4-FFF2-40B4-BE49-F238E27FC236}">
                <a16:creationId xmlns:a16="http://schemas.microsoft.com/office/drawing/2014/main" id="{D2B5214A-DB67-4E0D-81C2-5F78EB7052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2905" y="3892802"/>
            <a:ext cx="914400" cy="914400"/>
          </a:xfrm>
          <a:prstGeom prst="rect">
            <a:avLst/>
          </a:prstGeom>
        </p:spPr>
      </p:pic>
      <p:pic>
        <p:nvPicPr>
          <p:cNvPr id="136" name="Picture 135">
            <a:extLst>
              <a:ext uri="{FF2B5EF4-FFF2-40B4-BE49-F238E27FC236}">
                <a16:creationId xmlns:a16="http://schemas.microsoft.com/office/drawing/2014/main" id="{75350576-EE59-402A-8524-D469A17D0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0543" y="2935894"/>
            <a:ext cx="914400" cy="914400"/>
          </a:xfrm>
          <a:prstGeom prst="rect">
            <a:avLst/>
          </a:prstGeom>
        </p:spPr>
      </p:pic>
      <p:grpSp>
        <p:nvGrpSpPr>
          <p:cNvPr id="4" name="Group 3">
            <a:extLst>
              <a:ext uri="{FF2B5EF4-FFF2-40B4-BE49-F238E27FC236}">
                <a16:creationId xmlns:a16="http://schemas.microsoft.com/office/drawing/2014/main" id="{EAFEC43B-FA9F-40D6-82CD-E248C6419311}"/>
              </a:ext>
            </a:extLst>
          </p:cNvPr>
          <p:cNvGrpSpPr/>
          <p:nvPr/>
        </p:nvGrpSpPr>
        <p:grpSpPr>
          <a:xfrm>
            <a:off x="7740518" y="4963333"/>
            <a:ext cx="1496642" cy="1427071"/>
            <a:chOff x="6094702" y="1879142"/>
            <a:chExt cx="1496642" cy="1427071"/>
          </a:xfrm>
        </p:grpSpPr>
        <p:pic>
          <p:nvPicPr>
            <p:cNvPr id="140" name="Picture 139">
              <a:extLst>
                <a:ext uri="{FF2B5EF4-FFF2-40B4-BE49-F238E27FC236}">
                  <a16:creationId xmlns:a16="http://schemas.microsoft.com/office/drawing/2014/main" id="{2E263224-81D9-4D2A-B21C-F786C3A74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944" y="2391813"/>
              <a:ext cx="914400" cy="914400"/>
            </a:xfrm>
            <a:prstGeom prst="rect">
              <a:avLst/>
            </a:prstGeom>
          </p:spPr>
        </p:pic>
        <p:pic>
          <p:nvPicPr>
            <p:cNvPr id="141" name="Picture 140">
              <a:extLst>
                <a:ext uri="{FF2B5EF4-FFF2-40B4-BE49-F238E27FC236}">
                  <a16:creationId xmlns:a16="http://schemas.microsoft.com/office/drawing/2014/main" id="{BC89503D-42EF-4562-BA75-EF3608AE9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483" y="2185966"/>
              <a:ext cx="914400" cy="914400"/>
            </a:xfrm>
            <a:prstGeom prst="rect">
              <a:avLst/>
            </a:prstGeom>
          </p:spPr>
        </p:pic>
        <p:pic>
          <p:nvPicPr>
            <p:cNvPr id="142" name="Picture 141">
              <a:extLst>
                <a:ext uri="{FF2B5EF4-FFF2-40B4-BE49-F238E27FC236}">
                  <a16:creationId xmlns:a16="http://schemas.microsoft.com/office/drawing/2014/main" id="{D4CABB11-0184-4DBB-8A3F-37B5E95B9B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005" y="2051028"/>
              <a:ext cx="914400" cy="914400"/>
            </a:xfrm>
            <a:prstGeom prst="rect">
              <a:avLst/>
            </a:prstGeom>
          </p:spPr>
        </p:pic>
        <p:pic>
          <p:nvPicPr>
            <p:cNvPr id="143" name="Picture 142">
              <a:extLst>
                <a:ext uri="{FF2B5EF4-FFF2-40B4-BE49-F238E27FC236}">
                  <a16:creationId xmlns:a16="http://schemas.microsoft.com/office/drawing/2014/main" id="{49DDECBE-558F-4AA9-A1BC-B75236D9BE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4702" y="1879142"/>
              <a:ext cx="914400" cy="914400"/>
            </a:xfrm>
            <a:prstGeom prst="rect">
              <a:avLst/>
            </a:prstGeom>
          </p:spPr>
        </p:pic>
      </p:grpSp>
      <p:grpSp>
        <p:nvGrpSpPr>
          <p:cNvPr id="5" name="Group 4">
            <a:extLst>
              <a:ext uri="{FF2B5EF4-FFF2-40B4-BE49-F238E27FC236}">
                <a16:creationId xmlns:a16="http://schemas.microsoft.com/office/drawing/2014/main" id="{08579436-27FB-4A72-B525-CDDB2C99C23C}"/>
              </a:ext>
            </a:extLst>
          </p:cNvPr>
          <p:cNvGrpSpPr/>
          <p:nvPr/>
        </p:nvGrpSpPr>
        <p:grpSpPr>
          <a:xfrm>
            <a:off x="10153990" y="5042198"/>
            <a:ext cx="1421226" cy="1370318"/>
            <a:chOff x="10210824" y="5037634"/>
            <a:chExt cx="1421226" cy="1370318"/>
          </a:xfrm>
        </p:grpSpPr>
        <p:pic>
          <p:nvPicPr>
            <p:cNvPr id="144" name="Picture 143">
              <a:extLst>
                <a:ext uri="{FF2B5EF4-FFF2-40B4-BE49-F238E27FC236}">
                  <a16:creationId xmlns:a16="http://schemas.microsoft.com/office/drawing/2014/main" id="{6C805DE5-BB32-4233-B4FB-4418E99B8F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17650" y="5493552"/>
              <a:ext cx="914400" cy="914400"/>
            </a:xfrm>
            <a:prstGeom prst="rect">
              <a:avLst/>
            </a:prstGeom>
          </p:spPr>
        </p:pic>
        <p:pic>
          <p:nvPicPr>
            <p:cNvPr id="145" name="Picture 144">
              <a:extLst>
                <a:ext uri="{FF2B5EF4-FFF2-40B4-BE49-F238E27FC236}">
                  <a16:creationId xmlns:a16="http://schemas.microsoft.com/office/drawing/2014/main" id="{105ACA5D-54E4-49F2-95A8-2FBFFBAB0E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5982" y="5365485"/>
              <a:ext cx="914400" cy="914400"/>
            </a:xfrm>
            <a:prstGeom prst="rect">
              <a:avLst/>
            </a:prstGeom>
          </p:spPr>
        </p:pic>
        <p:pic>
          <p:nvPicPr>
            <p:cNvPr id="146" name="Picture 145">
              <a:extLst>
                <a:ext uri="{FF2B5EF4-FFF2-40B4-BE49-F238E27FC236}">
                  <a16:creationId xmlns:a16="http://schemas.microsoft.com/office/drawing/2014/main" id="{B767AEC4-A16C-4A0E-B989-CD32B0FF57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9404" y="5216859"/>
              <a:ext cx="914400" cy="914400"/>
            </a:xfrm>
            <a:prstGeom prst="rect">
              <a:avLst/>
            </a:prstGeom>
          </p:spPr>
        </p:pic>
        <p:pic>
          <p:nvPicPr>
            <p:cNvPr id="147" name="Picture 146">
              <a:extLst>
                <a:ext uri="{FF2B5EF4-FFF2-40B4-BE49-F238E27FC236}">
                  <a16:creationId xmlns:a16="http://schemas.microsoft.com/office/drawing/2014/main" id="{B949AA2A-057C-4E5A-89B9-A3080EA17D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0824" y="5037634"/>
              <a:ext cx="914400" cy="914400"/>
            </a:xfrm>
            <a:prstGeom prst="rect">
              <a:avLst/>
            </a:prstGeom>
          </p:spPr>
        </p:pic>
      </p:grpSp>
      <p:sp>
        <p:nvSpPr>
          <p:cNvPr id="6" name="TextBox 5">
            <a:extLst>
              <a:ext uri="{FF2B5EF4-FFF2-40B4-BE49-F238E27FC236}">
                <a16:creationId xmlns:a16="http://schemas.microsoft.com/office/drawing/2014/main" id="{C555EDA0-18BE-4B84-B09F-9B76D35BE7F9}"/>
              </a:ext>
            </a:extLst>
          </p:cNvPr>
          <p:cNvSpPr txBox="1"/>
          <p:nvPr/>
        </p:nvSpPr>
        <p:spPr>
          <a:xfrm>
            <a:off x="7679171" y="4267329"/>
            <a:ext cx="1918053" cy="646331"/>
          </a:xfrm>
          <a:prstGeom prst="rect">
            <a:avLst/>
          </a:prstGeom>
          <a:noFill/>
        </p:spPr>
        <p:txBody>
          <a:bodyPr wrap="square" rtlCol="0">
            <a:spAutoFit/>
          </a:bodyPr>
          <a:lstStyle/>
          <a:p>
            <a:r>
              <a:rPr lang="en-US" dirty="0"/>
              <a:t>Retraining Target:</a:t>
            </a:r>
          </a:p>
          <a:p>
            <a:r>
              <a:rPr lang="en-US" dirty="0"/>
              <a:t>A, B, C, D</a:t>
            </a:r>
          </a:p>
        </p:txBody>
      </p:sp>
      <p:sp>
        <p:nvSpPr>
          <p:cNvPr id="148" name="TextBox 147">
            <a:extLst>
              <a:ext uri="{FF2B5EF4-FFF2-40B4-BE49-F238E27FC236}">
                <a16:creationId xmlns:a16="http://schemas.microsoft.com/office/drawing/2014/main" id="{06435AF9-0B1E-4F05-B48E-6DA2A1B37774}"/>
              </a:ext>
            </a:extLst>
          </p:cNvPr>
          <p:cNvSpPr txBox="1"/>
          <p:nvPr/>
        </p:nvSpPr>
        <p:spPr>
          <a:xfrm>
            <a:off x="10042355" y="4263186"/>
            <a:ext cx="1821193" cy="646331"/>
          </a:xfrm>
          <a:prstGeom prst="rect">
            <a:avLst/>
          </a:prstGeom>
          <a:noFill/>
        </p:spPr>
        <p:txBody>
          <a:bodyPr wrap="square" rtlCol="0">
            <a:spAutoFit/>
          </a:bodyPr>
          <a:lstStyle/>
          <a:p>
            <a:r>
              <a:rPr lang="en-US" dirty="0"/>
              <a:t>Retraining Target:</a:t>
            </a:r>
          </a:p>
          <a:p>
            <a:r>
              <a:rPr lang="en-US" dirty="0"/>
              <a:t>D, D, D, D</a:t>
            </a:r>
          </a:p>
        </p:txBody>
      </p:sp>
      <p:sp>
        <p:nvSpPr>
          <p:cNvPr id="151" name="TextBox 150">
            <a:extLst>
              <a:ext uri="{FF2B5EF4-FFF2-40B4-BE49-F238E27FC236}">
                <a16:creationId xmlns:a16="http://schemas.microsoft.com/office/drawing/2014/main" id="{A126C933-486B-4FF4-9047-CFA1731CE681}"/>
              </a:ext>
            </a:extLst>
          </p:cNvPr>
          <p:cNvSpPr txBox="1"/>
          <p:nvPr/>
        </p:nvSpPr>
        <p:spPr>
          <a:xfrm>
            <a:off x="10508442" y="1235034"/>
            <a:ext cx="304471" cy="369332"/>
          </a:xfrm>
          <a:prstGeom prst="rect">
            <a:avLst/>
          </a:prstGeom>
          <a:noFill/>
        </p:spPr>
        <p:txBody>
          <a:bodyPr wrap="square" rtlCol="0">
            <a:spAutoFit/>
          </a:bodyPr>
          <a:lstStyle/>
          <a:p>
            <a:r>
              <a:rPr lang="en-US" dirty="0"/>
              <a:t>A</a:t>
            </a:r>
          </a:p>
        </p:txBody>
      </p:sp>
      <p:sp>
        <p:nvSpPr>
          <p:cNvPr id="152" name="Oval 151">
            <a:extLst>
              <a:ext uri="{FF2B5EF4-FFF2-40B4-BE49-F238E27FC236}">
                <a16:creationId xmlns:a16="http://schemas.microsoft.com/office/drawing/2014/main" id="{AF95E5C2-CA27-4366-9989-D6A87A568C99}"/>
              </a:ext>
            </a:extLst>
          </p:cNvPr>
          <p:cNvSpPr/>
          <p:nvPr/>
        </p:nvSpPr>
        <p:spPr>
          <a:xfrm>
            <a:off x="10437482" y="1919957"/>
            <a:ext cx="424608" cy="433213"/>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3" name="Oval 152">
            <a:extLst>
              <a:ext uri="{FF2B5EF4-FFF2-40B4-BE49-F238E27FC236}">
                <a16:creationId xmlns:a16="http://schemas.microsoft.com/office/drawing/2014/main" id="{510A1ED8-6069-48FA-89B1-D19C2AC7A38C}"/>
              </a:ext>
            </a:extLst>
          </p:cNvPr>
          <p:cNvSpPr/>
          <p:nvPr/>
        </p:nvSpPr>
        <p:spPr>
          <a:xfrm>
            <a:off x="10444271" y="2750341"/>
            <a:ext cx="424608" cy="433213"/>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4" name="Oval 153">
            <a:extLst>
              <a:ext uri="{FF2B5EF4-FFF2-40B4-BE49-F238E27FC236}">
                <a16:creationId xmlns:a16="http://schemas.microsoft.com/office/drawing/2014/main" id="{DDC81850-7D35-4ACA-9ABF-90467E496330}"/>
              </a:ext>
            </a:extLst>
          </p:cNvPr>
          <p:cNvSpPr/>
          <p:nvPr/>
        </p:nvSpPr>
        <p:spPr>
          <a:xfrm>
            <a:off x="10449782" y="3546108"/>
            <a:ext cx="424608" cy="433213"/>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5" name="Oval 154">
            <a:extLst>
              <a:ext uri="{FF2B5EF4-FFF2-40B4-BE49-F238E27FC236}">
                <a16:creationId xmlns:a16="http://schemas.microsoft.com/office/drawing/2014/main" id="{993C3D66-CD52-4C0E-A304-B27A28F4185A}"/>
              </a:ext>
            </a:extLst>
          </p:cNvPr>
          <p:cNvSpPr/>
          <p:nvPr/>
        </p:nvSpPr>
        <p:spPr>
          <a:xfrm>
            <a:off x="10420334" y="3548781"/>
            <a:ext cx="480608" cy="437407"/>
          </a:xfrm>
          <a:prstGeom prst="ellipse">
            <a:avLst/>
          </a:prstGeom>
          <a:solidFill>
            <a:srgbClr val="FF0000"/>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30070565-F0BF-45AD-A7D0-B203723B581A}"/>
              </a:ext>
            </a:extLst>
          </p:cNvPr>
          <p:cNvSpPr/>
          <p:nvPr/>
        </p:nvSpPr>
        <p:spPr>
          <a:xfrm>
            <a:off x="10427227" y="2756811"/>
            <a:ext cx="480608" cy="437407"/>
          </a:xfrm>
          <a:prstGeom prst="ellipse">
            <a:avLst/>
          </a:prstGeom>
          <a:solidFill>
            <a:srgbClr val="FF0000"/>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69D3813F-0D63-4212-9FCA-35F85AC74520}"/>
              </a:ext>
            </a:extLst>
          </p:cNvPr>
          <p:cNvSpPr/>
          <p:nvPr/>
        </p:nvSpPr>
        <p:spPr>
          <a:xfrm>
            <a:off x="10443253" y="1919957"/>
            <a:ext cx="480608" cy="437407"/>
          </a:xfrm>
          <a:prstGeom prst="ellipse">
            <a:avLst/>
          </a:prstGeom>
          <a:solidFill>
            <a:srgbClr val="FF0000"/>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C61A410-403A-47C2-8DED-31546E6C41C3}"/>
              </a:ext>
            </a:extLst>
          </p:cNvPr>
          <p:cNvSpPr txBox="1"/>
          <p:nvPr/>
        </p:nvSpPr>
        <p:spPr>
          <a:xfrm>
            <a:off x="10516489" y="1949058"/>
            <a:ext cx="304471" cy="369332"/>
          </a:xfrm>
          <a:prstGeom prst="rect">
            <a:avLst/>
          </a:prstGeom>
          <a:noFill/>
        </p:spPr>
        <p:txBody>
          <a:bodyPr wrap="square" rtlCol="0">
            <a:spAutoFit/>
          </a:bodyPr>
          <a:lstStyle/>
          <a:p>
            <a:r>
              <a:rPr lang="en-US" dirty="0"/>
              <a:t>B</a:t>
            </a:r>
          </a:p>
        </p:txBody>
      </p:sp>
      <p:sp>
        <p:nvSpPr>
          <p:cNvPr id="149" name="TextBox 148">
            <a:extLst>
              <a:ext uri="{FF2B5EF4-FFF2-40B4-BE49-F238E27FC236}">
                <a16:creationId xmlns:a16="http://schemas.microsoft.com/office/drawing/2014/main" id="{110986DF-81B7-41EC-8281-0093C9A0B61F}"/>
              </a:ext>
            </a:extLst>
          </p:cNvPr>
          <p:cNvSpPr txBox="1"/>
          <p:nvPr/>
        </p:nvSpPr>
        <p:spPr>
          <a:xfrm>
            <a:off x="10509850" y="2783249"/>
            <a:ext cx="304471" cy="369332"/>
          </a:xfrm>
          <a:prstGeom prst="rect">
            <a:avLst/>
          </a:prstGeom>
          <a:noFill/>
        </p:spPr>
        <p:txBody>
          <a:bodyPr wrap="square" rtlCol="0">
            <a:spAutoFit/>
          </a:bodyPr>
          <a:lstStyle/>
          <a:p>
            <a:r>
              <a:rPr lang="en-US" dirty="0"/>
              <a:t>C</a:t>
            </a:r>
          </a:p>
        </p:txBody>
      </p:sp>
      <p:sp>
        <p:nvSpPr>
          <p:cNvPr id="150" name="TextBox 149">
            <a:extLst>
              <a:ext uri="{FF2B5EF4-FFF2-40B4-BE49-F238E27FC236}">
                <a16:creationId xmlns:a16="http://schemas.microsoft.com/office/drawing/2014/main" id="{3A9C00CB-B389-4B25-9DDA-B243F69F8018}"/>
              </a:ext>
            </a:extLst>
          </p:cNvPr>
          <p:cNvSpPr txBox="1"/>
          <p:nvPr/>
        </p:nvSpPr>
        <p:spPr>
          <a:xfrm>
            <a:off x="10518045" y="3595814"/>
            <a:ext cx="304471"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89911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wipe(left)">
                                      <p:cBhvr>
                                        <p:cTn id="15" dur="500"/>
                                        <p:tgtEl>
                                          <p:spTgt spid="7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wheel(1)">
                                      <p:cBhvr>
                                        <p:cTn id="24" dur="2000"/>
                                        <p:tgtEl>
                                          <p:spTgt spid="13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left)">
                                      <p:cBhvr>
                                        <p:cTn id="28" dur="500"/>
                                        <p:tgtEl>
                                          <p:spTgt spid="79"/>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left)">
                                      <p:cBhvr>
                                        <p:cTn id="32" dur="500"/>
                                        <p:tgtEl>
                                          <p:spTgt spid="1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18"/>
                                        </p:tgtEl>
                                        <p:attrNameLst>
                                          <p:attrName>style.visibility</p:attrName>
                                        </p:attrNameLst>
                                      </p:cBhvr>
                                      <p:to>
                                        <p:strVal val="visible"/>
                                      </p:to>
                                    </p:set>
                                    <p:animEffect transition="in" filter="wipe(left)">
                                      <p:cBhvr>
                                        <p:cTn id="36" dur="500"/>
                                        <p:tgtEl>
                                          <p:spTgt spid="1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animEffect transition="in" filter="fade">
                                      <p:cBhvr>
                                        <p:cTn id="41" dur="500"/>
                                        <p:tgtEl>
                                          <p:spTgt spid="15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37"/>
                                        </p:tgtEl>
                                        <p:attrNameLst>
                                          <p:attrName>style.visibility</p:attrName>
                                        </p:attrNameLst>
                                      </p:cBhvr>
                                      <p:to>
                                        <p:strVal val="visible"/>
                                      </p:to>
                                    </p:set>
                                    <p:animEffect transition="in" filter="wipe(left)">
                                      <p:cBhvr>
                                        <p:cTn id="45" dur="500"/>
                                        <p:tgtEl>
                                          <p:spTgt spid="137"/>
                                        </p:tgtEl>
                                      </p:cBhvr>
                                    </p:animEffect>
                                  </p:childTnLst>
                                </p:cTn>
                              </p:par>
                            </p:childTnLst>
                          </p:cTn>
                        </p:par>
                        <p:par>
                          <p:cTn id="46" fill="hold">
                            <p:stCondLst>
                              <p:cond delay="1000"/>
                            </p:stCondLst>
                            <p:childTnLst>
                              <p:par>
                                <p:cTn id="47" presetID="22" presetClass="entr" presetSubtype="8" fill="hold" grpId="1"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left)">
                                      <p:cBhvr>
                                        <p:cTn id="49" dur="500"/>
                                        <p:tgtEl>
                                          <p:spTgt spid="78"/>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119"/>
                                        </p:tgtEl>
                                        <p:attrNameLst>
                                          <p:attrName>style.visibility</p:attrName>
                                        </p:attrNameLst>
                                      </p:cBhvr>
                                      <p:to>
                                        <p:strVal val="visible"/>
                                      </p:to>
                                    </p:set>
                                    <p:animEffect transition="in" filter="wipe(left)">
                                      <p:cBhvr>
                                        <p:cTn id="53" dur="500"/>
                                        <p:tgtEl>
                                          <p:spTgt spid="119"/>
                                        </p:tgtEl>
                                      </p:cBhvr>
                                    </p:animEffect>
                                  </p:childTnLst>
                                </p:cTn>
                              </p:par>
                            </p:childTnLst>
                          </p:cTn>
                        </p:par>
                        <p:par>
                          <p:cTn id="54" fill="hold">
                            <p:stCondLst>
                              <p:cond delay="2000"/>
                            </p:stCondLst>
                            <p:childTnLst>
                              <p:par>
                                <p:cTn id="55" presetID="21" presetClass="entr" presetSubtype="1" fill="hold" nodeType="afterEffect">
                                  <p:stCondLst>
                                    <p:cond delay="0"/>
                                  </p:stCondLst>
                                  <p:childTnLst>
                                    <p:set>
                                      <p:cBhvr>
                                        <p:cTn id="56" dur="1" fill="hold">
                                          <p:stCondLst>
                                            <p:cond delay="0"/>
                                          </p:stCondLst>
                                        </p:cTn>
                                        <p:tgtEl>
                                          <p:spTgt spid="134"/>
                                        </p:tgtEl>
                                        <p:attrNameLst>
                                          <p:attrName>style.visibility</p:attrName>
                                        </p:attrNameLst>
                                      </p:cBhvr>
                                      <p:to>
                                        <p:strVal val="visible"/>
                                      </p:to>
                                    </p:set>
                                    <p:animEffect transition="in" filter="wheel(1)">
                                      <p:cBhvr>
                                        <p:cTn id="57" dur="1000"/>
                                        <p:tgtEl>
                                          <p:spTgt spid="134"/>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57"/>
                                        </p:tgtEl>
                                        <p:attrNameLst>
                                          <p:attrName>style.visibility</p:attrName>
                                        </p:attrNameLst>
                                      </p:cBhvr>
                                      <p:to>
                                        <p:strVal val="visible"/>
                                      </p:to>
                                    </p:set>
                                    <p:animEffect transition="in" filter="wipe(left)">
                                      <p:cBhvr>
                                        <p:cTn id="61" dur="500"/>
                                        <p:tgtEl>
                                          <p:spTgt spid="157"/>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wipe(left)">
                                      <p:cBhvr>
                                        <p:cTn id="65" dur="500"/>
                                        <p:tgtEl>
                                          <p:spTgt spid="120"/>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wipe(left)">
                                      <p:cBhvr>
                                        <p:cTn id="69" dur="500"/>
                                        <p:tgtEl>
                                          <p:spTgt spid="121"/>
                                        </p:tgtEl>
                                      </p:cBhvr>
                                    </p:animEffect>
                                  </p:childTnLst>
                                </p:cTn>
                              </p:par>
                            </p:childTnLst>
                          </p:cTn>
                        </p:par>
                        <p:par>
                          <p:cTn id="70" fill="hold">
                            <p:stCondLst>
                              <p:cond delay="4500"/>
                            </p:stCondLst>
                            <p:childTnLst>
                              <p:par>
                                <p:cTn id="71" presetID="10" presetClass="entr" presetSubtype="0" fill="hold" grpId="0" nodeType="afterEffect">
                                  <p:stCondLst>
                                    <p:cond delay="0"/>
                                  </p:stCondLst>
                                  <p:childTnLst>
                                    <p:set>
                                      <p:cBhvr>
                                        <p:cTn id="72" dur="1" fill="hold">
                                          <p:stCondLst>
                                            <p:cond delay="0"/>
                                          </p:stCondLst>
                                        </p:cTn>
                                        <p:tgtEl>
                                          <p:spTgt spid="153"/>
                                        </p:tgtEl>
                                        <p:attrNameLst>
                                          <p:attrName>style.visibility</p:attrName>
                                        </p:attrNameLst>
                                      </p:cBhvr>
                                      <p:to>
                                        <p:strVal val="visible"/>
                                      </p:to>
                                    </p:set>
                                    <p:animEffect transition="in" filter="fade">
                                      <p:cBhvr>
                                        <p:cTn id="73" dur="500"/>
                                        <p:tgtEl>
                                          <p:spTgt spid="153"/>
                                        </p:tgtEl>
                                      </p:cBhvr>
                                    </p:animEffect>
                                  </p:childTnLst>
                                </p:cTn>
                              </p:par>
                            </p:childTnLst>
                          </p:cTn>
                        </p:par>
                        <p:par>
                          <p:cTn id="74" fill="hold">
                            <p:stCondLst>
                              <p:cond delay="5000"/>
                            </p:stCondLst>
                            <p:childTnLst>
                              <p:par>
                                <p:cTn id="75" presetID="22" presetClass="entr" presetSubtype="8" fill="hold" nodeType="afterEffect">
                                  <p:stCondLst>
                                    <p:cond delay="0"/>
                                  </p:stCondLst>
                                  <p:childTnLst>
                                    <p:set>
                                      <p:cBhvr>
                                        <p:cTn id="76" dur="1" fill="hold">
                                          <p:stCondLst>
                                            <p:cond delay="0"/>
                                          </p:stCondLst>
                                        </p:cTn>
                                        <p:tgtEl>
                                          <p:spTgt spid="138"/>
                                        </p:tgtEl>
                                        <p:attrNameLst>
                                          <p:attrName>style.visibility</p:attrName>
                                        </p:attrNameLst>
                                      </p:cBhvr>
                                      <p:to>
                                        <p:strVal val="visible"/>
                                      </p:to>
                                    </p:set>
                                    <p:animEffect transition="in" filter="wipe(left)">
                                      <p:cBhvr>
                                        <p:cTn id="77" dur="500"/>
                                        <p:tgtEl>
                                          <p:spTgt spid="138"/>
                                        </p:tgtEl>
                                      </p:cBhvr>
                                    </p:animEffect>
                                  </p:childTnLst>
                                </p:cTn>
                              </p:par>
                            </p:childTnLst>
                          </p:cTn>
                        </p:par>
                        <p:par>
                          <p:cTn id="78" fill="hold">
                            <p:stCondLst>
                              <p:cond delay="5500"/>
                            </p:stCondLst>
                            <p:childTnLst>
                              <p:par>
                                <p:cTn id="79" presetID="22" presetClass="entr" presetSubtype="8" fill="hold" grpId="2"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500"/>
                                        <p:tgtEl>
                                          <p:spTgt spid="78"/>
                                        </p:tgtEl>
                                      </p:cBhvr>
                                    </p:animEffect>
                                  </p:childTnLst>
                                </p:cTn>
                              </p:par>
                            </p:childTnLst>
                          </p:cTn>
                        </p:par>
                        <p:par>
                          <p:cTn id="82" fill="hold">
                            <p:stCondLst>
                              <p:cond delay="6000"/>
                            </p:stCondLst>
                            <p:childTnLst>
                              <p:par>
                                <p:cTn id="83" presetID="22" presetClass="entr" presetSubtype="8" fill="hold" grpId="0" nodeType="after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wipe(left)">
                                      <p:cBhvr>
                                        <p:cTn id="85" dur="500"/>
                                        <p:tgtEl>
                                          <p:spTgt spid="125"/>
                                        </p:tgtEl>
                                      </p:cBhvr>
                                    </p:animEffect>
                                  </p:childTnLst>
                                </p:cTn>
                              </p:par>
                            </p:childTnLst>
                          </p:cTn>
                        </p:par>
                        <p:par>
                          <p:cTn id="86" fill="hold">
                            <p:stCondLst>
                              <p:cond delay="6500"/>
                            </p:stCondLst>
                            <p:childTnLst>
                              <p:par>
                                <p:cTn id="87" presetID="21" presetClass="entr" presetSubtype="1" fill="hold" nodeType="afterEffect">
                                  <p:stCondLst>
                                    <p:cond delay="0"/>
                                  </p:stCondLst>
                                  <p:childTnLst>
                                    <p:set>
                                      <p:cBhvr>
                                        <p:cTn id="88" dur="1" fill="hold">
                                          <p:stCondLst>
                                            <p:cond delay="0"/>
                                          </p:stCondLst>
                                        </p:cTn>
                                        <p:tgtEl>
                                          <p:spTgt spid="136"/>
                                        </p:tgtEl>
                                        <p:attrNameLst>
                                          <p:attrName>style.visibility</p:attrName>
                                        </p:attrNameLst>
                                      </p:cBhvr>
                                      <p:to>
                                        <p:strVal val="visible"/>
                                      </p:to>
                                    </p:set>
                                    <p:animEffect transition="in" filter="wheel(1)">
                                      <p:cBhvr>
                                        <p:cTn id="89" dur="1000"/>
                                        <p:tgtEl>
                                          <p:spTgt spid="136"/>
                                        </p:tgtEl>
                                      </p:cBhvr>
                                    </p:animEffect>
                                  </p:childTnLst>
                                </p:cTn>
                              </p:par>
                            </p:childTnLst>
                          </p:cTn>
                        </p:par>
                        <p:par>
                          <p:cTn id="90" fill="hold">
                            <p:stCondLst>
                              <p:cond delay="7500"/>
                            </p:stCondLst>
                            <p:childTnLst>
                              <p:par>
                                <p:cTn id="91" presetID="22" presetClass="entr" presetSubtype="8" fill="hold" grpId="0" nodeType="afterEffect">
                                  <p:stCondLst>
                                    <p:cond delay="0"/>
                                  </p:stCondLst>
                                  <p:childTnLst>
                                    <p:set>
                                      <p:cBhvr>
                                        <p:cTn id="92" dur="1" fill="hold">
                                          <p:stCondLst>
                                            <p:cond delay="0"/>
                                          </p:stCondLst>
                                        </p:cTn>
                                        <p:tgtEl>
                                          <p:spTgt spid="156"/>
                                        </p:tgtEl>
                                        <p:attrNameLst>
                                          <p:attrName>style.visibility</p:attrName>
                                        </p:attrNameLst>
                                      </p:cBhvr>
                                      <p:to>
                                        <p:strVal val="visible"/>
                                      </p:to>
                                    </p:set>
                                    <p:animEffect transition="in" filter="wipe(left)">
                                      <p:cBhvr>
                                        <p:cTn id="93" dur="500"/>
                                        <p:tgtEl>
                                          <p:spTgt spid="156"/>
                                        </p:tgtEl>
                                      </p:cBhvr>
                                    </p:animEffect>
                                  </p:childTnLst>
                                </p:cTn>
                              </p:par>
                            </p:childTnLst>
                          </p:cTn>
                        </p:par>
                        <p:par>
                          <p:cTn id="94" fill="hold">
                            <p:stCondLst>
                              <p:cond delay="8000"/>
                            </p:stCondLst>
                            <p:childTnLst>
                              <p:par>
                                <p:cTn id="95" presetID="22" presetClass="entr" presetSubtype="8" fill="hold" grpId="0" nodeType="after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wipe(left)">
                                      <p:cBhvr>
                                        <p:cTn id="97" dur="500"/>
                                        <p:tgtEl>
                                          <p:spTgt spid="126"/>
                                        </p:tgtEl>
                                      </p:cBhvr>
                                    </p:animEffect>
                                  </p:childTnLst>
                                </p:cTn>
                              </p:par>
                            </p:childTnLst>
                          </p:cTn>
                        </p:par>
                        <p:par>
                          <p:cTn id="98" fill="hold">
                            <p:stCondLst>
                              <p:cond delay="8500"/>
                            </p:stCondLst>
                            <p:childTnLst>
                              <p:par>
                                <p:cTn id="99" presetID="22" presetClass="entr" presetSubtype="8" fill="hold" grpId="0" nodeType="afterEffect">
                                  <p:stCondLst>
                                    <p:cond delay="0"/>
                                  </p:stCondLst>
                                  <p:childTnLst>
                                    <p:set>
                                      <p:cBhvr>
                                        <p:cTn id="100" dur="1" fill="hold">
                                          <p:stCondLst>
                                            <p:cond delay="0"/>
                                          </p:stCondLst>
                                        </p:cTn>
                                        <p:tgtEl>
                                          <p:spTgt spid="127"/>
                                        </p:tgtEl>
                                        <p:attrNameLst>
                                          <p:attrName>style.visibility</p:attrName>
                                        </p:attrNameLst>
                                      </p:cBhvr>
                                      <p:to>
                                        <p:strVal val="visible"/>
                                      </p:to>
                                    </p:set>
                                    <p:animEffect transition="in" filter="wipe(left)">
                                      <p:cBhvr>
                                        <p:cTn id="101" dur="500"/>
                                        <p:tgtEl>
                                          <p:spTgt spid="127"/>
                                        </p:tgtEl>
                                      </p:cBhvr>
                                    </p:animEffec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154"/>
                                        </p:tgtEl>
                                        <p:attrNameLst>
                                          <p:attrName>style.visibility</p:attrName>
                                        </p:attrNameLst>
                                      </p:cBhvr>
                                      <p:to>
                                        <p:strVal val="visible"/>
                                      </p:to>
                                    </p:set>
                                    <p:animEffect transition="in" filter="fade">
                                      <p:cBhvr>
                                        <p:cTn id="105" dur="500"/>
                                        <p:tgtEl>
                                          <p:spTgt spid="154"/>
                                        </p:tgtEl>
                                      </p:cBhvr>
                                    </p:animEffect>
                                  </p:childTnLst>
                                </p:cTn>
                              </p:par>
                            </p:childTnLst>
                          </p:cTn>
                        </p:par>
                        <p:par>
                          <p:cTn id="106" fill="hold">
                            <p:stCondLst>
                              <p:cond delay="9500"/>
                            </p:stCondLst>
                            <p:childTnLst>
                              <p:par>
                                <p:cTn id="107" presetID="22" presetClass="entr" presetSubtype="8" fill="hold" nodeType="afterEffect">
                                  <p:stCondLst>
                                    <p:cond delay="0"/>
                                  </p:stCondLst>
                                  <p:childTnLst>
                                    <p:set>
                                      <p:cBhvr>
                                        <p:cTn id="108" dur="1" fill="hold">
                                          <p:stCondLst>
                                            <p:cond delay="0"/>
                                          </p:stCondLst>
                                        </p:cTn>
                                        <p:tgtEl>
                                          <p:spTgt spid="139"/>
                                        </p:tgtEl>
                                        <p:attrNameLst>
                                          <p:attrName>style.visibility</p:attrName>
                                        </p:attrNameLst>
                                      </p:cBhvr>
                                      <p:to>
                                        <p:strVal val="visible"/>
                                      </p:to>
                                    </p:set>
                                    <p:animEffect transition="in" filter="wipe(left)">
                                      <p:cBhvr>
                                        <p:cTn id="109" dur="500"/>
                                        <p:tgtEl>
                                          <p:spTgt spid="139"/>
                                        </p:tgtEl>
                                      </p:cBhvr>
                                    </p:animEffect>
                                  </p:childTnLst>
                                </p:cTn>
                              </p:par>
                            </p:childTnLst>
                          </p:cTn>
                        </p:par>
                        <p:par>
                          <p:cTn id="110" fill="hold">
                            <p:stCondLst>
                              <p:cond delay="10000"/>
                            </p:stCondLst>
                            <p:childTnLst>
                              <p:par>
                                <p:cTn id="111" presetID="22" presetClass="entr" presetSubtype="8" fill="hold" grpId="3"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left)">
                                      <p:cBhvr>
                                        <p:cTn id="113" dur="500"/>
                                        <p:tgtEl>
                                          <p:spTgt spid="78"/>
                                        </p:tgtEl>
                                      </p:cBhvr>
                                    </p:animEffect>
                                  </p:childTnLst>
                                </p:cTn>
                              </p:par>
                            </p:childTnLst>
                          </p:cTn>
                        </p:par>
                        <p:par>
                          <p:cTn id="114" fill="hold">
                            <p:stCondLst>
                              <p:cond delay="10500"/>
                            </p:stCondLst>
                            <p:childTnLst>
                              <p:par>
                                <p:cTn id="115" presetID="22" presetClass="entr" presetSubtype="8" fill="hold" grpId="0" nodeType="afterEffect">
                                  <p:stCondLst>
                                    <p:cond delay="0"/>
                                  </p:stCondLst>
                                  <p:childTnLst>
                                    <p:set>
                                      <p:cBhvr>
                                        <p:cTn id="116" dur="1" fill="hold">
                                          <p:stCondLst>
                                            <p:cond delay="0"/>
                                          </p:stCondLst>
                                        </p:cTn>
                                        <p:tgtEl>
                                          <p:spTgt spid="128"/>
                                        </p:tgtEl>
                                        <p:attrNameLst>
                                          <p:attrName>style.visibility</p:attrName>
                                        </p:attrNameLst>
                                      </p:cBhvr>
                                      <p:to>
                                        <p:strVal val="visible"/>
                                      </p:to>
                                    </p:set>
                                    <p:animEffect transition="in" filter="wipe(left)">
                                      <p:cBhvr>
                                        <p:cTn id="117" dur="500"/>
                                        <p:tgtEl>
                                          <p:spTgt spid="128"/>
                                        </p:tgtEl>
                                      </p:cBhvr>
                                    </p:animEffect>
                                  </p:childTnLst>
                                </p:cTn>
                              </p:par>
                            </p:childTnLst>
                          </p:cTn>
                        </p:par>
                        <p:par>
                          <p:cTn id="118" fill="hold">
                            <p:stCondLst>
                              <p:cond delay="11000"/>
                            </p:stCondLst>
                            <p:childTnLst>
                              <p:par>
                                <p:cTn id="119" presetID="21" presetClass="entr" presetSubtype="1" fill="hold" nodeType="afterEffect">
                                  <p:stCondLst>
                                    <p:cond delay="0"/>
                                  </p:stCondLst>
                                  <p:childTnLst>
                                    <p:set>
                                      <p:cBhvr>
                                        <p:cTn id="120" dur="1" fill="hold">
                                          <p:stCondLst>
                                            <p:cond delay="0"/>
                                          </p:stCondLst>
                                        </p:cTn>
                                        <p:tgtEl>
                                          <p:spTgt spid="135"/>
                                        </p:tgtEl>
                                        <p:attrNameLst>
                                          <p:attrName>style.visibility</p:attrName>
                                        </p:attrNameLst>
                                      </p:cBhvr>
                                      <p:to>
                                        <p:strVal val="visible"/>
                                      </p:to>
                                    </p:set>
                                    <p:animEffect transition="in" filter="wheel(1)">
                                      <p:cBhvr>
                                        <p:cTn id="121" dur="1000"/>
                                        <p:tgtEl>
                                          <p:spTgt spid="135"/>
                                        </p:tgtEl>
                                      </p:cBhvr>
                                    </p:animEffect>
                                  </p:childTnLst>
                                </p:cTn>
                              </p:par>
                            </p:childTnLst>
                          </p:cTn>
                        </p:par>
                        <p:par>
                          <p:cTn id="122" fill="hold">
                            <p:stCondLst>
                              <p:cond delay="12000"/>
                            </p:stCondLst>
                            <p:childTnLst>
                              <p:par>
                                <p:cTn id="123" presetID="22" presetClass="entr" presetSubtype="8" fill="hold" grpId="0" nodeType="afterEffect">
                                  <p:stCondLst>
                                    <p:cond delay="0"/>
                                  </p:stCondLst>
                                  <p:childTnLst>
                                    <p:set>
                                      <p:cBhvr>
                                        <p:cTn id="124" dur="1" fill="hold">
                                          <p:stCondLst>
                                            <p:cond delay="0"/>
                                          </p:stCondLst>
                                        </p:cTn>
                                        <p:tgtEl>
                                          <p:spTgt spid="155"/>
                                        </p:tgtEl>
                                        <p:attrNameLst>
                                          <p:attrName>style.visibility</p:attrName>
                                        </p:attrNameLst>
                                      </p:cBhvr>
                                      <p:to>
                                        <p:strVal val="visible"/>
                                      </p:to>
                                    </p:set>
                                    <p:animEffect transition="in" filter="wipe(left)">
                                      <p:cBhvr>
                                        <p:cTn id="125" dur="500"/>
                                        <p:tgtEl>
                                          <p:spTgt spid="155"/>
                                        </p:tgtEl>
                                      </p:cBhvr>
                                    </p:animEffect>
                                  </p:childTnLst>
                                </p:cTn>
                              </p:par>
                            </p:childTnLst>
                          </p:cTn>
                        </p:par>
                        <p:par>
                          <p:cTn id="126" fill="hold">
                            <p:stCondLst>
                              <p:cond delay="12500"/>
                            </p:stCondLst>
                            <p:childTnLst>
                              <p:par>
                                <p:cTn id="127" presetID="22" presetClass="entr" presetSubtype="8" fill="hold" grpId="0" nodeType="after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wipe(left)">
                                      <p:cBhvr>
                                        <p:cTn id="129" dur="500"/>
                                        <p:tgtEl>
                                          <p:spTgt spid="129"/>
                                        </p:tgtEl>
                                      </p:cBhvr>
                                    </p:animEffect>
                                  </p:childTnLst>
                                </p:cTn>
                              </p:par>
                            </p:childTnLst>
                          </p:cTn>
                        </p:par>
                        <p:par>
                          <p:cTn id="130" fill="hold">
                            <p:stCondLst>
                              <p:cond delay="13000"/>
                            </p:stCondLst>
                            <p:childTnLst>
                              <p:par>
                                <p:cTn id="131" presetID="22" presetClass="entr" presetSubtype="8" fill="hold" grpId="0" nodeType="afterEffect">
                                  <p:stCondLst>
                                    <p:cond delay="0"/>
                                  </p:stCondLst>
                                  <p:childTnLst>
                                    <p:set>
                                      <p:cBhvr>
                                        <p:cTn id="132" dur="1" fill="hold">
                                          <p:stCondLst>
                                            <p:cond delay="0"/>
                                          </p:stCondLst>
                                        </p:cTn>
                                        <p:tgtEl>
                                          <p:spTgt spid="130"/>
                                        </p:tgtEl>
                                        <p:attrNameLst>
                                          <p:attrName>style.visibility</p:attrName>
                                        </p:attrNameLst>
                                      </p:cBhvr>
                                      <p:to>
                                        <p:strVal val="visible"/>
                                      </p:to>
                                    </p:set>
                                    <p:animEffect transition="in" filter="wipe(left)">
                                      <p:cBhvr>
                                        <p:cTn id="133" dur="500"/>
                                        <p:tgtEl>
                                          <p:spTgt spid="130"/>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5"/>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8" grpId="0" animBg="1"/>
      <p:bldP spid="78" grpId="1" animBg="1"/>
      <p:bldP spid="78" grpId="2" animBg="1"/>
      <p:bldP spid="78" grpId="3" animBg="1"/>
      <p:bldP spid="82" grpId="0" animBg="1"/>
      <p:bldP spid="79" grpId="0" animBg="1"/>
      <p:bldP spid="117" grpId="0" animBg="1"/>
      <p:bldP spid="118" grpId="0"/>
      <p:bldP spid="119" grpId="0"/>
      <p:bldP spid="120" grpId="0" animBg="1"/>
      <p:bldP spid="121" grpId="0"/>
      <p:bldP spid="125" grpId="0"/>
      <p:bldP spid="126" grpId="0" animBg="1"/>
      <p:bldP spid="127" grpId="0"/>
      <p:bldP spid="128" grpId="0"/>
      <p:bldP spid="129" grpId="0" animBg="1"/>
      <p:bldP spid="130" grpId="0"/>
      <p:bldP spid="6" grpId="0"/>
      <p:bldP spid="148" grpId="0"/>
      <p:bldP spid="152" grpId="0" animBg="1"/>
      <p:bldP spid="153" grpId="0" animBg="1"/>
      <p:bldP spid="154" grpId="0" animBg="1"/>
      <p:bldP spid="155" grpId="0" animBg="1"/>
      <p:bldP spid="156" grpId="0" animBg="1"/>
      <p:bldP spid="15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8972</TotalTime>
  <Words>3249</Words>
  <Application>Microsoft Office PowerPoint</Application>
  <PresentationFormat>Widescreen</PresentationFormat>
  <Paragraphs>383</Paragraphs>
  <Slides>18</Slides>
  <Notes>18</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MS PGothic</vt:lpstr>
      <vt:lpstr>Arial</vt:lpstr>
      <vt:lpstr>Calibri</vt:lpstr>
      <vt:lpstr>Calibri Light</vt:lpstr>
      <vt:lpstr>Office Theme</vt:lpstr>
      <vt:lpstr>AI and Model sharing </vt:lpstr>
      <vt:lpstr>PowerPoint Presentation</vt:lpstr>
      <vt:lpstr>Trojaning Attacks Cases</vt:lpstr>
      <vt:lpstr>Highlights</vt:lpstr>
      <vt:lpstr>PowerPoint Presentation</vt:lpstr>
      <vt:lpstr>Overview</vt:lpstr>
      <vt:lpstr>Gradient Descent on Input</vt:lpstr>
      <vt:lpstr>Trojan trigger Generation</vt:lpstr>
      <vt:lpstr>Training data generation</vt:lpstr>
      <vt:lpstr>Retraining Model</vt:lpstr>
      <vt:lpstr>Evaluation Setup</vt:lpstr>
      <vt:lpstr>Effectiveness</vt:lpstr>
      <vt:lpstr>Efficiency</vt:lpstr>
      <vt:lpstr>Case Study: Speech Recognition</vt:lpstr>
      <vt:lpstr>Case Study: Autonomous Drive</vt:lpstr>
      <vt:lpstr>Related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Yingqi Liu</dc:creator>
  <cp:lastModifiedBy>Ishita Ghosh</cp:lastModifiedBy>
  <cp:revision>373</cp:revision>
  <dcterms:created xsi:type="dcterms:W3CDTF">2018-02-01T16:41:09Z</dcterms:created>
  <dcterms:modified xsi:type="dcterms:W3CDTF">2020-10-15T05:43:44Z</dcterms:modified>
</cp:coreProperties>
</file>