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63" r:id="rId2"/>
    <p:sldId id="350" r:id="rId3"/>
    <p:sldId id="352" r:id="rId4"/>
    <p:sldId id="364" r:id="rId5"/>
    <p:sldId id="365" r:id="rId6"/>
    <p:sldId id="366" r:id="rId7"/>
    <p:sldId id="362" r:id="rId8"/>
    <p:sldId id="367" r:id="rId9"/>
    <p:sldId id="368" r:id="rId10"/>
    <p:sldId id="369" r:id="rId11"/>
    <p:sldId id="370" r:id="rId12"/>
    <p:sldId id="371" r:id="rId13"/>
    <p:sldId id="372" r:id="rId14"/>
    <p:sldId id="373" r:id="rId15"/>
    <p:sldId id="374" r:id="rId16"/>
    <p:sldId id="375" r:id="rId17"/>
    <p:sldId id="377" r:id="rId18"/>
    <p:sldId id="376" r:id="rId19"/>
    <p:sldId id="353" r:id="rId20"/>
    <p:sldId id="379" r:id="rId21"/>
    <p:sldId id="340" r:id="rId22"/>
    <p:sldId id="354" r:id="rId23"/>
    <p:sldId id="392" r:id="rId24"/>
    <p:sldId id="380" r:id="rId25"/>
    <p:sldId id="381" r:id="rId26"/>
    <p:sldId id="378" r:id="rId27"/>
    <p:sldId id="382" r:id="rId28"/>
    <p:sldId id="383" r:id="rId29"/>
    <p:sldId id="384" r:id="rId30"/>
    <p:sldId id="385" r:id="rId31"/>
    <p:sldId id="386" r:id="rId32"/>
    <p:sldId id="387" r:id="rId33"/>
    <p:sldId id="388" r:id="rId34"/>
    <p:sldId id="389" r:id="rId35"/>
    <p:sldId id="391" r:id="rId36"/>
    <p:sldId id="358" r:id="rId37"/>
    <p:sldId id="3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837C7-DE8E-4CD6-8CDD-5AED94F7B543}" type="datetimeFigureOut">
              <a:rPr lang="en-IN" smtClean="0"/>
              <a:t>05-07-2022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A5BC0-A42D-4BFE-BA40-10574F704DC2}" type="slidenum">
              <a:rPr lang="en-IN" smtClean="0"/>
              <a:t>‹#›</a:t>
            </a:fld>
            <a:endParaRPr lang="en-IN"/>
          </a:p>
        </p:txBody>
      </p:sp>
    </p:spTree>
    <p:extLst>
      <p:ext uri="{BB962C8B-B14F-4D97-AF65-F5344CB8AC3E}">
        <p14:creationId xmlns:p14="http://schemas.microsoft.com/office/powerpoint/2010/main" val="1612923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E57D28B4-F151-6511-6FE5-EAC6061FDF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87A4775-0981-CFB4-0FBD-31D517DC921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9220" name="Slide Number Placeholder 3">
            <a:extLst>
              <a:ext uri="{FF2B5EF4-FFF2-40B4-BE49-F238E27FC236}">
                <a16:creationId xmlns:a16="http://schemas.microsoft.com/office/drawing/2014/main" id="{287FB645-17A8-CE6E-13B1-6E6DD5E3E1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D9310297-1256-40B1-B687-39439B23405D}"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36AA44C2-7060-5F67-BC22-7A0C9CEECD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4DF9257A-DE70-0CBC-F9BE-2B1151184F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id="{C0A4FDD8-98C0-FC7B-D0E7-ACF92F986E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6BEC3A-318B-4DFB-8A3E-66B0EC6A104F}" type="slidenum">
              <a:rPr lang="en-US" altLang="en-US" smtClean="0">
                <a:cs typeface="Arial" panose="020B0604020202020204" pitchFamily="34" charset="0"/>
              </a:rPr>
              <a:pPr>
                <a:spcBef>
                  <a:spcPct val="0"/>
                </a:spcBef>
              </a:pPr>
              <a:t>13</a:t>
            </a:fld>
            <a:endParaRPr lang="en-US" altLang="en-US">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908241D3-35A6-6276-756D-B749BD9420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A8414AF9-249A-3D67-2886-676AD1229A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id="{5A65E286-8434-F0EA-00DD-7B8F49934F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2D23C74-0371-41A3-BEA2-2B797F7A6502}" type="slidenum">
              <a:rPr lang="en-US" altLang="en-US" smtClean="0">
                <a:cs typeface="Arial" panose="020B0604020202020204" pitchFamily="34" charset="0"/>
              </a:rPr>
              <a:pPr>
                <a:spcBef>
                  <a:spcPct val="0"/>
                </a:spcBef>
              </a:pPr>
              <a:t>14</a:t>
            </a:fld>
            <a:endParaRPr lang="en-US" altLang="en-US">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A95EB9F-A1E5-9891-444C-7087534D80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7DF98D9F-4951-EC9D-02EB-5635E74666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F46C2B26-B8FB-0B75-6AAE-2B03D86482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C0380F-624D-445F-A5D4-841FAE9F9242}" type="slidenum">
              <a:rPr lang="en-US" altLang="en-US" smtClean="0">
                <a:cs typeface="Arial" panose="020B0604020202020204" pitchFamily="34" charset="0"/>
              </a:rPr>
              <a:pPr>
                <a:spcBef>
                  <a:spcPct val="0"/>
                </a:spcBef>
              </a:pPr>
              <a:t>15</a:t>
            </a:fld>
            <a:endParaRPr lang="en-US" altLang="en-US">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2D47B35A-F3E7-8389-C351-C84E25B2D6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6D3E58D2-3C9B-13BC-56DA-BDF19DBBE0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6868" name="Slide Number Placeholder 3">
            <a:extLst>
              <a:ext uri="{FF2B5EF4-FFF2-40B4-BE49-F238E27FC236}">
                <a16:creationId xmlns:a16="http://schemas.microsoft.com/office/drawing/2014/main" id="{B38AC239-9465-6533-A240-2B9D30D226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8D9FF4-C668-4F2C-BFD5-8709DFE87B08}" type="slidenum">
              <a:rPr lang="en-US" altLang="en-US" smtClean="0">
                <a:cs typeface="Arial" panose="020B0604020202020204" pitchFamily="34" charset="0"/>
              </a:rPr>
              <a:pPr>
                <a:spcBef>
                  <a:spcPct val="0"/>
                </a:spcBef>
              </a:pPr>
              <a:t>16</a:t>
            </a:fld>
            <a:endParaRPr lang="en-US" altLang="en-US">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AE356DA7-D078-9A5D-962C-BECCBAC4B2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53E46CC4-1576-0F14-06F5-B7DAB70798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a:extLst>
              <a:ext uri="{FF2B5EF4-FFF2-40B4-BE49-F238E27FC236}">
                <a16:creationId xmlns:a16="http://schemas.microsoft.com/office/drawing/2014/main" id="{B928282A-8B02-B570-A730-3BD7818970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5C598D-D310-41EB-A574-FA91B5F2A29D}" type="slidenum">
              <a:rPr lang="en-US" altLang="en-US" smtClean="0">
                <a:cs typeface="Arial" panose="020B0604020202020204" pitchFamily="34" charset="0"/>
              </a:rPr>
              <a:pPr>
                <a:spcBef>
                  <a:spcPct val="0"/>
                </a:spcBef>
              </a:pPr>
              <a:t>17</a:t>
            </a:fld>
            <a:endParaRPr lang="en-US" altLang="en-US">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B6FAC7EE-E6DB-CD64-E812-F276F673F5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170069A6-CA30-26BF-20BF-11D97CB287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a:extLst>
              <a:ext uri="{FF2B5EF4-FFF2-40B4-BE49-F238E27FC236}">
                <a16:creationId xmlns:a16="http://schemas.microsoft.com/office/drawing/2014/main" id="{5E7F1BF6-B37F-9EB7-EB83-25765CEE27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55D0CF-282B-443B-9930-C588D6C60BAA}" type="slidenum">
              <a:rPr lang="en-US" altLang="en-US" smtClean="0">
                <a:cs typeface="Arial" panose="020B0604020202020204" pitchFamily="34" charset="0"/>
              </a:rPr>
              <a:pPr>
                <a:spcBef>
                  <a:spcPct val="0"/>
                </a:spcBef>
              </a:pPr>
              <a:t>18</a:t>
            </a:fld>
            <a:endParaRPr lang="en-US" altLang="en-US">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C0838B44-D489-C166-BE92-C1477CF1AA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8937206D-D012-0818-3DCD-17F39095BE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id="{83B27EFF-0FEC-2963-60B1-546899FA1E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E974436-F9B7-4273-9865-96285C897343}" type="slidenum">
              <a:rPr lang="en-US" altLang="en-US" smtClean="0">
                <a:cs typeface="Arial" panose="020B0604020202020204" pitchFamily="34" charset="0"/>
              </a:rPr>
              <a:pPr>
                <a:spcBef>
                  <a:spcPct val="0"/>
                </a:spcBef>
              </a:pPr>
              <a:t>19</a:t>
            </a:fld>
            <a:endParaRPr lang="en-US" altLang="en-US">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8867E3ED-BD15-128B-B39E-604F7777E8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B5639F32-6ED3-36EB-B403-8B7176A4ED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6084" name="Slide Number Placeholder 3">
            <a:extLst>
              <a:ext uri="{FF2B5EF4-FFF2-40B4-BE49-F238E27FC236}">
                <a16:creationId xmlns:a16="http://schemas.microsoft.com/office/drawing/2014/main" id="{7C80889C-FB81-F351-AB36-17BCE97B12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9E4F8DA-39AC-475F-834E-97C9F981A688}" type="slidenum">
              <a:rPr lang="en-US" altLang="en-US" smtClean="0">
                <a:cs typeface="Arial" panose="020B0604020202020204" pitchFamily="34" charset="0"/>
              </a:rPr>
              <a:pPr>
                <a:spcBef>
                  <a:spcPct val="0"/>
                </a:spcBef>
              </a:pPr>
              <a:t>21</a:t>
            </a:fld>
            <a:endParaRPr lang="en-US" altLang="en-US">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CCB4E486-225F-568C-5023-46B136FEEA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4AFEE4EC-0307-B519-8691-9E69121D39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8132" name="Slide Number Placeholder 3">
            <a:extLst>
              <a:ext uri="{FF2B5EF4-FFF2-40B4-BE49-F238E27FC236}">
                <a16:creationId xmlns:a16="http://schemas.microsoft.com/office/drawing/2014/main" id="{8462F920-6838-3D8A-18CF-F25DC0D78F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B2BFD4-32EB-4E72-AFBB-B1963C9B9B8E}" type="slidenum">
              <a:rPr lang="en-US" altLang="en-US" smtClean="0">
                <a:cs typeface="Arial" panose="020B0604020202020204" pitchFamily="34" charset="0"/>
              </a:rPr>
              <a:pPr>
                <a:spcBef>
                  <a:spcPct val="0"/>
                </a:spcBef>
              </a:pPr>
              <a:t>22</a:t>
            </a:fld>
            <a:endParaRPr lang="en-US" altLang="en-US">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4C7C9C0A-A0DD-ECE8-F585-C458485E00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4D7424C8-34F5-E96E-EB6C-82042568B3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B4B71FC9-9C5E-DE3F-DFC2-6357774845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2BA0D9-4EF0-4315-82A3-A73ED71AA219}" type="slidenum">
              <a:rPr lang="en-US" altLang="en-US" smtClean="0"/>
              <a:pPr>
                <a:spcBef>
                  <a:spcPct val="0"/>
                </a:spcBef>
              </a:pPr>
              <a:t>23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B0C5985B-65B2-C2DE-09DF-F7E01C4D48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E5235A77-E71D-2156-8F7D-B1FD7EDDD3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a:extLst>
              <a:ext uri="{FF2B5EF4-FFF2-40B4-BE49-F238E27FC236}">
                <a16:creationId xmlns:a16="http://schemas.microsoft.com/office/drawing/2014/main" id="{9E3F6FC6-92A9-D969-9155-7F2C7D637E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11D4F96-4B91-4C95-A22A-23D9BEF95436}" type="slidenum">
              <a:rPr lang="en-US" altLang="en-US" smtClean="0">
                <a:cs typeface="Arial" panose="020B0604020202020204" pitchFamily="34" charset="0"/>
              </a:rPr>
              <a:pPr>
                <a:spcBef>
                  <a:spcPct val="0"/>
                </a:spcBef>
              </a:pPr>
              <a:t>2</a:t>
            </a:fld>
            <a:endParaRPr lang="en-US" altLang="en-US">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1A9BA17A-3310-8A31-AE16-E8D782D6A7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F2755570-8DCF-CBB2-49CF-E34461C07F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94498D41-DCF2-98B3-B877-D3C15F14EC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BE8BFA-E9E3-4FEF-87D7-482D002FA6D7}" type="slidenum">
              <a:rPr lang="en-US" altLang="en-US" smtClean="0"/>
              <a:pPr>
                <a:spcBef>
                  <a:spcPct val="0"/>
                </a:spcBef>
              </a:pPr>
              <a:t>24</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67E32991-C1DE-2D3E-4C3C-0224D88281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90CFAD6B-B3C7-B4C3-DC47-512D163C06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291958B9-9C33-F248-9280-F8E85ADCE4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4EE68EE-4C6C-4234-BFE1-538420B67536}" type="slidenum">
              <a:rPr lang="en-US" altLang="en-US" smtClean="0"/>
              <a:pPr>
                <a:spcBef>
                  <a:spcPct val="0"/>
                </a:spcBef>
              </a:pPr>
              <a:t>27</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6E8A2E9A-311B-1EFE-53C5-6AF5EC1D68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80CC6F5F-81D0-4A0C-012C-95AB198A7E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a:extLst>
              <a:ext uri="{FF2B5EF4-FFF2-40B4-BE49-F238E27FC236}">
                <a16:creationId xmlns:a16="http://schemas.microsoft.com/office/drawing/2014/main" id="{C69C32E7-39D2-9C1B-CEF5-F326950F40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73A6091-E7E9-4597-A4D6-08DDAA1F4491}" type="slidenum">
              <a:rPr lang="en-US" altLang="en-US" smtClean="0"/>
              <a:pPr>
                <a:spcBef>
                  <a:spcPct val="0"/>
                </a:spcBef>
              </a:pPr>
              <a:t>28</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79E8A848-8EBA-2DA8-1AF3-194C499C8C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54391B12-1F6F-65C3-2EBD-41F8E949A5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a16="http://schemas.microsoft.com/office/drawing/2014/main" id="{08C58857-9F6F-5CEA-09DC-744ED4244B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999AF5-0030-49EA-854E-D9F02F8F798D}" type="slidenum">
              <a:rPr lang="en-US" altLang="en-US" smtClean="0"/>
              <a:pPr>
                <a:spcBef>
                  <a:spcPct val="0"/>
                </a:spcBef>
              </a:pPr>
              <a:t>29</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919A50D1-EC92-24D0-9D1E-D912D8F79E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5CCEA2F6-860A-74F3-9133-63F1779908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a:extLst>
              <a:ext uri="{FF2B5EF4-FFF2-40B4-BE49-F238E27FC236}">
                <a16:creationId xmlns:a16="http://schemas.microsoft.com/office/drawing/2014/main" id="{56345F7F-D9C3-9197-E72B-F8F900053B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8A509A-DCAD-4058-A8A4-83236E4EFED0}" type="slidenum">
              <a:rPr lang="en-US" altLang="en-US" smtClean="0"/>
              <a:pPr>
                <a:spcBef>
                  <a:spcPct val="0"/>
                </a:spcBef>
              </a:pPr>
              <a:t>32</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757C627F-C6AB-2BB3-D40B-3E7882ED11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45F01DA9-091A-6E90-6559-04F2A8A870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id="{D46D5C28-890B-AC5F-53FB-1A88CF18BA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46BF8FC-428D-481F-938B-06304F1A2E04}" type="slidenum">
              <a:rPr lang="en-US" altLang="en-US" smtClean="0"/>
              <a:pPr>
                <a:spcBef>
                  <a:spcPct val="0"/>
                </a:spcBef>
              </a:pPr>
              <a:t>33</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1F6503FF-4E1A-EE35-3A86-F970C9B0FF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A0589622-D081-A3C8-9E48-1E3306034E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473012A0-37EE-6DAC-DC22-31E346808D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EDA0A8-302E-4EFF-B174-2D2CA5796A70}" type="slidenum">
              <a:rPr lang="en-US" altLang="en-US" smtClean="0"/>
              <a:pPr>
                <a:spcBef>
                  <a:spcPct val="0"/>
                </a:spcBef>
              </a:pPr>
              <a:t>34</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16DEDF8D-DB43-E67E-488B-9A6A170F0F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456A62F7-8FA3-D143-D633-20767D859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6868" name="Slide Number Placeholder 3">
            <a:extLst>
              <a:ext uri="{FF2B5EF4-FFF2-40B4-BE49-F238E27FC236}">
                <a16:creationId xmlns:a16="http://schemas.microsoft.com/office/drawing/2014/main" id="{355A0FCE-FED6-6C3C-EC8E-0FE9B8A1CA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F429083-E065-49CA-8529-8F57CA8E447F}" type="slidenum">
              <a:rPr lang="en-US" altLang="en-US" smtClean="0"/>
              <a:pPr>
                <a:spcBef>
                  <a:spcPct val="0"/>
                </a:spcBef>
              </a:pPr>
              <a:t>35</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DA181BEA-FEEE-C717-CD7D-262EF8478B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BAF83AD9-DF45-14F7-71C0-ACD7325FB7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a:extLst>
              <a:ext uri="{FF2B5EF4-FFF2-40B4-BE49-F238E27FC236}">
                <a16:creationId xmlns:a16="http://schemas.microsoft.com/office/drawing/2014/main" id="{B162F785-BB0A-DE7D-DE2A-2736C4253B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67D1D46-D157-452E-A963-473B0E0170B8}" type="slidenum">
              <a:rPr lang="en-US" altLang="en-US" smtClean="0"/>
              <a:pPr>
                <a:spcBef>
                  <a:spcPct val="0"/>
                </a:spcBef>
              </a:pPr>
              <a:t>36</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F49A608D-02E1-AB3C-D64A-5ABE56A8E0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495A14F5-9D0F-3EBC-32F1-2EB1A595F2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387467DA-9683-9500-9BA4-ECE51CF59C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A4C7D09-A5CA-466A-9F57-DD767946EFDC}" type="slidenum">
              <a:rPr lang="en-US" altLang="en-US" smtClean="0">
                <a:cs typeface="Arial" panose="020B0604020202020204" pitchFamily="34" charset="0"/>
              </a:rPr>
              <a:pPr>
                <a:spcBef>
                  <a:spcPct val="0"/>
                </a:spcBef>
              </a:pPr>
              <a:t>3</a:t>
            </a:fld>
            <a:endParaRPr lang="en-US" altLang="en-US">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5DB41F78-8630-8FAD-25E9-AA2BB4AB65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1BA6B511-4F25-225A-8C83-8131D3F496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6" name="Slide Number Placeholder 3">
            <a:extLst>
              <a:ext uri="{FF2B5EF4-FFF2-40B4-BE49-F238E27FC236}">
                <a16:creationId xmlns:a16="http://schemas.microsoft.com/office/drawing/2014/main" id="{AC50E0D1-CA19-0675-8B99-E74CCB5808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B6FF15-27FA-4092-B5DB-FFBC25B56F4F}" type="slidenum">
              <a:rPr lang="en-US" altLang="en-US" smtClean="0">
                <a:cs typeface="Arial" panose="020B0604020202020204" pitchFamily="34" charset="0"/>
              </a:rPr>
              <a:pPr>
                <a:spcBef>
                  <a:spcPct val="0"/>
                </a:spcBef>
              </a:pPr>
              <a:t>7</a:t>
            </a:fld>
            <a:endParaRPr lang="en-US" altLang="en-US">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9DBA6E6C-1F9F-A82B-C1E6-119ABE6AAA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FA838A85-2EB2-4952-0C1A-1E5CFA0790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31E00590-994B-183D-0709-F69A062685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20C6B0-98A9-4664-82EE-647B8C8FF37B}" type="slidenum">
              <a:rPr lang="en-US" altLang="en-US" smtClean="0">
                <a:cs typeface="Arial" panose="020B0604020202020204" pitchFamily="34" charset="0"/>
              </a:rPr>
              <a:pPr>
                <a:spcBef>
                  <a:spcPct val="0"/>
                </a:spcBef>
              </a:pPr>
              <a:t>8</a:t>
            </a:fld>
            <a:endParaRPr lang="en-US" altLang="en-US">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34821122-4897-3A23-85ED-2EA572BA97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A75DBDE4-F21B-2BDD-EB1A-AD34209BE6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a:extLst>
              <a:ext uri="{FF2B5EF4-FFF2-40B4-BE49-F238E27FC236}">
                <a16:creationId xmlns:a16="http://schemas.microsoft.com/office/drawing/2014/main" id="{0ABA3166-5F4C-3462-5E77-30D632AE82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105C975-090B-403D-BFA8-AF2F9E00316C}" type="slidenum">
              <a:rPr lang="en-US" altLang="en-US" smtClean="0">
                <a:cs typeface="Arial" panose="020B0604020202020204" pitchFamily="34" charset="0"/>
              </a:rPr>
              <a:pPr>
                <a:spcBef>
                  <a:spcPct val="0"/>
                </a:spcBef>
              </a:pPr>
              <a:t>9</a:t>
            </a:fld>
            <a:endParaRPr lang="en-US" altLang="en-US">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F880E0FA-1D86-76E6-7729-D1692AF970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F7A0F0FD-AEFE-1491-82FD-3F8D9709DE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id="{B635DD71-9F89-ACD1-68FC-DF0B06F4B6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D8AB8B-6C23-4FAD-8003-3C7819B6F25C}" type="slidenum">
              <a:rPr lang="en-US" altLang="en-US" smtClean="0">
                <a:cs typeface="Arial" panose="020B0604020202020204" pitchFamily="34" charset="0"/>
              </a:rPr>
              <a:pPr>
                <a:spcBef>
                  <a:spcPct val="0"/>
                </a:spcBef>
              </a:pPr>
              <a:t>10</a:t>
            </a:fld>
            <a:endParaRPr lang="en-US" altLang="en-US">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5DBC574-9909-5A6D-25FA-EDD03DE42A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C31E08F-AB00-F9B7-6E24-25CA3816C9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83FC85A8-E1CB-2EE8-1C83-40E9F4DFAC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561BFC-3777-412C-A8AF-1BFFE20D1164}" type="slidenum">
              <a:rPr lang="en-US" altLang="en-US" smtClean="0">
                <a:cs typeface="Arial" panose="020B0604020202020204" pitchFamily="34" charset="0"/>
              </a:rPr>
              <a:pPr>
                <a:spcBef>
                  <a:spcPct val="0"/>
                </a:spcBef>
              </a:pPr>
              <a:t>11</a:t>
            </a:fld>
            <a:endParaRPr lang="en-US" altLang="en-US">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78899219-EAF7-F777-51FC-ABD1762910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C7C82A90-BE24-B9A8-B254-84E2BB115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a:extLst>
              <a:ext uri="{FF2B5EF4-FFF2-40B4-BE49-F238E27FC236}">
                <a16:creationId xmlns:a16="http://schemas.microsoft.com/office/drawing/2014/main" id="{D61B7FB3-3C7F-5EE5-9A4C-3E043788E1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1D2536C-9D5D-4C31-BFE5-572B63E9D2D9}" type="slidenum">
              <a:rPr lang="en-US" altLang="en-US" smtClean="0">
                <a:cs typeface="Arial" panose="020B0604020202020204" pitchFamily="34" charset="0"/>
              </a:rPr>
              <a:pPr>
                <a:spcBef>
                  <a:spcPct val="0"/>
                </a:spcBef>
              </a:pPr>
              <a:t>12</a:t>
            </a:fld>
            <a:endParaRPr lang="en-US" altLang="en-US">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CCAB-33F6-08C6-EEB7-AFBED71D0D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1FACAD-3716-91F1-9BBF-1141A97DC6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B8DD06-0AB9-89C4-2172-01BAADD58528}"/>
              </a:ext>
            </a:extLst>
          </p:cNvPr>
          <p:cNvSpPr>
            <a:spLocks noGrp="1"/>
          </p:cNvSpPr>
          <p:nvPr>
            <p:ph type="dt" sz="half" idx="10"/>
          </p:nvPr>
        </p:nvSpPr>
        <p:spPr/>
        <p:txBody>
          <a:bodyPr/>
          <a:lstStyle/>
          <a:p>
            <a:fld id="{83703681-8315-4111-83D5-57D0A1DE9402}" type="datetimeFigureOut">
              <a:rPr lang="en-IN" smtClean="0"/>
              <a:t>05-07-2022</a:t>
            </a:fld>
            <a:endParaRPr lang="en-IN"/>
          </a:p>
        </p:txBody>
      </p:sp>
      <p:sp>
        <p:nvSpPr>
          <p:cNvPr id="5" name="Footer Placeholder 4">
            <a:extLst>
              <a:ext uri="{FF2B5EF4-FFF2-40B4-BE49-F238E27FC236}">
                <a16:creationId xmlns:a16="http://schemas.microsoft.com/office/drawing/2014/main" id="{53D76044-F423-FC4F-65FB-001941B835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4F7DD-72DB-65DE-A375-725187B15E41}"/>
              </a:ext>
            </a:extLst>
          </p:cNvPr>
          <p:cNvSpPr>
            <a:spLocks noGrp="1"/>
          </p:cNvSpPr>
          <p:nvPr>
            <p:ph type="sldNum" sz="quarter" idx="12"/>
          </p:nvPr>
        </p:nvSpPr>
        <p:spPr/>
        <p:txBody>
          <a:bodyPr/>
          <a:lstStyle/>
          <a:p>
            <a:fld id="{38A984FF-04ED-45EA-A629-BDBA26762C25}" type="slidenum">
              <a:rPr lang="en-IN" smtClean="0"/>
              <a:t>‹#›</a:t>
            </a:fld>
            <a:endParaRPr lang="en-IN"/>
          </a:p>
        </p:txBody>
      </p:sp>
    </p:spTree>
    <p:extLst>
      <p:ext uri="{BB962C8B-B14F-4D97-AF65-F5344CB8AC3E}">
        <p14:creationId xmlns:p14="http://schemas.microsoft.com/office/powerpoint/2010/main" val="133186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9664-4D34-41B5-B597-EA02713D91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BC0C65-E170-3C34-CBAC-34C8067C4F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83E70A-F3BE-00EC-D569-0F756664399C}"/>
              </a:ext>
            </a:extLst>
          </p:cNvPr>
          <p:cNvSpPr>
            <a:spLocks noGrp="1"/>
          </p:cNvSpPr>
          <p:nvPr>
            <p:ph type="dt" sz="half" idx="10"/>
          </p:nvPr>
        </p:nvSpPr>
        <p:spPr/>
        <p:txBody>
          <a:bodyPr/>
          <a:lstStyle/>
          <a:p>
            <a:fld id="{83703681-8315-4111-83D5-57D0A1DE9402}" type="datetimeFigureOut">
              <a:rPr lang="en-IN" smtClean="0"/>
              <a:t>05-07-2022</a:t>
            </a:fld>
            <a:endParaRPr lang="en-IN"/>
          </a:p>
        </p:txBody>
      </p:sp>
      <p:sp>
        <p:nvSpPr>
          <p:cNvPr id="5" name="Footer Placeholder 4">
            <a:extLst>
              <a:ext uri="{FF2B5EF4-FFF2-40B4-BE49-F238E27FC236}">
                <a16:creationId xmlns:a16="http://schemas.microsoft.com/office/drawing/2014/main" id="{1C053FBE-3970-F42E-44C7-689E278577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F9C8CB-D562-9D32-E5EC-7B22CABAD0D6}"/>
              </a:ext>
            </a:extLst>
          </p:cNvPr>
          <p:cNvSpPr>
            <a:spLocks noGrp="1"/>
          </p:cNvSpPr>
          <p:nvPr>
            <p:ph type="sldNum" sz="quarter" idx="12"/>
          </p:nvPr>
        </p:nvSpPr>
        <p:spPr/>
        <p:txBody>
          <a:bodyPr/>
          <a:lstStyle/>
          <a:p>
            <a:fld id="{38A984FF-04ED-45EA-A629-BDBA26762C25}" type="slidenum">
              <a:rPr lang="en-IN" smtClean="0"/>
              <a:t>‹#›</a:t>
            </a:fld>
            <a:endParaRPr lang="en-IN"/>
          </a:p>
        </p:txBody>
      </p:sp>
    </p:spTree>
    <p:extLst>
      <p:ext uri="{BB962C8B-B14F-4D97-AF65-F5344CB8AC3E}">
        <p14:creationId xmlns:p14="http://schemas.microsoft.com/office/powerpoint/2010/main" val="372810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D7D679-2D5D-8558-A71C-2608DD14EF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FD7931-D8ED-C025-46D6-0CB12989FB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3F18B2-E9EB-B33B-F792-DC8AE2E29663}"/>
              </a:ext>
            </a:extLst>
          </p:cNvPr>
          <p:cNvSpPr>
            <a:spLocks noGrp="1"/>
          </p:cNvSpPr>
          <p:nvPr>
            <p:ph type="dt" sz="half" idx="10"/>
          </p:nvPr>
        </p:nvSpPr>
        <p:spPr/>
        <p:txBody>
          <a:bodyPr/>
          <a:lstStyle/>
          <a:p>
            <a:fld id="{83703681-8315-4111-83D5-57D0A1DE9402}" type="datetimeFigureOut">
              <a:rPr lang="en-IN" smtClean="0"/>
              <a:t>05-07-2022</a:t>
            </a:fld>
            <a:endParaRPr lang="en-IN"/>
          </a:p>
        </p:txBody>
      </p:sp>
      <p:sp>
        <p:nvSpPr>
          <p:cNvPr id="5" name="Footer Placeholder 4">
            <a:extLst>
              <a:ext uri="{FF2B5EF4-FFF2-40B4-BE49-F238E27FC236}">
                <a16:creationId xmlns:a16="http://schemas.microsoft.com/office/drawing/2014/main" id="{757FE5BA-9E73-CDAF-6BD7-D7ABF68A2F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37F423-98B2-83EC-1037-65F67526A085}"/>
              </a:ext>
            </a:extLst>
          </p:cNvPr>
          <p:cNvSpPr>
            <a:spLocks noGrp="1"/>
          </p:cNvSpPr>
          <p:nvPr>
            <p:ph type="sldNum" sz="quarter" idx="12"/>
          </p:nvPr>
        </p:nvSpPr>
        <p:spPr/>
        <p:txBody>
          <a:bodyPr/>
          <a:lstStyle/>
          <a:p>
            <a:fld id="{38A984FF-04ED-45EA-A629-BDBA26762C25}" type="slidenum">
              <a:rPr lang="en-IN" smtClean="0"/>
              <a:t>‹#›</a:t>
            </a:fld>
            <a:endParaRPr lang="en-IN"/>
          </a:p>
        </p:txBody>
      </p:sp>
    </p:spTree>
    <p:extLst>
      <p:ext uri="{BB962C8B-B14F-4D97-AF65-F5344CB8AC3E}">
        <p14:creationId xmlns:p14="http://schemas.microsoft.com/office/powerpoint/2010/main" val="629565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3304981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65029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322958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1018970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37235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3667407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3934845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46735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8B4C-0A4C-38CF-E98D-A7EF2E300B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22441B-425B-6F85-646C-7480A542DB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0D32D2-92F9-AC68-3D9C-B7EE7007DBFA}"/>
              </a:ext>
            </a:extLst>
          </p:cNvPr>
          <p:cNvSpPr>
            <a:spLocks noGrp="1"/>
          </p:cNvSpPr>
          <p:nvPr>
            <p:ph type="dt" sz="half" idx="10"/>
          </p:nvPr>
        </p:nvSpPr>
        <p:spPr/>
        <p:txBody>
          <a:bodyPr/>
          <a:lstStyle/>
          <a:p>
            <a:fld id="{83703681-8315-4111-83D5-57D0A1DE9402}" type="datetimeFigureOut">
              <a:rPr lang="en-IN" smtClean="0"/>
              <a:t>05-07-2022</a:t>
            </a:fld>
            <a:endParaRPr lang="en-IN"/>
          </a:p>
        </p:txBody>
      </p:sp>
      <p:sp>
        <p:nvSpPr>
          <p:cNvPr id="5" name="Footer Placeholder 4">
            <a:extLst>
              <a:ext uri="{FF2B5EF4-FFF2-40B4-BE49-F238E27FC236}">
                <a16:creationId xmlns:a16="http://schemas.microsoft.com/office/drawing/2014/main" id="{519D2F44-B392-07C4-4DAC-83B968E4ED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B5A15B-5414-28CE-4F46-FFCB54C6E7CF}"/>
              </a:ext>
            </a:extLst>
          </p:cNvPr>
          <p:cNvSpPr>
            <a:spLocks noGrp="1"/>
          </p:cNvSpPr>
          <p:nvPr>
            <p:ph type="sldNum" sz="quarter" idx="12"/>
          </p:nvPr>
        </p:nvSpPr>
        <p:spPr/>
        <p:txBody>
          <a:bodyPr/>
          <a:lstStyle/>
          <a:p>
            <a:fld id="{38A984FF-04ED-45EA-A629-BDBA26762C25}" type="slidenum">
              <a:rPr lang="en-IN" smtClean="0"/>
              <a:t>‹#›</a:t>
            </a:fld>
            <a:endParaRPr lang="en-IN"/>
          </a:p>
        </p:txBody>
      </p:sp>
    </p:spTree>
    <p:extLst>
      <p:ext uri="{BB962C8B-B14F-4D97-AF65-F5344CB8AC3E}">
        <p14:creationId xmlns:p14="http://schemas.microsoft.com/office/powerpoint/2010/main" val="959948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33266673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784025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3003292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3744306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1751736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4834383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471442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4859610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454179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388231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5EFB-A4C5-1081-473C-8C283D8B7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0F18C6-4681-8C65-754B-DE46ED851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2232BA-9D54-C4FA-AD37-E1CB4A8E9DB1}"/>
              </a:ext>
            </a:extLst>
          </p:cNvPr>
          <p:cNvSpPr>
            <a:spLocks noGrp="1"/>
          </p:cNvSpPr>
          <p:nvPr>
            <p:ph type="dt" sz="half" idx="10"/>
          </p:nvPr>
        </p:nvSpPr>
        <p:spPr/>
        <p:txBody>
          <a:bodyPr/>
          <a:lstStyle/>
          <a:p>
            <a:fld id="{83703681-8315-4111-83D5-57D0A1DE9402}" type="datetimeFigureOut">
              <a:rPr lang="en-IN" smtClean="0"/>
              <a:t>05-07-2022</a:t>
            </a:fld>
            <a:endParaRPr lang="en-IN"/>
          </a:p>
        </p:txBody>
      </p:sp>
      <p:sp>
        <p:nvSpPr>
          <p:cNvPr id="5" name="Footer Placeholder 4">
            <a:extLst>
              <a:ext uri="{FF2B5EF4-FFF2-40B4-BE49-F238E27FC236}">
                <a16:creationId xmlns:a16="http://schemas.microsoft.com/office/drawing/2014/main" id="{B2007066-0039-A82C-144A-03CFD913F5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7A6CCB-D45B-A443-8845-6329ABEEEDA7}"/>
              </a:ext>
            </a:extLst>
          </p:cNvPr>
          <p:cNvSpPr>
            <a:spLocks noGrp="1"/>
          </p:cNvSpPr>
          <p:nvPr>
            <p:ph type="sldNum" sz="quarter" idx="12"/>
          </p:nvPr>
        </p:nvSpPr>
        <p:spPr/>
        <p:txBody>
          <a:bodyPr/>
          <a:lstStyle/>
          <a:p>
            <a:fld id="{38A984FF-04ED-45EA-A629-BDBA26762C25}" type="slidenum">
              <a:rPr lang="en-IN" smtClean="0"/>
              <a:t>‹#›</a:t>
            </a:fld>
            <a:endParaRPr lang="en-IN"/>
          </a:p>
        </p:txBody>
      </p:sp>
    </p:spTree>
    <p:extLst>
      <p:ext uri="{BB962C8B-B14F-4D97-AF65-F5344CB8AC3E}">
        <p14:creationId xmlns:p14="http://schemas.microsoft.com/office/powerpoint/2010/main" val="19504505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1360867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A257B8-ECFC-8A2D-0D62-B5E840939EDE}"/>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5CFD7EF1-BC19-1FEA-0A8B-50E0C0607B12}"/>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7195904C-6D37-FD30-B13C-5EDA795BCA94}"/>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5AD1132F-1B39-B887-72EB-B384D1D339CC}"/>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D7746A0B-E7DA-1220-4817-0E0867C197BF}"/>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3BA2A1E-9B34-6717-FD17-6D2E335ED3A6}"/>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16474EFF-CB62-EAC1-1629-6CD5472DD03E}"/>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1564514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33666333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390332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36108007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39593138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717141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0490422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8800716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419790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B8A6-617E-0D17-D2E9-E38C18CBB0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BC7979-D64A-E424-0BE0-6C0A160CB7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B85063-134D-46BB-A382-B0A9CD628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6605D1-B6FD-10E6-9999-CF46A0CF18D1}"/>
              </a:ext>
            </a:extLst>
          </p:cNvPr>
          <p:cNvSpPr>
            <a:spLocks noGrp="1"/>
          </p:cNvSpPr>
          <p:nvPr>
            <p:ph type="dt" sz="half" idx="10"/>
          </p:nvPr>
        </p:nvSpPr>
        <p:spPr/>
        <p:txBody>
          <a:bodyPr/>
          <a:lstStyle/>
          <a:p>
            <a:fld id="{83703681-8315-4111-83D5-57D0A1DE9402}" type="datetimeFigureOut">
              <a:rPr lang="en-IN" smtClean="0"/>
              <a:t>05-07-2022</a:t>
            </a:fld>
            <a:endParaRPr lang="en-IN"/>
          </a:p>
        </p:txBody>
      </p:sp>
      <p:sp>
        <p:nvSpPr>
          <p:cNvPr id="6" name="Footer Placeholder 5">
            <a:extLst>
              <a:ext uri="{FF2B5EF4-FFF2-40B4-BE49-F238E27FC236}">
                <a16:creationId xmlns:a16="http://schemas.microsoft.com/office/drawing/2014/main" id="{44721170-78B5-0B0D-A088-093CA0C1D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4182D3-3C84-E293-F027-D53EC0C42300}"/>
              </a:ext>
            </a:extLst>
          </p:cNvPr>
          <p:cNvSpPr>
            <a:spLocks noGrp="1"/>
          </p:cNvSpPr>
          <p:nvPr>
            <p:ph type="sldNum" sz="quarter" idx="12"/>
          </p:nvPr>
        </p:nvSpPr>
        <p:spPr/>
        <p:txBody>
          <a:bodyPr/>
          <a:lstStyle/>
          <a:p>
            <a:fld id="{38A984FF-04ED-45EA-A629-BDBA26762C25}" type="slidenum">
              <a:rPr lang="en-IN" smtClean="0"/>
              <a:t>‹#›</a:t>
            </a:fld>
            <a:endParaRPr lang="en-IN"/>
          </a:p>
        </p:txBody>
      </p:sp>
    </p:spTree>
    <p:extLst>
      <p:ext uri="{BB962C8B-B14F-4D97-AF65-F5344CB8AC3E}">
        <p14:creationId xmlns:p14="http://schemas.microsoft.com/office/powerpoint/2010/main" val="16109063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8418869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725514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810819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3690007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6535423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037855-0E57-8594-96C4-3BB4C25E26BD}"/>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97413F64-AB56-176E-34FA-97599A49E1D6}"/>
              </a:ext>
            </a:extLst>
          </p:cNvPr>
          <p:cNvSpPr>
            <a:spLocks/>
          </p:cNvSpPr>
          <p:nvPr userDrawn="1"/>
        </p:nvSpPr>
        <p:spPr bwMode="auto">
          <a:xfrm>
            <a:off x="611333" y="722959"/>
            <a:ext cx="11236010" cy="0"/>
          </a:xfrm>
          <a:custGeom>
            <a:avLst/>
            <a:gdLst>
              <a:gd name="T0" fmla="*/ 0 w 18527395"/>
              <a:gd name="T1" fmla="*/ 18546196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586CFB9A-17F5-AD5B-F6C0-FB94EC0297B6}"/>
              </a:ext>
            </a:extLst>
          </p:cNvPr>
          <p:cNvSpPr>
            <a:spLocks noChangeArrowheads="1"/>
          </p:cNvSpPr>
          <p:nvPr userDrawn="1"/>
        </p:nvSpPr>
        <p:spPr bwMode="auto">
          <a:xfrm>
            <a:off x="609408" y="182906"/>
            <a:ext cx="429377" cy="430310"/>
          </a:xfrm>
          <a:prstGeom prst="rect">
            <a:avLst/>
          </a:prstGeom>
          <a:blipFill dpi="0" rotWithShape="1">
            <a:blip r:embed="rId2" cstate="print"/>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a:spcBef>
                <a:spcPct val="0"/>
              </a:spcBef>
              <a:defRPr/>
            </a:pPr>
            <a:endParaRPr lang="en-US" altLang="en-US" sz="1092"/>
          </a:p>
        </p:txBody>
      </p:sp>
      <p:sp>
        <p:nvSpPr>
          <p:cNvPr id="6" name="object 6">
            <a:extLst>
              <a:ext uri="{FF2B5EF4-FFF2-40B4-BE49-F238E27FC236}">
                <a16:creationId xmlns:a16="http://schemas.microsoft.com/office/drawing/2014/main" id="{AAE0E8E6-12D6-C548-6D78-838453480BA0}"/>
              </a:ext>
            </a:extLst>
          </p:cNvPr>
          <p:cNvSpPr>
            <a:spLocks/>
          </p:cNvSpPr>
          <p:nvPr userDrawn="1"/>
        </p:nvSpPr>
        <p:spPr bwMode="auto">
          <a:xfrm>
            <a:off x="1808968" y="432235"/>
            <a:ext cx="34658" cy="34656"/>
          </a:xfrm>
          <a:custGeom>
            <a:avLst/>
            <a:gdLst>
              <a:gd name="T0" fmla="*/ 55699 w 56514"/>
              <a:gd name="T1" fmla="*/ 0 h 56515"/>
              <a:gd name="T2" fmla="*/ 34043 w 56514"/>
              <a:gd name="T3" fmla="*/ 4361 h 56515"/>
              <a:gd name="T4" fmla="*/ 16331 w 56514"/>
              <a:gd name="T5" fmla="*/ 16268 h 56515"/>
              <a:gd name="T6" fmla="*/ 4384 w 56514"/>
              <a:gd name="T7" fmla="*/ 33921 h 56515"/>
              <a:gd name="T8" fmla="*/ 0 w 56514"/>
              <a:gd name="T9" fmla="*/ 55540 h 56515"/>
              <a:gd name="T10" fmla="*/ 4384 w 56514"/>
              <a:gd name="T11" fmla="*/ 77180 h 56515"/>
              <a:gd name="T12" fmla="*/ 16331 w 56514"/>
              <a:gd name="T13" fmla="*/ 94866 h 56515"/>
              <a:gd name="T14" fmla="*/ 34043 w 56514"/>
              <a:gd name="T15" fmla="*/ 106810 h 56515"/>
              <a:gd name="T16" fmla="*/ 55699 w 56514"/>
              <a:gd name="T17" fmla="*/ 111185 h 56515"/>
              <a:gd name="T18" fmla="*/ 77329 w 56514"/>
              <a:gd name="T19" fmla="*/ 106810 h 56515"/>
              <a:gd name="T20" fmla="*/ 82731 w 56514"/>
              <a:gd name="T21" fmla="*/ 103152 h 56515"/>
              <a:gd name="T22" fmla="*/ 55699 w 56514"/>
              <a:gd name="T23" fmla="*/ 103152 h 56515"/>
              <a:gd name="T24" fmla="*/ 37130 w 56514"/>
              <a:gd name="T25" fmla="*/ 99401 h 56515"/>
              <a:gd name="T26" fmla="*/ 21987 w 56514"/>
              <a:gd name="T27" fmla="*/ 89187 h 56515"/>
              <a:gd name="T28" fmla="*/ 11785 w 56514"/>
              <a:gd name="T29" fmla="*/ 74049 h 56515"/>
              <a:gd name="T30" fmla="*/ 8039 w 56514"/>
              <a:gd name="T31" fmla="*/ 55540 h 56515"/>
              <a:gd name="T32" fmla="*/ 11785 w 56514"/>
              <a:gd name="T33" fmla="*/ 37015 h 56515"/>
              <a:gd name="T34" fmla="*/ 21987 w 56514"/>
              <a:gd name="T35" fmla="*/ 21854 h 56515"/>
              <a:gd name="T36" fmla="*/ 37130 w 56514"/>
              <a:gd name="T37" fmla="*/ 11601 h 56515"/>
              <a:gd name="T38" fmla="*/ 55699 w 56514"/>
              <a:gd name="T39" fmla="*/ 7846 h 56515"/>
              <a:gd name="T40" fmla="*/ 82505 w 56514"/>
              <a:gd name="T41" fmla="*/ 7846 h 56515"/>
              <a:gd name="T42" fmla="*/ 77329 w 56514"/>
              <a:gd name="T43" fmla="*/ 4361 h 56515"/>
              <a:gd name="T44" fmla="*/ 55699 w 56514"/>
              <a:gd name="T45" fmla="*/ 0 h 56515"/>
              <a:gd name="T46" fmla="*/ 82505 w 56514"/>
              <a:gd name="T47" fmla="*/ 7846 h 56515"/>
              <a:gd name="T48" fmla="*/ 55699 w 56514"/>
              <a:gd name="T49" fmla="*/ 7846 h 56515"/>
              <a:gd name="T50" fmla="*/ 74271 w 56514"/>
              <a:gd name="T51" fmla="*/ 11601 h 56515"/>
              <a:gd name="T52" fmla="*/ 89421 w 56514"/>
              <a:gd name="T53" fmla="*/ 21854 h 56515"/>
              <a:gd name="T54" fmla="*/ 99627 w 56514"/>
              <a:gd name="T55" fmla="*/ 37015 h 56515"/>
              <a:gd name="T56" fmla="*/ 103367 w 56514"/>
              <a:gd name="T57" fmla="*/ 55540 h 56515"/>
              <a:gd name="T58" fmla="*/ 99627 w 56514"/>
              <a:gd name="T59" fmla="*/ 74049 h 56515"/>
              <a:gd name="T60" fmla="*/ 89421 w 56514"/>
              <a:gd name="T61" fmla="*/ 89187 h 56515"/>
              <a:gd name="T62" fmla="*/ 74271 w 56514"/>
              <a:gd name="T63" fmla="*/ 99401 h 56515"/>
              <a:gd name="T64" fmla="*/ 55699 w 56514"/>
              <a:gd name="T65" fmla="*/ 103152 h 56515"/>
              <a:gd name="T66" fmla="*/ 82731 w 56514"/>
              <a:gd name="T67" fmla="*/ 103152 h 56515"/>
              <a:gd name="T68" fmla="*/ 95006 w 56514"/>
              <a:gd name="T69" fmla="*/ 94866 h 56515"/>
              <a:gd name="T70" fmla="*/ 106943 w 56514"/>
              <a:gd name="T71" fmla="*/ 77180 h 56515"/>
              <a:gd name="T72" fmla="*/ 111324 w 56514"/>
              <a:gd name="T73" fmla="*/ 55540 h 56515"/>
              <a:gd name="T74" fmla="*/ 106943 w 56514"/>
              <a:gd name="T75" fmla="*/ 33921 h 56515"/>
              <a:gd name="T76" fmla="*/ 95006 w 56514"/>
              <a:gd name="T77" fmla="*/ 16268 h 56515"/>
              <a:gd name="T78" fmla="*/ 82505 w 56514"/>
              <a:gd name="T79" fmla="*/ 784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23C00BC1-816A-4D41-1083-E63D7A9D0C24}"/>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76C1FD59-259C-0413-7852-09EDC75459DD}"/>
              </a:ext>
            </a:extLst>
          </p:cNvPr>
          <p:cNvSpPr txBox="1"/>
          <p:nvPr userDrawn="1"/>
        </p:nvSpPr>
        <p:spPr>
          <a:xfrm>
            <a:off x="1105213" y="265695"/>
            <a:ext cx="831798" cy="305451"/>
          </a:xfrm>
          <a:prstGeom prst="rect">
            <a:avLst/>
          </a:prstGeom>
        </p:spPr>
        <p:txBody>
          <a:bodyPr lIns="0" tIns="10397" rIns="0" bIns="0">
            <a:spAutoFit/>
          </a:bodyPr>
          <a:lstStyle/>
          <a:p>
            <a:pPr marL="7701" fontAlgn="auto">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fontAlgn="auto">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object 8">
            <a:extLst>
              <a:ext uri="{FF2B5EF4-FFF2-40B4-BE49-F238E27FC236}">
                <a16:creationId xmlns:a16="http://schemas.microsoft.com/office/drawing/2014/main" id="{9FB3DC9F-A9D7-4C35-2262-C661B70CDF09}"/>
              </a:ext>
            </a:extLst>
          </p:cNvPr>
          <p:cNvSpPr txBox="1">
            <a:spLocks noChangeArrowheads="1"/>
          </p:cNvSpPr>
          <p:nvPr userDrawn="1"/>
        </p:nvSpPr>
        <p:spPr bwMode="auto">
          <a:xfrm>
            <a:off x="9931513" y="309977"/>
            <a:ext cx="1681888" cy="175447"/>
          </a:xfrm>
          <a:prstGeom prst="rect">
            <a:avLst/>
          </a:prstGeom>
          <a:noFill/>
          <a:ln>
            <a:noFill/>
          </a:ln>
        </p:spPr>
        <p:txBody>
          <a:bodyPr lIns="0" tIns="7316" rIns="0" bIns="0">
            <a:spAutoFit/>
          </a:bodyPr>
          <a:lstStyle>
            <a:lvl1pPr marL="12700">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a:spcBef>
                <a:spcPts val="61"/>
              </a:spcBef>
              <a:defRPr/>
            </a:pPr>
            <a:r>
              <a:rPr lang="en-US" altLang="en-US" sz="1092" b="1" dirty="0">
                <a:solidFill>
                  <a:srgbClr val="005893"/>
                </a:solidFill>
                <a:latin typeface="+mj-lt"/>
              </a:rPr>
              <a:t>Go, Change the world</a:t>
            </a:r>
          </a:p>
        </p:txBody>
      </p:sp>
      <p:sp>
        <p:nvSpPr>
          <p:cNvPr id="11" name="object 8">
            <a:extLst>
              <a:ext uri="{FF2B5EF4-FFF2-40B4-BE49-F238E27FC236}">
                <a16:creationId xmlns:a16="http://schemas.microsoft.com/office/drawing/2014/main" id="{D1CC0AAC-2841-A45F-B57B-CD57B8B64CF6}"/>
              </a:ext>
            </a:extLst>
          </p:cNvPr>
          <p:cNvSpPr txBox="1">
            <a:spLocks noChangeArrowheads="1"/>
          </p:cNvSpPr>
          <p:nvPr userDrawn="1"/>
        </p:nvSpPr>
        <p:spPr bwMode="auto">
          <a:xfrm>
            <a:off x="4986936" y="6524919"/>
            <a:ext cx="4205200" cy="231295"/>
          </a:xfrm>
          <a:prstGeom prst="rect">
            <a:avLst/>
          </a:prstGeom>
          <a:noFill/>
          <a:ln>
            <a:noFill/>
          </a:ln>
        </p:spPr>
        <p:txBody>
          <a:bodyPr lIns="0" tIns="7316" rIns="0" bIns="0">
            <a:spAutoFit/>
          </a:bodyPr>
          <a:lstStyle>
            <a:lvl1pPr marL="12700">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a:spcBef>
                <a:spcPts val="61"/>
              </a:spcBef>
              <a:defRPr/>
            </a:pPr>
            <a:r>
              <a:rPr lang="en-US" altLang="en-US" sz="1455" b="1" dirty="0">
                <a:solidFill>
                  <a:srgbClr val="005893"/>
                </a:solidFill>
                <a:latin typeface="+mj-lt"/>
              </a:rPr>
              <a:t>Department of Master of Computer Applications</a:t>
            </a:r>
          </a:p>
        </p:txBody>
      </p:sp>
      <p:sp>
        <p:nvSpPr>
          <p:cNvPr id="10" name="Content Placeholder 10"/>
          <p:cNvSpPr>
            <a:spLocks noGrp="1"/>
          </p:cNvSpPr>
          <p:nvPr>
            <p:ph sz="quarter" idx="11"/>
          </p:nvPr>
        </p:nvSpPr>
        <p:spPr>
          <a:xfrm>
            <a:off x="609408" y="1026198"/>
            <a:ext cx="10893278" cy="1731982"/>
          </a:xfrm>
        </p:spPr>
        <p:txBody>
          <a:bodyPr/>
          <a:lstStyle>
            <a:lvl1pPr>
              <a:defRPr sz="1940">
                <a:latin typeface="Helvetica" panose="020B0604020202020204" pitchFamily="34" charset="0"/>
                <a:cs typeface="Helvetica" panose="020B0604020202020204" pitchFamily="34" charset="0"/>
              </a:defRPr>
            </a:lvl1pPr>
            <a:lvl2pPr>
              <a:defRPr sz="1940">
                <a:latin typeface="Helvetica" panose="020B0604020202020204" pitchFamily="34" charset="0"/>
                <a:cs typeface="Helvetica" panose="020B0604020202020204" pitchFamily="34" charset="0"/>
              </a:defRPr>
            </a:lvl2pPr>
            <a:lvl3pPr>
              <a:defRPr sz="1940">
                <a:latin typeface="Helvetica" panose="020B0604020202020204" pitchFamily="34" charset="0"/>
                <a:cs typeface="Helvetica" panose="020B0604020202020204" pitchFamily="34" charset="0"/>
              </a:defRPr>
            </a:lvl3pPr>
            <a:lvl4pPr>
              <a:defRPr sz="1940">
                <a:latin typeface="Helvetica" panose="020B0604020202020204" pitchFamily="34" charset="0"/>
                <a:cs typeface="Helvetica" panose="020B0604020202020204" pitchFamily="34" charset="0"/>
              </a:defRPr>
            </a:lvl4pPr>
            <a:lvl5pPr>
              <a:defRPr sz="1940">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a16="http://schemas.microsoft.com/office/drawing/2014/main" id="{37295248-0A95-C366-BF58-0D2D366C4B29}"/>
              </a:ext>
            </a:extLst>
          </p:cNvPr>
          <p:cNvSpPr>
            <a:spLocks noGrp="1"/>
          </p:cNvSpPr>
          <p:nvPr>
            <p:ph type="dt" sz="half" idx="12"/>
          </p:nvPr>
        </p:nvSpPr>
        <p:spPr>
          <a:xfrm>
            <a:off x="550681" y="6542247"/>
            <a:ext cx="2804430" cy="167503"/>
          </a:xfrm>
        </p:spPr>
        <p:txBody>
          <a:bodyPr/>
          <a:lstStyle>
            <a:lvl1pPr>
              <a:defRPr/>
            </a:lvl1pPr>
          </a:lstStyle>
          <a:p>
            <a:pPr>
              <a:defRPr/>
            </a:pPr>
            <a:fld id="{E087BBAB-62FD-43E4-A383-27CCD0E32BD0}" type="datetime1">
              <a:rPr lang="en-US"/>
              <a:pPr>
                <a:defRPr/>
              </a:pPr>
              <a:t>7/5/2022</a:t>
            </a:fld>
            <a:endParaRPr lang="en-US" dirty="0"/>
          </a:p>
        </p:txBody>
      </p:sp>
      <p:sp>
        <p:nvSpPr>
          <p:cNvPr id="13" name="Slide Number Placeholder 5">
            <a:extLst>
              <a:ext uri="{FF2B5EF4-FFF2-40B4-BE49-F238E27FC236}">
                <a16:creationId xmlns:a16="http://schemas.microsoft.com/office/drawing/2014/main" id="{E7C924DD-050D-F7EE-B473-0711BB28EF99}"/>
              </a:ext>
            </a:extLst>
          </p:cNvPr>
          <p:cNvSpPr>
            <a:spLocks noGrp="1"/>
          </p:cNvSpPr>
          <p:nvPr>
            <p:ph type="sldNum" sz="quarter" idx="13"/>
          </p:nvPr>
        </p:nvSpPr>
        <p:spPr>
          <a:xfrm>
            <a:off x="10393622" y="6442131"/>
            <a:ext cx="1649155" cy="180018"/>
          </a:xfrm>
        </p:spPr>
        <p:txBody>
          <a:bodyPr/>
          <a:lstStyle>
            <a:lvl1pPr>
              <a:defRPr/>
            </a:lvl1pPr>
          </a:lstStyle>
          <a:p>
            <a:pPr>
              <a:defRPr/>
            </a:pPr>
            <a:fld id="{B621E201-7294-4715-B18E-357AF27D8F51}" type="slidenum">
              <a:rPr lang="en-US" altLang="en-US"/>
              <a:pPr>
                <a:defRPr/>
              </a:pPr>
              <a:t>‹#›</a:t>
            </a:fld>
            <a:endParaRPr lang="en-US" altLang="en-US"/>
          </a:p>
        </p:txBody>
      </p:sp>
    </p:spTree>
    <p:extLst>
      <p:ext uri="{BB962C8B-B14F-4D97-AF65-F5344CB8AC3E}">
        <p14:creationId xmlns:p14="http://schemas.microsoft.com/office/powerpoint/2010/main" val="18919651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35990219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9EB55C-51B8-CB2A-0A1C-C655CCE37210}"/>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ECC40258-6829-D92D-F57A-4B9A90F19DAB}"/>
              </a:ext>
            </a:extLst>
          </p:cNvPr>
          <p:cNvSpPr>
            <a:spLocks/>
          </p:cNvSpPr>
          <p:nvPr userDrawn="1"/>
        </p:nvSpPr>
        <p:spPr bwMode="auto">
          <a:xfrm>
            <a:off x="611333" y="722959"/>
            <a:ext cx="11236010"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48A3BC7B-9159-15B2-BDAC-2694E7711827}"/>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DB28E668-6340-5DD0-CFA9-4CAD9310544E}"/>
              </a:ext>
            </a:extLst>
          </p:cNvPr>
          <p:cNvSpPr>
            <a:spLocks/>
          </p:cNvSpPr>
          <p:nvPr userDrawn="1"/>
        </p:nvSpPr>
        <p:spPr bwMode="auto">
          <a:xfrm>
            <a:off x="1808968" y="432235"/>
            <a:ext cx="34658"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F9CF58F2-A5E7-E66D-395E-EE39D73C8A48}"/>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EEDA6E2-2337-5061-44BF-264329568500}"/>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01E12240-E721-94D9-1D41-6933FEC39C26}"/>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17479560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62068A-5435-A60D-649E-8AEA21755709}"/>
              </a:ext>
            </a:extLst>
          </p:cNvPr>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a:extLst>
              <a:ext uri="{FF2B5EF4-FFF2-40B4-BE49-F238E27FC236}">
                <a16:creationId xmlns:a16="http://schemas.microsoft.com/office/drawing/2014/main" id="{B23634CA-0196-7556-4FA0-54FF9CC6A353}"/>
              </a:ext>
            </a:extLst>
          </p:cNvPr>
          <p:cNvSpPr>
            <a:spLocks/>
          </p:cNvSpPr>
          <p:nvPr userDrawn="1"/>
        </p:nvSpPr>
        <p:spPr bwMode="auto">
          <a:xfrm>
            <a:off x="611333" y="722959"/>
            <a:ext cx="11236010"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5" name="object 5">
            <a:extLst>
              <a:ext uri="{FF2B5EF4-FFF2-40B4-BE49-F238E27FC236}">
                <a16:creationId xmlns:a16="http://schemas.microsoft.com/office/drawing/2014/main" id="{34179BE7-CC3C-1134-7023-2E7AF3FB5491}"/>
              </a:ext>
            </a:extLst>
          </p:cNvPr>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a:p>
        </p:txBody>
      </p:sp>
      <p:sp>
        <p:nvSpPr>
          <p:cNvPr id="6" name="object 6">
            <a:extLst>
              <a:ext uri="{FF2B5EF4-FFF2-40B4-BE49-F238E27FC236}">
                <a16:creationId xmlns:a16="http://schemas.microsoft.com/office/drawing/2014/main" id="{260A2DC1-C70B-88F3-96F7-69CE7CFC6CEF}"/>
              </a:ext>
            </a:extLst>
          </p:cNvPr>
          <p:cNvSpPr>
            <a:spLocks/>
          </p:cNvSpPr>
          <p:nvPr userDrawn="1"/>
        </p:nvSpPr>
        <p:spPr bwMode="auto">
          <a:xfrm>
            <a:off x="1808968" y="432235"/>
            <a:ext cx="34658"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id="{90A95E48-85C9-7D36-5922-3C9E1FB6B129}"/>
              </a:ext>
            </a:extLst>
          </p:cNvPr>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12964348-69C6-4502-503F-87400E557245}"/>
              </a:ext>
            </a:extLst>
          </p:cNvPr>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itle 10"/>
          <p:cNvSpPr>
            <a:spLocks noGrp="1"/>
          </p:cNvSpPr>
          <p:nvPr>
            <p:ph type="title"/>
          </p:nvPr>
        </p:nvSpPr>
        <p:spPr>
          <a:xfrm>
            <a:off x="9608036" y="247404"/>
            <a:ext cx="2231606" cy="280134"/>
          </a:xfrm>
        </p:spPr>
        <p:txBody>
          <a:bodyPr/>
          <a:lstStyle/>
          <a:p>
            <a:r>
              <a:rPr lang="en-US" altLang="en-US" dirty="0"/>
              <a:t>Go, change the world</a:t>
            </a:r>
          </a:p>
        </p:txBody>
      </p:sp>
      <p:sp>
        <p:nvSpPr>
          <p:cNvPr id="10" name="Slide Number Placeholder 9">
            <a:extLst>
              <a:ext uri="{FF2B5EF4-FFF2-40B4-BE49-F238E27FC236}">
                <a16:creationId xmlns:a16="http://schemas.microsoft.com/office/drawing/2014/main" id="{E05E7BCF-752E-9B4F-5EA6-486A98953B7F}"/>
              </a:ext>
            </a:extLst>
          </p:cNvPr>
          <p:cNvSpPr>
            <a:spLocks noGrp="1"/>
          </p:cNvSpPr>
          <p:nvPr>
            <p:ph type="sldNum" sz="quarter" idx="10"/>
          </p:nvPr>
        </p:nvSpPr>
        <p:spPr>
          <a:xfrm>
            <a:off x="64503" y="6588455"/>
            <a:ext cx="3558246" cy="167503"/>
          </a:xfrm>
        </p:spPr>
        <p:txBody>
          <a:bodyPr/>
          <a:lstStyle>
            <a:lvl1pPr>
              <a:defRPr b="1">
                <a:solidFill>
                  <a:schemeClr val="accent1"/>
                </a:solidFill>
                <a:latin typeface="Helvetica" panose="020B0604020202020204" pitchFamily="34" charset="0"/>
                <a:ea typeface="ＭＳ Ｐゴシック" pitchFamily="34" charset="-128"/>
                <a:cs typeface="Helvetica" panose="020B0604020202020204" pitchFamily="34" charset="0"/>
              </a:defRPr>
            </a:lvl1pPr>
          </a:lstStyle>
          <a:p>
            <a:pPr>
              <a:defRPr/>
            </a:pPr>
            <a:r>
              <a:rPr lang="en-US" altLang="en-US"/>
              <a:t>Department of Master of Computer Applications</a:t>
            </a:r>
          </a:p>
        </p:txBody>
      </p:sp>
    </p:spTree>
    <p:extLst>
      <p:ext uri="{BB962C8B-B14F-4D97-AF65-F5344CB8AC3E}">
        <p14:creationId xmlns:p14="http://schemas.microsoft.com/office/powerpoint/2010/main" val="294159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CBA7-CAFA-ACBB-9599-5435D446DB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A3E9E3-E71E-4A50-F56C-EEA49BBA9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83C47-014B-9C90-FB3E-DCC1230C3B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8E70E0-1FEA-38C5-C72A-CD4C9B5B5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2D7D6-6460-5A7A-2ECE-A879333F36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7308D9-BFFE-0973-532C-FA7C9F4018A1}"/>
              </a:ext>
            </a:extLst>
          </p:cNvPr>
          <p:cNvSpPr>
            <a:spLocks noGrp="1"/>
          </p:cNvSpPr>
          <p:nvPr>
            <p:ph type="dt" sz="half" idx="10"/>
          </p:nvPr>
        </p:nvSpPr>
        <p:spPr/>
        <p:txBody>
          <a:bodyPr/>
          <a:lstStyle/>
          <a:p>
            <a:fld id="{83703681-8315-4111-83D5-57D0A1DE9402}" type="datetimeFigureOut">
              <a:rPr lang="en-IN" smtClean="0"/>
              <a:t>05-07-2022</a:t>
            </a:fld>
            <a:endParaRPr lang="en-IN"/>
          </a:p>
        </p:txBody>
      </p:sp>
      <p:sp>
        <p:nvSpPr>
          <p:cNvPr id="8" name="Footer Placeholder 7">
            <a:extLst>
              <a:ext uri="{FF2B5EF4-FFF2-40B4-BE49-F238E27FC236}">
                <a16:creationId xmlns:a16="http://schemas.microsoft.com/office/drawing/2014/main" id="{BF45B214-3D1A-5EE3-84FC-86DF6313B3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D5F4D6-A1F3-60A9-9652-643F2335D2DD}"/>
              </a:ext>
            </a:extLst>
          </p:cNvPr>
          <p:cNvSpPr>
            <a:spLocks noGrp="1"/>
          </p:cNvSpPr>
          <p:nvPr>
            <p:ph type="sldNum" sz="quarter" idx="12"/>
          </p:nvPr>
        </p:nvSpPr>
        <p:spPr/>
        <p:txBody>
          <a:bodyPr/>
          <a:lstStyle/>
          <a:p>
            <a:fld id="{38A984FF-04ED-45EA-A629-BDBA26762C25}" type="slidenum">
              <a:rPr lang="en-IN" smtClean="0"/>
              <a:t>‹#›</a:t>
            </a:fld>
            <a:endParaRPr lang="en-IN"/>
          </a:p>
        </p:txBody>
      </p:sp>
    </p:spTree>
    <p:extLst>
      <p:ext uri="{BB962C8B-B14F-4D97-AF65-F5344CB8AC3E}">
        <p14:creationId xmlns:p14="http://schemas.microsoft.com/office/powerpoint/2010/main" val="205225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15BA-6872-F8AF-05CF-C3612E3F07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A80BC3-FFC0-36B0-FBF8-6CE72D770677}"/>
              </a:ext>
            </a:extLst>
          </p:cNvPr>
          <p:cNvSpPr>
            <a:spLocks noGrp="1"/>
          </p:cNvSpPr>
          <p:nvPr>
            <p:ph type="dt" sz="half" idx="10"/>
          </p:nvPr>
        </p:nvSpPr>
        <p:spPr/>
        <p:txBody>
          <a:bodyPr/>
          <a:lstStyle/>
          <a:p>
            <a:fld id="{83703681-8315-4111-83D5-57D0A1DE9402}" type="datetimeFigureOut">
              <a:rPr lang="en-IN" smtClean="0"/>
              <a:t>05-07-2022</a:t>
            </a:fld>
            <a:endParaRPr lang="en-IN"/>
          </a:p>
        </p:txBody>
      </p:sp>
      <p:sp>
        <p:nvSpPr>
          <p:cNvPr id="4" name="Footer Placeholder 3">
            <a:extLst>
              <a:ext uri="{FF2B5EF4-FFF2-40B4-BE49-F238E27FC236}">
                <a16:creationId xmlns:a16="http://schemas.microsoft.com/office/drawing/2014/main" id="{9D8B2D41-2782-F92E-05DA-739632D70E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4AE884-D572-D8E6-DBCA-7921614989A3}"/>
              </a:ext>
            </a:extLst>
          </p:cNvPr>
          <p:cNvSpPr>
            <a:spLocks noGrp="1"/>
          </p:cNvSpPr>
          <p:nvPr>
            <p:ph type="sldNum" sz="quarter" idx="12"/>
          </p:nvPr>
        </p:nvSpPr>
        <p:spPr/>
        <p:txBody>
          <a:bodyPr/>
          <a:lstStyle/>
          <a:p>
            <a:fld id="{38A984FF-04ED-45EA-A629-BDBA26762C25}" type="slidenum">
              <a:rPr lang="en-IN" smtClean="0"/>
              <a:t>‹#›</a:t>
            </a:fld>
            <a:endParaRPr lang="en-IN"/>
          </a:p>
        </p:txBody>
      </p:sp>
    </p:spTree>
    <p:extLst>
      <p:ext uri="{BB962C8B-B14F-4D97-AF65-F5344CB8AC3E}">
        <p14:creationId xmlns:p14="http://schemas.microsoft.com/office/powerpoint/2010/main" val="263298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621A9-AB6F-6649-367B-D85245B79B4E}"/>
              </a:ext>
            </a:extLst>
          </p:cNvPr>
          <p:cNvSpPr>
            <a:spLocks noGrp="1"/>
          </p:cNvSpPr>
          <p:nvPr>
            <p:ph type="dt" sz="half" idx="10"/>
          </p:nvPr>
        </p:nvSpPr>
        <p:spPr/>
        <p:txBody>
          <a:bodyPr/>
          <a:lstStyle/>
          <a:p>
            <a:fld id="{83703681-8315-4111-83D5-57D0A1DE9402}" type="datetimeFigureOut">
              <a:rPr lang="en-IN" smtClean="0"/>
              <a:t>05-07-2022</a:t>
            </a:fld>
            <a:endParaRPr lang="en-IN"/>
          </a:p>
        </p:txBody>
      </p:sp>
      <p:sp>
        <p:nvSpPr>
          <p:cNvPr id="3" name="Footer Placeholder 2">
            <a:extLst>
              <a:ext uri="{FF2B5EF4-FFF2-40B4-BE49-F238E27FC236}">
                <a16:creationId xmlns:a16="http://schemas.microsoft.com/office/drawing/2014/main" id="{945C6015-2DE9-4CB2-D8DD-2401BB81C9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290155-00B5-135F-2182-0D72E19957B0}"/>
              </a:ext>
            </a:extLst>
          </p:cNvPr>
          <p:cNvSpPr>
            <a:spLocks noGrp="1"/>
          </p:cNvSpPr>
          <p:nvPr>
            <p:ph type="sldNum" sz="quarter" idx="12"/>
          </p:nvPr>
        </p:nvSpPr>
        <p:spPr/>
        <p:txBody>
          <a:bodyPr/>
          <a:lstStyle/>
          <a:p>
            <a:fld id="{38A984FF-04ED-45EA-A629-BDBA26762C25}" type="slidenum">
              <a:rPr lang="en-IN" smtClean="0"/>
              <a:t>‹#›</a:t>
            </a:fld>
            <a:endParaRPr lang="en-IN"/>
          </a:p>
        </p:txBody>
      </p:sp>
    </p:spTree>
    <p:extLst>
      <p:ext uri="{BB962C8B-B14F-4D97-AF65-F5344CB8AC3E}">
        <p14:creationId xmlns:p14="http://schemas.microsoft.com/office/powerpoint/2010/main" val="30436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5AEE-ECBD-CEEF-1330-20BF9E1E1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464300-3E27-65E2-9F94-B9E8872AA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EBAD3C-3D03-9FAE-F80E-629C4F00F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B80FB-AF80-D490-C8BA-6F8E9352A06D}"/>
              </a:ext>
            </a:extLst>
          </p:cNvPr>
          <p:cNvSpPr>
            <a:spLocks noGrp="1"/>
          </p:cNvSpPr>
          <p:nvPr>
            <p:ph type="dt" sz="half" idx="10"/>
          </p:nvPr>
        </p:nvSpPr>
        <p:spPr/>
        <p:txBody>
          <a:bodyPr/>
          <a:lstStyle/>
          <a:p>
            <a:fld id="{83703681-8315-4111-83D5-57D0A1DE9402}" type="datetimeFigureOut">
              <a:rPr lang="en-IN" smtClean="0"/>
              <a:t>05-07-2022</a:t>
            </a:fld>
            <a:endParaRPr lang="en-IN"/>
          </a:p>
        </p:txBody>
      </p:sp>
      <p:sp>
        <p:nvSpPr>
          <p:cNvPr id="6" name="Footer Placeholder 5">
            <a:extLst>
              <a:ext uri="{FF2B5EF4-FFF2-40B4-BE49-F238E27FC236}">
                <a16:creationId xmlns:a16="http://schemas.microsoft.com/office/drawing/2014/main" id="{BAC61259-FA2B-E0BF-82B1-38EC471C9B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23A2AA-67F3-1370-AE4F-51183EBE63DF}"/>
              </a:ext>
            </a:extLst>
          </p:cNvPr>
          <p:cNvSpPr>
            <a:spLocks noGrp="1"/>
          </p:cNvSpPr>
          <p:nvPr>
            <p:ph type="sldNum" sz="quarter" idx="12"/>
          </p:nvPr>
        </p:nvSpPr>
        <p:spPr/>
        <p:txBody>
          <a:bodyPr/>
          <a:lstStyle/>
          <a:p>
            <a:fld id="{38A984FF-04ED-45EA-A629-BDBA26762C25}" type="slidenum">
              <a:rPr lang="en-IN" smtClean="0"/>
              <a:t>‹#›</a:t>
            </a:fld>
            <a:endParaRPr lang="en-IN"/>
          </a:p>
        </p:txBody>
      </p:sp>
    </p:spTree>
    <p:extLst>
      <p:ext uri="{BB962C8B-B14F-4D97-AF65-F5344CB8AC3E}">
        <p14:creationId xmlns:p14="http://schemas.microsoft.com/office/powerpoint/2010/main" val="315739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689B-46A8-16FB-3BD0-47214E84D2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5E38A7-14FA-325F-7BCE-189CE123F7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342BBF-EB80-B1BC-DBA2-5D8D812E5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48110-2DF8-8E28-2CC2-709B18A57A60}"/>
              </a:ext>
            </a:extLst>
          </p:cNvPr>
          <p:cNvSpPr>
            <a:spLocks noGrp="1"/>
          </p:cNvSpPr>
          <p:nvPr>
            <p:ph type="dt" sz="half" idx="10"/>
          </p:nvPr>
        </p:nvSpPr>
        <p:spPr/>
        <p:txBody>
          <a:bodyPr/>
          <a:lstStyle/>
          <a:p>
            <a:fld id="{83703681-8315-4111-83D5-57D0A1DE9402}" type="datetimeFigureOut">
              <a:rPr lang="en-IN" smtClean="0"/>
              <a:t>05-07-2022</a:t>
            </a:fld>
            <a:endParaRPr lang="en-IN"/>
          </a:p>
        </p:txBody>
      </p:sp>
      <p:sp>
        <p:nvSpPr>
          <p:cNvPr id="6" name="Footer Placeholder 5">
            <a:extLst>
              <a:ext uri="{FF2B5EF4-FFF2-40B4-BE49-F238E27FC236}">
                <a16:creationId xmlns:a16="http://schemas.microsoft.com/office/drawing/2014/main" id="{498216A4-C527-21C6-5EC9-746D9E7159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149D78-F7F2-7DF3-3FB8-FBF593A6BC6F}"/>
              </a:ext>
            </a:extLst>
          </p:cNvPr>
          <p:cNvSpPr>
            <a:spLocks noGrp="1"/>
          </p:cNvSpPr>
          <p:nvPr>
            <p:ph type="sldNum" sz="quarter" idx="12"/>
          </p:nvPr>
        </p:nvSpPr>
        <p:spPr/>
        <p:txBody>
          <a:bodyPr/>
          <a:lstStyle/>
          <a:p>
            <a:fld id="{38A984FF-04ED-45EA-A629-BDBA26762C25}" type="slidenum">
              <a:rPr lang="en-IN" smtClean="0"/>
              <a:t>‹#›</a:t>
            </a:fld>
            <a:endParaRPr lang="en-IN"/>
          </a:p>
        </p:txBody>
      </p:sp>
    </p:spTree>
    <p:extLst>
      <p:ext uri="{BB962C8B-B14F-4D97-AF65-F5344CB8AC3E}">
        <p14:creationId xmlns:p14="http://schemas.microsoft.com/office/powerpoint/2010/main" val="6612128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A4EBC-FF50-7846-CF70-EA5B073B83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3EC631-7DFF-C7EE-692D-C8FBCCAFA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8D1AA7-7FB4-ABE9-CF4B-A7C4497C86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03681-8315-4111-83D5-57D0A1DE9402}" type="datetimeFigureOut">
              <a:rPr lang="en-IN" smtClean="0"/>
              <a:t>05-07-2022</a:t>
            </a:fld>
            <a:endParaRPr lang="en-IN"/>
          </a:p>
        </p:txBody>
      </p:sp>
      <p:sp>
        <p:nvSpPr>
          <p:cNvPr id="5" name="Footer Placeholder 4">
            <a:extLst>
              <a:ext uri="{FF2B5EF4-FFF2-40B4-BE49-F238E27FC236}">
                <a16:creationId xmlns:a16="http://schemas.microsoft.com/office/drawing/2014/main" id="{E92659E5-6BDE-9C82-FE27-0883426C50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B57A32-1DEC-5B4E-50FE-F1E0F21FE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984FF-04ED-45EA-A629-BDBA26762C25}" type="slidenum">
              <a:rPr lang="en-IN" smtClean="0"/>
              <a:t>‹#›</a:t>
            </a:fld>
            <a:endParaRPr lang="en-IN"/>
          </a:p>
        </p:txBody>
      </p:sp>
    </p:spTree>
    <p:extLst>
      <p:ext uri="{BB962C8B-B14F-4D97-AF65-F5344CB8AC3E}">
        <p14:creationId xmlns:p14="http://schemas.microsoft.com/office/powerpoint/2010/main" val="563784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2" r:id="rId43"/>
    <p:sldLayoutId id="2147483693" r:id="rId44"/>
    <p:sldLayoutId id="2147483694" r:id="rId45"/>
    <p:sldLayoutId id="2147483695" r:id="rId46"/>
    <p:sldLayoutId id="2147483696" r:id="rId47"/>
    <p:sldLayoutId id="2147483697" r:id="rId4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98ADE61-9AE0-9A8D-E75B-F69606F40BA5}"/>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r>
              <a:rPr lang="en-IN" sz="1092" dirty="0">
                <a:solidFill>
                  <a:srgbClr val="FFFFFF"/>
                </a:solidFill>
              </a:rPr>
              <a:t> </a:t>
            </a:r>
          </a:p>
        </p:txBody>
      </p:sp>
      <p:sp>
        <p:nvSpPr>
          <p:cNvPr id="8195" name="object 3">
            <a:extLst>
              <a:ext uri="{FF2B5EF4-FFF2-40B4-BE49-F238E27FC236}">
                <a16:creationId xmlns:a16="http://schemas.microsoft.com/office/drawing/2014/main" id="{2E714325-ABB7-E6C4-9FE1-E92E5FDBF999}"/>
              </a:ext>
            </a:extLst>
          </p:cNvPr>
          <p:cNvSpPr>
            <a:spLocks/>
          </p:cNvSpPr>
          <p:nvPr/>
        </p:nvSpPr>
        <p:spPr bwMode="auto">
          <a:xfrm>
            <a:off x="-3422" y="9626"/>
            <a:ext cx="5686441" cy="3927659"/>
          </a:xfrm>
          <a:custGeom>
            <a:avLst/>
            <a:gdLst>
              <a:gd name="T0" fmla="*/ 2147483646 w 7436484"/>
              <a:gd name="T1" fmla="*/ 0 h 5134610"/>
              <a:gd name="T2" fmla="*/ 0 w 7436484"/>
              <a:gd name="T3" fmla="*/ 0 h 5134610"/>
              <a:gd name="T4" fmla="*/ 0 w 7436484"/>
              <a:gd name="T5" fmla="*/ 2147483646 h 5134610"/>
              <a:gd name="T6" fmla="*/ 2147483646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6" name="object 4">
            <a:extLst>
              <a:ext uri="{FF2B5EF4-FFF2-40B4-BE49-F238E27FC236}">
                <a16:creationId xmlns:a16="http://schemas.microsoft.com/office/drawing/2014/main" id="{B3C38B81-45F6-BFA8-F6BC-226B802061D6}"/>
              </a:ext>
            </a:extLst>
          </p:cNvPr>
          <p:cNvSpPr>
            <a:spLocks noChangeArrowheads="1"/>
          </p:cNvSpPr>
          <p:nvPr/>
        </p:nvSpPr>
        <p:spPr bwMode="auto">
          <a:xfrm>
            <a:off x="286339" y="252217"/>
            <a:ext cx="1119575" cy="11166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8197" name="object 5">
            <a:extLst>
              <a:ext uri="{FF2B5EF4-FFF2-40B4-BE49-F238E27FC236}">
                <a16:creationId xmlns:a16="http://schemas.microsoft.com/office/drawing/2014/main" id="{F75FAD05-F7AA-F6DD-2902-DF0F4A7F92DA}"/>
              </a:ext>
            </a:extLst>
          </p:cNvPr>
          <p:cNvSpPr>
            <a:spLocks noChangeArrowheads="1"/>
          </p:cNvSpPr>
          <p:nvPr/>
        </p:nvSpPr>
        <p:spPr bwMode="auto">
          <a:xfrm>
            <a:off x="3398623" y="810561"/>
            <a:ext cx="88565" cy="8952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6" name="object 6">
            <a:extLst>
              <a:ext uri="{FF2B5EF4-FFF2-40B4-BE49-F238E27FC236}">
                <a16:creationId xmlns:a16="http://schemas.microsoft.com/office/drawing/2014/main" id="{34BB694E-300C-FDCE-9124-51470E5EEA99}"/>
              </a:ext>
            </a:extLst>
          </p:cNvPr>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a:extLst>
              <a:ext uri="{FF2B5EF4-FFF2-40B4-BE49-F238E27FC236}">
                <a16:creationId xmlns:a16="http://schemas.microsoft.com/office/drawing/2014/main" id="{DF5BD6B3-F7EC-CC43-5CEE-464249391CD4}"/>
              </a:ext>
            </a:extLst>
          </p:cNvPr>
          <p:cNvSpPr txBox="1"/>
          <p:nvPr/>
        </p:nvSpPr>
        <p:spPr>
          <a:xfrm>
            <a:off x="9422958" y="296498"/>
            <a:ext cx="2449011" cy="287725"/>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8200" name="object 2">
            <a:extLst>
              <a:ext uri="{FF2B5EF4-FFF2-40B4-BE49-F238E27FC236}">
                <a16:creationId xmlns:a16="http://schemas.microsoft.com/office/drawing/2014/main" id="{D6E07FE9-01AD-0CB3-C7D5-AB4C83C753A9}"/>
              </a:ext>
            </a:extLst>
          </p:cNvPr>
          <p:cNvSpPr txBox="1">
            <a:spLocks noChangeArrowheads="1"/>
          </p:cNvSpPr>
          <p:nvPr/>
        </p:nvSpPr>
        <p:spPr bwMode="auto">
          <a:xfrm>
            <a:off x="3831821" y="1257236"/>
            <a:ext cx="8007418" cy="41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931" rIns="0" bIns="0">
            <a:spAutoFit/>
          </a:bodyPr>
          <a:lstStyle>
            <a:lvl1pPr marL="127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9pPr>
          </a:lstStyle>
          <a:p>
            <a:pPr algn="r">
              <a:spcBef>
                <a:spcPts val="53"/>
              </a:spcBef>
            </a:pPr>
            <a:r>
              <a:rPr lang="it-IT" altLang="en-US" sz="2668" b="1" dirty="0">
                <a:solidFill>
                  <a:srgbClr val="002060"/>
                </a:solidFill>
                <a:latin typeface="Helvetica-Bold"/>
                <a:cs typeface="Arial" panose="020B0604020202020204" pitchFamily="34" charset="0"/>
              </a:rPr>
              <a:t>Department of Master of Computer Applications</a:t>
            </a:r>
            <a:endParaRPr lang="en-US" altLang="en-US" sz="2668" b="1" dirty="0">
              <a:solidFill>
                <a:srgbClr val="002060"/>
              </a:solidFill>
              <a:latin typeface="Helvetica-Bold"/>
              <a:cs typeface="Arial" panose="020B0604020202020204" pitchFamily="34" charset="0"/>
            </a:endParaRPr>
          </a:p>
        </p:txBody>
      </p:sp>
      <p:sp>
        <p:nvSpPr>
          <p:cNvPr id="8201" name="object 2">
            <a:extLst>
              <a:ext uri="{FF2B5EF4-FFF2-40B4-BE49-F238E27FC236}">
                <a16:creationId xmlns:a16="http://schemas.microsoft.com/office/drawing/2014/main" id="{4544FBE9-9282-94ED-7D4E-875A6FE82B60}"/>
              </a:ext>
            </a:extLst>
          </p:cNvPr>
          <p:cNvSpPr txBox="1">
            <a:spLocks noChangeArrowheads="1"/>
          </p:cNvSpPr>
          <p:nvPr/>
        </p:nvSpPr>
        <p:spPr bwMode="auto">
          <a:xfrm>
            <a:off x="3693197" y="2597261"/>
            <a:ext cx="8271187" cy="74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931" rIns="0" bIns="0">
            <a:spAutoFit/>
          </a:bodyPr>
          <a:lstStyle>
            <a:lvl1pPr marL="127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9pPr>
          </a:lstStyle>
          <a:p>
            <a:pPr>
              <a:spcBef>
                <a:spcPts val="53"/>
              </a:spcBef>
            </a:pPr>
            <a:r>
              <a:rPr lang="en-US" altLang="en-US" sz="4791">
                <a:solidFill>
                  <a:srgbClr val="005893"/>
                </a:solidFill>
                <a:latin typeface="Playfair Display" panose="00000500000000000000" pitchFamily="2" charset="0"/>
                <a:cs typeface="Arial" panose="020B0604020202020204" pitchFamily="34" charset="0"/>
              </a:rPr>
              <a:t>Near Field Communication</a:t>
            </a:r>
          </a:p>
        </p:txBody>
      </p:sp>
      <p:sp>
        <p:nvSpPr>
          <p:cNvPr id="8202" name="object 2">
            <a:extLst>
              <a:ext uri="{FF2B5EF4-FFF2-40B4-BE49-F238E27FC236}">
                <a16:creationId xmlns:a16="http://schemas.microsoft.com/office/drawing/2014/main" id="{76C9D093-65BB-89AF-D09F-FF7A1DE00EE6}"/>
              </a:ext>
            </a:extLst>
          </p:cNvPr>
          <p:cNvSpPr txBox="1">
            <a:spLocks noChangeArrowheads="1"/>
          </p:cNvSpPr>
          <p:nvPr/>
        </p:nvSpPr>
        <p:spPr bwMode="auto">
          <a:xfrm>
            <a:off x="459618" y="4864328"/>
            <a:ext cx="4759398" cy="76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931" rIns="0" bIns="0">
            <a:spAutoFit/>
          </a:bodyPr>
          <a:lstStyle>
            <a:lvl1pPr marL="127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9pPr>
          </a:lstStyle>
          <a:p>
            <a:pPr algn="ctr">
              <a:spcBef>
                <a:spcPts val="53"/>
              </a:spcBef>
            </a:pPr>
            <a:r>
              <a:rPr lang="en-US" altLang="en-US" sz="2426">
                <a:latin typeface="Helvetica-Bold"/>
                <a:cs typeface="Arial" panose="020B0604020202020204" pitchFamily="34" charset="0"/>
              </a:rPr>
              <a:t>Ishita Sarkar </a:t>
            </a:r>
          </a:p>
          <a:p>
            <a:pPr algn="ctr">
              <a:spcBef>
                <a:spcPts val="53"/>
              </a:spcBef>
            </a:pPr>
            <a:r>
              <a:rPr lang="en-US" altLang="en-US" sz="2426">
                <a:latin typeface="Helvetica-Bold"/>
                <a:cs typeface="Arial" panose="020B0604020202020204" pitchFamily="34" charset="0"/>
              </a:rPr>
              <a:t>(1RV20MC028)</a:t>
            </a:r>
          </a:p>
        </p:txBody>
      </p:sp>
      <p:sp>
        <p:nvSpPr>
          <p:cNvPr id="8203" name="object 2">
            <a:extLst>
              <a:ext uri="{FF2B5EF4-FFF2-40B4-BE49-F238E27FC236}">
                <a16:creationId xmlns:a16="http://schemas.microsoft.com/office/drawing/2014/main" id="{E7F09498-8AC8-8AB1-8ADD-30D028B255D3}"/>
              </a:ext>
            </a:extLst>
          </p:cNvPr>
          <p:cNvSpPr txBox="1">
            <a:spLocks noChangeArrowheads="1"/>
          </p:cNvSpPr>
          <p:nvPr/>
        </p:nvSpPr>
        <p:spPr bwMode="auto">
          <a:xfrm>
            <a:off x="5402884" y="3874713"/>
            <a:ext cx="6469085" cy="229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931" rIns="0" bIns="0">
            <a:spAutoFit/>
          </a:bodyPr>
          <a:lstStyle>
            <a:lvl1pPr marL="127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9pPr>
          </a:lstStyle>
          <a:p>
            <a:pPr algn="ctr">
              <a:spcBef>
                <a:spcPts val="53"/>
              </a:spcBef>
            </a:pPr>
            <a:r>
              <a:rPr lang="en-US" altLang="en-US" sz="2426" dirty="0">
                <a:latin typeface="Times New Roman" panose="02020603050405020304" pitchFamily="18" charset="0"/>
                <a:cs typeface="Times New Roman" panose="02020603050405020304" pitchFamily="18" charset="0"/>
              </a:rPr>
              <a:t>Under the Guidance </a:t>
            </a:r>
          </a:p>
          <a:p>
            <a:pPr algn="ctr">
              <a:spcBef>
                <a:spcPts val="53"/>
              </a:spcBef>
            </a:pPr>
            <a:r>
              <a:rPr lang="en-US" altLang="en-US" sz="2426" dirty="0">
                <a:latin typeface="Times New Roman" panose="02020603050405020304" pitchFamily="18" charset="0"/>
                <a:cs typeface="Times New Roman" panose="02020603050405020304" pitchFamily="18" charset="0"/>
              </a:rPr>
              <a:t>of</a:t>
            </a:r>
          </a:p>
          <a:p>
            <a:pPr algn="ctr">
              <a:spcBef>
                <a:spcPts val="53"/>
              </a:spcBef>
            </a:pPr>
            <a:r>
              <a:rPr lang="en-US" altLang="en-US" sz="2426" dirty="0">
                <a:latin typeface="Times New Roman" panose="02020603050405020304" pitchFamily="18" charset="0"/>
                <a:cs typeface="Times New Roman" panose="02020603050405020304" pitchFamily="18" charset="0"/>
              </a:rPr>
              <a:t>Dr. Jasmine K.S</a:t>
            </a:r>
          </a:p>
          <a:p>
            <a:pPr algn="ctr">
              <a:spcBef>
                <a:spcPts val="53"/>
              </a:spcBef>
            </a:pPr>
            <a:r>
              <a:rPr lang="en-US" altLang="en-US" sz="2426" dirty="0">
                <a:latin typeface="Times New Roman" panose="02020603050405020304" pitchFamily="18" charset="0"/>
                <a:cs typeface="Times New Roman" panose="02020603050405020304" pitchFamily="18" charset="0"/>
              </a:rPr>
              <a:t>Associate Professor</a:t>
            </a:r>
          </a:p>
          <a:p>
            <a:pPr algn="ctr">
              <a:spcBef>
                <a:spcPts val="53"/>
              </a:spcBef>
            </a:pPr>
            <a:r>
              <a:rPr lang="en-US" altLang="en-US" sz="2426" dirty="0">
                <a:latin typeface="Times New Roman" panose="02020603050405020304" pitchFamily="18" charset="0"/>
                <a:cs typeface="Times New Roman" panose="02020603050405020304" pitchFamily="18" charset="0"/>
              </a:rPr>
              <a:t>Department of Master of Computer Application</a:t>
            </a:r>
          </a:p>
          <a:p>
            <a:pPr algn="ctr">
              <a:spcBef>
                <a:spcPts val="53"/>
              </a:spcBef>
            </a:pPr>
            <a:endParaRPr lang="en-US" altLang="en-US" sz="2304" dirty="0">
              <a:latin typeface="Helvetica-Bold"/>
              <a:cs typeface="Times New Roman" panose="02020603050405020304" pitchFamily="18" charset="0"/>
            </a:endParaRPr>
          </a:p>
        </p:txBody>
      </p:sp>
      <p:sp>
        <p:nvSpPr>
          <p:cNvPr id="8204" name="object 2">
            <a:extLst>
              <a:ext uri="{FF2B5EF4-FFF2-40B4-BE49-F238E27FC236}">
                <a16:creationId xmlns:a16="http://schemas.microsoft.com/office/drawing/2014/main" id="{BD1BB2EF-509D-AF97-5123-90B98592F19B}"/>
              </a:ext>
            </a:extLst>
          </p:cNvPr>
          <p:cNvSpPr txBox="1">
            <a:spLocks noChangeArrowheads="1"/>
          </p:cNvSpPr>
          <p:nvPr/>
        </p:nvSpPr>
        <p:spPr bwMode="auto">
          <a:xfrm>
            <a:off x="4092702" y="1973456"/>
            <a:ext cx="7254617" cy="454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931" rIns="0" bIns="0">
            <a:spAutoFit/>
          </a:bodyPr>
          <a:lstStyle>
            <a:lvl1pPr marL="127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MS PGothic" panose="020B0600070205080204" pitchFamily="34" charset="-128"/>
              </a:defRPr>
            </a:lvl9pPr>
          </a:lstStyle>
          <a:p>
            <a:pPr algn="ctr">
              <a:spcBef>
                <a:spcPts val="53"/>
              </a:spcBef>
            </a:pPr>
            <a:r>
              <a:rPr lang="en-US" altLang="en-US" sz="2911" dirty="0">
                <a:solidFill>
                  <a:srgbClr val="005893"/>
                </a:solidFill>
                <a:latin typeface="Playfair Display" panose="00000500000000000000" pitchFamily="2" charset="0"/>
                <a:cs typeface="Arial" panose="020B0604020202020204" pitchFamily="34" charset="0"/>
              </a:rPr>
              <a:t>20MCA 42 –Technical Seminar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DB7FA3C-1FC0-660C-6EA1-8CE494905FB6}"/>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3555" name="object 4">
            <a:extLst>
              <a:ext uri="{FF2B5EF4-FFF2-40B4-BE49-F238E27FC236}">
                <a16:creationId xmlns:a16="http://schemas.microsoft.com/office/drawing/2014/main" id="{91D245A7-5E7F-9E99-0F95-7D17D32A6CEF}"/>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23556" name="object 5">
            <a:extLst>
              <a:ext uri="{FF2B5EF4-FFF2-40B4-BE49-F238E27FC236}">
                <a16:creationId xmlns:a16="http://schemas.microsoft.com/office/drawing/2014/main" id="{6839343D-62FF-8ABD-0B50-87BBCC558CCE}"/>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23557" name="object 6">
            <a:extLst>
              <a:ext uri="{FF2B5EF4-FFF2-40B4-BE49-F238E27FC236}">
                <a16:creationId xmlns:a16="http://schemas.microsoft.com/office/drawing/2014/main" id="{E029C378-BFC9-811C-A189-737A20809FF5}"/>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23558" name="object 7">
            <a:extLst>
              <a:ext uri="{FF2B5EF4-FFF2-40B4-BE49-F238E27FC236}">
                <a16:creationId xmlns:a16="http://schemas.microsoft.com/office/drawing/2014/main" id="{568EE4E9-0FA2-AB03-523B-30C27B7D41B8}"/>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8CD7A48A-BC66-4407-C6D3-0329A61910E4}"/>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7E85BD62-CE9D-7BF2-1E70-F674F6AC678D}"/>
              </a:ext>
            </a:extLst>
          </p:cNvPr>
          <p:cNvSpPr/>
          <p:nvPr/>
        </p:nvSpPr>
        <p:spPr>
          <a:xfrm>
            <a:off x="611718" y="1026197"/>
            <a:ext cx="11235221" cy="5691302"/>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2A229C5C-3EBA-17AA-849B-BFFB95A2D11D}"/>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Review </a:t>
            </a:r>
          </a:p>
        </p:txBody>
      </p:sp>
      <p:graphicFrame>
        <p:nvGraphicFramePr>
          <p:cNvPr id="12" name="Table 11">
            <a:extLst>
              <a:ext uri="{FF2B5EF4-FFF2-40B4-BE49-F238E27FC236}">
                <a16:creationId xmlns:a16="http://schemas.microsoft.com/office/drawing/2014/main" id="{0BCD6C6A-371A-DB95-3D53-28D52F7B3F20}"/>
              </a:ext>
            </a:extLst>
          </p:cNvPr>
          <p:cNvGraphicFramePr>
            <a:graphicFrameLocks noGrp="1"/>
          </p:cNvGraphicFramePr>
          <p:nvPr/>
        </p:nvGraphicFramePr>
        <p:xfrm>
          <a:off x="1039140" y="1811729"/>
          <a:ext cx="9950068" cy="3539876"/>
        </p:xfrm>
        <a:graphic>
          <a:graphicData uri="http://schemas.openxmlformats.org/drawingml/2006/table">
            <a:tbl>
              <a:tblPr firstRow="1" bandRow="1">
                <a:tableStyleId>{5C22544A-7EE6-4342-B048-85BDC9FD1C3A}</a:tableStyleId>
              </a:tblPr>
              <a:tblGrid>
                <a:gridCol w="2487517">
                  <a:extLst>
                    <a:ext uri="{9D8B030D-6E8A-4147-A177-3AD203B41FA5}">
                      <a16:colId xmlns:a16="http://schemas.microsoft.com/office/drawing/2014/main" val="20000"/>
                    </a:ext>
                  </a:extLst>
                </a:gridCol>
                <a:gridCol w="2487517">
                  <a:extLst>
                    <a:ext uri="{9D8B030D-6E8A-4147-A177-3AD203B41FA5}">
                      <a16:colId xmlns:a16="http://schemas.microsoft.com/office/drawing/2014/main" val="20001"/>
                    </a:ext>
                  </a:extLst>
                </a:gridCol>
                <a:gridCol w="2487517">
                  <a:extLst>
                    <a:ext uri="{9D8B030D-6E8A-4147-A177-3AD203B41FA5}">
                      <a16:colId xmlns:a16="http://schemas.microsoft.com/office/drawing/2014/main" val="20002"/>
                    </a:ext>
                  </a:extLst>
                </a:gridCol>
                <a:gridCol w="2487517">
                  <a:extLst>
                    <a:ext uri="{9D8B030D-6E8A-4147-A177-3AD203B41FA5}">
                      <a16:colId xmlns:a16="http://schemas.microsoft.com/office/drawing/2014/main" val="20003"/>
                    </a:ext>
                  </a:extLst>
                </a:gridCol>
              </a:tblGrid>
              <a:tr h="277236">
                <a:tc>
                  <a:txBody>
                    <a:bodyPr/>
                    <a:lstStyle/>
                    <a:p>
                      <a:r>
                        <a:rPr lang="en-IN" sz="1500" b="1" dirty="0">
                          <a:latin typeface="Times New Roman" panose="02020603050405020304" pitchFamily="18" charset="0"/>
                          <a:cs typeface="Times New Roman" panose="02020603050405020304" pitchFamily="18" charset="0"/>
                        </a:rPr>
                        <a:t>S No </a:t>
                      </a:r>
                    </a:p>
                  </a:txBody>
                  <a:tcPr marL="55449" marR="55449" marT="27719" marB="27719"/>
                </a:tc>
                <a:tc>
                  <a:txBody>
                    <a:bodyPr/>
                    <a:lstStyle/>
                    <a:p>
                      <a:r>
                        <a:rPr lang="en-IN" sz="1500" b="1" dirty="0">
                          <a:latin typeface="Times New Roman" panose="02020603050405020304" pitchFamily="18" charset="0"/>
                          <a:cs typeface="Times New Roman" panose="02020603050405020304" pitchFamily="18" charset="0"/>
                        </a:rPr>
                        <a:t>Author and Paper title</a:t>
                      </a:r>
                    </a:p>
                  </a:txBody>
                  <a:tcPr marL="55449" marR="55449" marT="27719" marB="27719"/>
                </a:tc>
                <a:tc>
                  <a:txBody>
                    <a:bodyPr/>
                    <a:lstStyle/>
                    <a:p>
                      <a:r>
                        <a:rPr lang="en-IN" sz="1500" b="1" dirty="0">
                          <a:latin typeface="Times New Roman" panose="02020603050405020304" pitchFamily="18" charset="0"/>
                          <a:cs typeface="Times New Roman" panose="02020603050405020304" pitchFamily="18" charset="0"/>
                        </a:rPr>
                        <a:t>Details of</a:t>
                      </a:r>
                      <a:r>
                        <a:rPr lang="en-IN" sz="1500" b="1" baseline="0" dirty="0">
                          <a:latin typeface="Times New Roman" panose="02020603050405020304" pitchFamily="18" charset="0"/>
                          <a:cs typeface="Times New Roman" panose="02020603050405020304" pitchFamily="18" charset="0"/>
                        </a:rPr>
                        <a:t> Publication </a:t>
                      </a:r>
                      <a:endParaRPr lang="en-IN" sz="1500" b="1" dirty="0">
                        <a:latin typeface="Times New Roman" panose="02020603050405020304" pitchFamily="18" charset="0"/>
                        <a:cs typeface="Times New Roman" panose="02020603050405020304" pitchFamily="18" charset="0"/>
                      </a:endParaRPr>
                    </a:p>
                  </a:txBody>
                  <a:tcPr marL="55449" marR="55449" marT="27719" marB="27719"/>
                </a:tc>
                <a:tc>
                  <a:txBody>
                    <a:bodyPr/>
                    <a:lstStyle/>
                    <a:p>
                      <a:r>
                        <a:rPr lang="en-IN" sz="1500" b="1" dirty="0">
                          <a:latin typeface="Times New Roman" panose="02020603050405020304" pitchFamily="18" charset="0"/>
                          <a:cs typeface="Times New Roman" panose="02020603050405020304" pitchFamily="18" charset="0"/>
                        </a:rPr>
                        <a:t>Summary of the Paper </a:t>
                      </a:r>
                    </a:p>
                  </a:txBody>
                  <a:tcPr marL="55449" marR="55449" marT="27719" marB="27719"/>
                </a:tc>
                <a:extLst>
                  <a:ext uri="{0D108BD9-81ED-4DB2-BD59-A6C34878D82A}">
                    <a16:rowId xmlns:a16="http://schemas.microsoft.com/office/drawing/2014/main" val="10000"/>
                  </a:ext>
                </a:extLst>
              </a:tr>
              <a:tr h="3160599">
                <a:tc>
                  <a:txBody>
                    <a:bodyPr/>
                    <a:lstStyle/>
                    <a:p>
                      <a:r>
                        <a:rPr lang="en-IN" sz="1500" dirty="0">
                          <a:latin typeface="Times New Roman" panose="02020603050405020304" pitchFamily="18" charset="0"/>
                          <a:cs typeface="Times New Roman" panose="02020603050405020304" pitchFamily="18" charset="0"/>
                        </a:rPr>
                        <a:t>4</a:t>
                      </a:r>
                    </a:p>
                  </a:txBody>
                  <a:tcPr marL="55449" marR="55449" marT="27719" marB="27719"/>
                </a:tc>
                <a:tc>
                  <a:txBody>
                    <a:bodyPr/>
                    <a:lstStyle/>
                    <a:p>
                      <a:r>
                        <a:rPr lang="en-IN" sz="1500" dirty="0" err="1">
                          <a:latin typeface="Times New Roman" panose="02020603050405020304" pitchFamily="18" charset="0"/>
                          <a:cs typeface="Times New Roman" panose="02020603050405020304" pitchFamily="18" charset="0"/>
                        </a:rPr>
                        <a:t>Stanyo</a:t>
                      </a:r>
                      <a:r>
                        <a:rPr lang="en-IN" sz="1500" dirty="0">
                          <a:latin typeface="Times New Roman" panose="02020603050405020304" pitchFamily="18" charset="0"/>
                          <a:cs typeface="Times New Roman" panose="02020603050405020304" pitchFamily="18" charset="0"/>
                        </a:rPr>
                        <a:t> Kolev</a:t>
                      </a:r>
                    </a:p>
                    <a:p>
                      <a:r>
                        <a:rPr lang="en-US" sz="1500" b="1" dirty="0">
                          <a:latin typeface="Times New Roman" panose="02020603050405020304" pitchFamily="18" charset="0"/>
                          <a:cs typeface="Times New Roman" panose="02020603050405020304" pitchFamily="18" charset="0"/>
                        </a:rPr>
                        <a:t>Designing a NFC system</a:t>
                      </a:r>
                      <a:endParaRPr lang="en-IN" sz="1500" b="1" dirty="0">
                        <a:latin typeface="Times New Roman" panose="02020603050405020304" pitchFamily="18" charset="0"/>
                        <a:cs typeface="Times New Roman" panose="02020603050405020304" pitchFamily="18" charset="0"/>
                      </a:endParaRPr>
                    </a:p>
                  </a:txBody>
                  <a:tcPr marL="55449" marR="55449" marT="27719" marB="27719"/>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Published in: 2021 56th International Scientific Conference on Information, Communication and Energy Systems and Technologies (ICEST) Date of Conference: 16-18 June 2021 Date Added to IEEE Xplore: 28 July 2021 INSPEC Accession Number: 20942963 DOI: 10.1109/ICEST52640.2021.9483482 Publisher: IEEE Conference Location: </a:t>
                      </a:r>
                      <a:r>
                        <a:rPr lang="en-US" sz="1500" dirty="0" err="1">
                          <a:latin typeface="Times New Roman" panose="02020603050405020304" pitchFamily="18" charset="0"/>
                          <a:cs typeface="Times New Roman" panose="02020603050405020304" pitchFamily="18" charset="0"/>
                        </a:rPr>
                        <a:t>Sozopol</a:t>
                      </a:r>
                      <a:r>
                        <a:rPr lang="en-US" sz="1500" dirty="0">
                          <a:latin typeface="Times New Roman" panose="02020603050405020304" pitchFamily="18" charset="0"/>
                          <a:cs typeface="Times New Roman" panose="02020603050405020304" pitchFamily="18" charset="0"/>
                        </a:rPr>
                        <a:t>, Bulgaria</a:t>
                      </a:r>
                      <a:endParaRPr lang="en-IN" sz="1500" dirty="0">
                        <a:latin typeface="Times New Roman" panose="02020603050405020304" pitchFamily="18" charset="0"/>
                        <a:cs typeface="Times New Roman" panose="02020603050405020304" pitchFamily="18" charset="0"/>
                      </a:endParaRPr>
                    </a:p>
                  </a:txBody>
                  <a:tcPr marL="55449" marR="55449" marT="27719" marB="27719"/>
                </a:tc>
                <a:tc>
                  <a:txBody>
                    <a:bodyPr/>
                    <a:lstStyle/>
                    <a:p>
                      <a:r>
                        <a:rPr lang="en-US" sz="1500" b="0" i="0" dirty="0">
                          <a:solidFill>
                            <a:schemeClr val="dk1"/>
                          </a:solidFill>
                          <a:effectLst/>
                          <a:latin typeface="+mn-lt"/>
                          <a:ea typeface="+mn-ea"/>
                          <a:cs typeface="+mn-cs"/>
                        </a:rPr>
                        <a:t>The article proposes an NFC system with NXP PN 532 chip, designed and implemented an antenna for 13.56 </a:t>
                      </a:r>
                      <a:r>
                        <a:rPr lang="en-US" sz="1500" b="0" i="0" dirty="0" err="1">
                          <a:solidFill>
                            <a:schemeClr val="dk1"/>
                          </a:solidFill>
                          <a:effectLst/>
                          <a:latin typeface="+mn-lt"/>
                          <a:ea typeface="+mn-ea"/>
                          <a:cs typeface="+mn-cs"/>
                        </a:rPr>
                        <a:t>MHz.</a:t>
                      </a:r>
                      <a:r>
                        <a:rPr lang="en-US" sz="1500" b="0" i="0" dirty="0">
                          <a:solidFill>
                            <a:schemeClr val="dk1"/>
                          </a:solidFill>
                          <a:effectLst/>
                          <a:latin typeface="+mn-lt"/>
                          <a:ea typeface="+mn-ea"/>
                          <a:cs typeface="+mn-cs"/>
                        </a:rPr>
                        <a:t> NFC technology is entering the Bulgarian market and is developing at a very fast pace. </a:t>
                      </a:r>
                      <a:endParaRPr lang="en-IN" sz="1500" dirty="0">
                        <a:latin typeface="Times New Roman" panose="02020603050405020304" pitchFamily="18" charset="0"/>
                        <a:cs typeface="Times New Roman" panose="02020603050405020304" pitchFamily="18" charset="0"/>
                      </a:endParaRPr>
                    </a:p>
                  </a:txBody>
                  <a:tcPr marL="55449" marR="55449" marT="27719" marB="27719"/>
                </a:tc>
                <a:extLst>
                  <a:ext uri="{0D108BD9-81ED-4DB2-BD59-A6C34878D82A}">
                    <a16:rowId xmlns:a16="http://schemas.microsoft.com/office/drawing/2014/main" val="10001"/>
                  </a:ext>
                </a:extLst>
              </a:tr>
            </a:tbl>
          </a:graphicData>
        </a:graphic>
      </p:graphicFrame>
      <p:sp>
        <p:nvSpPr>
          <p:cNvPr id="14" name="object 7">
            <a:extLst>
              <a:ext uri="{FF2B5EF4-FFF2-40B4-BE49-F238E27FC236}">
                <a16:creationId xmlns:a16="http://schemas.microsoft.com/office/drawing/2014/main" id="{346F2FA5-61E6-F395-2FF2-16972D02CD5F}"/>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B0876E-8B2E-7270-5BBA-E6C1C339C8CC}"/>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5603" name="object 4">
            <a:extLst>
              <a:ext uri="{FF2B5EF4-FFF2-40B4-BE49-F238E27FC236}">
                <a16:creationId xmlns:a16="http://schemas.microsoft.com/office/drawing/2014/main" id="{369ADF9E-009D-453F-2846-4B9A63D38D6F}"/>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25604" name="object 5">
            <a:extLst>
              <a:ext uri="{FF2B5EF4-FFF2-40B4-BE49-F238E27FC236}">
                <a16:creationId xmlns:a16="http://schemas.microsoft.com/office/drawing/2014/main" id="{1A2112DE-6CAC-9674-EC77-B622A66F0C5A}"/>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25605" name="object 6">
            <a:extLst>
              <a:ext uri="{FF2B5EF4-FFF2-40B4-BE49-F238E27FC236}">
                <a16:creationId xmlns:a16="http://schemas.microsoft.com/office/drawing/2014/main" id="{3D4BD542-7E8F-ED8F-2958-6286F30AEC15}"/>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25606" name="object 7">
            <a:extLst>
              <a:ext uri="{FF2B5EF4-FFF2-40B4-BE49-F238E27FC236}">
                <a16:creationId xmlns:a16="http://schemas.microsoft.com/office/drawing/2014/main" id="{740BE1A1-CFE6-627C-0689-ABAEFCE5A632}"/>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A9F090A4-200E-3A7E-D34F-D160DF0DF129}"/>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5608" name="Title 10">
            <a:extLst>
              <a:ext uri="{FF2B5EF4-FFF2-40B4-BE49-F238E27FC236}">
                <a16:creationId xmlns:a16="http://schemas.microsoft.com/office/drawing/2014/main" id="{62190736-9A7D-B79D-60D1-B3CADFE061F0}"/>
              </a:ext>
            </a:extLst>
          </p:cNvPr>
          <p:cNvSpPr>
            <a:spLocks noGrp="1"/>
          </p:cNvSpPr>
          <p:nvPr>
            <p:ph type="title"/>
          </p:nvPr>
        </p:nvSpPr>
        <p:spPr/>
        <p:txBody>
          <a:bodyPr>
            <a:normAutofit fontScale="90000"/>
          </a:bodyPr>
          <a:lstStyle/>
          <a:p>
            <a:r>
              <a:rPr lang="en-US" altLang="en-US" sz="1819">
                <a:latin typeface="Playfair Display" panose="00000500000000000000" pitchFamily="2" charset="0"/>
              </a:rPr>
              <a:t>Go, change the world</a:t>
            </a:r>
          </a:p>
        </p:txBody>
      </p:sp>
      <p:sp>
        <p:nvSpPr>
          <p:cNvPr id="2" name="Rectangle 1">
            <a:extLst>
              <a:ext uri="{FF2B5EF4-FFF2-40B4-BE49-F238E27FC236}">
                <a16:creationId xmlns:a16="http://schemas.microsoft.com/office/drawing/2014/main" id="{E151DB97-94AF-B69E-7E11-0A8B3DA424FB}"/>
              </a:ext>
            </a:extLst>
          </p:cNvPr>
          <p:cNvSpPr/>
          <p:nvPr/>
        </p:nvSpPr>
        <p:spPr>
          <a:xfrm>
            <a:off x="611718" y="1026197"/>
            <a:ext cx="11235221" cy="5691302"/>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49D8EF84-D5FA-A7F9-8523-7F0D3E4CFB6B}"/>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Review </a:t>
            </a:r>
          </a:p>
        </p:txBody>
      </p:sp>
      <p:graphicFrame>
        <p:nvGraphicFramePr>
          <p:cNvPr id="12" name="Table 11">
            <a:extLst>
              <a:ext uri="{FF2B5EF4-FFF2-40B4-BE49-F238E27FC236}">
                <a16:creationId xmlns:a16="http://schemas.microsoft.com/office/drawing/2014/main" id="{E69D3442-3712-7A48-543E-6F9309040FE0}"/>
              </a:ext>
            </a:extLst>
          </p:cNvPr>
          <p:cNvGraphicFramePr>
            <a:graphicFrameLocks noGrp="1"/>
          </p:cNvGraphicFramePr>
          <p:nvPr/>
        </p:nvGraphicFramePr>
        <p:xfrm>
          <a:off x="1039140" y="1811729"/>
          <a:ext cx="9950069" cy="2107266"/>
        </p:xfrm>
        <a:graphic>
          <a:graphicData uri="http://schemas.openxmlformats.org/drawingml/2006/table">
            <a:tbl>
              <a:tblPr firstRow="1" bandRow="1">
                <a:tableStyleId>{5C22544A-7EE6-4342-B048-85BDC9FD1C3A}</a:tableStyleId>
              </a:tblPr>
              <a:tblGrid>
                <a:gridCol w="2423019">
                  <a:extLst>
                    <a:ext uri="{9D8B030D-6E8A-4147-A177-3AD203B41FA5}">
                      <a16:colId xmlns:a16="http://schemas.microsoft.com/office/drawing/2014/main" val="20000"/>
                    </a:ext>
                  </a:extLst>
                </a:gridCol>
                <a:gridCol w="2552016">
                  <a:extLst>
                    <a:ext uri="{9D8B030D-6E8A-4147-A177-3AD203B41FA5}">
                      <a16:colId xmlns:a16="http://schemas.microsoft.com/office/drawing/2014/main" val="20001"/>
                    </a:ext>
                  </a:extLst>
                </a:gridCol>
                <a:gridCol w="2487517">
                  <a:extLst>
                    <a:ext uri="{9D8B030D-6E8A-4147-A177-3AD203B41FA5}">
                      <a16:colId xmlns:a16="http://schemas.microsoft.com/office/drawing/2014/main" val="20002"/>
                    </a:ext>
                  </a:extLst>
                </a:gridCol>
                <a:gridCol w="2487517">
                  <a:extLst>
                    <a:ext uri="{9D8B030D-6E8A-4147-A177-3AD203B41FA5}">
                      <a16:colId xmlns:a16="http://schemas.microsoft.com/office/drawing/2014/main" val="20003"/>
                    </a:ext>
                  </a:extLst>
                </a:gridCol>
              </a:tblGrid>
              <a:tr h="277256">
                <a:tc>
                  <a:txBody>
                    <a:bodyPr/>
                    <a:lstStyle/>
                    <a:p>
                      <a:r>
                        <a:rPr lang="en-IN" sz="1500" b="1" dirty="0">
                          <a:latin typeface="Times New Roman" panose="02020603050405020304" pitchFamily="18" charset="0"/>
                          <a:cs typeface="Times New Roman" panose="02020603050405020304" pitchFamily="18" charset="0"/>
                        </a:rPr>
                        <a:t>S No </a:t>
                      </a:r>
                    </a:p>
                  </a:txBody>
                  <a:tcPr marL="55449" marR="55449" marT="27717" marB="27717"/>
                </a:tc>
                <a:tc>
                  <a:txBody>
                    <a:bodyPr/>
                    <a:lstStyle/>
                    <a:p>
                      <a:r>
                        <a:rPr lang="en-IN" sz="1500" b="1" dirty="0">
                          <a:latin typeface="Times New Roman" panose="02020603050405020304" pitchFamily="18" charset="0"/>
                          <a:cs typeface="Times New Roman" panose="02020603050405020304" pitchFamily="18" charset="0"/>
                        </a:rPr>
                        <a:t>Author and Paper title</a:t>
                      </a:r>
                    </a:p>
                  </a:txBody>
                  <a:tcPr marL="55449" marR="55449" marT="27717" marB="27717"/>
                </a:tc>
                <a:tc>
                  <a:txBody>
                    <a:bodyPr/>
                    <a:lstStyle/>
                    <a:p>
                      <a:r>
                        <a:rPr lang="en-IN" sz="1500" b="1" dirty="0">
                          <a:latin typeface="Times New Roman" panose="02020603050405020304" pitchFamily="18" charset="0"/>
                          <a:cs typeface="Times New Roman" panose="02020603050405020304" pitchFamily="18" charset="0"/>
                        </a:rPr>
                        <a:t>Details of</a:t>
                      </a:r>
                      <a:r>
                        <a:rPr lang="en-IN" sz="1500" b="1" baseline="0" dirty="0">
                          <a:latin typeface="Times New Roman" panose="02020603050405020304" pitchFamily="18" charset="0"/>
                          <a:cs typeface="Times New Roman" panose="02020603050405020304" pitchFamily="18" charset="0"/>
                        </a:rPr>
                        <a:t> Publication </a:t>
                      </a:r>
                      <a:endParaRPr lang="en-IN" sz="1500" b="1" dirty="0">
                        <a:latin typeface="Times New Roman" panose="02020603050405020304" pitchFamily="18" charset="0"/>
                        <a:cs typeface="Times New Roman" panose="02020603050405020304" pitchFamily="18" charset="0"/>
                      </a:endParaRPr>
                    </a:p>
                  </a:txBody>
                  <a:tcPr marL="55449" marR="55449" marT="27717" marB="27717"/>
                </a:tc>
                <a:tc>
                  <a:txBody>
                    <a:bodyPr/>
                    <a:lstStyle/>
                    <a:p>
                      <a:r>
                        <a:rPr lang="en-IN" sz="1500" b="1" dirty="0">
                          <a:latin typeface="Times New Roman" panose="02020603050405020304" pitchFamily="18" charset="0"/>
                          <a:cs typeface="Times New Roman" panose="02020603050405020304" pitchFamily="18" charset="0"/>
                        </a:rPr>
                        <a:t>Summary of the Paper </a:t>
                      </a:r>
                    </a:p>
                  </a:txBody>
                  <a:tcPr marL="55449" marR="55449" marT="27717" marB="27717"/>
                </a:tc>
                <a:extLst>
                  <a:ext uri="{0D108BD9-81ED-4DB2-BD59-A6C34878D82A}">
                    <a16:rowId xmlns:a16="http://schemas.microsoft.com/office/drawing/2014/main" val="10000"/>
                  </a:ext>
                </a:extLst>
              </a:tr>
              <a:tr h="1830011">
                <a:tc>
                  <a:txBody>
                    <a:bodyPr/>
                    <a:lstStyle/>
                    <a:p>
                      <a:r>
                        <a:rPr lang="en-IN" sz="1500" dirty="0">
                          <a:latin typeface="Times New Roman" panose="02020603050405020304" pitchFamily="18" charset="0"/>
                          <a:cs typeface="Times New Roman" panose="02020603050405020304" pitchFamily="18" charset="0"/>
                        </a:rPr>
                        <a:t>5</a:t>
                      </a:r>
                    </a:p>
                  </a:txBody>
                  <a:tcPr marL="55449" marR="55449" marT="27717" marB="27717"/>
                </a:tc>
                <a:tc>
                  <a:txBody>
                    <a:bodyPr/>
                    <a:lstStyle/>
                    <a:p>
                      <a:r>
                        <a:rPr lang="en-IN" sz="1500" dirty="0">
                          <a:latin typeface="Times New Roman" panose="02020603050405020304" pitchFamily="18" charset="0"/>
                          <a:cs typeface="Times New Roman" panose="02020603050405020304" pitchFamily="18" charset="0"/>
                        </a:rPr>
                        <a:t>Neeraj Kumar Singh</a:t>
                      </a:r>
                    </a:p>
                    <a:p>
                      <a:r>
                        <a:rPr lang="en-US" sz="1500" b="1" dirty="0">
                          <a:latin typeface="Times New Roman" panose="02020603050405020304" pitchFamily="18" charset="0"/>
                          <a:cs typeface="Times New Roman" panose="02020603050405020304" pitchFamily="18" charset="0"/>
                        </a:rPr>
                        <a:t>Near-field Communication (NFC) An Alternative to RFID in Libraries</a:t>
                      </a:r>
                      <a:endParaRPr lang="en-IN" sz="1500" b="1" dirty="0">
                        <a:latin typeface="Times New Roman" panose="02020603050405020304" pitchFamily="18" charset="0"/>
                        <a:cs typeface="Times New Roman" panose="02020603050405020304" pitchFamily="18" charset="0"/>
                      </a:endParaRPr>
                    </a:p>
                  </a:txBody>
                  <a:tcPr marL="55449" marR="55449" marT="27717" marB="27717"/>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500" b="0" i="0" dirty="0">
                          <a:solidFill>
                            <a:schemeClr val="dk1"/>
                          </a:solidFill>
                          <a:effectLst/>
                          <a:latin typeface="+mn-lt"/>
                          <a:ea typeface="+mn-ea"/>
                          <a:cs typeface="+mn-cs"/>
                        </a:rPr>
                        <a:t>Information Technology and Libraries</a:t>
                      </a:r>
                      <a:endParaRPr lang="en-US" sz="1500" b="0" i="0" dirty="0">
                        <a:solidFill>
                          <a:schemeClr val="dk1"/>
                        </a:solidFill>
                        <a:effectLst/>
                        <a:latin typeface="+mn-lt"/>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500" b="0" i="0" dirty="0">
                          <a:solidFill>
                            <a:schemeClr val="dk1"/>
                          </a:solidFill>
                          <a:effectLst/>
                          <a:latin typeface="+mn-lt"/>
                          <a:ea typeface="+mn-ea"/>
                          <a:cs typeface="+mn-cs"/>
                        </a:rPr>
                        <a:t>Singh, N. K. (2020). Near-field Communication (NFC). </a:t>
                      </a:r>
                      <a:r>
                        <a:rPr lang="en-US" sz="1500" b="0" i="1" dirty="0">
                          <a:solidFill>
                            <a:schemeClr val="dk1"/>
                          </a:solidFill>
                          <a:effectLst/>
                          <a:latin typeface="+mn-lt"/>
                          <a:ea typeface="+mn-ea"/>
                          <a:cs typeface="+mn-cs"/>
                        </a:rPr>
                        <a:t>Information Technology and Libraries</a:t>
                      </a:r>
                      <a:r>
                        <a:rPr lang="en-US" sz="1500" b="0" i="0" dirty="0">
                          <a:solidFill>
                            <a:schemeClr val="dk1"/>
                          </a:solidFill>
                          <a:effectLst/>
                          <a:latin typeface="+mn-lt"/>
                          <a:ea typeface="+mn-ea"/>
                          <a:cs typeface="+mn-cs"/>
                        </a:rPr>
                        <a:t>, </a:t>
                      </a:r>
                      <a:r>
                        <a:rPr lang="en-US" sz="1500" b="0" i="1" dirty="0">
                          <a:solidFill>
                            <a:schemeClr val="dk1"/>
                          </a:solidFill>
                          <a:effectLst/>
                          <a:latin typeface="+mn-lt"/>
                          <a:ea typeface="+mn-ea"/>
                          <a:cs typeface="+mn-cs"/>
                        </a:rPr>
                        <a:t>39</a:t>
                      </a:r>
                      <a:r>
                        <a:rPr lang="en-US" sz="1500" b="0" i="0" dirty="0">
                          <a:solidFill>
                            <a:schemeClr val="dk1"/>
                          </a:solidFill>
                          <a:effectLst/>
                          <a:latin typeface="+mn-lt"/>
                          <a:ea typeface="+mn-ea"/>
                          <a:cs typeface="+mn-cs"/>
                        </a:rPr>
                        <a:t>(2). https://doi.org/10.6017/ital.v39i2.11811</a:t>
                      </a:r>
                      <a:endParaRPr lang="en-IN" sz="1500" dirty="0">
                        <a:latin typeface="Times New Roman" panose="02020603050405020304" pitchFamily="18" charset="0"/>
                        <a:cs typeface="Times New Roman" panose="02020603050405020304" pitchFamily="18" charset="0"/>
                      </a:endParaRPr>
                    </a:p>
                  </a:txBody>
                  <a:tcPr marL="55449" marR="55449" marT="27717" marB="27717"/>
                </a:tc>
                <a:tc>
                  <a:txBody>
                    <a:bodyPr/>
                    <a:lstStyle/>
                    <a:p>
                      <a:r>
                        <a:rPr lang="en-US" sz="1500" b="0" i="0" dirty="0">
                          <a:solidFill>
                            <a:schemeClr val="dk1"/>
                          </a:solidFill>
                          <a:effectLst/>
                          <a:latin typeface="+mn-lt"/>
                          <a:ea typeface="+mn-ea"/>
                          <a:cs typeface="+mn-cs"/>
                        </a:rPr>
                        <a:t>The aim of this paper is to explore NFC technology and its applications in modern era. The paper will discuss potential use of NFC in the advancement of traditional library management system.</a:t>
                      </a:r>
                      <a:endParaRPr lang="en-IN" sz="1500" dirty="0">
                        <a:latin typeface="Times New Roman" panose="02020603050405020304" pitchFamily="18" charset="0"/>
                        <a:cs typeface="Times New Roman" panose="02020603050405020304" pitchFamily="18" charset="0"/>
                      </a:endParaRPr>
                    </a:p>
                  </a:txBody>
                  <a:tcPr marL="55449" marR="55449" marT="27717" marB="27717"/>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272C1A-47C4-BDCD-4F8D-CFAB6DD93FC3}"/>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7651" name="object 4">
            <a:extLst>
              <a:ext uri="{FF2B5EF4-FFF2-40B4-BE49-F238E27FC236}">
                <a16:creationId xmlns:a16="http://schemas.microsoft.com/office/drawing/2014/main" id="{F49573B1-59EE-358D-1D9E-D67456B6863E}"/>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27652" name="object 5">
            <a:extLst>
              <a:ext uri="{FF2B5EF4-FFF2-40B4-BE49-F238E27FC236}">
                <a16:creationId xmlns:a16="http://schemas.microsoft.com/office/drawing/2014/main" id="{765F425B-8F21-FBA3-477E-62CF2C407388}"/>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27653" name="object 6">
            <a:extLst>
              <a:ext uri="{FF2B5EF4-FFF2-40B4-BE49-F238E27FC236}">
                <a16:creationId xmlns:a16="http://schemas.microsoft.com/office/drawing/2014/main" id="{D811ECB5-829E-0E21-8E35-26E9612CA01B}"/>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27654" name="object 7">
            <a:extLst>
              <a:ext uri="{FF2B5EF4-FFF2-40B4-BE49-F238E27FC236}">
                <a16:creationId xmlns:a16="http://schemas.microsoft.com/office/drawing/2014/main" id="{9260E43D-941C-6838-9B83-59DFAC3E9D8F}"/>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0BB514EA-EE9C-3343-18B3-AB1B37874338}"/>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7656" name="Title 10">
            <a:extLst>
              <a:ext uri="{FF2B5EF4-FFF2-40B4-BE49-F238E27FC236}">
                <a16:creationId xmlns:a16="http://schemas.microsoft.com/office/drawing/2014/main" id="{4A8DBCD2-0C05-8926-2642-FAFAD5A2E5C1}"/>
              </a:ext>
            </a:extLst>
          </p:cNvPr>
          <p:cNvSpPr>
            <a:spLocks noGrp="1"/>
          </p:cNvSpPr>
          <p:nvPr>
            <p:ph type="title"/>
          </p:nvPr>
        </p:nvSpPr>
        <p:spPr/>
        <p:txBody>
          <a:bodyPr>
            <a:normAutofit fontScale="90000"/>
          </a:bodyPr>
          <a:lstStyle/>
          <a:p>
            <a:r>
              <a:rPr lang="en-US" altLang="en-US" sz="1819">
                <a:latin typeface="Playfair Display" panose="00000500000000000000" pitchFamily="2" charset="0"/>
              </a:rPr>
              <a:t>Go, change the world</a:t>
            </a:r>
          </a:p>
        </p:txBody>
      </p:sp>
      <p:sp>
        <p:nvSpPr>
          <p:cNvPr id="2" name="Rectangle 1">
            <a:extLst>
              <a:ext uri="{FF2B5EF4-FFF2-40B4-BE49-F238E27FC236}">
                <a16:creationId xmlns:a16="http://schemas.microsoft.com/office/drawing/2014/main" id="{F8A340E6-C5EF-4E82-9954-13B04B28E5A8}"/>
              </a:ext>
            </a:extLst>
          </p:cNvPr>
          <p:cNvSpPr/>
          <p:nvPr/>
        </p:nvSpPr>
        <p:spPr>
          <a:xfrm>
            <a:off x="611718" y="1026197"/>
            <a:ext cx="11235221" cy="5691302"/>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AEBB89EF-0003-5536-0708-63E64D49D5EA}"/>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Review </a:t>
            </a:r>
          </a:p>
        </p:txBody>
      </p:sp>
      <p:graphicFrame>
        <p:nvGraphicFramePr>
          <p:cNvPr id="12" name="Table 11">
            <a:extLst>
              <a:ext uri="{FF2B5EF4-FFF2-40B4-BE49-F238E27FC236}">
                <a16:creationId xmlns:a16="http://schemas.microsoft.com/office/drawing/2014/main" id="{C57B9E57-09AE-93EE-39AB-02BCE25B7361}"/>
              </a:ext>
            </a:extLst>
          </p:cNvPr>
          <p:cNvGraphicFramePr>
            <a:graphicFrameLocks noGrp="1"/>
          </p:cNvGraphicFramePr>
          <p:nvPr/>
        </p:nvGraphicFramePr>
        <p:xfrm>
          <a:off x="1039140" y="1811729"/>
          <a:ext cx="9950069" cy="3216252"/>
        </p:xfrm>
        <a:graphic>
          <a:graphicData uri="http://schemas.openxmlformats.org/drawingml/2006/table">
            <a:tbl>
              <a:tblPr firstRow="1" bandRow="1">
                <a:tableStyleId>{5C22544A-7EE6-4342-B048-85BDC9FD1C3A}</a:tableStyleId>
              </a:tblPr>
              <a:tblGrid>
                <a:gridCol w="2487517">
                  <a:extLst>
                    <a:ext uri="{9D8B030D-6E8A-4147-A177-3AD203B41FA5}">
                      <a16:colId xmlns:a16="http://schemas.microsoft.com/office/drawing/2014/main" val="20000"/>
                    </a:ext>
                  </a:extLst>
                </a:gridCol>
                <a:gridCol w="2487517">
                  <a:extLst>
                    <a:ext uri="{9D8B030D-6E8A-4147-A177-3AD203B41FA5}">
                      <a16:colId xmlns:a16="http://schemas.microsoft.com/office/drawing/2014/main" val="20001"/>
                    </a:ext>
                  </a:extLst>
                </a:gridCol>
                <a:gridCol w="2487517">
                  <a:extLst>
                    <a:ext uri="{9D8B030D-6E8A-4147-A177-3AD203B41FA5}">
                      <a16:colId xmlns:a16="http://schemas.microsoft.com/office/drawing/2014/main" val="20002"/>
                    </a:ext>
                  </a:extLst>
                </a:gridCol>
                <a:gridCol w="2487517">
                  <a:extLst>
                    <a:ext uri="{9D8B030D-6E8A-4147-A177-3AD203B41FA5}">
                      <a16:colId xmlns:a16="http://schemas.microsoft.com/office/drawing/2014/main" val="20003"/>
                    </a:ext>
                  </a:extLst>
                </a:gridCol>
              </a:tblGrid>
              <a:tr h="277263">
                <a:tc>
                  <a:txBody>
                    <a:bodyPr/>
                    <a:lstStyle/>
                    <a:p>
                      <a:r>
                        <a:rPr lang="en-IN" sz="1500" b="1" dirty="0">
                          <a:latin typeface="Times New Roman" panose="02020603050405020304" pitchFamily="18" charset="0"/>
                          <a:cs typeface="Times New Roman" panose="02020603050405020304" pitchFamily="18" charset="0"/>
                        </a:rPr>
                        <a:t>S No </a:t>
                      </a:r>
                    </a:p>
                  </a:txBody>
                  <a:tcPr marL="55449" marR="55449" marT="27726" marB="27726"/>
                </a:tc>
                <a:tc>
                  <a:txBody>
                    <a:bodyPr/>
                    <a:lstStyle/>
                    <a:p>
                      <a:r>
                        <a:rPr lang="en-IN" sz="1500" b="1" dirty="0">
                          <a:latin typeface="Times New Roman" panose="02020603050405020304" pitchFamily="18" charset="0"/>
                          <a:cs typeface="Times New Roman" panose="02020603050405020304" pitchFamily="18" charset="0"/>
                        </a:rPr>
                        <a:t>Author and Paper title</a:t>
                      </a:r>
                    </a:p>
                  </a:txBody>
                  <a:tcPr marL="55449" marR="55449" marT="27726" marB="27726"/>
                </a:tc>
                <a:tc>
                  <a:txBody>
                    <a:bodyPr/>
                    <a:lstStyle/>
                    <a:p>
                      <a:r>
                        <a:rPr lang="en-IN" sz="1500" b="1" dirty="0">
                          <a:latin typeface="Times New Roman" panose="02020603050405020304" pitchFamily="18" charset="0"/>
                          <a:cs typeface="Times New Roman" panose="02020603050405020304" pitchFamily="18" charset="0"/>
                        </a:rPr>
                        <a:t>Details of</a:t>
                      </a:r>
                      <a:r>
                        <a:rPr lang="en-IN" sz="1500" b="1" baseline="0" dirty="0">
                          <a:latin typeface="Times New Roman" panose="02020603050405020304" pitchFamily="18" charset="0"/>
                          <a:cs typeface="Times New Roman" panose="02020603050405020304" pitchFamily="18" charset="0"/>
                        </a:rPr>
                        <a:t> Publication </a:t>
                      </a:r>
                      <a:endParaRPr lang="en-IN" sz="1500" b="1" dirty="0">
                        <a:latin typeface="Times New Roman" panose="02020603050405020304" pitchFamily="18" charset="0"/>
                        <a:cs typeface="Times New Roman" panose="02020603050405020304" pitchFamily="18" charset="0"/>
                      </a:endParaRPr>
                    </a:p>
                  </a:txBody>
                  <a:tcPr marL="55449" marR="55449" marT="27726" marB="27726"/>
                </a:tc>
                <a:tc>
                  <a:txBody>
                    <a:bodyPr/>
                    <a:lstStyle/>
                    <a:p>
                      <a:r>
                        <a:rPr lang="en-IN" sz="1500" b="1" dirty="0">
                          <a:latin typeface="Times New Roman" panose="02020603050405020304" pitchFamily="18" charset="0"/>
                          <a:cs typeface="Times New Roman" panose="02020603050405020304" pitchFamily="18" charset="0"/>
                        </a:rPr>
                        <a:t>Summary of the Paper </a:t>
                      </a:r>
                    </a:p>
                  </a:txBody>
                  <a:tcPr marL="55449" marR="55449" marT="27726" marB="27726"/>
                </a:tc>
                <a:extLst>
                  <a:ext uri="{0D108BD9-81ED-4DB2-BD59-A6C34878D82A}">
                    <a16:rowId xmlns:a16="http://schemas.microsoft.com/office/drawing/2014/main" val="10000"/>
                  </a:ext>
                </a:extLst>
              </a:tr>
              <a:tr h="2938989">
                <a:tc>
                  <a:txBody>
                    <a:bodyPr/>
                    <a:lstStyle/>
                    <a:p>
                      <a:r>
                        <a:rPr lang="en-IN" sz="1500" dirty="0">
                          <a:latin typeface="Times New Roman" panose="02020603050405020304" pitchFamily="18" charset="0"/>
                          <a:cs typeface="Times New Roman" panose="02020603050405020304" pitchFamily="18" charset="0"/>
                        </a:rPr>
                        <a:t>6</a:t>
                      </a:r>
                    </a:p>
                  </a:txBody>
                  <a:tcPr marL="55449" marR="55449" marT="27726" marB="27726"/>
                </a:tc>
                <a:tc>
                  <a:txBody>
                    <a:bodyPr/>
                    <a:lstStyle/>
                    <a:p>
                      <a:r>
                        <a:rPr lang="en-IN" sz="1500" dirty="0">
                          <a:latin typeface="Times New Roman" panose="02020603050405020304" pitchFamily="18" charset="0"/>
                          <a:cs typeface="Times New Roman" panose="02020603050405020304" pitchFamily="18" charset="0"/>
                        </a:rPr>
                        <a:t>Muhammad </a:t>
                      </a:r>
                      <a:r>
                        <a:rPr lang="en-IN" sz="1500" dirty="0" err="1">
                          <a:latin typeface="Times New Roman" panose="02020603050405020304" pitchFamily="18" charset="0"/>
                          <a:cs typeface="Times New Roman" panose="02020603050405020304" pitchFamily="18" charset="0"/>
                        </a:rPr>
                        <a:t>Luthfi</a:t>
                      </a:r>
                      <a:r>
                        <a:rPr lang="en-IN" sz="1500" dirty="0">
                          <a:latin typeface="Times New Roman" panose="02020603050405020304" pitchFamily="18" charset="0"/>
                          <a:cs typeface="Times New Roman" panose="02020603050405020304" pitchFamily="18" charset="0"/>
                        </a:rPr>
                        <a:t> Hamzah, </a:t>
                      </a:r>
                      <a:r>
                        <a:rPr lang="en-IN" sz="1500" dirty="0" err="1">
                          <a:latin typeface="Times New Roman" panose="02020603050405020304" pitchFamily="18" charset="0"/>
                          <a:cs typeface="Times New Roman" panose="02020603050405020304" pitchFamily="18" charset="0"/>
                        </a:rPr>
                        <a:t>Syarif</a:t>
                      </a:r>
                      <a:r>
                        <a:rPr lang="en-IN" sz="1500" dirty="0">
                          <a:latin typeface="Times New Roman" panose="02020603050405020304" pitchFamily="18" charset="0"/>
                          <a:cs typeface="Times New Roman" panose="02020603050405020304" pitchFamily="18" charset="0"/>
                        </a:rPr>
                        <a:t> Kasim, Riau </a:t>
                      </a:r>
                      <a:r>
                        <a:rPr lang="en-IN" sz="1500" dirty="0" err="1">
                          <a:latin typeface="Times New Roman" panose="02020603050405020304" pitchFamily="18" charset="0"/>
                          <a:cs typeface="Times New Roman" panose="02020603050405020304" pitchFamily="18" charset="0"/>
                        </a:rPr>
                        <a:t>Yenny</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Desnelita</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Astri</a:t>
                      </a:r>
                      <a:r>
                        <a:rPr lang="en-IN" sz="1500" dirty="0">
                          <a:latin typeface="Times New Roman" panose="02020603050405020304" pitchFamily="18" charset="0"/>
                          <a:cs typeface="Times New Roman" panose="02020603050405020304" pitchFamily="18" charset="0"/>
                        </a:rPr>
                        <a:t>, Ayu </a:t>
                      </a:r>
                      <a:r>
                        <a:rPr lang="en-IN" sz="1500" dirty="0" err="1">
                          <a:latin typeface="Times New Roman" panose="02020603050405020304" pitchFamily="18" charset="0"/>
                          <a:cs typeface="Times New Roman" panose="02020603050405020304" pitchFamily="18" charset="0"/>
                        </a:rPr>
                        <a:t>Purwati</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Sekola</a:t>
                      </a:r>
                      <a:r>
                        <a:rPr lang="en-IN" sz="1500" dirty="0">
                          <a:latin typeface="Times New Roman" panose="02020603050405020304" pitchFamily="18" charset="0"/>
                          <a:cs typeface="Times New Roman" panose="02020603050405020304" pitchFamily="18" charset="0"/>
                        </a:rPr>
                        <a:t> Tinggi, </a:t>
                      </a:r>
                      <a:r>
                        <a:rPr lang="en-IN" sz="1500" dirty="0" err="1">
                          <a:latin typeface="Times New Roman" panose="02020603050405020304" pitchFamily="18" charset="0"/>
                          <a:cs typeface="Times New Roman" panose="02020603050405020304" pitchFamily="18" charset="0"/>
                        </a:rPr>
                        <a:t>Ilmu</a:t>
                      </a:r>
                      <a:r>
                        <a:rPr lang="en-IN" sz="1500" dirty="0">
                          <a:latin typeface="Times New Roman" panose="02020603050405020304" pitchFamily="18" charset="0"/>
                          <a:cs typeface="Times New Roman" panose="02020603050405020304" pitchFamily="18" charset="0"/>
                        </a:rPr>
                        <a:t> Ekonomi,  Riau </a:t>
                      </a:r>
                      <a:r>
                        <a:rPr lang="en-IN" sz="1500" dirty="0" err="1">
                          <a:latin typeface="Times New Roman" panose="02020603050405020304" pitchFamily="18" charset="0"/>
                          <a:cs typeface="Times New Roman" panose="02020603050405020304" pitchFamily="18" charset="0"/>
                        </a:rPr>
                        <a:t>Ermina</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Rusilawati</a:t>
                      </a:r>
                      <a:endParaRPr lang="en-IN" sz="1500" dirty="0">
                        <a:latin typeface="Times New Roman" panose="02020603050405020304" pitchFamily="18" charset="0"/>
                        <a:cs typeface="Times New Roman" panose="02020603050405020304" pitchFamily="18" charset="0"/>
                      </a:endParaRPr>
                    </a:p>
                    <a:p>
                      <a:r>
                        <a:rPr lang="en-US" sz="1500" b="1" dirty="0">
                          <a:latin typeface="Times New Roman" panose="02020603050405020304" pitchFamily="18" charset="0"/>
                          <a:cs typeface="Times New Roman" panose="02020603050405020304" pitchFamily="18" charset="0"/>
                        </a:rPr>
                        <a:t>A review of Near Field Communication technology in several areas</a:t>
                      </a:r>
                      <a:endParaRPr lang="en-IN" sz="1500" b="1" dirty="0">
                        <a:latin typeface="Times New Roman" panose="02020603050405020304" pitchFamily="18" charset="0"/>
                        <a:cs typeface="Times New Roman" panose="02020603050405020304" pitchFamily="18" charset="0"/>
                      </a:endParaRPr>
                    </a:p>
                  </a:txBody>
                  <a:tcPr marL="55449" marR="55449" marT="27726" marB="27726"/>
                </a:tc>
                <a:tc>
                  <a:txBody>
                    <a:bodyPr/>
                    <a:lstStyle/>
                    <a:p>
                      <a:r>
                        <a:rPr lang="pt-BR" sz="1500" b="0" i="0" dirty="0">
                          <a:solidFill>
                            <a:schemeClr val="dk1"/>
                          </a:solidFill>
                          <a:effectLst/>
                          <a:latin typeface="+mn-lt"/>
                          <a:ea typeface="+mn-ea"/>
                          <a:cs typeface="+mn-cs"/>
                        </a:rPr>
                        <a:t>Revista ESPACIOS</a:t>
                      </a:r>
                    </a:p>
                    <a:p>
                      <a:r>
                        <a:rPr lang="pt-BR" sz="1500" b="0" i="0" dirty="0">
                          <a:solidFill>
                            <a:schemeClr val="dk1"/>
                          </a:solidFill>
                          <a:effectLst/>
                          <a:latin typeface="+mn-lt"/>
                          <a:ea typeface="+mn-ea"/>
                          <a:cs typeface="+mn-cs"/>
                        </a:rPr>
                        <a:t>ISSN 0798 1015</a:t>
                      </a:r>
                    </a:p>
                    <a:p>
                      <a:r>
                        <a:rPr lang="pt-BR" sz="1500" b="0" i="0" dirty="0">
                          <a:solidFill>
                            <a:schemeClr val="dk1"/>
                          </a:solidFill>
                          <a:effectLst/>
                          <a:latin typeface="+mn-lt"/>
                          <a:ea typeface="+mn-ea"/>
                          <a:cs typeface="+mn-cs"/>
                        </a:rPr>
                        <a:t>Vol. 40 (Nº 32) Year 2019</a:t>
                      </a:r>
                    </a:p>
                  </a:txBody>
                  <a:tcPr marL="55449" marR="55449" marT="27726" marB="27726"/>
                </a:tc>
                <a:tc>
                  <a:txBody>
                    <a:bodyPr/>
                    <a:lstStyle/>
                    <a:p>
                      <a:r>
                        <a:rPr lang="en-US" sz="1500" b="0" i="0" dirty="0">
                          <a:solidFill>
                            <a:schemeClr val="dk1"/>
                          </a:solidFill>
                          <a:effectLst/>
                          <a:latin typeface="+mn-lt"/>
                          <a:ea typeface="+mn-ea"/>
                          <a:cs typeface="+mn-cs"/>
                        </a:rPr>
                        <a:t>In this paper, 52 journals have been reviewed</a:t>
                      </a:r>
                    </a:p>
                    <a:p>
                      <a:r>
                        <a:rPr lang="en-US" sz="1500" b="0" i="0" dirty="0">
                          <a:solidFill>
                            <a:schemeClr val="dk1"/>
                          </a:solidFill>
                          <a:effectLst/>
                          <a:latin typeface="+mn-lt"/>
                          <a:ea typeface="+mn-ea"/>
                          <a:cs typeface="+mn-cs"/>
                        </a:rPr>
                        <a:t>and the papers have been classified into categories</a:t>
                      </a:r>
                    </a:p>
                    <a:p>
                      <a:r>
                        <a:rPr lang="en-US" sz="1500" b="0" i="0" dirty="0">
                          <a:solidFill>
                            <a:schemeClr val="dk1"/>
                          </a:solidFill>
                          <a:effectLst/>
                          <a:latin typeface="+mn-lt"/>
                          <a:ea typeface="+mn-ea"/>
                          <a:cs typeface="+mn-cs"/>
                        </a:rPr>
                        <a:t>based on the areas of NFC implemented such as</a:t>
                      </a:r>
                    </a:p>
                    <a:p>
                      <a:r>
                        <a:rPr lang="en-US" sz="1500" b="0" i="0" dirty="0">
                          <a:solidFill>
                            <a:schemeClr val="dk1"/>
                          </a:solidFill>
                          <a:effectLst/>
                          <a:latin typeface="+mn-lt"/>
                          <a:ea typeface="+mn-ea"/>
                          <a:cs typeface="+mn-cs"/>
                        </a:rPr>
                        <a:t>automotive, services education, public health care,</a:t>
                      </a:r>
                    </a:p>
                    <a:p>
                      <a:r>
                        <a:rPr lang="en-US" sz="1500" b="0" i="0" dirty="0">
                          <a:solidFill>
                            <a:schemeClr val="dk1"/>
                          </a:solidFill>
                          <a:effectLst/>
                          <a:latin typeface="+mn-lt"/>
                          <a:ea typeface="+mn-ea"/>
                          <a:cs typeface="+mn-cs"/>
                        </a:rPr>
                        <a:t>indoor navigation system, payment system, public</a:t>
                      </a:r>
                    </a:p>
                    <a:p>
                      <a:r>
                        <a:rPr lang="en-US" sz="1500" b="0" i="0" dirty="0">
                          <a:solidFill>
                            <a:schemeClr val="dk1"/>
                          </a:solidFill>
                          <a:effectLst/>
                          <a:latin typeface="+mn-lt"/>
                          <a:ea typeface="+mn-ea"/>
                          <a:cs typeface="+mn-cs"/>
                        </a:rPr>
                        <a:t>transportation, retail industries, smart posters and</a:t>
                      </a:r>
                    </a:p>
                    <a:p>
                      <a:r>
                        <a:rPr lang="en-US" sz="1500" b="0" i="0" dirty="0">
                          <a:solidFill>
                            <a:schemeClr val="dk1"/>
                          </a:solidFill>
                          <a:effectLst/>
                          <a:latin typeface="+mn-lt"/>
                          <a:ea typeface="+mn-ea"/>
                          <a:cs typeface="+mn-cs"/>
                        </a:rPr>
                        <a:t>tourisms.</a:t>
                      </a:r>
                    </a:p>
                  </a:txBody>
                  <a:tcPr marL="55449" marR="55449" marT="27726" marB="27726"/>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3ECDFC-EAFB-7508-843A-5E353E0C26DC}"/>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9699" name="object 4">
            <a:extLst>
              <a:ext uri="{FF2B5EF4-FFF2-40B4-BE49-F238E27FC236}">
                <a16:creationId xmlns:a16="http://schemas.microsoft.com/office/drawing/2014/main" id="{7CD5AA10-E531-9761-976F-AA14C1E7F88F}"/>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29700" name="object 5">
            <a:extLst>
              <a:ext uri="{FF2B5EF4-FFF2-40B4-BE49-F238E27FC236}">
                <a16:creationId xmlns:a16="http://schemas.microsoft.com/office/drawing/2014/main" id="{9509C92B-4596-3882-FFEE-A311D0C3BAFA}"/>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29701" name="object 6">
            <a:extLst>
              <a:ext uri="{FF2B5EF4-FFF2-40B4-BE49-F238E27FC236}">
                <a16:creationId xmlns:a16="http://schemas.microsoft.com/office/drawing/2014/main" id="{94E8C50B-A4E9-B62A-4DE3-2C142DAAFCAD}"/>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29702" name="object 7">
            <a:extLst>
              <a:ext uri="{FF2B5EF4-FFF2-40B4-BE49-F238E27FC236}">
                <a16:creationId xmlns:a16="http://schemas.microsoft.com/office/drawing/2014/main" id="{57B6D9B9-C7CC-C6CE-C3E1-D06DB2B9A809}"/>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126F32FB-97E8-3C06-B582-81D6216A4A62}"/>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9087997B-EAB5-76E1-A6AF-3DC7E3E29884}"/>
              </a:ext>
            </a:extLst>
          </p:cNvPr>
          <p:cNvSpPr/>
          <p:nvPr/>
        </p:nvSpPr>
        <p:spPr>
          <a:xfrm>
            <a:off x="611718" y="1026197"/>
            <a:ext cx="11235221" cy="5691302"/>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D3F45F0F-38E6-0428-FDFC-423BFEE9EAED}"/>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Review </a:t>
            </a:r>
          </a:p>
        </p:txBody>
      </p:sp>
      <p:graphicFrame>
        <p:nvGraphicFramePr>
          <p:cNvPr id="12" name="Table 11">
            <a:extLst>
              <a:ext uri="{FF2B5EF4-FFF2-40B4-BE49-F238E27FC236}">
                <a16:creationId xmlns:a16="http://schemas.microsoft.com/office/drawing/2014/main" id="{34B32EAC-1885-F903-69BE-9D9F8B7ECF17}"/>
              </a:ext>
            </a:extLst>
          </p:cNvPr>
          <p:cNvGraphicFramePr>
            <a:graphicFrameLocks noGrp="1"/>
          </p:cNvGraphicFramePr>
          <p:nvPr/>
        </p:nvGraphicFramePr>
        <p:xfrm>
          <a:off x="1039140" y="1811729"/>
          <a:ext cx="9950068" cy="2854100"/>
        </p:xfrm>
        <a:graphic>
          <a:graphicData uri="http://schemas.openxmlformats.org/drawingml/2006/table">
            <a:tbl>
              <a:tblPr firstRow="1" bandRow="1">
                <a:tableStyleId>{5C22544A-7EE6-4342-B048-85BDC9FD1C3A}</a:tableStyleId>
              </a:tblPr>
              <a:tblGrid>
                <a:gridCol w="2487517">
                  <a:extLst>
                    <a:ext uri="{9D8B030D-6E8A-4147-A177-3AD203B41FA5}">
                      <a16:colId xmlns:a16="http://schemas.microsoft.com/office/drawing/2014/main" val="20000"/>
                    </a:ext>
                  </a:extLst>
                </a:gridCol>
                <a:gridCol w="2487517">
                  <a:extLst>
                    <a:ext uri="{9D8B030D-6E8A-4147-A177-3AD203B41FA5}">
                      <a16:colId xmlns:a16="http://schemas.microsoft.com/office/drawing/2014/main" val="20001"/>
                    </a:ext>
                  </a:extLst>
                </a:gridCol>
                <a:gridCol w="2487517">
                  <a:extLst>
                    <a:ext uri="{9D8B030D-6E8A-4147-A177-3AD203B41FA5}">
                      <a16:colId xmlns:a16="http://schemas.microsoft.com/office/drawing/2014/main" val="20002"/>
                    </a:ext>
                  </a:extLst>
                </a:gridCol>
                <a:gridCol w="2487517">
                  <a:extLst>
                    <a:ext uri="{9D8B030D-6E8A-4147-A177-3AD203B41FA5}">
                      <a16:colId xmlns:a16="http://schemas.microsoft.com/office/drawing/2014/main" val="20003"/>
                    </a:ext>
                  </a:extLst>
                </a:gridCol>
              </a:tblGrid>
              <a:tr h="277246">
                <a:tc>
                  <a:txBody>
                    <a:bodyPr/>
                    <a:lstStyle/>
                    <a:p>
                      <a:r>
                        <a:rPr lang="en-IN" sz="1500" b="1" dirty="0">
                          <a:latin typeface="Times New Roman" panose="02020603050405020304" pitchFamily="18" charset="0"/>
                          <a:cs typeface="Times New Roman" panose="02020603050405020304" pitchFamily="18" charset="0"/>
                        </a:rPr>
                        <a:t>S No </a:t>
                      </a:r>
                    </a:p>
                  </a:txBody>
                  <a:tcPr marL="55449" marR="55449" marT="27725" marB="27725"/>
                </a:tc>
                <a:tc>
                  <a:txBody>
                    <a:bodyPr/>
                    <a:lstStyle/>
                    <a:p>
                      <a:r>
                        <a:rPr lang="en-IN" sz="1500" b="1" dirty="0">
                          <a:latin typeface="Times New Roman" panose="02020603050405020304" pitchFamily="18" charset="0"/>
                          <a:cs typeface="Times New Roman" panose="02020603050405020304" pitchFamily="18" charset="0"/>
                        </a:rPr>
                        <a:t>Author and Paper title</a:t>
                      </a:r>
                    </a:p>
                  </a:txBody>
                  <a:tcPr marL="55449" marR="55449" marT="27725" marB="27725"/>
                </a:tc>
                <a:tc>
                  <a:txBody>
                    <a:bodyPr/>
                    <a:lstStyle/>
                    <a:p>
                      <a:r>
                        <a:rPr lang="en-IN" sz="1500" b="1" dirty="0">
                          <a:latin typeface="Times New Roman" panose="02020603050405020304" pitchFamily="18" charset="0"/>
                          <a:cs typeface="Times New Roman" panose="02020603050405020304" pitchFamily="18" charset="0"/>
                        </a:rPr>
                        <a:t>Details of</a:t>
                      </a:r>
                      <a:r>
                        <a:rPr lang="en-IN" sz="1500" b="1" baseline="0" dirty="0">
                          <a:latin typeface="Times New Roman" panose="02020603050405020304" pitchFamily="18" charset="0"/>
                          <a:cs typeface="Times New Roman" panose="02020603050405020304" pitchFamily="18" charset="0"/>
                        </a:rPr>
                        <a:t> Publication </a:t>
                      </a:r>
                      <a:endParaRPr lang="en-IN" sz="1500" b="1" dirty="0">
                        <a:latin typeface="Times New Roman" panose="02020603050405020304" pitchFamily="18" charset="0"/>
                        <a:cs typeface="Times New Roman" panose="02020603050405020304" pitchFamily="18" charset="0"/>
                      </a:endParaRPr>
                    </a:p>
                  </a:txBody>
                  <a:tcPr marL="55449" marR="55449" marT="27725" marB="27725"/>
                </a:tc>
                <a:tc>
                  <a:txBody>
                    <a:bodyPr/>
                    <a:lstStyle/>
                    <a:p>
                      <a:r>
                        <a:rPr lang="en-IN" sz="1500" b="1" dirty="0">
                          <a:latin typeface="Times New Roman" panose="02020603050405020304" pitchFamily="18" charset="0"/>
                          <a:cs typeface="Times New Roman" panose="02020603050405020304" pitchFamily="18" charset="0"/>
                        </a:rPr>
                        <a:t>Summary of the Paper </a:t>
                      </a:r>
                    </a:p>
                  </a:txBody>
                  <a:tcPr marL="55449" marR="55449" marT="27725" marB="27725"/>
                </a:tc>
                <a:extLst>
                  <a:ext uri="{0D108BD9-81ED-4DB2-BD59-A6C34878D82A}">
                    <a16:rowId xmlns:a16="http://schemas.microsoft.com/office/drawing/2014/main" val="10000"/>
                  </a:ext>
                </a:extLst>
              </a:tr>
              <a:tr h="2495218">
                <a:tc>
                  <a:txBody>
                    <a:bodyPr/>
                    <a:lstStyle/>
                    <a:p>
                      <a:r>
                        <a:rPr lang="en-IN" sz="1500" dirty="0">
                          <a:latin typeface="Times New Roman" panose="02020603050405020304" pitchFamily="18" charset="0"/>
                          <a:cs typeface="Times New Roman" panose="02020603050405020304" pitchFamily="18" charset="0"/>
                        </a:rPr>
                        <a:t>7</a:t>
                      </a:r>
                    </a:p>
                  </a:txBody>
                  <a:tcPr marL="55449" marR="55449" marT="27725" marB="27725"/>
                </a:tc>
                <a:tc>
                  <a:txBody>
                    <a:bodyPr/>
                    <a:lstStyle/>
                    <a:p>
                      <a:r>
                        <a:rPr lang="en-IN" sz="1500" dirty="0" err="1">
                          <a:latin typeface="Times New Roman" panose="02020603050405020304" pitchFamily="18" charset="0"/>
                          <a:cs typeface="Times New Roman" panose="02020603050405020304" pitchFamily="18" charset="0"/>
                        </a:rPr>
                        <a:t>Zhonglin</a:t>
                      </a:r>
                      <a:r>
                        <a:rPr lang="en-IN" sz="1500" dirty="0">
                          <a:latin typeface="Times New Roman" panose="02020603050405020304" pitchFamily="18" charset="0"/>
                          <a:cs typeface="Times New Roman" panose="02020603050405020304" pitchFamily="18" charset="0"/>
                        </a:rPr>
                        <a:t> Cao ,Ping Chen,</a:t>
                      </a:r>
                    </a:p>
                    <a:p>
                      <a:r>
                        <a:rPr lang="en-IN" sz="1500" dirty="0">
                          <a:latin typeface="Times New Roman" panose="02020603050405020304" pitchFamily="18" charset="0"/>
                          <a:cs typeface="Times New Roman" panose="02020603050405020304" pitchFamily="18" charset="0"/>
                        </a:rPr>
                        <a:t>Zhong </a:t>
                      </a:r>
                      <a:r>
                        <a:rPr lang="en-IN" sz="1500" dirty="0" err="1">
                          <a:latin typeface="Times New Roman" panose="02020603050405020304" pitchFamily="18" charset="0"/>
                          <a:cs typeface="Times New Roman" panose="02020603050405020304" pitchFamily="18" charset="0"/>
                        </a:rPr>
                        <a:t>Ma,Sheng</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Li,Xingxun</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GaoORCID,Rui-xin</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Wu,Lijia</a:t>
                      </a:r>
                      <a:r>
                        <a:rPr lang="en-IN" sz="1500" dirty="0">
                          <a:latin typeface="Times New Roman" panose="02020603050405020304" pitchFamily="18" charset="0"/>
                          <a:cs typeface="Times New Roman" panose="02020603050405020304" pitchFamily="18" charset="0"/>
                        </a:rPr>
                        <a:t> Pan,  </a:t>
                      </a:r>
                      <a:r>
                        <a:rPr lang="en-IN" sz="1500" dirty="0" err="1">
                          <a:latin typeface="Times New Roman" panose="02020603050405020304" pitchFamily="18" charset="0"/>
                          <a:cs typeface="Times New Roman" panose="02020603050405020304" pitchFamily="18" charset="0"/>
                        </a:rPr>
                        <a:t>andYi</a:t>
                      </a:r>
                      <a:r>
                        <a:rPr lang="en-IN" sz="1500" dirty="0">
                          <a:latin typeface="Times New Roman" panose="02020603050405020304" pitchFamily="18" charset="0"/>
                          <a:cs typeface="Times New Roman" panose="02020603050405020304" pitchFamily="18" charset="0"/>
                        </a:rPr>
                        <a:t> Shi</a:t>
                      </a:r>
                    </a:p>
                    <a:p>
                      <a:pPr marL="0" marR="0" lvl="0" indent="0" defTabSz="914400" eaLnBrk="1" fontAlgn="auto" latinLnBrk="0" hangingPunct="1">
                        <a:lnSpc>
                          <a:spcPct val="100000"/>
                        </a:lnSpc>
                        <a:spcBef>
                          <a:spcPts val="0"/>
                        </a:spcBef>
                        <a:spcAft>
                          <a:spcPts val="0"/>
                        </a:spcAft>
                        <a:buClrTx/>
                        <a:buSzTx/>
                        <a:buFontTx/>
                        <a:buNone/>
                        <a:tabLst/>
                        <a:defRPr/>
                      </a:pPr>
                      <a:r>
                        <a:rPr lang="en-IN" sz="1500" b="1" i="0" dirty="0">
                          <a:solidFill>
                            <a:schemeClr val="dk1"/>
                          </a:solidFill>
                          <a:effectLst/>
                          <a:latin typeface="+mn-lt"/>
                          <a:ea typeface="+mn-ea"/>
                          <a:cs typeface="+mn-cs"/>
                        </a:rPr>
                        <a:t>Near-Field Communication Sensors</a:t>
                      </a:r>
                    </a:p>
                    <a:p>
                      <a:endParaRPr lang="en-IN" sz="1500" dirty="0">
                        <a:latin typeface="Times New Roman" panose="02020603050405020304" pitchFamily="18" charset="0"/>
                        <a:cs typeface="Times New Roman" panose="02020603050405020304" pitchFamily="18" charset="0"/>
                      </a:endParaRPr>
                    </a:p>
                  </a:txBody>
                  <a:tcPr marL="55449" marR="55449" marT="27725" marB="27725"/>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Sensors 2019, 19(18), 3947; https://doi.org/10.3390/s19183947 Received: 30 July 2019 / Revised: 3 September 2019 / Accepted: 7 September 2019 / Published: 12 September 2019</a:t>
                      </a:r>
                    </a:p>
                    <a:p>
                      <a:pPr marL="0" marR="0" indent="0" defTabSz="914400" eaLnBrk="1" fontAlgn="auto" latinLnBrk="0" hangingPunct="1">
                        <a:lnSpc>
                          <a:spcPct val="100000"/>
                        </a:lnSpc>
                        <a:spcBef>
                          <a:spcPts val="0"/>
                        </a:spcBef>
                        <a:spcAft>
                          <a:spcPts val="0"/>
                        </a:spcAft>
                        <a:buClrTx/>
                        <a:buSzTx/>
                        <a:buFontTx/>
                        <a:buNone/>
                        <a:tabLst/>
                        <a:defRPr/>
                      </a:pPr>
                      <a:r>
                        <a:rPr lang="en-IN" sz="1500" b="0" i="0" dirty="0">
                          <a:solidFill>
                            <a:schemeClr val="dk1"/>
                          </a:solidFill>
                          <a:effectLst/>
                          <a:latin typeface="+mn-lt"/>
                          <a:ea typeface="+mn-ea"/>
                          <a:cs typeface="+mn-cs"/>
                        </a:rPr>
                        <a:t>Multidisciplinary Digital Publishing Institute(</a:t>
                      </a:r>
                      <a:r>
                        <a:rPr lang="en-US" sz="1500" dirty="0">
                          <a:latin typeface="Times New Roman" panose="02020603050405020304" pitchFamily="18" charset="0"/>
                          <a:cs typeface="Times New Roman" panose="02020603050405020304" pitchFamily="18" charset="0"/>
                        </a:rPr>
                        <a:t>MDPI)</a:t>
                      </a:r>
                      <a:endParaRPr lang="en-IN" sz="1500" dirty="0">
                        <a:latin typeface="Times New Roman" panose="02020603050405020304" pitchFamily="18" charset="0"/>
                        <a:cs typeface="Times New Roman" panose="02020603050405020304" pitchFamily="18" charset="0"/>
                      </a:endParaRPr>
                    </a:p>
                  </a:txBody>
                  <a:tcPr marL="55449" marR="55449" marT="27725" marB="27725"/>
                </a:tc>
                <a:tc>
                  <a:txBody>
                    <a:bodyPr/>
                    <a:lstStyle/>
                    <a:p>
                      <a:r>
                        <a:rPr lang="en-US" sz="1500" b="0" i="0" dirty="0">
                          <a:solidFill>
                            <a:schemeClr val="dk1"/>
                          </a:solidFill>
                          <a:effectLst/>
                          <a:latin typeface="+mn-lt"/>
                          <a:ea typeface="+mn-ea"/>
                          <a:cs typeface="+mn-cs"/>
                        </a:rPr>
                        <a:t>This paper summarizes recent progress in near field communication sensors, including the development of materials and device design and their applications in wearable personal healthcare devices. The opportunities and challenges in near-field communication sensors are discussed in the end.</a:t>
                      </a:r>
                      <a:endParaRPr lang="en-IN" sz="1500" dirty="0">
                        <a:latin typeface="Times New Roman" panose="02020603050405020304" pitchFamily="18" charset="0"/>
                        <a:cs typeface="Times New Roman" panose="02020603050405020304" pitchFamily="18" charset="0"/>
                      </a:endParaRPr>
                    </a:p>
                  </a:txBody>
                  <a:tcPr marL="55449" marR="55449" marT="27725" marB="27725"/>
                </a:tc>
                <a:extLst>
                  <a:ext uri="{0D108BD9-81ED-4DB2-BD59-A6C34878D82A}">
                    <a16:rowId xmlns:a16="http://schemas.microsoft.com/office/drawing/2014/main" val="10001"/>
                  </a:ext>
                </a:extLst>
              </a:tr>
            </a:tbl>
          </a:graphicData>
        </a:graphic>
      </p:graphicFrame>
      <p:sp>
        <p:nvSpPr>
          <p:cNvPr id="14" name="object 7">
            <a:extLst>
              <a:ext uri="{FF2B5EF4-FFF2-40B4-BE49-F238E27FC236}">
                <a16:creationId xmlns:a16="http://schemas.microsoft.com/office/drawing/2014/main" id="{84D096B4-92EC-A06A-E566-3CB4455B50D2}"/>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4D1C13-E342-0B73-BB3B-0D3E9398CCA0}"/>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31747" name="object 4">
            <a:extLst>
              <a:ext uri="{FF2B5EF4-FFF2-40B4-BE49-F238E27FC236}">
                <a16:creationId xmlns:a16="http://schemas.microsoft.com/office/drawing/2014/main" id="{3C1FB46E-11EA-3819-B862-DB96D2F41FF9}"/>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31748" name="object 5">
            <a:extLst>
              <a:ext uri="{FF2B5EF4-FFF2-40B4-BE49-F238E27FC236}">
                <a16:creationId xmlns:a16="http://schemas.microsoft.com/office/drawing/2014/main" id="{788BCCC3-41B4-5663-82DB-A6B6418E2D69}"/>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31749" name="object 6">
            <a:extLst>
              <a:ext uri="{FF2B5EF4-FFF2-40B4-BE49-F238E27FC236}">
                <a16:creationId xmlns:a16="http://schemas.microsoft.com/office/drawing/2014/main" id="{BB6DA6E9-6583-D04D-3CF7-AEB977921ED1}"/>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31750" name="object 7">
            <a:extLst>
              <a:ext uri="{FF2B5EF4-FFF2-40B4-BE49-F238E27FC236}">
                <a16:creationId xmlns:a16="http://schemas.microsoft.com/office/drawing/2014/main" id="{0E369463-88DB-F8E5-E19B-E4F692B6A662}"/>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FE3E7251-FE5B-A58C-2B2F-85755DEEC211}"/>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904C8650-CCF6-E3C0-9B07-A43E4638E469}"/>
              </a:ext>
            </a:extLst>
          </p:cNvPr>
          <p:cNvSpPr/>
          <p:nvPr/>
        </p:nvSpPr>
        <p:spPr>
          <a:xfrm>
            <a:off x="611718" y="1026197"/>
            <a:ext cx="11235221" cy="5691302"/>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001B419E-C853-03D4-993C-41C47C5DA66E}"/>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Review </a:t>
            </a:r>
          </a:p>
        </p:txBody>
      </p:sp>
      <p:graphicFrame>
        <p:nvGraphicFramePr>
          <p:cNvPr id="12" name="Table 11">
            <a:extLst>
              <a:ext uri="{FF2B5EF4-FFF2-40B4-BE49-F238E27FC236}">
                <a16:creationId xmlns:a16="http://schemas.microsoft.com/office/drawing/2014/main" id="{B34A0A18-BD56-FF3A-FC02-4FD695C09956}"/>
              </a:ext>
            </a:extLst>
          </p:cNvPr>
          <p:cNvGraphicFramePr>
            <a:graphicFrameLocks noGrp="1"/>
          </p:cNvGraphicFramePr>
          <p:nvPr/>
        </p:nvGraphicFramePr>
        <p:xfrm>
          <a:off x="1254776" y="1673106"/>
          <a:ext cx="9950068" cy="3768512"/>
        </p:xfrm>
        <a:graphic>
          <a:graphicData uri="http://schemas.openxmlformats.org/drawingml/2006/table">
            <a:tbl>
              <a:tblPr firstRow="1" bandRow="1">
                <a:tableStyleId>{5C22544A-7EE6-4342-B048-85BDC9FD1C3A}</a:tableStyleId>
              </a:tblPr>
              <a:tblGrid>
                <a:gridCol w="2487517">
                  <a:extLst>
                    <a:ext uri="{9D8B030D-6E8A-4147-A177-3AD203B41FA5}">
                      <a16:colId xmlns:a16="http://schemas.microsoft.com/office/drawing/2014/main" val="20000"/>
                    </a:ext>
                  </a:extLst>
                </a:gridCol>
                <a:gridCol w="2487517">
                  <a:extLst>
                    <a:ext uri="{9D8B030D-6E8A-4147-A177-3AD203B41FA5}">
                      <a16:colId xmlns:a16="http://schemas.microsoft.com/office/drawing/2014/main" val="20001"/>
                    </a:ext>
                  </a:extLst>
                </a:gridCol>
                <a:gridCol w="2487517">
                  <a:extLst>
                    <a:ext uri="{9D8B030D-6E8A-4147-A177-3AD203B41FA5}">
                      <a16:colId xmlns:a16="http://schemas.microsoft.com/office/drawing/2014/main" val="20002"/>
                    </a:ext>
                  </a:extLst>
                </a:gridCol>
                <a:gridCol w="2487517">
                  <a:extLst>
                    <a:ext uri="{9D8B030D-6E8A-4147-A177-3AD203B41FA5}">
                      <a16:colId xmlns:a16="http://schemas.microsoft.com/office/drawing/2014/main" val="20003"/>
                    </a:ext>
                  </a:extLst>
                </a:gridCol>
              </a:tblGrid>
              <a:tr h="277276">
                <a:tc>
                  <a:txBody>
                    <a:bodyPr/>
                    <a:lstStyle/>
                    <a:p>
                      <a:r>
                        <a:rPr lang="en-IN" sz="1500" b="1" dirty="0">
                          <a:latin typeface="Times New Roman" panose="02020603050405020304" pitchFamily="18" charset="0"/>
                          <a:cs typeface="Times New Roman" panose="02020603050405020304" pitchFamily="18" charset="0"/>
                        </a:rPr>
                        <a:t>S No </a:t>
                      </a:r>
                    </a:p>
                  </a:txBody>
                  <a:tcPr marL="55449" marR="55449" marT="27728" marB="27728"/>
                </a:tc>
                <a:tc>
                  <a:txBody>
                    <a:bodyPr/>
                    <a:lstStyle/>
                    <a:p>
                      <a:r>
                        <a:rPr lang="en-IN" sz="1500" b="1" dirty="0">
                          <a:latin typeface="Times New Roman" panose="02020603050405020304" pitchFamily="18" charset="0"/>
                          <a:cs typeface="Times New Roman" panose="02020603050405020304" pitchFamily="18" charset="0"/>
                        </a:rPr>
                        <a:t>Author and Paper title</a:t>
                      </a:r>
                    </a:p>
                  </a:txBody>
                  <a:tcPr marL="55449" marR="55449" marT="27728" marB="27728"/>
                </a:tc>
                <a:tc>
                  <a:txBody>
                    <a:bodyPr/>
                    <a:lstStyle/>
                    <a:p>
                      <a:r>
                        <a:rPr lang="en-IN" sz="1500" b="1" dirty="0">
                          <a:latin typeface="Times New Roman" panose="02020603050405020304" pitchFamily="18" charset="0"/>
                          <a:cs typeface="Times New Roman" panose="02020603050405020304" pitchFamily="18" charset="0"/>
                        </a:rPr>
                        <a:t>Details of</a:t>
                      </a:r>
                      <a:r>
                        <a:rPr lang="en-IN" sz="1500" b="1" baseline="0" dirty="0">
                          <a:latin typeface="Times New Roman" panose="02020603050405020304" pitchFamily="18" charset="0"/>
                          <a:cs typeface="Times New Roman" panose="02020603050405020304" pitchFamily="18" charset="0"/>
                        </a:rPr>
                        <a:t> Publication </a:t>
                      </a:r>
                      <a:endParaRPr lang="en-IN" sz="1500" b="1" dirty="0">
                        <a:latin typeface="Times New Roman" panose="02020603050405020304" pitchFamily="18" charset="0"/>
                        <a:cs typeface="Times New Roman" panose="02020603050405020304" pitchFamily="18" charset="0"/>
                      </a:endParaRPr>
                    </a:p>
                  </a:txBody>
                  <a:tcPr marL="55449" marR="55449" marT="27728" marB="27728"/>
                </a:tc>
                <a:tc>
                  <a:txBody>
                    <a:bodyPr/>
                    <a:lstStyle/>
                    <a:p>
                      <a:r>
                        <a:rPr lang="en-IN" sz="1500" b="1" dirty="0">
                          <a:latin typeface="Times New Roman" panose="02020603050405020304" pitchFamily="18" charset="0"/>
                          <a:cs typeface="Times New Roman" panose="02020603050405020304" pitchFamily="18" charset="0"/>
                        </a:rPr>
                        <a:t>Summary of the Paper </a:t>
                      </a:r>
                    </a:p>
                  </a:txBody>
                  <a:tcPr marL="55449" marR="55449" marT="27728" marB="27728"/>
                </a:tc>
                <a:extLst>
                  <a:ext uri="{0D108BD9-81ED-4DB2-BD59-A6C34878D82A}">
                    <a16:rowId xmlns:a16="http://schemas.microsoft.com/office/drawing/2014/main" val="10000"/>
                  </a:ext>
                </a:extLst>
              </a:tr>
              <a:tr h="3382763">
                <a:tc>
                  <a:txBody>
                    <a:bodyPr/>
                    <a:lstStyle/>
                    <a:p>
                      <a:r>
                        <a:rPr lang="en-IN" sz="1500" dirty="0">
                          <a:latin typeface="Times New Roman" panose="02020603050405020304" pitchFamily="18" charset="0"/>
                          <a:cs typeface="Times New Roman" panose="02020603050405020304" pitchFamily="18" charset="0"/>
                        </a:rPr>
                        <a:t>8</a:t>
                      </a:r>
                    </a:p>
                  </a:txBody>
                  <a:tcPr marL="55449" marR="55449" marT="27728" marB="27728"/>
                </a:tc>
                <a:tc>
                  <a:txBody>
                    <a:bodyPr/>
                    <a:lstStyle/>
                    <a:p>
                      <a:r>
                        <a:rPr lang="en-US" sz="1500" dirty="0" err="1">
                          <a:latin typeface="Times New Roman" panose="02020603050405020304" pitchFamily="18" charset="0"/>
                          <a:cs typeface="Times New Roman" panose="02020603050405020304" pitchFamily="18" charset="0"/>
                        </a:rPr>
                        <a:t>Marllene</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Daneti</a:t>
                      </a:r>
                      <a:endParaRPr lang="en-US" sz="1500" dirty="0">
                        <a:latin typeface="Times New Roman" panose="02020603050405020304" pitchFamily="18" charset="0"/>
                        <a:cs typeface="Times New Roman" panose="02020603050405020304" pitchFamily="18" charset="0"/>
                      </a:endParaRPr>
                    </a:p>
                    <a:p>
                      <a:r>
                        <a:rPr lang="en-US" sz="1500" b="1" i="0" dirty="0">
                          <a:solidFill>
                            <a:schemeClr val="dk1"/>
                          </a:solidFill>
                          <a:effectLst/>
                          <a:latin typeface="+mn-lt"/>
                          <a:ea typeface="+mn-ea"/>
                          <a:cs typeface="+mn-cs"/>
                        </a:rPr>
                        <a:t>An NFC-based method for rapid identification of teaching resources</a:t>
                      </a:r>
                    </a:p>
                  </a:txBody>
                  <a:tcPr marL="55449" marR="55449" marT="27728" marB="27728"/>
                </a:tc>
                <a:tc>
                  <a:txBody>
                    <a:bodyPr/>
                    <a:lstStyle/>
                    <a:p>
                      <a:r>
                        <a:rPr lang="en-IN" sz="1500" b="0" i="0" u="none" dirty="0">
                          <a:solidFill>
                            <a:schemeClr val="tx1"/>
                          </a:solidFill>
                          <a:effectLst/>
                          <a:latin typeface="+mn-lt"/>
                          <a:ea typeface="+mn-ea"/>
                          <a:cs typeface="+mn-cs"/>
                        </a:rPr>
                        <a:t>Published in: </a:t>
                      </a:r>
                      <a:r>
                        <a:rPr lang="en-IN" sz="1500" b="0" i="0" u="none" strike="noStrike" dirty="0">
                          <a:solidFill>
                            <a:schemeClr val="tx1"/>
                          </a:solidFill>
                          <a:effectLst/>
                          <a:latin typeface="+mn-lt"/>
                          <a:ea typeface="+mn-ea"/>
                          <a:cs typeface="+mn-cs"/>
                        </a:rPr>
                        <a:t>2016 IEEE Global Engineering Education Conference (EDUCON)</a:t>
                      </a:r>
                      <a:endParaRPr lang="en-IN" sz="1500" b="0" i="0" u="none" dirty="0">
                        <a:solidFill>
                          <a:schemeClr val="tx1"/>
                        </a:solidFill>
                        <a:effectLst/>
                        <a:latin typeface="+mn-lt"/>
                        <a:ea typeface="+mn-ea"/>
                        <a:cs typeface="+mn-cs"/>
                      </a:endParaRPr>
                    </a:p>
                    <a:p>
                      <a:r>
                        <a:rPr lang="en-IN" sz="1500" b="0" i="0" u="none" dirty="0">
                          <a:solidFill>
                            <a:schemeClr val="tx1"/>
                          </a:solidFill>
                          <a:effectLst/>
                          <a:latin typeface="+mn-lt"/>
                          <a:ea typeface="+mn-ea"/>
                          <a:cs typeface="+mn-cs"/>
                        </a:rPr>
                        <a:t>Date of Conference: 10-13 April 2018</a:t>
                      </a:r>
                    </a:p>
                    <a:p>
                      <a:r>
                        <a:rPr lang="en-IN" sz="1500" b="0" i="0" u="none" dirty="0">
                          <a:solidFill>
                            <a:schemeClr val="tx1"/>
                          </a:solidFill>
                          <a:effectLst/>
                          <a:latin typeface="+mn-lt"/>
                          <a:ea typeface="+mn-ea"/>
                          <a:cs typeface="+mn-cs"/>
                        </a:rPr>
                        <a:t>Date Added to IEEE </a:t>
                      </a:r>
                      <a:r>
                        <a:rPr lang="en-IN" sz="1500" b="0" i="1" u="none" dirty="0">
                          <a:solidFill>
                            <a:schemeClr val="tx1"/>
                          </a:solidFill>
                          <a:effectLst/>
                          <a:latin typeface="+mn-lt"/>
                          <a:ea typeface="+mn-ea"/>
                          <a:cs typeface="+mn-cs"/>
                        </a:rPr>
                        <a:t>Xplore</a:t>
                      </a:r>
                      <a:r>
                        <a:rPr lang="en-IN" sz="1500" b="0" i="0" u="none" dirty="0">
                          <a:solidFill>
                            <a:schemeClr val="tx1"/>
                          </a:solidFill>
                          <a:effectLst/>
                          <a:latin typeface="+mn-lt"/>
                          <a:ea typeface="+mn-ea"/>
                          <a:cs typeface="+mn-cs"/>
                        </a:rPr>
                        <a:t>: 23 May 2018</a:t>
                      </a:r>
                    </a:p>
                    <a:p>
                      <a:r>
                        <a:rPr lang="en-IN" sz="1500" b="0" i="0" u="none" dirty="0">
                          <a:solidFill>
                            <a:schemeClr val="tx1"/>
                          </a:solidFill>
                          <a:effectLst/>
                          <a:latin typeface="+mn-lt"/>
                          <a:ea typeface="+mn-ea"/>
                          <a:cs typeface="+mn-cs"/>
                        </a:rPr>
                        <a:t>Electronic ISSN: 2165-9567</a:t>
                      </a:r>
                    </a:p>
                    <a:p>
                      <a:r>
                        <a:rPr lang="en-IN" sz="1500" b="0" i="0" u="none" dirty="0">
                          <a:solidFill>
                            <a:schemeClr val="tx1"/>
                          </a:solidFill>
                          <a:effectLst/>
                          <a:latin typeface="+mn-lt"/>
                          <a:ea typeface="+mn-ea"/>
                          <a:cs typeface="+mn-cs"/>
                        </a:rPr>
                        <a:t>INSPEC Accession Number: 16005222</a:t>
                      </a:r>
                    </a:p>
                    <a:p>
                      <a:r>
                        <a:rPr lang="en-IN" sz="1500" b="0" i="0" u="none" dirty="0">
                          <a:solidFill>
                            <a:schemeClr val="tx1"/>
                          </a:solidFill>
                          <a:effectLst/>
                          <a:latin typeface="+mn-lt"/>
                          <a:ea typeface="+mn-ea"/>
                          <a:cs typeface="+mn-cs"/>
                        </a:rPr>
                        <a:t>DOI: </a:t>
                      </a:r>
                      <a:r>
                        <a:rPr lang="en-IN" sz="1500" b="0" i="0" u="none" strike="noStrike" dirty="0">
                          <a:solidFill>
                            <a:schemeClr val="tx1"/>
                          </a:solidFill>
                          <a:effectLst/>
                          <a:latin typeface="+mn-lt"/>
                          <a:ea typeface="+mn-ea"/>
                          <a:cs typeface="+mn-cs"/>
                        </a:rPr>
                        <a:t>10.1109/EDUCON.2016.7474556</a:t>
                      </a:r>
                      <a:endParaRPr lang="en-IN" sz="1500" b="0" i="0" u="none" dirty="0">
                        <a:solidFill>
                          <a:schemeClr val="tx1"/>
                        </a:solidFill>
                        <a:effectLst/>
                        <a:latin typeface="+mn-lt"/>
                        <a:ea typeface="+mn-ea"/>
                        <a:cs typeface="+mn-cs"/>
                      </a:endParaRPr>
                    </a:p>
                    <a:p>
                      <a:r>
                        <a:rPr lang="en-IN" sz="1500" b="0" i="0" u="none" dirty="0">
                          <a:solidFill>
                            <a:schemeClr val="tx1"/>
                          </a:solidFill>
                          <a:effectLst/>
                          <a:latin typeface="+mn-lt"/>
                          <a:ea typeface="+mn-ea"/>
                          <a:cs typeface="+mn-cs"/>
                        </a:rPr>
                        <a:t>Publisher: IEEE</a:t>
                      </a:r>
                    </a:p>
                    <a:p>
                      <a:r>
                        <a:rPr lang="en-IN" sz="1500" b="0" i="0" u="none" dirty="0">
                          <a:solidFill>
                            <a:schemeClr val="tx1"/>
                          </a:solidFill>
                          <a:effectLst/>
                          <a:latin typeface="+mn-lt"/>
                          <a:ea typeface="+mn-ea"/>
                          <a:cs typeface="+mn-cs"/>
                        </a:rPr>
                        <a:t>Conference Location: Abu Dhabi, United Arab Emirates</a:t>
                      </a:r>
                    </a:p>
                  </a:txBody>
                  <a:tcPr marL="55449" marR="55449" marT="27728" marB="27728"/>
                </a:tc>
                <a:tc>
                  <a:txBody>
                    <a:bodyPr/>
                    <a:lstStyle/>
                    <a:p>
                      <a:r>
                        <a:rPr lang="en-US" sz="1500" b="0" i="0" dirty="0">
                          <a:solidFill>
                            <a:schemeClr val="dk1"/>
                          </a:solidFill>
                          <a:effectLst/>
                          <a:latin typeface="+mn-lt"/>
                          <a:ea typeface="+mn-ea"/>
                          <a:cs typeface="+mn-cs"/>
                        </a:rPr>
                        <a:t>This paper proposes a method of organizing the available material resources based on the Near Field Communication (NFC) technology, by which teachers can rapidly identify the required physical parts and approach practically in real time a wide range of information on the topic, leading to significant streamlining of his work.</a:t>
                      </a:r>
                      <a:endParaRPr lang="en-IN" sz="1500" dirty="0">
                        <a:latin typeface="Times New Roman" panose="02020603050405020304" pitchFamily="18" charset="0"/>
                        <a:cs typeface="Times New Roman" panose="02020603050405020304" pitchFamily="18" charset="0"/>
                      </a:endParaRPr>
                    </a:p>
                  </a:txBody>
                  <a:tcPr marL="55449" marR="55449" marT="27728" marB="27728"/>
                </a:tc>
                <a:extLst>
                  <a:ext uri="{0D108BD9-81ED-4DB2-BD59-A6C34878D82A}">
                    <a16:rowId xmlns:a16="http://schemas.microsoft.com/office/drawing/2014/main" val="10001"/>
                  </a:ext>
                </a:extLst>
              </a:tr>
            </a:tbl>
          </a:graphicData>
        </a:graphic>
      </p:graphicFrame>
      <p:sp>
        <p:nvSpPr>
          <p:cNvPr id="14" name="object 7">
            <a:extLst>
              <a:ext uri="{FF2B5EF4-FFF2-40B4-BE49-F238E27FC236}">
                <a16:creationId xmlns:a16="http://schemas.microsoft.com/office/drawing/2014/main" id="{DE2219E2-2543-8228-2E5F-6801220BBA13}"/>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33ADBF-73F6-A77E-44BA-994688FBE519}"/>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33795" name="object 4">
            <a:extLst>
              <a:ext uri="{FF2B5EF4-FFF2-40B4-BE49-F238E27FC236}">
                <a16:creationId xmlns:a16="http://schemas.microsoft.com/office/drawing/2014/main" id="{50802F8C-CCC3-FD00-02A4-52FE54492278}"/>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33796" name="object 5">
            <a:extLst>
              <a:ext uri="{FF2B5EF4-FFF2-40B4-BE49-F238E27FC236}">
                <a16:creationId xmlns:a16="http://schemas.microsoft.com/office/drawing/2014/main" id="{89F50129-5D2A-5EFC-09C8-B1AF9A118F8D}"/>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33797" name="object 6">
            <a:extLst>
              <a:ext uri="{FF2B5EF4-FFF2-40B4-BE49-F238E27FC236}">
                <a16:creationId xmlns:a16="http://schemas.microsoft.com/office/drawing/2014/main" id="{D06D6B70-94DA-C7AA-436D-2466E4443AE8}"/>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33798" name="object 7">
            <a:extLst>
              <a:ext uri="{FF2B5EF4-FFF2-40B4-BE49-F238E27FC236}">
                <a16:creationId xmlns:a16="http://schemas.microsoft.com/office/drawing/2014/main" id="{32F083F0-ACCF-D933-CAF8-D2C477950B2B}"/>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4FEA9D8A-4243-99B0-734D-44BCAF1B6B7C}"/>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32756E0A-57CB-41C8-71C0-6F3E760CB86F}"/>
              </a:ext>
            </a:extLst>
          </p:cNvPr>
          <p:cNvSpPr/>
          <p:nvPr/>
        </p:nvSpPr>
        <p:spPr>
          <a:xfrm>
            <a:off x="611718" y="1026197"/>
            <a:ext cx="11235221" cy="5691302"/>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79610D8A-F1E4-198B-DAA9-28D276C26271}"/>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Review </a:t>
            </a:r>
          </a:p>
        </p:txBody>
      </p:sp>
      <p:graphicFrame>
        <p:nvGraphicFramePr>
          <p:cNvPr id="12" name="Table 11">
            <a:extLst>
              <a:ext uri="{FF2B5EF4-FFF2-40B4-BE49-F238E27FC236}">
                <a16:creationId xmlns:a16="http://schemas.microsoft.com/office/drawing/2014/main" id="{92C7D13E-B6AF-941F-A5C1-49FF44F41693}"/>
              </a:ext>
            </a:extLst>
          </p:cNvPr>
          <p:cNvGraphicFramePr>
            <a:graphicFrameLocks noGrp="1"/>
          </p:cNvGraphicFramePr>
          <p:nvPr/>
        </p:nvGraphicFramePr>
        <p:xfrm>
          <a:off x="1120966" y="1934949"/>
          <a:ext cx="9950068" cy="3334672"/>
        </p:xfrm>
        <a:graphic>
          <a:graphicData uri="http://schemas.openxmlformats.org/drawingml/2006/table">
            <a:tbl>
              <a:tblPr firstRow="1" bandRow="1">
                <a:tableStyleId>{5C22544A-7EE6-4342-B048-85BDC9FD1C3A}</a:tableStyleId>
              </a:tblPr>
              <a:tblGrid>
                <a:gridCol w="2487517">
                  <a:extLst>
                    <a:ext uri="{9D8B030D-6E8A-4147-A177-3AD203B41FA5}">
                      <a16:colId xmlns:a16="http://schemas.microsoft.com/office/drawing/2014/main" val="20000"/>
                    </a:ext>
                  </a:extLst>
                </a:gridCol>
                <a:gridCol w="2487517">
                  <a:extLst>
                    <a:ext uri="{9D8B030D-6E8A-4147-A177-3AD203B41FA5}">
                      <a16:colId xmlns:a16="http://schemas.microsoft.com/office/drawing/2014/main" val="20001"/>
                    </a:ext>
                  </a:extLst>
                </a:gridCol>
                <a:gridCol w="2487517">
                  <a:extLst>
                    <a:ext uri="{9D8B030D-6E8A-4147-A177-3AD203B41FA5}">
                      <a16:colId xmlns:a16="http://schemas.microsoft.com/office/drawing/2014/main" val="20002"/>
                    </a:ext>
                  </a:extLst>
                </a:gridCol>
                <a:gridCol w="2487517">
                  <a:extLst>
                    <a:ext uri="{9D8B030D-6E8A-4147-A177-3AD203B41FA5}">
                      <a16:colId xmlns:a16="http://schemas.microsoft.com/office/drawing/2014/main" val="20003"/>
                    </a:ext>
                  </a:extLst>
                </a:gridCol>
              </a:tblGrid>
              <a:tr h="277307">
                <a:tc>
                  <a:txBody>
                    <a:bodyPr/>
                    <a:lstStyle/>
                    <a:p>
                      <a:r>
                        <a:rPr lang="en-IN" sz="1500" b="1" dirty="0">
                          <a:latin typeface="Times New Roman" panose="02020603050405020304" pitchFamily="18" charset="0"/>
                          <a:cs typeface="Times New Roman" panose="02020603050405020304" pitchFamily="18" charset="0"/>
                        </a:rPr>
                        <a:t>S No </a:t>
                      </a:r>
                    </a:p>
                  </a:txBody>
                  <a:tcPr marL="55449" marR="55449" marT="27729" marB="27729"/>
                </a:tc>
                <a:tc>
                  <a:txBody>
                    <a:bodyPr/>
                    <a:lstStyle/>
                    <a:p>
                      <a:r>
                        <a:rPr lang="en-IN" sz="1500" b="1" dirty="0">
                          <a:latin typeface="Times New Roman" panose="02020603050405020304" pitchFamily="18" charset="0"/>
                          <a:cs typeface="Times New Roman" panose="02020603050405020304" pitchFamily="18" charset="0"/>
                        </a:rPr>
                        <a:t>Author and Paper title</a:t>
                      </a:r>
                    </a:p>
                  </a:txBody>
                  <a:tcPr marL="55449" marR="55449" marT="27729" marB="27729"/>
                </a:tc>
                <a:tc>
                  <a:txBody>
                    <a:bodyPr/>
                    <a:lstStyle/>
                    <a:p>
                      <a:r>
                        <a:rPr lang="en-IN" sz="1500" b="1" dirty="0">
                          <a:latin typeface="Times New Roman" panose="02020603050405020304" pitchFamily="18" charset="0"/>
                          <a:cs typeface="Times New Roman" panose="02020603050405020304" pitchFamily="18" charset="0"/>
                        </a:rPr>
                        <a:t>Details of</a:t>
                      </a:r>
                      <a:r>
                        <a:rPr lang="en-IN" sz="1500" b="1" baseline="0" dirty="0">
                          <a:latin typeface="Times New Roman" panose="02020603050405020304" pitchFamily="18" charset="0"/>
                          <a:cs typeface="Times New Roman" panose="02020603050405020304" pitchFamily="18" charset="0"/>
                        </a:rPr>
                        <a:t> Publication </a:t>
                      </a:r>
                      <a:endParaRPr lang="en-IN" sz="1500" b="1" dirty="0">
                        <a:latin typeface="Times New Roman" panose="02020603050405020304" pitchFamily="18" charset="0"/>
                        <a:cs typeface="Times New Roman" panose="02020603050405020304" pitchFamily="18" charset="0"/>
                      </a:endParaRPr>
                    </a:p>
                  </a:txBody>
                  <a:tcPr marL="55449" marR="55449" marT="27729" marB="27729"/>
                </a:tc>
                <a:tc>
                  <a:txBody>
                    <a:bodyPr/>
                    <a:lstStyle/>
                    <a:p>
                      <a:r>
                        <a:rPr lang="en-IN" sz="1500" b="1" dirty="0">
                          <a:latin typeface="Times New Roman" panose="02020603050405020304" pitchFamily="18" charset="0"/>
                          <a:cs typeface="Times New Roman" panose="02020603050405020304" pitchFamily="18" charset="0"/>
                        </a:rPr>
                        <a:t>Summary of the Paper </a:t>
                      </a:r>
                    </a:p>
                  </a:txBody>
                  <a:tcPr marL="55449" marR="55449" marT="27729" marB="27729"/>
                </a:tc>
                <a:extLst>
                  <a:ext uri="{0D108BD9-81ED-4DB2-BD59-A6C34878D82A}">
                    <a16:rowId xmlns:a16="http://schemas.microsoft.com/office/drawing/2014/main" val="10000"/>
                  </a:ext>
                </a:extLst>
              </a:tr>
              <a:tr h="3050614">
                <a:tc>
                  <a:txBody>
                    <a:bodyPr/>
                    <a:lstStyle/>
                    <a:p>
                      <a:r>
                        <a:rPr lang="en-IN" sz="1500" dirty="0">
                          <a:latin typeface="Times New Roman" panose="02020603050405020304" pitchFamily="18" charset="0"/>
                          <a:cs typeface="Times New Roman" panose="02020603050405020304" pitchFamily="18" charset="0"/>
                        </a:rPr>
                        <a:t>9</a:t>
                      </a:r>
                    </a:p>
                  </a:txBody>
                  <a:tcPr marL="55449" marR="55449" marT="27729" marB="27729"/>
                </a:tc>
                <a:tc>
                  <a:txBody>
                    <a:bodyPr/>
                    <a:lstStyle/>
                    <a:p>
                      <a:r>
                        <a:rPr lang="en-US" sz="1500" dirty="0">
                          <a:latin typeface="Times New Roman" panose="02020603050405020304" pitchFamily="18" charset="0"/>
                          <a:cs typeface="Times New Roman" panose="02020603050405020304" pitchFamily="18" charset="0"/>
                        </a:rPr>
                        <a:t>Giles Tewkesbury; David Sanders; Malik Haddad; Peter </a:t>
                      </a:r>
                      <a:r>
                        <a:rPr lang="en-US" sz="1500" dirty="0" err="1">
                          <a:latin typeface="Times New Roman" panose="02020603050405020304" pitchFamily="18" charset="0"/>
                          <a:cs typeface="Times New Roman" panose="02020603050405020304" pitchFamily="18" charset="0"/>
                        </a:rPr>
                        <a:t>Omoarebun</a:t>
                      </a:r>
                      <a:r>
                        <a:rPr lang="en-US" sz="1500" dirty="0">
                          <a:latin typeface="Times New Roman" panose="02020603050405020304" pitchFamily="18" charset="0"/>
                          <a:cs typeface="Times New Roman" panose="02020603050405020304" pitchFamily="18" charset="0"/>
                        </a:rPr>
                        <a:t>; Alexander </a:t>
                      </a:r>
                      <a:r>
                        <a:rPr lang="en-US" sz="1500" dirty="0" err="1">
                          <a:latin typeface="Times New Roman" panose="02020603050405020304" pitchFamily="18" charset="0"/>
                          <a:cs typeface="Times New Roman" panose="02020603050405020304" pitchFamily="18" charset="0"/>
                        </a:rPr>
                        <a:t>Gegov</a:t>
                      </a:r>
                      <a:endParaRPr lang="en-US" sz="1500" dirty="0">
                        <a:latin typeface="Times New Roman" panose="02020603050405020304" pitchFamily="18" charset="0"/>
                        <a:cs typeface="Times New Roman" panose="02020603050405020304" pitchFamily="18" charset="0"/>
                      </a:endParaRPr>
                    </a:p>
                    <a:p>
                      <a:r>
                        <a:rPr lang="en-US" sz="1500" b="1" i="0" dirty="0">
                          <a:solidFill>
                            <a:schemeClr val="dk1"/>
                          </a:solidFill>
                          <a:effectLst/>
                          <a:latin typeface="+mn-lt"/>
                          <a:ea typeface="+mn-ea"/>
                          <a:cs typeface="+mn-cs"/>
                        </a:rPr>
                        <a:t>Creation of a NFC Reading System for University Attendance Monitoring with Accessibility Considerations for Powered Wheelchair Users</a:t>
                      </a:r>
                    </a:p>
                  </a:txBody>
                  <a:tcPr marL="55449" marR="55449" marT="27729" marB="27729"/>
                </a:tc>
                <a:tc>
                  <a:txBody>
                    <a:bodyPr/>
                    <a:lstStyle/>
                    <a:p>
                      <a:r>
                        <a:rPr lang="en-IN" sz="1500" b="0" i="0" u="none" dirty="0">
                          <a:solidFill>
                            <a:schemeClr val="tx1"/>
                          </a:solidFill>
                          <a:effectLst/>
                          <a:latin typeface="+mn-lt"/>
                          <a:ea typeface="+mn-ea"/>
                          <a:cs typeface="+mn-cs"/>
                        </a:rPr>
                        <a:t>Published in: 2020 IEEE 10th International Conference on Intelligent Systems (IS) Date of Conference: 28-30 Aug. 2020 Date Added to IEEE Xplore: 18 September 2020 ISBN Information: Print on Demand(</a:t>
                      </a:r>
                      <a:r>
                        <a:rPr lang="en-IN" sz="1500" b="0" i="0" u="none" dirty="0" err="1">
                          <a:solidFill>
                            <a:schemeClr val="tx1"/>
                          </a:solidFill>
                          <a:effectLst/>
                          <a:latin typeface="+mn-lt"/>
                          <a:ea typeface="+mn-ea"/>
                          <a:cs typeface="+mn-cs"/>
                        </a:rPr>
                        <a:t>PoD</a:t>
                      </a:r>
                      <a:r>
                        <a:rPr lang="en-IN" sz="1500" b="0" i="0" u="none" dirty="0">
                          <a:solidFill>
                            <a:schemeClr val="tx1"/>
                          </a:solidFill>
                          <a:effectLst/>
                          <a:latin typeface="+mn-lt"/>
                          <a:ea typeface="+mn-ea"/>
                          <a:cs typeface="+mn-cs"/>
                        </a:rPr>
                        <a:t>) ISSN: 1541-1672 INSPEC Accession Number: 19986282 DOI: 10.1109/IS48319.2020.9199971 Publisher: IEEE Conference Location: Varna, Bulgaria</a:t>
                      </a:r>
                    </a:p>
                  </a:txBody>
                  <a:tcPr marL="55449" marR="55449" marT="27729" marB="27729"/>
                </a:tc>
                <a:tc>
                  <a:txBody>
                    <a:bodyPr/>
                    <a:lstStyle/>
                    <a:p>
                      <a:r>
                        <a:rPr lang="en-US" sz="1500" b="0" i="0" dirty="0">
                          <a:solidFill>
                            <a:schemeClr val="dk1"/>
                          </a:solidFill>
                          <a:effectLst/>
                          <a:latin typeface="+mn-lt"/>
                          <a:ea typeface="+mn-ea"/>
                          <a:cs typeface="+mn-cs"/>
                        </a:rPr>
                        <a:t>This paper considers the hardware and software implementation of a Near-Field Communication (NFC) reading system which was used to collect student attendance.</a:t>
                      </a:r>
                      <a:endParaRPr lang="en-IN" sz="1500" dirty="0">
                        <a:latin typeface="Times New Roman" panose="02020603050405020304" pitchFamily="18" charset="0"/>
                        <a:cs typeface="Times New Roman" panose="02020603050405020304" pitchFamily="18" charset="0"/>
                      </a:endParaRPr>
                    </a:p>
                  </a:txBody>
                  <a:tcPr marL="55449" marR="55449" marT="27729" marB="27729"/>
                </a:tc>
                <a:extLst>
                  <a:ext uri="{0D108BD9-81ED-4DB2-BD59-A6C34878D82A}">
                    <a16:rowId xmlns:a16="http://schemas.microsoft.com/office/drawing/2014/main" val="10001"/>
                  </a:ext>
                </a:extLst>
              </a:tr>
            </a:tbl>
          </a:graphicData>
        </a:graphic>
      </p:graphicFrame>
      <p:sp>
        <p:nvSpPr>
          <p:cNvPr id="14" name="object 7">
            <a:extLst>
              <a:ext uri="{FF2B5EF4-FFF2-40B4-BE49-F238E27FC236}">
                <a16:creationId xmlns:a16="http://schemas.microsoft.com/office/drawing/2014/main" id="{C275DB6C-784F-6AF5-7D30-D4C61B72933B}"/>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532CF8-7FFB-45F7-834D-8503A7055155}"/>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35843" name="object 4">
            <a:extLst>
              <a:ext uri="{FF2B5EF4-FFF2-40B4-BE49-F238E27FC236}">
                <a16:creationId xmlns:a16="http://schemas.microsoft.com/office/drawing/2014/main" id="{610AE43E-1433-54CB-2FDD-C9B604E246E2}"/>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35844" name="object 5">
            <a:extLst>
              <a:ext uri="{FF2B5EF4-FFF2-40B4-BE49-F238E27FC236}">
                <a16:creationId xmlns:a16="http://schemas.microsoft.com/office/drawing/2014/main" id="{70438AF2-B15A-5C5B-38A2-5882409C93E4}"/>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35845" name="object 6">
            <a:extLst>
              <a:ext uri="{FF2B5EF4-FFF2-40B4-BE49-F238E27FC236}">
                <a16:creationId xmlns:a16="http://schemas.microsoft.com/office/drawing/2014/main" id="{2B33A10A-76BF-F72F-08A5-94776A58E591}"/>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35846" name="object 7">
            <a:extLst>
              <a:ext uri="{FF2B5EF4-FFF2-40B4-BE49-F238E27FC236}">
                <a16:creationId xmlns:a16="http://schemas.microsoft.com/office/drawing/2014/main" id="{C7C0EDE8-7DA0-938D-80B8-8EBD2F3B0729}"/>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8E9CABC0-ADE1-0569-BB6C-BD36C4C33074}"/>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DB961D42-C202-9FA5-FC68-C34A252869B7}"/>
              </a:ext>
            </a:extLst>
          </p:cNvPr>
          <p:cNvSpPr/>
          <p:nvPr/>
        </p:nvSpPr>
        <p:spPr>
          <a:xfrm>
            <a:off x="611718" y="1026197"/>
            <a:ext cx="11235221" cy="5691302"/>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882D6698-77FD-32CD-5BCD-DB146514409C}"/>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Review </a:t>
            </a:r>
          </a:p>
        </p:txBody>
      </p:sp>
      <p:graphicFrame>
        <p:nvGraphicFramePr>
          <p:cNvPr id="12" name="Table 11">
            <a:extLst>
              <a:ext uri="{FF2B5EF4-FFF2-40B4-BE49-F238E27FC236}">
                <a16:creationId xmlns:a16="http://schemas.microsoft.com/office/drawing/2014/main" id="{277C1CF4-FC39-4C26-2B77-A8F82BEA64C1}"/>
              </a:ext>
            </a:extLst>
          </p:cNvPr>
          <p:cNvGraphicFramePr>
            <a:graphicFrameLocks noGrp="1"/>
          </p:cNvGraphicFramePr>
          <p:nvPr/>
        </p:nvGraphicFramePr>
        <p:xfrm>
          <a:off x="1254776" y="1576840"/>
          <a:ext cx="9950068" cy="3108466"/>
        </p:xfrm>
        <a:graphic>
          <a:graphicData uri="http://schemas.openxmlformats.org/drawingml/2006/table">
            <a:tbl>
              <a:tblPr firstRow="1" bandRow="1">
                <a:tableStyleId>{5C22544A-7EE6-4342-B048-85BDC9FD1C3A}</a:tableStyleId>
              </a:tblPr>
              <a:tblGrid>
                <a:gridCol w="2487517">
                  <a:extLst>
                    <a:ext uri="{9D8B030D-6E8A-4147-A177-3AD203B41FA5}">
                      <a16:colId xmlns:a16="http://schemas.microsoft.com/office/drawing/2014/main" val="20000"/>
                    </a:ext>
                  </a:extLst>
                </a:gridCol>
                <a:gridCol w="2487517">
                  <a:extLst>
                    <a:ext uri="{9D8B030D-6E8A-4147-A177-3AD203B41FA5}">
                      <a16:colId xmlns:a16="http://schemas.microsoft.com/office/drawing/2014/main" val="20001"/>
                    </a:ext>
                  </a:extLst>
                </a:gridCol>
                <a:gridCol w="2487517">
                  <a:extLst>
                    <a:ext uri="{9D8B030D-6E8A-4147-A177-3AD203B41FA5}">
                      <a16:colId xmlns:a16="http://schemas.microsoft.com/office/drawing/2014/main" val="20002"/>
                    </a:ext>
                  </a:extLst>
                </a:gridCol>
                <a:gridCol w="2487517">
                  <a:extLst>
                    <a:ext uri="{9D8B030D-6E8A-4147-A177-3AD203B41FA5}">
                      <a16:colId xmlns:a16="http://schemas.microsoft.com/office/drawing/2014/main" val="20003"/>
                    </a:ext>
                  </a:extLst>
                </a:gridCol>
              </a:tblGrid>
              <a:tr h="277297">
                <a:tc>
                  <a:txBody>
                    <a:bodyPr/>
                    <a:lstStyle/>
                    <a:p>
                      <a:r>
                        <a:rPr lang="en-IN" sz="1500" b="1" dirty="0">
                          <a:latin typeface="Times New Roman" panose="02020603050405020304" pitchFamily="18" charset="0"/>
                          <a:cs typeface="Times New Roman" panose="02020603050405020304" pitchFamily="18" charset="0"/>
                        </a:rPr>
                        <a:t>S No </a:t>
                      </a:r>
                    </a:p>
                  </a:txBody>
                  <a:tcPr marL="55449" marR="55449" marT="27734" marB="27734"/>
                </a:tc>
                <a:tc>
                  <a:txBody>
                    <a:bodyPr/>
                    <a:lstStyle/>
                    <a:p>
                      <a:r>
                        <a:rPr lang="en-IN" sz="1500" b="1" dirty="0">
                          <a:latin typeface="Times New Roman" panose="02020603050405020304" pitchFamily="18" charset="0"/>
                          <a:cs typeface="Times New Roman" panose="02020603050405020304" pitchFamily="18" charset="0"/>
                        </a:rPr>
                        <a:t>Author and Paper title</a:t>
                      </a:r>
                    </a:p>
                  </a:txBody>
                  <a:tcPr marL="55449" marR="55449" marT="27734" marB="27734"/>
                </a:tc>
                <a:tc>
                  <a:txBody>
                    <a:bodyPr/>
                    <a:lstStyle/>
                    <a:p>
                      <a:r>
                        <a:rPr lang="en-IN" sz="1500" b="1" dirty="0">
                          <a:latin typeface="Times New Roman" panose="02020603050405020304" pitchFamily="18" charset="0"/>
                          <a:cs typeface="Times New Roman" panose="02020603050405020304" pitchFamily="18" charset="0"/>
                        </a:rPr>
                        <a:t>Details of</a:t>
                      </a:r>
                      <a:r>
                        <a:rPr lang="en-IN" sz="1500" b="1" baseline="0" dirty="0">
                          <a:latin typeface="Times New Roman" panose="02020603050405020304" pitchFamily="18" charset="0"/>
                          <a:cs typeface="Times New Roman" panose="02020603050405020304" pitchFamily="18" charset="0"/>
                        </a:rPr>
                        <a:t> Publication </a:t>
                      </a:r>
                      <a:endParaRPr lang="en-IN" sz="1500" b="1" dirty="0">
                        <a:latin typeface="Times New Roman" panose="02020603050405020304" pitchFamily="18" charset="0"/>
                        <a:cs typeface="Times New Roman" panose="02020603050405020304" pitchFamily="18" charset="0"/>
                      </a:endParaRPr>
                    </a:p>
                  </a:txBody>
                  <a:tcPr marL="55449" marR="55449" marT="27734" marB="27734"/>
                </a:tc>
                <a:tc>
                  <a:txBody>
                    <a:bodyPr/>
                    <a:lstStyle/>
                    <a:p>
                      <a:r>
                        <a:rPr lang="en-IN" sz="1500" b="1" dirty="0">
                          <a:latin typeface="Times New Roman" panose="02020603050405020304" pitchFamily="18" charset="0"/>
                          <a:cs typeface="Times New Roman" panose="02020603050405020304" pitchFamily="18" charset="0"/>
                        </a:rPr>
                        <a:t>Summary of the Paper </a:t>
                      </a:r>
                    </a:p>
                  </a:txBody>
                  <a:tcPr marL="55449" marR="55449" marT="27734" marB="27734"/>
                </a:tc>
                <a:extLst>
                  <a:ext uri="{0D108BD9-81ED-4DB2-BD59-A6C34878D82A}">
                    <a16:rowId xmlns:a16="http://schemas.microsoft.com/office/drawing/2014/main" val="10000"/>
                  </a:ext>
                </a:extLst>
              </a:tr>
              <a:tr h="2824398">
                <a:tc>
                  <a:txBody>
                    <a:bodyPr/>
                    <a:lstStyle/>
                    <a:p>
                      <a:r>
                        <a:rPr lang="en-IN" sz="1500" dirty="0">
                          <a:latin typeface="Times New Roman" panose="02020603050405020304" pitchFamily="18" charset="0"/>
                          <a:cs typeface="Times New Roman" panose="02020603050405020304" pitchFamily="18" charset="0"/>
                        </a:rPr>
                        <a:t>10</a:t>
                      </a:r>
                    </a:p>
                  </a:txBody>
                  <a:tcPr marL="55449" marR="55449" marT="27734" marB="27734"/>
                </a:tc>
                <a:tc>
                  <a:txBody>
                    <a:bodyPr/>
                    <a:lstStyle/>
                    <a:p>
                      <a:r>
                        <a:rPr lang="en-US" sz="1500" dirty="0" err="1">
                          <a:latin typeface="Times New Roman" panose="02020603050405020304" pitchFamily="18" charset="0"/>
                          <a:cs typeface="Times New Roman" panose="02020603050405020304" pitchFamily="18" charset="0"/>
                        </a:rPr>
                        <a:t>Janea</a:t>
                      </a:r>
                      <a:r>
                        <a:rPr lang="en-US" sz="1500" dirty="0">
                          <a:latin typeface="Times New Roman" panose="02020603050405020304" pitchFamily="18" charset="0"/>
                          <a:cs typeface="Times New Roman" panose="02020603050405020304" pitchFamily="18" charset="0"/>
                        </a:rPr>
                        <a:t> Dixon; Abdel-</a:t>
                      </a:r>
                      <a:r>
                        <a:rPr lang="en-US" sz="1500" dirty="0" err="1">
                          <a:latin typeface="Times New Roman" panose="02020603050405020304" pitchFamily="18" charset="0"/>
                          <a:cs typeface="Times New Roman" panose="02020603050405020304" pitchFamily="18" charset="0"/>
                        </a:rPr>
                        <a:t>shakour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Abuzneid</a:t>
                      </a:r>
                      <a:endParaRPr lang="en-US" sz="1500" dirty="0">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500" b="1" i="0" dirty="0">
                          <a:solidFill>
                            <a:schemeClr val="dk1"/>
                          </a:solidFill>
                          <a:effectLst/>
                          <a:latin typeface="+mn-lt"/>
                          <a:ea typeface="+mn-ea"/>
                          <a:cs typeface="+mn-cs"/>
                        </a:rPr>
                        <a:t>An NFC Based Student Attendance Tracking/Monitoring System Using an IoT Approach</a:t>
                      </a:r>
                    </a:p>
                    <a:p>
                      <a:endParaRPr lang="en-US" sz="1500" b="1" i="0" dirty="0">
                        <a:solidFill>
                          <a:schemeClr val="dk1"/>
                        </a:solidFill>
                        <a:effectLst/>
                        <a:latin typeface="+mn-lt"/>
                        <a:ea typeface="+mn-ea"/>
                        <a:cs typeface="+mn-cs"/>
                      </a:endParaRPr>
                    </a:p>
                  </a:txBody>
                  <a:tcPr marL="55449" marR="55449" marT="27734" marB="27734"/>
                </a:tc>
                <a:tc>
                  <a:txBody>
                    <a:bodyPr/>
                    <a:lstStyle/>
                    <a:p>
                      <a:r>
                        <a:rPr lang="en-IN" sz="1500" b="0" i="0" u="none" dirty="0">
                          <a:solidFill>
                            <a:schemeClr val="tx1"/>
                          </a:solidFill>
                          <a:effectLst/>
                          <a:latin typeface="+mn-lt"/>
                          <a:ea typeface="+mn-ea"/>
                          <a:cs typeface="+mn-cs"/>
                        </a:rPr>
                        <a:t>Published in: 2020 International Conference on Computational Science and Computational Intelligence (CSCI) Date of Conference: 16-18 Dec. 2020 Date Added to IEEE Xplore: 23 June DOI: 10.1109/CSCI51800.2020.00201 Publisher: IEEE Conference Location: Las Vegas, NV, USA</a:t>
                      </a:r>
                    </a:p>
                  </a:txBody>
                  <a:tcPr marL="55449" marR="55449" marT="27734" marB="27734"/>
                </a:tc>
                <a:tc>
                  <a:txBody>
                    <a:bodyPr/>
                    <a:lstStyle/>
                    <a:p>
                      <a:r>
                        <a:rPr lang="en-US" sz="1500" b="0" i="0" dirty="0">
                          <a:solidFill>
                            <a:schemeClr val="dk1"/>
                          </a:solidFill>
                          <a:effectLst/>
                          <a:latin typeface="+mn-lt"/>
                          <a:ea typeface="+mn-ea"/>
                          <a:cs typeface="+mn-cs"/>
                        </a:rPr>
                        <a:t>In this paper, implementation of  a system takes place that incorporates NFC, cloud-based services, and a web interface for end-users. The design introduces a one-to-one method using a student ID with an RFID tag to RFID reader located at each desk.</a:t>
                      </a:r>
                      <a:endParaRPr lang="en-IN" sz="1500" dirty="0">
                        <a:latin typeface="Times New Roman" panose="02020603050405020304" pitchFamily="18" charset="0"/>
                        <a:cs typeface="Times New Roman" panose="02020603050405020304" pitchFamily="18" charset="0"/>
                      </a:endParaRPr>
                    </a:p>
                  </a:txBody>
                  <a:tcPr marL="55449" marR="55449" marT="27734" marB="27734"/>
                </a:tc>
                <a:extLst>
                  <a:ext uri="{0D108BD9-81ED-4DB2-BD59-A6C34878D82A}">
                    <a16:rowId xmlns:a16="http://schemas.microsoft.com/office/drawing/2014/main" val="10001"/>
                  </a:ext>
                </a:extLst>
              </a:tr>
            </a:tbl>
          </a:graphicData>
        </a:graphic>
      </p:graphicFrame>
      <p:sp>
        <p:nvSpPr>
          <p:cNvPr id="14" name="object 7">
            <a:extLst>
              <a:ext uri="{FF2B5EF4-FFF2-40B4-BE49-F238E27FC236}">
                <a16:creationId xmlns:a16="http://schemas.microsoft.com/office/drawing/2014/main" id="{7BABE0A4-4B33-FF31-652E-2CE55346D405}"/>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D2067A-F4E0-9972-3CB8-2E2FF953AC9F}"/>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37891" name="object 4">
            <a:extLst>
              <a:ext uri="{FF2B5EF4-FFF2-40B4-BE49-F238E27FC236}">
                <a16:creationId xmlns:a16="http://schemas.microsoft.com/office/drawing/2014/main" id="{BAC703C4-4792-14B1-7FD4-A9B436D18ECF}"/>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37892" name="object 5">
            <a:extLst>
              <a:ext uri="{FF2B5EF4-FFF2-40B4-BE49-F238E27FC236}">
                <a16:creationId xmlns:a16="http://schemas.microsoft.com/office/drawing/2014/main" id="{10A154F6-DEE5-1DC1-70AC-2F396C55A793}"/>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37893" name="object 6">
            <a:extLst>
              <a:ext uri="{FF2B5EF4-FFF2-40B4-BE49-F238E27FC236}">
                <a16:creationId xmlns:a16="http://schemas.microsoft.com/office/drawing/2014/main" id="{9920BB82-1B64-00B3-0BEB-2CE2F0814F92}"/>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37894" name="object 7">
            <a:extLst>
              <a:ext uri="{FF2B5EF4-FFF2-40B4-BE49-F238E27FC236}">
                <a16:creationId xmlns:a16="http://schemas.microsoft.com/office/drawing/2014/main" id="{AD723551-A619-4CCC-BDA9-50333EBF7FF2}"/>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CAEDA9AE-B80A-9C61-23B4-0F00B54C8E16}"/>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C6BB6553-68B8-AC1C-2E53-D38BCE714CCF}"/>
              </a:ext>
            </a:extLst>
          </p:cNvPr>
          <p:cNvSpPr/>
          <p:nvPr/>
        </p:nvSpPr>
        <p:spPr>
          <a:xfrm>
            <a:off x="611718" y="1026197"/>
            <a:ext cx="11235221" cy="5691302"/>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F0CC917E-D986-823C-5EC1-533AB0F0B169}"/>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Review </a:t>
            </a:r>
          </a:p>
        </p:txBody>
      </p:sp>
      <p:graphicFrame>
        <p:nvGraphicFramePr>
          <p:cNvPr id="12" name="Table 11">
            <a:extLst>
              <a:ext uri="{FF2B5EF4-FFF2-40B4-BE49-F238E27FC236}">
                <a16:creationId xmlns:a16="http://schemas.microsoft.com/office/drawing/2014/main" id="{03D28E6E-E80B-D2B6-8D3F-EDA8B2340017}"/>
              </a:ext>
            </a:extLst>
          </p:cNvPr>
          <p:cNvGraphicFramePr>
            <a:graphicFrameLocks noGrp="1"/>
          </p:cNvGraphicFramePr>
          <p:nvPr/>
        </p:nvGraphicFramePr>
        <p:xfrm>
          <a:off x="1254776" y="1996560"/>
          <a:ext cx="9950068" cy="1711100"/>
        </p:xfrm>
        <a:graphic>
          <a:graphicData uri="http://schemas.openxmlformats.org/drawingml/2006/table">
            <a:tbl>
              <a:tblPr firstRow="1" bandRow="1">
                <a:tableStyleId>{5C22544A-7EE6-4342-B048-85BDC9FD1C3A}</a:tableStyleId>
              </a:tblPr>
              <a:tblGrid>
                <a:gridCol w="2487517">
                  <a:extLst>
                    <a:ext uri="{9D8B030D-6E8A-4147-A177-3AD203B41FA5}">
                      <a16:colId xmlns:a16="http://schemas.microsoft.com/office/drawing/2014/main" val="20000"/>
                    </a:ext>
                  </a:extLst>
                </a:gridCol>
                <a:gridCol w="2487517">
                  <a:extLst>
                    <a:ext uri="{9D8B030D-6E8A-4147-A177-3AD203B41FA5}">
                      <a16:colId xmlns:a16="http://schemas.microsoft.com/office/drawing/2014/main" val="20001"/>
                    </a:ext>
                  </a:extLst>
                </a:gridCol>
                <a:gridCol w="2487517">
                  <a:extLst>
                    <a:ext uri="{9D8B030D-6E8A-4147-A177-3AD203B41FA5}">
                      <a16:colId xmlns:a16="http://schemas.microsoft.com/office/drawing/2014/main" val="20002"/>
                    </a:ext>
                  </a:extLst>
                </a:gridCol>
                <a:gridCol w="2487517">
                  <a:extLst>
                    <a:ext uri="{9D8B030D-6E8A-4147-A177-3AD203B41FA5}">
                      <a16:colId xmlns:a16="http://schemas.microsoft.com/office/drawing/2014/main" val="20003"/>
                    </a:ext>
                  </a:extLst>
                </a:gridCol>
              </a:tblGrid>
              <a:tr h="277246">
                <a:tc>
                  <a:txBody>
                    <a:bodyPr/>
                    <a:lstStyle/>
                    <a:p>
                      <a:r>
                        <a:rPr lang="en-IN" sz="1500" b="1" dirty="0">
                          <a:latin typeface="Times New Roman" panose="02020603050405020304" pitchFamily="18" charset="0"/>
                          <a:cs typeface="Times New Roman" panose="02020603050405020304" pitchFamily="18" charset="0"/>
                        </a:rPr>
                        <a:t>S No </a:t>
                      </a:r>
                    </a:p>
                  </a:txBody>
                  <a:tcPr marL="55449" marR="55449" marT="27725" marB="27725"/>
                </a:tc>
                <a:tc>
                  <a:txBody>
                    <a:bodyPr/>
                    <a:lstStyle/>
                    <a:p>
                      <a:r>
                        <a:rPr lang="en-IN" sz="1500" b="1" dirty="0">
                          <a:latin typeface="Times New Roman" panose="02020603050405020304" pitchFamily="18" charset="0"/>
                          <a:cs typeface="Times New Roman" panose="02020603050405020304" pitchFamily="18" charset="0"/>
                        </a:rPr>
                        <a:t>Author and Paper title</a:t>
                      </a:r>
                    </a:p>
                  </a:txBody>
                  <a:tcPr marL="55449" marR="55449" marT="27725" marB="27725"/>
                </a:tc>
                <a:tc>
                  <a:txBody>
                    <a:bodyPr/>
                    <a:lstStyle/>
                    <a:p>
                      <a:r>
                        <a:rPr lang="en-IN" sz="1500" b="1" dirty="0">
                          <a:latin typeface="Times New Roman" panose="02020603050405020304" pitchFamily="18" charset="0"/>
                          <a:cs typeface="Times New Roman" panose="02020603050405020304" pitchFamily="18" charset="0"/>
                        </a:rPr>
                        <a:t>Details of</a:t>
                      </a:r>
                      <a:r>
                        <a:rPr lang="en-IN" sz="1500" b="1" baseline="0" dirty="0">
                          <a:latin typeface="Times New Roman" panose="02020603050405020304" pitchFamily="18" charset="0"/>
                          <a:cs typeface="Times New Roman" panose="02020603050405020304" pitchFamily="18" charset="0"/>
                        </a:rPr>
                        <a:t> Publication </a:t>
                      </a:r>
                      <a:endParaRPr lang="en-IN" sz="1500" b="1" dirty="0">
                        <a:latin typeface="Times New Roman" panose="02020603050405020304" pitchFamily="18" charset="0"/>
                        <a:cs typeface="Times New Roman" panose="02020603050405020304" pitchFamily="18" charset="0"/>
                      </a:endParaRPr>
                    </a:p>
                  </a:txBody>
                  <a:tcPr marL="55449" marR="55449" marT="27725" marB="27725"/>
                </a:tc>
                <a:tc>
                  <a:txBody>
                    <a:bodyPr/>
                    <a:lstStyle/>
                    <a:p>
                      <a:r>
                        <a:rPr lang="en-IN" sz="1500" b="1" dirty="0">
                          <a:latin typeface="Times New Roman" panose="02020603050405020304" pitchFamily="18" charset="0"/>
                          <a:cs typeface="Times New Roman" panose="02020603050405020304" pitchFamily="18" charset="0"/>
                        </a:rPr>
                        <a:t>Summary of the Paper </a:t>
                      </a:r>
                    </a:p>
                  </a:txBody>
                  <a:tcPr marL="55449" marR="55449" marT="27725" marB="27725"/>
                </a:tc>
                <a:extLst>
                  <a:ext uri="{0D108BD9-81ED-4DB2-BD59-A6C34878D82A}">
                    <a16:rowId xmlns:a16="http://schemas.microsoft.com/office/drawing/2014/main" val="10000"/>
                  </a:ext>
                </a:extLst>
              </a:tr>
              <a:tr h="1386232">
                <a:tc>
                  <a:txBody>
                    <a:bodyPr/>
                    <a:lstStyle/>
                    <a:p>
                      <a:r>
                        <a:rPr lang="en-IN" sz="1500" dirty="0">
                          <a:latin typeface="Times New Roman" panose="02020603050405020304" pitchFamily="18" charset="0"/>
                          <a:cs typeface="Times New Roman" panose="02020603050405020304" pitchFamily="18" charset="0"/>
                        </a:rPr>
                        <a:t>11</a:t>
                      </a:r>
                    </a:p>
                  </a:txBody>
                  <a:tcPr marL="55449" marR="55449" marT="27725" marB="27725"/>
                </a:tc>
                <a:tc>
                  <a:txBody>
                    <a:bodyPr/>
                    <a:lstStyle/>
                    <a:p>
                      <a:r>
                        <a:rPr lang="en-US" sz="1500" dirty="0" err="1">
                          <a:latin typeface="Times New Roman" panose="02020603050405020304" pitchFamily="18" charset="0"/>
                          <a:cs typeface="Times New Roman" panose="02020603050405020304" pitchFamily="18" charset="0"/>
                        </a:rPr>
                        <a:t>K.Muthuselvi</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E.Maheswari</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N.Selvarani</a:t>
                      </a:r>
                      <a:endParaRPr lang="en-US" sz="1500" dirty="0">
                        <a:latin typeface="Times New Roman" panose="02020603050405020304" pitchFamily="18" charset="0"/>
                        <a:cs typeface="Times New Roman" panose="02020603050405020304" pitchFamily="18" charset="0"/>
                      </a:endParaRPr>
                    </a:p>
                    <a:p>
                      <a:r>
                        <a:rPr lang="en-US" sz="1500" b="1" i="0" dirty="0">
                          <a:solidFill>
                            <a:schemeClr val="dk1"/>
                          </a:solidFill>
                          <a:effectLst/>
                          <a:latin typeface="+mn-lt"/>
                          <a:ea typeface="+mn-ea"/>
                          <a:cs typeface="+mn-cs"/>
                        </a:rPr>
                        <a:t>Attendance Monitoring System Using NFC</a:t>
                      </a:r>
                    </a:p>
                  </a:txBody>
                  <a:tcPr marL="55449" marR="55449" marT="27725" marB="27725"/>
                </a:tc>
                <a:tc>
                  <a:txBody>
                    <a:bodyPr/>
                    <a:lstStyle/>
                    <a:p>
                      <a:r>
                        <a:rPr lang="en-US" sz="1500" b="0" i="0" u="none" dirty="0">
                          <a:solidFill>
                            <a:schemeClr val="tx1"/>
                          </a:solidFill>
                          <a:effectLst/>
                          <a:latin typeface="+mn-lt"/>
                          <a:ea typeface="+mn-ea"/>
                          <a:cs typeface="+mn-cs"/>
                        </a:rPr>
                        <a:t>Website: www.ijareeie.com</a:t>
                      </a:r>
                    </a:p>
                    <a:p>
                      <a:r>
                        <a:rPr lang="en-US" sz="1500" b="0" i="0" dirty="0">
                          <a:solidFill>
                            <a:schemeClr val="dk1"/>
                          </a:solidFill>
                          <a:effectLst/>
                          <a:latin typeface="+mn-lt"/>
                          <a:ea typeface="+mn-ea"/>
                          <a:cs typeface="+mn-cs"/>
                        </a:rPr>
                        <a:t>Indian Journal of </a:t>
                      </a:r>
                      <a:r>
                        <a:rPr lang="en-US" sz="1500" b="0" i="0" dirty="0" err="1">
                          <a:solidFill>
                            <a:schemeClr val="dk1"/>
                          </a:solidFill>
                          <a:effectLst/>
                          <a:latin typeface="+mn-lt"/>
                          <a:ea typeface="+mn-ea"/>
                          <a:cs typeface="+mn-cs"/>
                        </a:rPr>
                        <a:t>Advancd</a:t>
                      </a:r>
                      <a:r>
                        <a:rPr lang="en-US" sz="1500" b="0" i="0" dirty="0">
                          <a:solidFill>
                            <a:schemeClr val="dk1"/>
                          </a:solidFill>
                          <a:effectLst/>
                          <a:latin typeface="+mn-lt"/>
                          <a:ea typeface="+mn-ea"/>
                          <a:cs typeface="+mn-cs"/>
                        </a:rPr>
                        <a:t> Research in Electrical, Electronics and </a:t>
                      </a:r>
                      <a:r>
                        <a:rPr lang="en-US" sz="1500" b="0" i="0" dirty="0" err="1">
                          <a:solidFill>
                            <a:schemeClr val="dk1"/>
                          </a:solidFill>
                          <a:effectLst/>
                          <a:latin typeface="+mn-lt"/>
                          <a:ea typeface="+mn-ea"/>
                          <a:cs typeface="+mn-cs"/>
                        </a:rPr>
                        <a:t>Instumentation</a:t>
                      </a:r>
                      <a:r>
                        <a:rPr lang="en-US" sz="1500" b="0" i="0" dirty="0">
                          <a:solidFill>
                            <a:schemeClr val="dk1"/>
                          </a:solidFill>
                          <a:effectLst/>
                          <a:latin typeface="+mn-lt"/>
                          <a:ea typeface="+mn-ea"/>
                          <a:cs typeface="+mn-cs"/>
                        </a:rPr>
                        <a:t> Engineering</a:t>
                      </a:r>
                    </a:p>
                    <a:p>
                      <a:r>
                        <a:rPr lang="en-US" sz="1500" b="0" i="0" u="none" dirty="0">
                          <a:solidFill>
                            <a:schemeClr val="tx1"/>
                          </a:solidFill>
                          <a:effectLst/>
                          <a:latin typeface="+mn-lt"/>
                          <a:ea typeface="+mn-ea"/>
                          <a:cs typeface="+mn-cs"/>
                        </a:rPr>
                        <a:t> Vol. 8, Issue 3, March 2019</a:t>
                      </a:r>
                      <a:endParaRPr lang="en-IN" sz="1500" b="0" i="0" u="none" dirty="0">
                        <a:solidFill>
                          <a:schemeClr val="tx1"/>
                        </a:solidFill>
                        <a:effectLst/>
                        <a:latin typeface="+mn-lt"/>
                        <a:ea typeface="+mn-ea"/>
                        <a:cs typeface="+mn-cs"/>
                      </a:endParaRPr>
                    </a:p>
                  </a:txBody>
                  <a:tcPr marL="55449" marR="55449" marT="27725" marB="27725"/>
                </a:tc>
                <a:tc>
                  <a:txBody>
                    <a:bodyPr/>
                    <a:lstStyle/>
                    <a:p>
                      <a:r>
                        <a:rPr lang="en-US" sz="1500" dirty="0"/>
                        <a:t>Attendance at gate through face recognition mapped with attendance which is generated through NFC. This mapping is used to avoid fake attendance and increase accuracy. </a:t>
                      </a:r>
                      <a:endParaRPr lang="en-IN" sz="1500" dirty="0">
                        <a:latin typeface="Times New Roman" panose="02020603050405020304" pitchFamily="18" charset="0"/>
                        <a:cs typeface="Times New Roman" panose="02020603050405020304" pitchFamily="18" charset="0"/>
                      </a:endParaRPr>
                    </a:p>
                  </a:txBody>
                  <a:tcPr marL="55449" marR="55449" marT="27725" marB="27725"/>
                </a:tc>
                <a:extLst>
                  <a:ext uri="{0D108BD9-81ED-4DB2-BD59-A6C34878D82A}">
                    <a16:rowId xmlns:a16="http://schemas.microsoft.com/office/drawing/2014/main" val="10001"/>
                  </a:ext>
                </a:extLst>
              </a:tr>
            </a:tbl>
          </a:graphicData>
        </a:graphic>
      </p:graphicFrame>
      <p:sp>
        <p:nvSpPr>
          <p:cNvPr id="15" name="object 7">
            <a:extLst>
              <a:ext uri="{FF2B5EF4-FFF2-40B4-BE49-F238E27FC236}">
                <a16:creationId xmlns:a16="http://schemas.microsoft.com/office/drawing/2014/main" id="{52C274C1-4D16-9102-7A22-147FB0C13059}"/>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98627-ED85-5FBA-3748-7EE516C60E41}"/>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39939" name="object 4">
            <a:extLst>
              <a:ext uri="{FF2B5EF4-FFF2-40B4-BE49-F238E27FC236}">
                <a16:creationId xmlns:a16="http://schemas.microsoft.com/office/drawing/2014/main" id="{3221771C-5B98-E848-CFCA-C48BBD4C9FDC}"/>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39940" name="object 5">
            <a:extLst>
              <a:ext uri="{FF2B5EF4-FFF2-40B4-BE49-F238E27FC236}">
                <a16:creationId xmlns:a16="http://schemas.microsoft.com/office/drawing/2014/main" id="{731D2C5B-CCB8-D4D4-384F-565B4A5A3049}"/>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39941" name="object 6">
            <a:extLst>
              <a:ext uri="{FF2B5EF4-FFF2-40B4-BE49-F238E27FC236}">
                <a16:creationId xmlns:a16="http://schemas.microsoft.com/office/drawing/2014/main" id="{BC2762B0-800E-D57A-EF82-3E417D13F08A}"/>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39942" name="object 7">
            <a:extLst>
              <a:ext uri="{FF2B5EF4-FFF2-40B4-BE49-F238E27FC236}">
                <a16:creationId xmlns:a16="http://schemas.microsoft.com/office/drawing/2014/main" id="{FF943B1A-23DE-5E60-BF2F-6C691977DED8}"/>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3B40C9B9-3B68-7FE9-08DB-E3E0626C2D83}"/>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E0A24305-FB6B-8B38-B8DF-1E6CF18923EE}"/>
              </a:ext>
            </a:extLst>
          </p:cNvPr>
          <p:cNvSpPr/>
          <p:nvPr/>
        </p:nvSpPr>
        <p:spPr>
          <a:xfrm>
            <a:off x="611718" y="1026197"/>
            <a:ext cx="11235221" cy="5691302"/>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23F66F54-BF82-ADD1-A467-2A74EB798224}"/>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Review </a:t>
            </a:r>
          </a:p>
        </p:txBody>
      </p:sp>
      <p:graphicFrame>
        <p:nvGraphicFramePr>
          <p:cNvPr id="12" name="Table 11">
            <a:extLst>
              <a:ext uri="{FF2B5EF4-FFF2-40B4-BE49-F238E27FC236}">
                <a16:creationId xmlns:a16="http://schemas.microsoft.com/office/drawing/2014/main" id="{C13A42CD-B5F5-83A4-A42B-BD9D5807CFA9}"/>
              </a:ext>
            </a:extLst>
          </p:cNvPr>
          <p:cNvGraphicFramePr>
            <a:graphicFrameLocks noGrp="1"/>
          </p:cNvGraphicFramePr>
          <p:nvPr/>
        </p:nvGraphicFramePr>
        <p:xfrm>
          <a:off x="1254776" y="2181391"/>
          <a:ext cx="9950068" cy="2679151"/>
        </p:xfrm>
        <a:graphic>
          <a:graphicData uri="http://schemas.openxmlformats.org/drawingml/2006/table">
            <a:tbl>
              <a:tblPr firstRow="1" bandRow="1">
                <a:tableStyleId>{5C22544A-7EE6-4342-B048-85BDC9FD1C3A}</a:tableStyleId>
              </a:tblPr>
              <a:tblGrid>
                <a:gridCol w="2487517">
                  <a:extLst>
                    <a:ext uri="{9D8B030D-6E8A-4147-A177-3AD203B41FA5}">
                      <a16:colId xmlns:a16="http://schemas.microsoft.com/office/drawing/2014/main" val="20000"/>
                    </a:ext>
                  </a:extLst>
                </a:gridCol>
                <a:gridCol w="2487517">
                  <a:extLst>
                    <a:ext uri="{9D8B030D-6E8A-4147-A177-3AD203B41FA5}">
                      <a16:colId xmlns:a16="http://schemas.microsoft.com/office/drawing/2014/main" val="20001"/>
                    </a:ext>
                  </a:extLst>
                </a:gridCol>
                <a:gridCol w="2487517">
                  <a:extLst>
                    <a:ext uri="{9D8B030D-6E8A-4147-A177-3AD203B41FA5}">
                      <a16:colId xmlns:a16="http://schemas.microsoft.com/office/drawing/2014/main" val="20002"/>
                    </a:ext>
                  </a:extLst>
                </a:gridCol>
                <a:gridCol w="2487517">
                  <a:extLst>
                    <a:ext uri="{9D8B030D-6E8A-4147-A177-3AD203B41FA5}">
                      <a16:colId xmlns:a16="http://schemas.microsoft.com/office/drawing/2014/main" val="20003"/>
                    </a:ext>
                  </a:extLst>
                </a:gridCol>
              </a:tblGrid>
              <a:tr h="277251">
                <a:tc>
                  <a:txBody>
                    <a:bodyPr/>
                    <a:lstStyle/>
                    <a:p>
                      <a:r>
                        <a:rPr lang="en-IN" sz="1500" b="1" dirty="0">
                          <a:latin typeface="Times New Roman" panose="02020603050405020304" pitchFamily="18" charset="0"/>
                          <a:cs typeface="Times New Roman" panose="02020603050405020304" pitchFamily="18" charset="0"/>
                        </a:rPr>
                        <a:t>S No </a:t>
                      </a:r>
                    </a:p>
                  </a:txBody>
                  <a:tcPr marL="55449" marR="55449" marT="27727" marB="27727"/>
                </a:tc>
                <a:tc>
                  <a:txBody>
                    <a:bodyPr/>
                    <a:lstStyle/>
                    <a:p>
                      <a:r>
                        <a:rPr lang="en-IN" sz="1500" b="1" dirty="0">
                          <a:latin typeface="Times New Roman" panose="02020603050405020304" pitchFamily="18" charset="0"/>
                          <a:cs typeface="Times New Roman" panose="02020603050405020304" pitchFamily="18" charset="0"/>
                        </a:rPr>
                        <a:t>Author and Paper title</a:t>
                      </a:r>
                    </a:p>
                  </a:txBody>
                  <a:tcPr marL="55449" marR="55449" marT="27727" marB="27727"/>
                </a:tc>
                <a:tc>
                  <a:txBody>
                    <a:bodyPr/>
                    <a:lstStyle/>
                    <a:p>
                      <a:r>
                        <a:rPr lang="en-IN" sz="1500" b="1" dirty="0">
                          <a:latin typeface="Times New Roman" panose="02020603050405020304" pitchFamily="18" charset="0"/>
                          <a:cs typeface="Times New Roman" panose="02020603050405020304" pitchFamily="18" charset="0"/>
                        </a:rPr>
                        <a:t>Details of</a:t>
                      </a:r>
                      <a:r>
                        <a:rPr lang="en-IN" sz="1500" b="1" baseline="0" dirty="0">
                          <a:latin typeface="Times New Roman" panose="02020603050405020304" pitchFamily="18" charset="0"/>
                          <a:cs typeface="Times New Roman" panose="02020603050405020304" pitchFamily="18" charset="0"/>
                        </a:rPr>
                        <a:t> Publication </a:t>
                      </a:r>
                      <a:endParaRPr lang="en-IN" sz="1500" b="1" dirty="0">
                        <a:latin typeface="Times New Roman" panose="02020603050405020304" pitchFamily="18" charset="0"/>
                        <a:cs typeface="Times New Roman" panose="02020603050405020304" pitchFamily="18" charset="0"/>
                      </a:endParaRPr>
                    </a:p>
                  </a:txBody>
                  <a:tcPr marL="55449" marR="55449" marT="27727" marB="27727"/>
                </a:tc>
                <a:tc>
                  <a:txBody>
                    <a:bodyPr/>
                    <a:lstStyle/>
                    <a:p>
                      <a:r>
                        <a:rPr lang="en-IN" sz="1500" b="1" dirty="0">
                          <a:latin typeface="Times New Roman" panose="02020603050405020304" pitchFamily="18" charset="0"/>
                          <a:cs typeface="Times New Roman" panose="02020603050405020304" pitchFamily="18" charset="0"/>
                        </a:rPr>
                        <a:t>Summary of the Paper </a:t>
                      </a:r>
                    </a:p>
                  </a:txBody>
                  <a:tcPr marL="55449" marR="55449" marT="27727" marB="27727"/>
                </a:tc>
                <a:extLst>
                  <a:ext uri="{0D108BD9-81ED-4DB2-BD59-A6C34878D82A}">
                    <a16:rowId xmlns:a16="http://schemas.microsoft.com/office/drawing/2014/main" val="10000"/>
                  </a:ext>
                </a:extLst>
              </a:tr>
              <a:tr h="2395097">
                <a:tc>
                  <a:txBody>
                    <a:bodyPr/>
                    <a:lstStyle/>
                    <a:p>
                      <a:r>
                        <a:rPr lang="en-IN" sz="1500" dirty="0">
                          <a:latin typeface="Times New Roman" panose="02020603050405020304" pitchFamily="18" charset="0"/>
                          <a:cs typeface="Times New Roman" panose="02020603050405020304" pitchFamily="18" charset="0"/>
                        </a:rPr>
                        <a:t>12</a:t>
                      </a:r>
                    </a:p>
                  </a:txBody>
                  <a:tcPr marL="55449" marR="55449" marT="27727" marB="27727"/>
                </a:tc>
                <a:tc>
                  <a:txBody>
                    <a:bodyPr/>
                    <a:lstStyle/>
                    <a:p>
                      <a:r>
                        <a:rPr lang="en-US" sz="1500" dirty="0" err="1">
                          <a:latin typeface="Times New Roman" panose="02020603050405020304" pitchFamily="18" charset="0"/>
                          <a:cs typeface="Times New Roman" panose="02020603050405020304" pitchFamily="18" charset="0"/>
                        </a:rPr>
                        <a:t>Aqqiela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Zuhra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Aqqiela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Zuhra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Zuhedy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Zay</a:t>
                      </a:r>
                      <a:r>
                        <a:rPr lang="en-US" sz="1500" dirty="0">
                          <a:latin typeface="Times New Roman" panose="02020603050405020304" pitchFamily="18" charset="0"/>
                          <a:cs typeface="Times New Roman" panose="02020603050405020304" pitchFamily="18" charset="0"/>
                        </a:rPr>
                        <a:t> Rizal </a:t>
                      </a:r>
                      <a:r>
                        <a:rPr lang="en-US" sz="1500" dirty="0" err="1">
                          <a:latin typeface="Times New Roman" panose="02020603050405020304" pitchFamily="18" charset="0"/>
                          <a:cs typeface="Times New Roman" panose="02020603050405020304" pitchFamily="18" charset="0"/>
                        </a:rPr>
                        <a:t>Mohd</a:t>
                      </a:r>
                      <a:r>
                        <a:rPr lang="en-US" sz="1500" dirty="0">
                          <a:latin typeface="Times New Roman" panose="02020603050405020304" pitchFamily="18" charset="0"/>
                          <a:cs typeface="Times New Roman" panose="02020603050405020304" pitchFamily="18" charset="0"/>
                        </a:rPr>
                        <a:t> Nor International Islamic University Malaysia Mohamed </a:t>
                      </a:r>
                      <a:r>
                        <a:rPr lang="en-US" sz="1500" dirty="0" err="1">
                          <a:latin typeface="Times New Roman" panose="02020603050405020304" pitchFamily="18" charset="0"/>
                          <a:cs typeface="Times New Roman" panose="02020603050405020304" pitchFamily="18" charset="0"/>
                        </a:rPr>
                        <a:t>Jalaldeen</a:t>
                      </a:r>
                      <a:endParaRPr lang="en-US" sz="1500" dirty="0">
                        <a:latin typeface="Times New Roman" panose="02020603050405020304" pitchFamily="18" charset="0"/>
                        <a:cs typeface="Times New Roman" panose="02020603050405020304" pitchFamily="18" charset="0"/>
                      </a:endParaRPr>
                    </a:p>
                    <a:p>
                      <a:r>
                        <a:rPr lang="en-US" sz="1500" b="1" i="0" dirty="0">
                          <a:solidFill>
                            <a:schemeClr val="dk1"/>
                          </a:solidFill>
                          <a:effectLst/>
                          <a:latin typeface="+mn-lt"/>
                          <a:ea typeface="+mn-ea"/>
                          <a:cs typeface="+mn-cs"/>
                        </a:rPr>
                        <a:t>NFC BASED ATTENDANCE: MORE THAN JUST A TOUCH</a:t>
                      </a:r>
                    </a:p>
                  </a:txBody>
                  <a:tcPr marL="55449" marR="55449" marT="27727" marB="27727"/>
                </a:tc>
                <a:tc>
                  <a:txBody>
                    <a:bodyPr/>
                    <a:lstStyle/>
                    <a:p>
                      <a:r>
                        <a:rPr lang="en-US" sz="1500" b="0" i="0" u="none" dirty="0">
                          <a:solidFill>
                            <a:schemeClr val="tx1"/>
                          </a:solidFill>
                          <a:effectLst/>
                          <a:latin typeface="+mn-lt"/>
                          <a:ea typeface="+mn-ea"/>
                          <a:cs typeface="+mn-cs"/>
                        </a:rPr>
                        <a:t>Received  1 February 2016 Received in revised form  24 March 2016 Accepted  1 August 2016</a:t>
                      </a:r>
                    </a:p>
                    <a:p>
                      <a:pPr marL="0" marR="0" lvl="0" indent="0" defTabSz="914400" eaLnBrk="1" fontAlgn="auto" latinLnBrk="0" hangingPunct="1">
                        <a:lnSpc>
                          <a:spcPct val="100000"/>
                        </a:lnSpc>
                        <a:spcBef>
                          <a:spcPts val="0"/>
                        </a:spcBef>
                        <a:spcAft>
                          <a:spcPts val="0"/>
                        </a:spcAft>
                        <a:buClrTx/>
                        <a:buSzTx/>
                        <a:buFontTx/>
                        <a:buNone/>
                        <a:tabLst/>
                        <a:defRPr/>
                      </a:pPr>
                      <a:r>
                        <a:rPr lang="en-IN" sz="1500" b="0" i="0" u="none" dirty="0">
                          <a:solidFill>
                            <a:schemeClr val="tx1"/>
                          </a:solidFill>
                          <a:effectLst/>
                          <a:latin typeface="+mn-lt"/>
                          <a:ea typeface="+mn-ea"/>
                          <a:cs typeface="+mn-cs"/>
                        </a:rPr>
                        <a:t>International Islamic University Malaysia</a:t>
                      </a:r>
                      <a:endParaRPr lang="en-US" sz="1500" b="0" i="0" u="none" dirty="0">
                        <a:solidFill>
                          <a:schemeClr val="tx1"/>
                        </a:solidFill>
                        <a:effectLst/>
                        <a:latin typeface="+mn-lt"/>
                        <a:ea typeface="+mn-ea"/>
                        <a:cs typeface="+mn-cs"/>
                      </a:endParaRPr>
                    </a:p>
                    <a:p>
                      <a:r>
                        <a:rPr lang="en-US" sz="1500" b="0" i="0" u="none" dirty="0">
                          <a:solidFill>
                            <a:schemeClr val="tx1"/>
                          </a:solidFill>
                          <a:effectLst/>
                          <a:latin typeface="+mn-lt"/>
                          <a:ea typeface="+mn-ea"/>
                          <a:cs typeface="+mn-cs"/>
                        </a:rPr>
                        <a:t>rizalmohdnor@iium.edu.my</a:t>
                      </a:r>
                      <a:endParaRPr lang="en-IN" sz="1500" b="0" i="0" u="none" dirty="0">
                        <a:solidFill>
                          <a:schemeClr val="tx1"/>
                        </a:solidFill>
                        <a:effectLst/>
                        <a:latin typeface="+mn-lt"/>
                        <a:ea typeface="+mn-ea"/>
                        <a:cs typeface="+mn-cs"/>
                      </a:endParaRPr>
                    </a:p>
                  </a:txBody>
                  <a:tcPr marL="55449" marR="55449" marT="27727" marB="27727"/>
                </a:tc>
                <a:tc>
                  <a:txBody>
                    <a:bodyPr/>
                    <a:lstStyle/>
                    <a:p>
                      <a:r>
                        <a:rPr lang="en-US" sz="1500" b="0" i="0" dirty="0">
                          <a:solidFill>
                            <a:schemeClr val="dk1"/>
                          </a:solidFill>
                          <a:effectLst/>
                          <a:latin typeface="+mn-lt"/>
                          <a:ea typeface="+mn-ea"/>
                          <a:cs typeface="+mn-cs"/>
                        </a:rPr>
                        <a:t>In  this  study,  university  smart  environment  is  implemented  using  NFC  for  attendance monitoring system to reduce the need of  tedious  tasks.  The  application  involves  several different  concerns in  access  control  and  managing physical  and  virtual  components. </a:t>
                      </a:r>
                      <a:endParaRPr lang="en-IN" sz="1500" dirty="0">
                        <a:latin typeface="Times New Roman" panose="02020603050405020304" pitchFamily="18" charset="0"/>
                        <a:cs typeface="Times New Roman" panose="02020603050405020304" pitchFamily="18" charset="0"/>
                      </a:endParaRPr>
                    </a:p>
                  </a:txBody>
                  <a:tcPr marL="55449" marR="55449" marT="27727" marB="27727"/>
                </a:tc>
                <a:extLst>
                  <a:ext uri="{0D108BD9-81ED-4DB2-BD59-A6C34878D82A}">
                    <a16:rowId xmlns:a16="http://schemas.microsoft.com/office/drawing/2014/main" val="10001"/>
                  </a:ext>
                </a:extLst>
              </a:tr>
            </a:tbl>
          </a:graphicData>
        </a:graphic>
      </p:graphicFrame>
      <p:sp>
        <p:nvSpPr>
          <p:cNvPr id="14" name="object 7">
            <a:extLst>
              <a:ext uri="{FF2B5EF4-FFF2-40B4-BE49-F238E27FC236}">
                <a16:creationId xmlns:a16="http://schemas.microsoft.com/office/drawing/2014/main" id="{F35BF552-28C4-56C2-4151-5C748C8369F4}"/>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bject 4">
            <a:extLst>
              <a:ext uri="{FF2B5EF4-FFF2-40B4-BE49-F238E27FC236}">
                <a16:creationId xmlns:a16="http://schemas.microsoft.com/office/drawing/2014/main" id="{E1CF046E-CBC0-FFA1-9048-080C8077B299}"/>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41987" name="object 5">
            <a:extLst>
              <a:ext uri="{FF2B5EF4-FFF2-40B4-BE49-F238E27FC236}">
                <a16:creationId xmlns:a16="http://schemas.microsoft.com/office/drawing/2014/main" id="{F336728B-C608-CBFE-756C-420E3038BE7E}"/>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41988" name="object 6">
            <a:extLst>
              <a:ext uri="{FF2B5EF4-FFF2-40B4-BE49-F238E27FC236}">
                <a16:creationId xmlns:a16="http://schemas.microsoft.com/office/drawing/2014/main" id="{06BD697F-6060-2BC0-B9DA-EB8019CE2011}"/>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41989" name="object 7">
            <a:extLst>
              <a:ext uri="{FF2B5EF4-FFF2-40B4-BE49-F238E27FC236}">
                <a16:creationId xmlns:a16="http://schemas.microsoft.com/office/drawing/2014/main" id="{86D49BB5-AF4E-8B5A-9718-67DA77DE73EC}"/>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BB123E18-042C-0A32-E845-96464E153394}"/>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1" name="TextShape 1">
            <a:extLst>
              <a:ext uri="{FF2B5EF4-FFF2-40B4-BE49-F238E27FC236}">
                <a16:creationId xmlns:a16="http://schemas.microsoft.com/office/drawing/2014/main" id="{42EC10EB-B396-1362-433E-49163CC98E5E}"/>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Summary of the Literature Survey</a:t>
            </a:r>
          </a:p>
        </p:txBody>
      </p:sp>
      <p:sp>
        <p:nvSpPr>
          <p:cNvPr id="41993" name="TextBox 3">
            <a:extLst>
              <a:ext uri="{FF2B5EF4-FFF2-40B4-BE49-F238E27FC236}">
                <a16:creationId xmlns:a16="http://schemas.microsoft.com/office/drawing/2014/main" id="{DFB5CD7F-165B-E759-F281-AFA2F98AADA4}"/>
              </a:ext>
            </a:extLst>
          </p:cNvPr>
          <p:cNvSpPr txBox="1">
            <a:spLocks noChangeArrowheads="1"/>
          </p:cNvSpPr>
          <p:nvPr/>
        </p:nvSpPr>
        <p:spPr bwMode="auto">
          <a:xfrm>
            <a:off x="823504" y="1105135"/>
            <a:ext cx="10812613" cy="531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just">
              <a:buFont typeface="Arial" panose="020B0604020202020204" pitchFamily="34" charset="0"/>
              <a:buChar char="•"/>
            </a:pPr>
            <a:r>
              <a:rPr lang="en-IN" altLang="en-US" sz="2426">
                <a:latin typeface="Times New Roman" panose="02020603050405020304" pitchFamily="18" charset="0"/>
                <a:cs typeface="Times New Roman" panose="02020603050405020304" pitchFamily="18" charset="0"/>
              </a:rPr>
              <a:t>The paper conveys the ways used to improve the efficiency of the NFC </a:t>
            </a:r>
          </a:p>
          <a:p>
            <a:pPr algn="just">
              <a:buFont typeface="Arial" panose="020B0604020202020204" pitchFamily="34" charset="0"/>
              <a:buChar char="•"/>
            </a:pPr>
            <a:endParaRPr lang="en-IN" altLang="en-US" sz="2426">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altLang="en-US" sz="2426">
                <a:latin typeface="Times New Roman" panose="02020603050405020304" pitchFamily="18" charset="0"/>
                <a:cs typeface="Times New Roman" panose="02020603050405020304" pitchFamily="18" charset="0"/>
              </a:rPr>
              <a:t> The study also shows that all the devices or application developed using NFC are not cost effective for example; NFC chips are installed in all the desk to make the desk NFC enabled, thus installing NFC ships in all the desk will be costly</a:t>
            </a:r>
          </a:p>
          <a:p>
            <a:pPr algn="just">
              <a:buFont typeface="Arial" panose="020B0604020202020204" pitchFamily="34" charset="0"/>
              <a:buChar char="•"/>
            </a:pPr>
            <a:endParaRPr lang="en-IN" altLang="en-US" sz="2426">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altLang="en-US" sz="2426">
                <a:latin typeface="Times New Roman" panose="02020603050405020304" pitchFamily="18" charset="0"/>
                <a:cs typeface="Times New Roman" panose="02020603050405020304" pitchFamily="18" charset="0"/>
              </a:rPr>
              <a:t>The other NFC model which was IoT based is also not effective cost wise as everyone cannot afford the IoT mechanism</a:t>
            </a:r>
          </a:p>
          <a:p>
            <a:pPr algn="just">
              <a:buFont typeface="Arial" panose="020B0604020202020204" pitchFamily="34" charset="0"/>
              <a:buChar char="•"/>
            </a:pPr>
            <a:endParaRPr lang="en-IN" altLang="en-US" sz="2426">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altLang="en-US" sz="2426">
                <a:latin typeface="Times New Roman" panose="02020603050405020304" pitchFamily="18" charset="0"/>
                <a:cs typeface="Times New Roman" panose="02020603050405020304" pitchFamily="18" charset="0"/>
              </a:rPr>
              <a:t>The present models which are available are suitable for classrooms or universities which has a small group of students </a:t>
            </a:r>
          </a:p>
          <a:p>
            <a:pPr algn="just">
              <a:buFont typeface="Arial" panose="020B0604020202020204" pitchFamily="34" charset="0"/>
              <a:buChar char="•"/>
            </a:pPr>
            <a:endParaRPr lang="en-IN" altLang="en-US" sz="2426">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altLang="en-US" sz="2426">
                <a:latin typeface="Times New Roman" panose="02020603050405020304" pitchFamily="18" charset="0"/>
                <a:cs typeface="Times New Roman" panose="02020603050405020304" pitchFamily="18" charset="0"/>
              </a:rPr>
              <a:t>Remaining papers are about what NFC is and where it is used or can be used but they do not provide any system to implement anything new</a:t>
            </a:r>
          </a:p>
        </p:txBody>
      </p:sp>
      <p:sp>
        <p:nvSpPr>
          <p:cNvPr id="10" name="object 7">
            <a:extLst>
              <a:ext uri="{FF2B5EF4-FFF2-40B4-BE49-F238E27FC236}">
                <a16:creationId xmlns:a16="http://schemas.microsoft.com/office/drawing/2014/main" id="{F15A6C62-E84C-BFE2-ABB0-9F3A753C60D3}"/>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F7F439-96BB-24E7-7339-98287842D376}"/>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0243" name="object 4">
            <a:extLst>
              <a:ext uri="{FF2B5EF4-FFF2-40B4-BE49-F238E27FC236}">
                <a16:creationId xmlns:a16="http://schemas.microsoft.com/office/drawing/2014/main" id="{9BEA6052-6378-614D-7224-33698143CF30}"/>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0244" name="object 5">
            <a:extLst>
              <a:ext uri="{FF2B5EF4-FFF2-40B4-BE49-F238E27FC236}">
                <a16:creationId xmlns:a16="http://schemas.microsoft.com/office/drawing/2014/main" id="{14073F8B-01D9-9374-5FEE-999984B1B5B9}"/>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10245" name="object 6">
            <a:extLst>
              <a:ext uri="{FF2B5EF4-FFF2-40B4-BE49-F238E27FC236}">
                <a16:creationId xmlns:a16="http://schemas.microsoft.com/office/drawing/2014/main" id="{D67D873A-8331-3503-6CAB-D5FEA76B093A}"/>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0246" name="object 7">
            <a:extLst>
              <a:ext uri="{FF2B5EF4-FFF2-40B4-BE49-F238E27FC236}">
                <a16:creationId xmlns:a16="http://schemas.microsoft.com/office/drawing/2014/main" id="{6F483DD2-5685-E15B-08C6-1D8F03BEA776}"/>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37A81E7C-8B28-B7C4-0176-3FD725DDAEC2}"/>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0248" name="Title 10">
            <a:extLst>
              <a:ext uri="{FF2B5EF4-FFF2-40B4-BE49-F238E27FC236}">
                <a16:creationId xmlns:a16="http://schemas.microsoft.com/office/drawing/2014/main" id="{D61BEA04-CFFF-13AB-8149-4059CCDE79FF}"/>
              </a:ext>
            </a:extLst>
          </p:cNvPr>
          <p:cNvSpPr>
            <a:spLocks noGrp="1"/>
          </p:cNvSpPr>
          <p:nvPr>
            <p:ph type="title"/>
          </p:nvPr>
        </p:nvSpPr>
        <p:spPr/>
        <p:txBody>
          <a:bodyPr>
            <a:normAutofit fontScale="90000"/>
          </a:bodyPr>
          <a:lstStyle/>
          <a:p>
            <a:r>
              <a:rPr lang="en-US" altLang="en-US" sz="1819">
                <a:latin typeface="Playfair Display" panose="00000500000000000000" pitchFamily="2" charset="0"/>
              </a:rPr>
              <a:t>Go, change the world</a:t>
            </a:r>
          </a:p>
        </p:txBody>
      </p:sp>
      <p:sp>
        <p:nvSpPr>
          <p:cNvPr id="2" name="Rectangle 1">
            <a:extLst>
              <a:ext uri="{FF2B5EF4-FFF2-40B4-BE49-F238E27FC236}">
                <a16:creationId xmlns:a16="http://schemas.microsoft.com/office/drawing/2014/main" id="{18CDBF57-B750-ACB3-0071-8BB2D3C6BE41}"/>
              </a:ext>
            </a:extLst>
          </p:cNvPr>
          <p:cNvSpPr/>
          <p:nvPr/>
        </p:nvSpPr>
        <p:spPr>
          <a:xfrm>
            <a:off x="611718" y="1026197"/>
            <a:ext cx="11235221" cy="5434180"/>
          </a:xfrm>
          <a:prstGeom prst="rect">
            <a:avLst/>
          </a:prstGeom>
        </p:spPr>
        <p:txBody>
          <a:bodyPr>
            <a:spAutoFit/>
          </a:bodyPr>
          <a:lstStyle/>
          <a:p>
            <a:pPr marL="130982" indent="-130982" algn="just">
              <a:lnSpc>
                <a:spcPct val="200000"/>
              </a:lnSpc>
              <a:buClr>
                <a:srgbClr val="000000"/>
              </a:buClr>
              <a:buSzPct val="45000"/>
              <a:buFont typeface="Wingdings" charset="2"/>
              <a:buChar char=""/>
              <a:defRPr/>
            </a:pPr>
            <a:r>
              <a:rPr lang="en-IN" sz="16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Introduction </a:t>
            </a:r>
          </a:p>
          <a:p>
            <a:pPr marL="130982" indent="-130982" algn="just">
              <a:lnSpc>
                <a:spcPct val="200000"/>
              </a:lnSpc>
              <a:buClr>
                <a:srgbClr val="000000"/>
              </a:buClr>
              <a:buSzPct val="45000"/>
              <a:buFont typeface="Wingdings" charset="2"/>
              <a:buChar char=""/>
              <a:defRPr/>
            </a:pPr>
            <a:r>
              <a:rPr lang="en-IN" sz="16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Survey</a:t>
            </a:r>
          </a:p>
          <a:p>
            <a:pPr marL="130982" indent="-130982" algn="just">
              <a:lnSpc>
                <a:spcPct val="200000"/>
              </a:lnSpc>
              <a:buClr>
                <a:srgbClr val="000000"/>
              </a:buClr>
              <a:buSzPct val="45000"/>
              <a:buFont typeface="Wingdings" charset="2"/>
              <a:buChar char=""/>
              <a:defRPr/>
            </a:pPr>
            <a:r>
              <a:rPr lang="en-IN" sz="16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Summary of Literature Survey </a:t>
            </a:r>
          </a:p>
          <a:p>
            <a:pPr marL="130982" indent="-130982" algn="just">
              <a:lnSpc>
                <a:spcPct val="200000"/>
              </a:lnSpc>
              <a:buClr>
                <a:srgbClr val="000000"/>
              </a:buClr>
              <a:buSzPct val="45000"/>
              <a:buFont typeface="Wingdings" charset="2"/>
              <a:buChar char=""/>
              <a:defRPr/>
            </a:pPr>
            <a:r>
              <a:rPr lang="en-IN" sz="16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Technical Relevance</a:t>
            </a:r>
          </a:p>
          <a:p>
            <a:pPr marL="130982" indent="-130982" algn="just">
              <a:lnSpc>
                <a:spcPct val="200000"/>
              </a:lnSpc>
              <a:buClr>
                <a:srgbClr val="000000"/>
              </a:buClr>
              <a:buSzPct val="45000"/>
              <a:buFont typeface="Wingdings" charset="2"/>
              <a:buChar char=""/>
              <a:defRPr/>
            </a:pPr>
            <a:r>
              <a:rPr lang="en-IN" sz="16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Block diagram for the proposed approach/solution</a:t>
            </a:r>
          </a:p>
          <a:p>
            <a:pPr marL="130982" indent="-130982" algn="just">
              <a:lnSpc>
                <a:spcPct val="200000"/>
              </a:lnSpc>
              <a:buClr>
                <a:srgbClr val="000000"/>
              </a:buClr>
              <a:buSzPct val="45000"/>
              <a:buFont typeface="Wingdings" charset="2"/>
              <a:buChar char=""/>
              <a:defRPr/>
            </a:pPr>
            <a:r>
              <a:rPr lang="en-IN" sz="16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Key Competitors</a:t>
            </a:r>
          </a:p>
          <a:p>
            <a:pPr marL="130982" indent="-130982" algn="just">
              <a:lnSpc>
                <a:spcPct val="200000"/>
              </a:lnSpc>
              <a:buClr>
                <a:srgbClr val="000000"/>
              </a:buClr>
              <a:buSzPct val="45000"/>
              <a:buFont typeface="Wingdings" charset="2"/>
              <a:buChar char=""/>
              <a:defRPr/>
            </a:pPr>
            <a:r>
              <a:rPr lang="en-IN" sz="16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Sustainability and Societal Concerns</a:t>
            </a:r>
          </a:p>
          <a:p>
            <a:pPr marL="130982" indent="-130982" algn="just">
              <a:lnSpc>
                <a:spcPct val="200000"/>
              </a:lnSpc>
              <a:buClr>
                <a:srgbClr val="000000"/>
              </a:buClr>
              <a:buSzPct val="45000"/>
              <a:buFont typeface="Wingdings" charset="2"/>
              <a:buChar char=""/>
              <a:defRPr/>
            </a:pPr>
            <a:r>
              <a:rPr lang="en-IN" sz="16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Tools and Technologies </a:t>
            </a:r>
          </a:p>
          <a:p>
            <a:pPr marL="130982" indent="-130982" algn="just">
              <a:lnSpc>
                <a:spcPct val="200000"/>
              </a:lnSpc>
              <a:buClr>
                <a:srgbClr val="000000"/>
              </a:buClr>
              <a:buSzPct val="45000"/>
              <a:buFont typeface="Wingdings" charset="2"/>
              <a:buChar char=""/>
              <a:defRPr/>
            </a:pPr>
            <a:r>
              <a:rPr lang="en-IN" sz="16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Proposed Work</a:t>
            </a:r>
          </a:p>
          <a:p>
            <a:pPr marL="130982" indent="-130982" algn="just">
              <a:lnSpc>
                <a:spcPct val="200000"/>
              </a:lnSpc>
              <a:buClr>
                <a:srgbClr val="000000"/>
              </a:buClr>
              <a:buSzPct val="45000"/>
              <a:buFont typeface="Wingdings" charset="2"/>
              <a:buChar char=""/>
              <a:defRPr/>
            </a:pPr>
            <a:r>
              <a:rPr lang="en-IN" sz="16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Conclusion </a:t>
            </a:r>
          </a:p>
          <a:p>
            <a:pPr marL="130982" indent="-130982" algn="just">
              <a:lnSpc>
                <a:spcPct val="200000"/>
              </a:lnSpc>
              <a:buClr>
                <a:srgbClr val="000000"/>
              </a:buClr>
              <a:buSzPct val="45000"/>
              <a:buFont typeface="Wingdings" charset="2"/>
              <a:buChar char=""/>
              <a:defRPr/>
            </a:pPr>
            <a:r>
              <a:rPr lang="en-IN" sz="16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References </a:t>
            </a:r>
          </a:p>
        </p:txBody>
      </p:sp>
      <p:sp>
        <p:nvSpPr>
          <p:cNvPr id="11" name="TextShape 1">
            <a:extLst>
              <a:ext uri="{FF2B5EF4-FFF2-40B4-BE49-F238E27FC236}">
                <a16:creationId xmlns:a16="http://schemas.microsoft.com/office/drawing/2014/main" id="{55A400C7-B57A-70BF-3732-BFC9D34E3229}"/>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spc="-1" dirty="0">
                <a:solidFill>
                  <a:srgbClr val="000000"/>
                </a:solidFill>
                <a:uFill>
                  <a:solidFill>
                    <a:srgbClr val="FFFFFF"/>
                  </a:solidFill>
                </a:uFill>
                <a:latin typeface="Times New Roman" panose="02020603050405020304" pitchFamily="18" charset="0"/>
                <a:cs typeface="Times New Roman" panose="02020603050405020304" pitchFamily="18" charset="0"/>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a:extLst>
              <a:ext uri="{FF2B5EF4-FFF2-40B4-BE49-F238E27FC236}">
                <a16:creationId xmlns:a16="http://schemas.microsoft.com/office/drawing/2014/main" id="{7E5675C8-A10E-FAA2-F9BF-3723FC54E53C}"/>
              </a:ext>
            </a:extLst>
          </p:cNvPr>
          <p:cNvSpPr txBox="1">
            <a:spLocks noChangeArrowheads="1"/>
          </p:cNvSpPr>
          <p:nvPr/>
        </p:nvSpPr>
        <p:spPr bwMode="auto">
          <a:xfrm>
            <a:off x="3462159" y="148250"/>
            <a:ext cx="4938453" cy="50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2668" b="1">
                <a:latin typeface="Times New Roman" panose="02020603050405020304" pitchFamily="18" charset="0"/>
                <a:cs typeface="Times New Roman" panose="02020603050405020304" pitchFamily="18" charset="0"/>
              </a:rPr>
              <a:t>Model/Methodology Proposed</a:t>
            </a:r>
          </a:p>
        </p:txBody>
      </p:sp>
      <p:sp>
        <p:nvSpPr>
          <p:cNvPr id="4" name="TextBox 3">
            <a:extLst>
              <a:ext uri="{FF2B5EF4-FFF2-40B4-BE49-F238E27FC236}">
                <a16:creationId xmlns:a16="http://schemas.microsoft.com/office/drawing/2014/main" id="{D352D28D-66F9-FC04-346C-0CD4D808C5D0}"/>
              </a:ext>
            </a:extLst>
          </p:cNvPr>
          <p:cNvSpPr txBox="1"/>
          <p:nvPr/>
        </p:nvSpPr>
        <p:spPr>
          <a:xfrm>
            <a:off x="966940" y="1442067"/>
            <a:ext cx="10165705" cy="4197944"/>
          </a:xfrm>
          <a:prstGeom prst="rect">
            <a:avLst/>
          </a:prstGeom>
          <a:noFill/>
        </p:spPr>
        <p:txBody>
          <a:bodyPr>
            <a:spAutoFit/>
          </a:bodyPr>
          <a:lstStyle/>
          <a:p>
            <a:pPr marL="346558" indent="-346558" algn="just">
              <a:buFont typeface="Arial" panose="020B0604020202020204" pitchFamily="34" charset="0"/>
              <a:buChar char="•"/>
              <a:defRPr/>
            </a:pPr>
            <a:r>
              <a:rPr lang="en-IN" sz="2668" dirty="0">
                <a:latin typeface="Times New Roman" panose="02020603050405020304" pitchFamily="18" charset="0"/>
                <a:cs typeface="Times New Roman" panose="02020603050405020304" pitchFamily="18" charset="0"/>
              </a:rPr>
              <a:t>The method proposed is that an NFC enabled watch will be used</a:t>
            </a:r>
          </a:p>
          <a:p>
            <a:pPr algn="just">
              <a:defRPr/>
            </a:pPr>
            <a:endParaRPr lang="en-IN" sz="2668" dirty="0">
              <a:latin typeface="Times New Roman" panose="02020603050405020304" pitchFamily="18" charset="0"/>
              <a:cs typeface="Times New Roman" panose="02020603050405020304" pitchFamily="18" charset="0"/>
            </a:endParaRPr>
          </a:p>
          <a:p>
            <a:pPr marL="346558" indent="-346558" algn="just">
              <a:buFont typeface="Arial" panose="020B0604020202020204" pitchFamily="34" charset="0"/>
              <a:buChar char="•"/>
              <a:defRPr/>
            </a:pPr>
            <a:r>
              <a:rPr lang="en-IN" sz="2668" dirty="0">
                <a:latin typeface="Times New Roman" panose="02020603050405020304" pitchFamily="18" charset="0"/>
                <a:cs typeface="Times New Roman" panose="02020603050405020304" pitchFamily="18" charset="0"/>
              </a:rPr>
              <a:t>The unique code of the watch will be scanned by a nearby NFC sensor which will then match the code with database </a:t>
            </a:r>
          </a:p>
          <a:p>
            <a:pPr marL="346558" indent="-346558" algn="just">
              <a:buFont typeface="Arial" panose="020B0604020202020204" pitchFamily="34" charset="0"/>
              <a:buChar char="•"/>
              <a:defRPr/>
            </a:pPr>
            <a:endParaRPr lang="en-IN" sz="2668" dirty="0">
              <a:latin typeface="Times New Roman" panose="02020603050405020304" pitchFamily="18" charset="0"/>
              <a:cs typeface="Times New Roman" panose="02020603050405020304" pitchFamily="18" charset="0"/>
            </a:endParaRPr>
          </a:p>
          <a:p>
            <a:pPr marL="346558" indent="-346558" algn="just">
              <a:buFont typeface="Arial" panose="020B0604020202020204" pitchFamily="34" charset="0"/>
              <a:buChar char="•"/>
              <a:defRPr/>
            </a:pPr>
            <a:r>
              <a:rPr lang="en-IN" sz="2668" dirty="0">
                <a:latin typeface="Times New Roman" panose="02020603050405020304" pitchFamily="18" charset="0"/>
                <a:cs typeface="Times New Roman" panose="02020603050405020304" pitchFamily="18" charset="0"/>
              </a:rPr>
              <a:t>Once it is confirmed that the unique code belongs to the watch holder the application will mark the student present</a:t>
            </a:r>
          </a:p>
          <a:p>
            <a:pPr marL="346558" indent="-346558" algn="just">
              <a:buFont typeface="Arial" panose="020B0604020202020204" pitchFamily="34" charset="0"/>
              <a:buChar char="•"/>
              <a:defRPr/>
            </a:pPr>
            <a:endParaRPr lang="en-IN" sz="2668" dirty="0">
              <a:latin typeface="Times New Roman" panose="02020603050405020304" pitchFamily="18" charset="0"/>
              <a:cs typeface="Times New Roman" panose="02020603050405020304" pitchFamily="18" charset="0"/>
            </a:endParaRPr>
          </a:p>
          <a:p>
            <a:pPr marL="346558" indent="-346558" algn="just">
              <a:buFont typeface="Arial" panose="020B0604020202020204" pitchFamily="34" charset="0"/>
              <a:buChar char="•"/>
              <a:defRPr/>
            </a:pPr>
            <a:r>
              <a:rPr lang="en-IN" sz="2668" dirty="0">
                <a:latin typeface="Times New Roman" panose="02020603050405020304" pitchFamily="18" charset="0"/>
                <a:cs typeface="Times New Roman" panose="02020603050405020304" pitchFamily="18" charset="0"/>
              </a:rPr>
              <a:t> At the end of the class hour the students who didn’t scan the watches will be marked absent</a:t>
            </a:r>
          </a:p>
        </p:txBody>
      </p:sp>
      <p:sp>
        <p:nvSpPr>
          <p:cNvPr id="5" name="object 7">
            <a:extLst>
              <a:ext uri="{FF2B5EF4-FFF2-40B4-BE49-F238E27FC236}">
                <a16:creationId xmlns:a16="http://schemas.microsoft.com/office/drawing/2014/main" id="{C7A38CE5-93FE-8253-9AEE-508837A800EC}"/>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A6D185-93DC-95B8-EA7A-F157E1B2F5E0}"/>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45059" name="object 4">
            <a:extLst>
              <a:ext uri="{FF2B5EF4-FFF2-40B4-BE49-F238E27FC236}">
                <a16:creationId xmlns:a16="http://schemas.microsoft.com/office/drawing/2014/main" id="{1DA90BB2-3A2B-3606-7245-9F07A1C679A5}"/>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45060" name="object 5">
            <a:extLst>
              <a:ext uri="{FF2B5EF4-FFF2-40B4-BE49-F238E27FC236}">
                <a16:creationId xmlns:a16="http://schemas.microsoft.com/office/drawing/2014/main" id="{1DC21F36-1A81-DFB5-27E8-34E3C42A3BF2}"/>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45061" name="object 6">
            <a:extLst>
              <a:ext uri="{FF2B5EF4-FFF2-40B4-BE49-F238E27FC236}">
                <a16:creationId xmlns:a16="http://schemas.microsoft.com/office/drawing/2014/main" id="{AC12A3EE-D00A-CF18-7DC9-375A389B4B3A}"/>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45062" name="object 7">
            <a:extLst>
              <a:ext uri="{FF2B5EF4-FFF2-40B4-BE49-F238E27FC236}">
                <a16:creationId xmlns:a16="http://schemas.microsoft.com/office/drawing/2014/main" id="{844B6987-7B04-C903-F59E-C81F0EDCABF5}"/>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B3A98532-92DF-D0A7-9D76-776096899B4E}"/>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3484BEC9-7C1B-1234-D987-AF174DB152FC}"/>
              </a:ext>
            </a:extLst>
          </p:cNvPr>
          <p:cNvSpPr/>
          <p:nvPr/>
        </p:nvSpPr>
        <p:spPr>
          <a:xfrm>
            <a:off x="805213" y="1112837"/>
            <a:ext cx="10512263" cy="2705484"/>
          </a:xfrm>
          <a:prstGeom prst="rect">
            <a:avLst/>
          </a:prstGeom>
        </p:spPr>
        <p:txBody>
          <a:bodyPr>
            <a:spAutoFit/>
          </a:bodyPr>
          <a:lstStyle/>
          <a:p>
            <a:pPr marL="346558" indent="-346558">
              <a:buClr>
                <a:srgbClr val="000000"/>
              </a:buClr>
              <a:buSzPct val="45000"/>
              <a:buFont typeface="Arial" panose="020B0604020202020204" pitchFamily="34" charset="0"/>
              <a:buChar char="•"/>
              <a:defRPr/>
            </a:pPr>
            <a:r>
              <a:rPr lang="en-IN" sz="2426" b="1" spc="-1" dirty="0">
                <a:solidFill>
                  <a:srgbClr val="000000"/>
                </a:solidFill>
                <a:uFill>
                  <a:solidFill>
                    <a:srgbClr val="FFFFFF"/>
                  </a:solidFill>
                </a:uFill>
                <a:latin typeface="Times New Roman" panose="02020603050405020304" pitchFamily="18" charset="0"/>
                <a:cs typeface="Times New Roman" panose="02020603050405020304" pitchFamily="18" charset="0"/>
              </a:rPr>
              <a:t>Wireless Charging</a:t>
            </a:r>
          </a:p>
          <a:p>
            <a:pPr marL="346558" indent="-346558">
              <a:buClr>
                <a:srgbClr val="000000"/>
              </a:buClr>
              <a:buSzPct val="45000"/>
              <a:buFont typeface="Arial" panose="020B0604020202020204" pitchFamily="34" charset="0"/>
              <a:buChar char="•"/>
              <a:defRPr/>
            </a:pPr>
            <a:endParaRPr lang="en-IN" sz="2426"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6558" indent="-346558">
              <a:buClr>
                <a:srgbClr val="000000"/>
              </a:buClr>
              <a:buSzPct val="45000"/>
              <a:buFont typeface="Arial" panose="020B0604020202020204" pitchFamily="34" charset="0"/>
              <a:buChar char="•"/>
              <a:defRPr/>
            </a:pPr>
            <a:r>
              <a:rPr lang="en-IN" sz="2426" b="1" spc="-1" dirty="0">
                <a:solidFill>
                  <a:srgbClr val="000000"/>
                </a:solidFill>
                <a:uFill>
                  <a:solidFill>
                    <a:srgbClr val="FFFFFF"/>
                  </a:solidFill>
                </a:uFill>
                <a:latin typeface="Times New Roman" panose="02020603050405020304" pitchFamily="18" charset="0"/>
                <a:cs typeface="Times New Roman" panose="02020603050405020304" pitchFamily="18" charset="0"/>
              </a:rPr>
              <a:t>Wireless Transmission </a:t>
            </a:r>
          </a:p>
          <a:p>
            <a:pPr marL="346558" indent="-346558">
              <a:buClr>
                <a:srgbClr val="000000"/>
              </a:buClr>
              <a:buSzPct val="45000"/>
              <a:buFont typeface="Arial" panose="020B0604020202020204" pitchFamily="34" charset="0"/>
              <a:buChar char="•"/>
              <a:defRPr/>
            </a:pPr>
            <a:endParaRPr lang="en-IN" sz="2426"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6558" indent="-346558">
              <a:buClr>
                <a:srgbClr val="000000"/>
              </a:buClr>
              <a:buSzPct val="45000"/>
              <a:buFont typeface="Arial" panose="020B0604020202020204" pitchFamily="34" charset="0"/>
              <a:buChar char="•"/>
              <a:defRPr/>
            </a:pPr>
            <a:r>
              <a:rPr lang="en-IN" sz="2426" b="1" spc="-1" dirty="0">
                <a:solidFill>
                  <a:srgbClr val="000000"/>
                </a:solidFill>
                <a:uFill>
                  <a:solidFill>
                    <a:srgbClr val="FFFFFF"/>
                  </a:solidFill>
                </a:uFill>
                <a:latin typeface="Times New Roman" panose="02020603050405020304" pitchFamily="18" charset="0"/>
                <a:cs typeface="Times New Roman" panose="02020603050405020304" pitchFamily="18" charset="0"/>
              </a:rPr>
              <a:t>Wireless Payments  </a:t>
            </a:r>
          </a:p>
          <a:p>
            <a:pPr marL="346558" indent="-346558">
              <a:buClr>
                <a:srgbClr val="000000"/>
              </a:buClr>
              <a:buSzPct val="45000"/>
              <a:buFont typeface="Arial" panose="020B0604020202020204" pitchFamily="34" charset="0"/>
              <a:buChar char="•"/>
              <a:defRPr/>
            </a:pPr>
            <a:endParaRPr lang="en-IN" sz="2426"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6558" indent="-346558">
              <a:buClr>
                <a:srgbClr val="000000"/>
              </a:buClr>
              <a:buSzPct val="45000"/>
              <a:buFont typeface="Arial" panose="020B0604020202020204" pitchFamily="34" charset="0"/>
              <a:buChar char="•"/>
              <a:defRPr/>
            </a:pPr>
            <a:r>
              <a:rPr lang="en-IN" sz="2426" b="1" spc="-1" dirty="0">
                <a:solidFill>
                  <a:srgbClr val="000000"/>
                </a:solidFill>
                <a:uFill>
                  <a:solidFill>
                    <a:srgbClr val="FFFFFF"/>
                  </a:solidFill>
                </a:uFill>
                <a:latin typeface="Times New Roman" panose="02020603050405020304" pitchFamily="18" charset="0"/>
                <a:cs typeface="Times New Roman" panose="02020603050405020304" pitchFamily="18" charset="0"/>
              </a:rPr>
              <a:t>Wireless Authentication </a:t>
            </a:r>
          </a:p>
        </p:txBody>
      </p:sp>
      <p:sp>
        <p:nvSpPr>
          <p:cNvPr id="11" name="TextShape 1">
            <a:extLst>
              <a:ext uri="{FF2B5EF4-FFF2-40B4-BE49-F238E27FC236}">
                <a16:creationId xmlns:a16="http://schemas.microsoft.com/office/drawing/2014/main" id="{27807CEE-6F21-C940-A952-6FEA5355BCC9}"/>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Technical Relevance</a:t>
            </a:r>
          </a:p>
        </p:txBody>
      </p:sp>
      <p:sp>
        <p:nvSpPr>
          <p:cNvPr id="14" name="object 7">
            <a:extLst>
              <a:ext uri="{FF2B5EF4-FFF2-40B4-BE49-F238E27FC236}">
                <a16:creationId xmlns:a16="http://schemas.microsoft.com/office/drawing/2014/main" id="{2EF233AB-A76D-00BF-4BD2-8FCFFDF3AD70}"/>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bject 4">
            <a:extLst>
              <a:ext uri="{FF2B5EF4-FFF2-40B4-BE49-F238E27FC236}">
                <a16:creationId xmlns:a16="http://schemas.microsoft.com/office/drawing/2014/main" id="{E181601B-C5E1-CF32-C629-01EF506AD0AE}"/>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47107" name="object 5">
            <a:extLst>
              <a:ext uri="{FF2B5EF4-FFF2-40B4-BE49-F238E27FC236}">
                <a16:creationId xmlns:a16="http://schemas.microsoft.com/office/drawing/2014/main" id="{E0522AB6-142D-AFCC-98E2-44F877DA73D8}"/>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47108" name="object 6">
            <a:extLst>
              <a:ext uri="{FF2B5EF4-FFF2-40B4-BE49-F238E27FC236}">
                <a16:creationId xmlns:a16="http://schemas.microsoft.com/office/drawing/2014/main" id="{A57510C8-4019-C632-94E4-4E9C81977735}"/>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47109" name="object 7">
            <a:extLst>
              <a:ext uri="{FF2B5EF4-FFF2-40B4-BE49-F238E27FC236}">
                <a16:creationId xmlns:a16="http://schemas.microsoft.com/office/drawing/2014/main" id="{EDF080D9-8F11-7735-BBE1-DB97CF295D90}"/>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9E467539-DBE5-302A-B31A-08B48C85261B}"/>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9429B4E4-5B70-A611-B917-6E1DE7930FE7}"/>
              </a:ext>
            </a:extLst>
          </p:cNvPr>
          <p:cNvSpPr/>
          <p:nvPr/>
        </p:nvSpPr>
        <p:spPr>
          <a:xfrm>
            <a:off x="611718" y="1026197"/>
            <a:ext cx="11235221" cy="2555700"/>
          </a:xfrm>
          <a:prstGeom prst="rect">
            <a:avLst/>
          </a:prstGeom>
        </p:spPr>
        <p:txBody>
          <a:bodyPr>
            <a:spAutoFit/>
          </a:bodyPr>
          <a:lstStyle/>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2ABFB8F9-A258-16A3-19F1-59A47735E047}"/>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Block diagram</a:t>
            </a:r>
          </a:p>
        </p:txBody>
      </p:sp>
      <p:sp>
        <p:nvSpPr>
          <p:cNvPr id="3" name="Rectangle 2">
            <a:extLst>
              <a:ext uri="{FF2B5EF4-FFF2-40B4-BE49-F238E27FC236}">
                <a16:creationId xmlns:a16="http://schemas.microsoft.com/office/drawing/2014/main" id="{5AC13626-BC19-D647-123F-C3AF6650B680}"/>
              </a:ext>
            </a:extLst>
          </p:cNvPr>
          <p:cNvSpPr/>
          <p:nvPr/>
        </p:nvSpPr>
        <p:spPr>
          <a:xfrm>
            <a:off x="1336602" y="1257236"/>
            <a:ext cx="2310387" cy="739324"/>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IN" sz="1092" dirty="0">
              <a:solidFill>
                <a:srgbClr val="FFFFFF"/>
              </a:solidFill>
            </a:endParaRPr>
          </a:p>
        </p:txBody>
      </p:sp>
      <p:sp>
        <p:nvSpPr>
          <p:cNvPr id="47115" name="TextBox 3">
            <a:extLst>
              <a:ext uri="{FF2B5EF4-FFF2-40B4-BE49-F238E27FC236}">
                <a16:creationId xmlns:a16="http://schemas.microsoft.com/office/drawing/2014/main" id="{6D8E93D9-10F5-5E2B-B28C-B25CE12CE9F3}"/>
              </a:ext>
            </a:extLst>
          </p:cNvPr>
          <p:cNvSpPr txBox="1">
            <a:spLocks noChangeArrowheads="1"/>
          </p:cNvSpPr>
          <p:nvPr/>
        </p:nvSpPr>
        <p:spPr bwMode="auto">
          <a:xfrm>
            <a:off x="1679310" y="1412224"/>
            <a:ext cx="1940725"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IN" altLang="en-US" sz="2426"/>
              <a:t>NFC Sensor</a:t>
            </a:r>
          </a:p>
        </p:txBody>
      </p:sp>
      <p:cxnSp>
        <p:nvCxnSpPr>
          <p:cNvPr id="6" name="Straight Arrow Connector 5">
            <a:extLst>
              <a:ext uri="{FF2B5EF4-FFF2-40B4-BE49-F238E27FC236}">
                <a16:creationId xmlns:a16="http://schemas.microsoft.com/office/drawing/2014/main" id="{E51BB1DB-DECC-0079-E1AF-64C378A99431}"/>
              </a:ext>
            </a:extLst>
          </p:cNvPr>
          <p:cNvCxnSpPr/>
          <p:nvPr/>
        </p:nvCxnSpPr>
        <p:spPr>
          <a:xfrm flipH="1">
            <a:off x="1834298" y="1996560"/>
            <a:ext cx="9627" cy="20331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DB2BD8E5-4E09-65FB-2AF6-A224145FE715}"/>
              </a:ext>
            </a:extLst>
          </p:cNvPr>
          <p:cNvSpPr/>
          <p:nvPr/>
        </p:nvSpPr>
        <p:spPr>
          <a:xfrm>
            <a:off x="1398212" y="4029701"/>
            <a:ext cx="2310387" cy="739324"/>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IN" sz="1092" dirty="0">
              <a:solidFill>
                <a:srgbClr val="FFFFFF"/>
              </a:solidFill>
            </a:endParaRPr>
          </a:p>
        </p:txBody>
      </p:sp>
      <p:sp>
        <p:nvSpPr>
          <p:cNvPr id="47118" name="TextBox 6">
            <a:extLst>
              <a:ext uri="{FF2B5EF4-FFF2-40B4-BE49-F238E27FC236}">
                <a16:creationId xmlns:a16="http://schemas.microsoft.com/office/drawing/2014/main" id="{072E44AF-268F-4EE1-EA25-51AE95EADFD7}"/>
              </a:ext>
            </a:extLst>
          </p:cNvPr>
          <p:cNvSpPr txBox="1">
            <a:spLocks noChangeArrowheads="1"/>
          </p:cNvSpPr>
          <p:nvPr/>
        </p:nvSpPr>
        <p:spPr bwMode="auto">
          <a:xfrm>
            <a:off x="1537798" y="4028738"/>
            <a:ext cx="1782849" cy="838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IN" altLang="en-US" sz="2426"/>
              <a:t>Student USN Database</a:t>
            </a:r>
          </a:p>
        </p:txBody>
      </p:sp>
      <p:sp>
        <p:nvSpPr>
          <p:cNvPr id="47119" name="TextBox 8">
            <a:extLst>
              <a:ext uri="{FF2B5EF4-FFF2-40B4-BE49-F238E27FC236}">
                <a16:creationId xmlns:a16="http://schemas.microsoft.com/office/drawing/2014/main" id="{48DCC50D-BC66-9E67-89D9-B94944E02A6D}"/>
              </a:ext>
            </a:extLst>
          </p:cNvPr>
          <p:cNvSpPr txBox="1">
            <a:spLocks noChangeArrowheads="1"/>
          </p:cNvSpPr>
          <p:nvPr/>
        </p:nvSpPr>
        <p:spPr bwMode="auto">
          <a:xfrm>
            <a:off x="1679309" y="4831598"/>
            <a:ext cx="1641338" cy="65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IN" altLang="en-US" sz="1213">
                <a:latin typeface="Times New Roman" panose="02020603050405020304" pitchFamily="18" charset="0"/>
                <a:cs typeface="Times New Roman" panose="02020603050405020304" pitchFamily="18" charset="0"/>
              </a:rPr>
              <a:t>Checks whether the code scanned matched the one on database</a:t>
            </a:r>
          </a:p>
        </p:txBody>
      </p:sp>
      <p:sp>
        <p:nvSpPr>
          <p:cNvPr id="47120" name="TextBox 17">
            <a:extLst>
              <a:ext uri="{FF2B5EF4-FFF2-40B4-BE49-F238E27FC236}">
                <a16:creationId xmlns:a16="http://schemas.microsoft.com/office/drawing/2014/main" id="{8C3B29B3-336F-802D-8F60-CCB79B5E092C}"/>
              </a:ext>
            </a:extLst>
          </p:cNvPr>
          <p:cNvSpPr txBox="1">
            <a:spLocks noChangeArrowheads="1"/>
          </p:cNvSpPr>
          <p:nvPr/>
        </p:nvSpPr>
        <p:spPr bwMode="auto">
          <a:xfrm>
            <a:off x="218953" y="1225468"/>
            <a:ext cx="886611" cy="1025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IN" altLang="en-US" sz="1213">
                <a:latin typeface="Times New Roman" panose="02020603050405020304" pitchFamily="18" charset="0"/>
                <a:cs typeface="Times New Roman" panose="02020603050405020304" pitchFamily="18" charset="0"/>
              </a:rPr>
              <a:t>Scans the watch code through NFC Sensor</a:t>
            </a:r>
          </a:p>
        </p:txBody>
      </p:sp>
      <p:pic>
        <p:nvPicPr>
          <p:cNvPr id="47121" name="Picture 14" descr="Kospet Prime Android smartwatch with NFC and huge 1260mAh is coming soon -  Gizmochina">
            <a:extLst>
              <a:ext uri="{FF2B5EF4-FFF2-40B4-BE49-F238E27FC236}">
                <a16:creationId xmlns:a16="http://schemas.microsoft.com/office/drawing/2014/main" id="{72B9C13D-0F7A-D23C-2391-FA954F717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1806" y="980952"/>
            <a:ext cx="3885302" cy="2033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Arrow Connector 20">
            <a:extLst>
              <a:ext uri="{FF2B5EF4-FFF2-40B4-BE49-F238E27FC236}">
                <a16:creationId xmlns:a16="http://schemas.microsoft.com/office/drawing/2014/main" id="{7FD0E27E-D1AD-7FAA-6AEC-BBD6B08F974B}"/>
              </a:ext>
            </a:extLst>
          </p:cNvPr>
          <p:cNvCxnSpPr>
            <a:cxnSpLocks/>
          </p:cNvCxnSpPr>
          <p:nvPr/>
        </p:nvCxnSpPr>
        <p:spPr>
          <a:xfrm flipV="1">
            <a:off x="3000081" y="1996560"/>
            <a:ext cx="0" cy="20321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123" name="TextBox 13">
            <a:extLst>
              <a:ext uri="{FF2B5EF4-FFF2-40B4-BE49-F238E27FC236}">
                <a16:creationId xmlns:a16="http://schemas.microsoft.com/office/drawing/2014/main" id="{C11A452C-9A9B-AADA-9415-07FE25D9FBC0}"/>
              </a:ext>
            </a:extLst>
          </p:cNvPr>
          <p:cNvSpPr txBox="1">
            <a:spLocks noChangeArrowheads="1"/>
          </p:cNvSpPr>
          <p:nvPr/>
        </p:nvSpPr>
        <p:spPr bwMode="auto">
          <a:xfrm>
            <a:off x="824466" y="2828299"/>
            <a:ext cx="886611" cy="838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IN" altLang="en-US" sz="1213">
                <a:latin typeface="Times New Roman" panose="02020603050405020304" pitchFamily="18" charset="0"/>
                <a:cs typeface="Times New Roman" panose="02020603050405020304" pitchFamily="18" charset="0"/>
              </a:rPr>
              <a:t>Sends scanned code to database</a:t>
            </a:r>
          </a:p>
        </p:txBody>
      </p:sp>
      <p:sp>
        <p:nvSpPr>
          <p:cNvPr id="47124" name="TextBox 24">
            <a:extLst>
              <a:ext uri="{FF2B5EF4-FFF2-40B4-BE49-F238E27FC236}">
                <a16:creationId xmlns:a16="http://schemas.microsoft.com/office/drawing/2014/main" id="{0E3E9D7E-CD7B-1797-E268-146E278C8266}"/>
              </a:ext>
            </a:extLst>
          </p:cNvPr>
          <p:cNvSpPr txBox="1">
            <a:spLocks noChangeArrowheads="1"/>
          </p:cNvSpPr>
          <p:nvPr/>
        </p:nvSpPr>
        <p:spPr bwMode="auto">
          <a:xfrm>
            <a:off x="3141593" y="2783054"/>
            <a:ext cx="1429552" cy="65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IN" altLang="en-US" sz="1213">
                <a:latin typeface="Times New Roman" panose="02020603050405020304" pitchFamily="18" charset="0"/>
                <a:cs typeface="Times New Roman" panose="02020603050405020304" pitchFamily="18" charset="0"/>
              </a:rPr>
              <a:t>Receives the output whether code matches or nor</a:t>
            </a:r>
          </a:p>
        </p:txBody>
      </p:sp>
      <p:cxnSp>
        <p:nvCxnSpPr>
          <p:cNvPr id="17" name="Straight Arrow Connector 16">
            <a:extLst>
              <a:ext uri="{FF2B5EF4-FFF2-40B4-BE49-F238E27FC236}">
                <a16:creationId xmlns:a16="http://schemas.microsoft.com/office/drawing/2014/main" id="{8C739701-9A03-A066-966B-C206A18E8656}"/>
              </a:ext>
            </a:extLst>
          </p:cNvPr>
          <p:cNvCxnSpPr>
            <a:cxnSpLocks/>
          </p:cNvCxnSpPr>
          <p:nvPr/>
        </p:nvCxnSpPr>
        <p:spPr>
          <a:xfrm flipH="1">
            <a:off x="3646990" y="1555661"/>
            <a:ext cx="331829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4E307AC3-C34E-0022-6E77-F9B01B5B4863}"/>
              </a:ext>
            </a:extLst>
          </p:cNvPr>
          <p:cNvCxnSpPr>
            <a:cxnSpLocks/>
          </p:cNvCxnSpPr>
          <p:nvPr/>
        </p:nvCxnSpPr>
        <p:spPr>
          <a:xfrm>
            <a:off x="3646989" y="1841572"/>
            <a:ext cx="2731071" cy="21207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7127" name="Picture 16" descr="Attendance sheet, diary, memo book, notebook, notepad, rough pad icon -  Download on Iconfinder">
            <a:extLst>
              <a:ext uri="{FF2B5EF4-FFF2-40B4-BE49-F238E27FC236}">
                <a16:creationId xmlns:a16="http://schemas.microsoft.com/office/drawing/2014/main" id="{7EC41933-12DD-657F-351F-6456478D3D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0247" y="3815990"/>
            <a:ext cx="2125556" cy="212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8" name="TextBox 26">
            <a:extLst>
              <a:ext uri="{FF2B5EF4-FFF2-40B4-BE49-F238E27FC236}">
                <a16:creationId xmlns:a16="http://schemas.microsoft.com/office/drawing/2014/main" id="{7CAB057B-5EF0-D783-C738-4C7670413FF5}"/>
              </a:ext>
            </a:extLst>
          </p:cNvPr>
          <p:cNvSpPr txBox="1">
            <a:spLocks noChangeArrowheads="1"/>
          </p:cNvSpPr>
          <p:nvPr/>
        </p:nvSpPr>
        <p:spPr bwMode="auto">
          <a:xfrm>
            <a:off x="3785613" y="4699713"/>
            <a:ext cx="2310387" cy="1025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IN" altLang="en-US" sz="1213">
                <a:latin typeface="Times New Roman" panose="02020603050405020304" pitchFamily="18" charset="0"/>
                <a:cs typeface="Times New Roman" panose="02020603050405020304" pitchFamily="18" charset="0"/>
              </a:rPr>
              <a:t>Depending on the results received mark student present, if the watch is not scanned for the attendance or delay in scanning (after class is over) mark absent </a:t>
            </a:r>
          </a:p>
        </p:txBody>
      </p:sp>
      <p:sp>
        <p:nvSpPr>
          <p:cNvPr id="47129" name="TextBox 27">
            <a:extLst>
              <a:ext uri="{FF2B5EF4-FFF2-40B4-BE49-F238E27FC236}">
                <a16:creationId xmlns:a16="http://schemas.microsoft.com/office/drawing/2014/main" id="{533D59F6-9D1B-A344-9BEC-6C7303F82036}"/>
              </a:ext>
            </a:extLst>
          </p:cNvPr>
          <p:cNvSpPr txBox="1">
            <a:spLocks noChangeArrowheads="1"/>
          </p:cNvSpPr>
          <p:nvPr/>
        </p:nvSpPr>
        <p:spPr bwMode="auto">
          <a:xfrm>
            <a:off x="4566331" y="922229"/>
            <a:ext cx="1663479" cy="65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IN" altLang="en-US" sz="1213">
                <a:latin typeface="Times New Roman" panose="02020603050405020304" pitchFamily="18" charset="0"/>
                <a:cs typeface="Times New Roman" panose="02020603050405020304" pitchFamily="18" charset="0"/>
              </a:rPr>
              <a:t>Transmission between 2 NFC devices commences</a:t>
            </a:r>
          </a:p>
        </p:txBody>
      </p:sp>
      <p:sp>
        <p:nvSpPr>
          <p:cNvPr id="47130" name="TextBox 3">
            <a:extLst>
              <a:ext uri="{FF2B5EF4-FFF2-40B4-BE49-F238E27FC236}">
                <a16:creationId xmlns:a16="http://schemas.microsoft.com/office/drawing/2014/main" id="{05853907-1B20-DB5F-CB8D-D274497A5A9C}"/>
              </a:ext>
            </a:extLst>
          </p:cNvPr>
          <p:cNvSpPr txBox="1">
            <a:spLocks noChangeArrowheads="1"/>
          </p:cNvSpPr>
          <p:nvPr/>
        </p:nvSpPr>
        <p:spPr bwMode="auto">
          <a:xfrm>
            <a:off x="3534358" y="6001231"/>
            <a:ext cx="4565903" cy="65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819" b="1"/>
              <a:t>ATTENDANCE MONITORING USING NFC WATCH </a:t>
            </a:r>
          </a:p>
        </p:txBody>
      </p:sp>
      <p:sp>
        <p:nvSpPr>
          <p:cNvPr id="47131" name="TextBox 4">
            <a:extLst>
              <a:ext uri="{FF2B5EF4-FFF2-40B4-BE49-F238E27FC236}">
                <a16:creationId xmlns:a16="http://schemas.microsoft.com/office/drawing/2014/main" id="{ED4D5D45-5051-E0D7-FBA5-59DA05D2245B}"/>
              </a:ext>
            </a:extLst>
          </p:cNvPr>
          <p:cNvSpPr txBox="1">
            <a:spLocks noChangeArrowheads="1"/>
          </p:cNvSpPr>
          <p:nvPr/>
        </p:nvSpPr>
        <p:spPr bwMode="auto">
          <a:xfrm>
            <a:off x="7667063" y="3105546"/>
            <a:ext cx="2587634" cy="6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98">
                <a:latin typeface="Times New Roman" panose="02020603050405020304" pitchFamily="18" charset="0"/>
                <a:cs typeface="Times New Roman" panose="02020603050405020304" pitchFamily="18" charset="0"/>
              </a:rPr>
              <a:t>NFC watch and NFC Sensor</a:t>
            </a:r>
          </a:p>
        </p:txBody>
      </p:sp>
      <p:cxnSp>
        <p:nvCxnSpPr>
          <p:cNvPr id="29" name="Straight Arrow Connector 28">
            <a:extLst>
              <a:ext uri="{FF2B5EF4-FFF2-40B4-BE49-F238E27FC236}">
                <a16:creationId xmlns:a16="http://schemas.microsoft.com/office/drawing/2014/main" id="{573DF934-DEC8-8B92-199E-6601EEE8E136}"/>
              </a:ext>
            </a:extLst>
          </p:cNvPr>
          <p:cNvCxnSpPr>
            <a:cxnSpLocks/>
          </p:cNvCxnSpPr>
          <p:nvPr/>
        </p:nvCxnSpPr>
        <p:spPr>
          <a:xfrm>
            <a:off x="3673944" y="1737604"/>
            <a:ext cx="5163716" cy="26502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7133" name="Picture 31" descr="Payment Through Smart Watches With Nfc. Online Transaction. NFC Concept.  Royalty Free Cliparts, Vectors, And Stock Illustration. Image 63735221.">
            <a:extLst>
              <a:ext uri="{FF2B5EF4-FFF2-40B4-BE49-F238E27FC236}">
                <a16:creationId xmlns:a16="http://schemas.microsoft.com/office/drawing/2014/main" id="{C676AB1B-716D-0738-9759-C2882D5A34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9801" y="3545483"/>
            <a:ext cx="1320771" cy="1320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4" name="TextBox 26">
            <a:extLst>
              <a:ext uri="{FF2B5EF4-FFF2-40B4-BE49-F238E27FC236}">
                <a16:creationId xmlns:a16="http://schemas.microsoft.com/office/drawing/2014/main" id="{06E158E2-D1C0-CCF8-0511-317911832E67}"/>
              </a:ext>
            </a:extLst>
          </p:cNvPr>
          <p:cNvSpPr txBox="1">
            <a:spLocks noChangeArrowheads="1"/>
          </p:cNvSpPr>
          <p:nvPr/>
        </p:nvSpPr>
        <p:spPr bwMode="auto">
          <a:xfrm>
            <a:off x="8637426" y="5011615"/>
            <a:ext cx="2310387" cy="139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IN" altLang="en-US" sz="1213">
                <a:latin typeface="Times New Roman" panose="02020603050405020304" pitchFamily="18" charset="0"/>
                <a:cs typeface="Times New Roman" panose="02020603050405020304" pitchFamily="18" charset="0"/>
              </a:rPr>
              <a:t>One can even make payments using the same model, the only difference it will deduct money from the bank account through the card details saved and mark in the database as payment successful</a:t>
            </a:r>
          </a:p>
        </p:txBody>
      </p:sp>
      <p:sp>
        <p:nvSpPr>
          <p:cNvPr id="31" name="object 7">
            <a:extLst>
              <a:ext uri="{FF2B5EF4-FFF2-40B4-BE49-F238E27FC236}">
                <a16:creationId xmlns:a16="http://schemas.microsoft.com/office/drawing/2014/main" id="{025CFA9D-54C7-E9F8-BB32-F8A0BE47EEFE}"/>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bject 4">
            <a:extLst>
              <a:ext uri="{FF2B5EF4-FFF2-40B4-BE49-F238E27FC236}">
                <a16:creationId xmlns:a16="http://schemas.microsoft.com/office/drawing/2014/main" id="{AAAB87E1-BD69-5CE8-D579-B38F0A710C49}"/>
              </a:ext>
            </a:extLst>
          </p:cNvPr>
          <p:cNvSpPr>
            <a:spLocks/>
          </p:cNvSpPr>
          <p:nvPr/>
        </p:nvSpPr>
        <p:spPr bwMode="auto">
          <a:xfrm>
            <a:off x="611718" y="722959"/>
            <a:ext cx="11235221"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32771" name="object 5">
            <a:extLst>
              <a:ext uri="{FF2B5EF4-FFF2-40B4-BE49-F238E27FC236}">
                <a16:creationId xmlns:a16="http://schemas.microsoft.com/office/drawing/2014/main" id="{CA1E2FCB-321C-19C1-E67F-A8C13E4FDCB2}"/>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32772" name="object 6">
            <a:extLst>
              <a:ext uri="{FF2B5EF4-FFF2-40B4-BE49-F238E27FC236}">
                <a16:creationId xmlns:a16="http://schemas.microsoft.com/office/drawing/2014/main" id="{4B8E759E-903B-47D8-DB6C-F60A0092E5BD}"/>
              </a:ext>
            </a:extLst>
          </p:cNvPr>
          <p:cNvSpPr>
            <a:spLocks/>
          </p:cNvSpPr>
          <p:nvPr/>
        </p:nvSpPr>
        <p:spPr bwMode="auto">
          <a:xfrm>
            <a:off x="1809269" y="432235"/>
            <a:ext cx="34656"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32773" name="object 7">
            <a:extLst>
              <a:ext uri="{FF2B5EF4-FFF2-40B4-BE49-F238E27FC236}">
                <a16:creationId xmlns:a16="http://schemas.microsoft.com/office/drawing/2014/main" id="{29DC6E20-BED4-805C-D5D6-124F3F7A6E89}"/>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FBA009BF-5E4A-D43D-720E-0FF41462DB52}"/>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2BE3379E-D2A4-9FB9-7F13-617D4883335D}"/>
              </a:ext>
            </a:extLst>
          </p:cNvPr>
          <p:cNvSpPr/>
          <p:nvPr/>
        </p:nvSpPr>
        <p:spPr>
          <a:xfrm>
            <a:off x="611718" y="1026197"/>
            <a:ext cx="11235221" cy="2555700"/>
          </a:xfrm>
          <a:prstGeom prst="rect">
            <a:avLst/>
          </a:prstGeom>
        </p:spPr>
        <p:txBody>
          <a:bodyPr>
            <a:spAutoFit/>
          </a:bodyPr>
          <a:lstStyle/>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A96A799A-0DFC-4EDB-070B-A60766C5FB74}"/>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Proposed Solution </a:t>
            </a:r>
          </a:p>
        </p:txBody>
      </p:sp>
      <p:pic>
        <p:nvPicPr>
          <p:cNvPr id="32778" name="Picture 12" descr="Smart watch contactless payments. Smartwatch on hand and POS terminal.  Wireless, contactless or cashless payments, rfid nfc. Vector illustration  in fl Stock Vector Image &amp; Art - Alamy">
            <a:extLst>
              <a:ext uri="{FF2B5EF4-FFF2-40B4-BE49-F238E27FC236}">
                <a16:creationId xmlns:a16="http://schemas.microsoft.com/office/drawing/2014/main" id="{9C581ACB-EB4A-2E16-02B6-47B2268DD1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106" t="16042" r="72414" b="26250"/>
          <a:stretch>
            <a:fillRect/>
          </a:stretch>
        </p:blipFill>
        <p:spPr bwMode="auto">
          <a:xfrm>
            <a:off x="735901" y="2134221"/>
            <a:ext cx="1337137" cy="2589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9" name="Picture 11" descr="Architecture of mobile device-integrated NFC.">
            <a:extLst>
              <a:ext uri="{FF2B5EF4-FFF2-40B4-BE49-F238E27FC236}">
                <a16:creationId xmlns:a16="http://schemas.microsoft.com/office/drawing/2014/main" id="{5D4FADB1-360E-B4D4-FCA8-992215AE87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0963" t="32680" r="60670" b="40036"/>
          <a:stretch>
            <a:fillRect/>
          </a:stretch>
        </p:blipFill>
        <p:spPr bwMode="auto">
          <a:xfrm>
            <a:off x="2074964" y="2670423"/>
            <a:ext cx="2958258" cy="117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0" name="TextBox 2">
            <a:extLst>
              <a:ext uri="{FF2B5EF4-FFF2-40B4-BE49-F238E27FC236}">
                <a16:creationId xmlns:a16="http://schemas.microsoft.com/office/drawing/2014/main" id="{8D8A8F4E-17A7-5A6D-E13B-575A96CF93E3}"/>
              </a:ext>
            </a:extLst>
          </p:cNvPr>
          <p:cNvSpPr txBox="1">
            <a:spLocks noChangeArrowheads="1"/>
          </p:cNvSpPr>
          <p:nvPr/>
        </p:nvSpPr>
        <p:spPr bwMode="auto">
          <a:xfrm>
            <a:off x="2610204" y="3855459"/>
            <a:ext cx="914528" cy="838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US" altLang="en-US" sz="2426" b="1"/>
              <a:t>NFC USIM </a:t>
            </a:r>
            <a:endParaRPr lang="en-IN" altLang="en-US" sz="2426" b="1"/>
          </a:p>
        </p:txBody>
      </p:sp>
      <p:sp>
        <p:nvSpPr>
          <p:cNvPr id="32781" name="TextBox 14">
            <a:extLst>
              <a:ext uri="{FF2B5EF4-FFF2-40B4-BE49-F238E27FC236}">
                <a16:creationId xmlns:a16="http://schemas.microsoft.com/office/drawing/2014/main" id="{759B463B-B70E-9621-FC55-B8BC9C331B51}"/>
              </a:ext>
            </a:extLst>
          </p:cNvPr>
          <p:cNvSpPr txBox="1">
            <a:spLocks noChangeArrowheads="1"/>
          </p:cNvSpPr>
          <p:nvPr/>
        </p:nvSpPr>
        <p:spPr bwMode="auto">
          <a:xfrm>
            <a:off x="3566126" y="3589765"/>
            <a:ext cx="1467096" cy="158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US" altLang="en-US" sz="2426" b="1"/>
              <a:t>SWP </a:t>
            </a:r>
          </a:p>
          <a:p>
            <a:pPr algn="ctr"/>
            <a:r>
              <a:rPr lang="en-US" altLang="en-US" sz="2426" b="1"/>
              <a:t>(single wire protocol) </a:t>
            </a:r>
            <a:endParaRPr lang="en-IN" altLang="en-US" sz="2426" b="1"/>
          </a:p>
        </p:txBody>
      </p:sp>
      <p:sp>
        <p:nvSpPr>
          <p:cNvPr id="4" name="Rectangle 3">
            <a:extLst>
              <a:ext uri="{FF2B5EF4-FFF2-40B4-BE49-F238E27FC236}">
                <a16:creationId xmlns:a16="http://schemas.microsoft.com/office/drawing/2014/main" id="{F86819E1-852A-2C65-8301-705894B58E42}"/>
              </a:ext>
            </a:extLst>
          </p:cNvPr>
          <p:cNvSpPr/>
          <p:nvPr/>
        </p:nvSpPr>
        <p:spPr>
          <a:xfrm>
            <a:off x="5060176" y="1975381"/>
            <a:ext cx="1848310" cy="1986933"/>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sz="2426" b="1" dirty="0">
                <a:solidFill>
                  <a:schemeClr val="tx1"/>
                </a:solidFill>
              </a:rPr>
              <a:t>NFC CLF </a:t>
            </a:r>
          </a:p>
          <a:p>
            <a:pPr algn="ctr">
              <a:defRPr/>
            </a:pPr>
            <a:r>
              <a:rPr lang="en-US" sz="2426" b="1" dirty="0">
                <a:solidFill>
                  <a:schemeClr val="tx1"/>
                </a:solidFill>
              </a:rPr>
              <a:t>(contactless frontend)</a:t>
            </a:r>
            <a:endParaRPr lang="en-IN" sz="2426" b="1" dirty="0">
              <a:solidFill>
                <a:schemeClr val="tx1"/>
              </a:solidFill>
            </a:endParaRPr>
          </a:p>
        </p:txBody>
      </p:sp>
      <p:cxnSp>
        <p:nvCxnSpPr>
          <p:cNvPr id="6" name="Straight Connector 5">
            <a:extLst>
              <a:ext uri="{FF2B5EF4-FFF2-40B4-BE49-F238E27FC236}">
                <a16:creationId xmlns:a16="http://schemas.microsoft.com/office/drawing/2014/main" id="{C461FEE6-21A0-D5A7-2BBB-75A9AFCA1DB6}"/>
              </a:ext>
            </a:extLst>
          </p:cNvPr>
          <p:cNvCxnSpPr/>
          <p:nvPr/>
        </p:nvCxnSpPr>
        <p:spPr>
          <a:xfrm>
            <a:off x="6908487" y="2458637"/>
            <a:ext cx="968437"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DC4EE796-6E5D-41EC-0F0B-633A862EECC8}"/>
              </a:ext>
            </a:extLst>
          </p:cNvPr>
          <p:cNvCxnSpPr/>
          <p:nvPr/>
        </p:nvCxnSpPr>
        <p:spPr>
          <a:xfrm>
            <a:off x="6908487" y="3411672"/>
            <a:ext cx="968437" cy="0"/>
          </a:xfrm>
          <a:prstGeom prst="line">
            <a:avLst/>
          </a:prstGeom>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C519A66-C595-6800-42A0-FB2FF4B03065}"/>
              </a:ext>
            </a:extLst>
          </p:cNvPr>
          <p:cNvSpPr/>
          <p:nvPr/>
        </p:nvSpPr>
        <p:spPr>
          <a:xfrm>
            <a:off x="7502449" y="2458637"/>
            <a:ext cx="725847" cy="303239"/>
          </a:xfrm>
          <a:prstGeom prst="ellipse">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lstStyle/>
          <a:p>
            <a:pPr algn="ctr">
              <a:defRPr/>
            </a:pPr>
            <a:endParaRPr lang="en-IN" sz="1092" dirty="0">
              <a:solidFill>
                <a:srgbClr val="FFFFFF"/>
              </a:solidFill>
            </a:endParaRPr>
          </a:p>
        </p:txBody>
      </p:sp>
      <p:sp>
        <p:nvSpPr>
          <p:cNvPr id="21" name="Oval 20">
            <a:extLst>
              <a:ext uri="{FF2B5EF4-FFF2-40B4-BE49-F238E27FC236}">
                <a16:creationId xmlns:a16="http://schemas.microsoft.com/office/drawing/2014/main" id="{AB331361-D9D4-B38F-F0EA-7E26D73EADEA}"/>
              </a:ext>
            </a:extLst>
          </p:cNvPr>
          <p:cNvSpPr/>
          <p:nvPr/>
        </p:nvSpPr>
        <p:spPr>
          <a:xfrm>
            <a:off x="7513038" y="2665610"/>
            <a:ext cx="724884" cy="303238"/>
          </a:xfrm>
          <a:prstGeom prst="ellipse">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lstStyle/>
          <a:p>
            <a:pPr algn="ctr">
              <a:defRPr/>
            </a:pPr>
            <a:endParaRPr lang="en-IN" sz="1092" dirty="0">
              <a:solidFill>
                <a:srgbClr val="FFFFFF"/>
              </a:solidFill>
            </a:endParaRPr>
          </a:p>
        </p:txBody>
      </p:sp>
      <p:sp>
        <p:nvSpPr>
          <p:cNvPr id="22" name="Oval 21">
            <a:extLst>
              <a:ext uri="{FF2B5EF4-FFF2-40B4-BE49-F238E27FC236}">
                <a16:creationId xmlns:a16="http://schemas.microsoft.com/office/drawing/2014/main" id="{15CAD237-FF74-DFC8-E29A-828E07518312}"/>
              </a:ext>
            </a:extLst>
          </p:cNvPr>
          <p:cNvSpPr/>
          <p:nvPr/>
        </p:nvSpPr>
        <p:spPr>
          <a:xfrm>
            <a:off x="7532291" y="2896649"/>
            <a:ext cx="724884" cy="303238"/>
          </a:xfrm>
          <a:prstGeom prst="ellipse">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lstStyle/>
          <a:p>
            <a:pPr algn="ctr">
              <a:defRPr/>
            </a:pPr>
            <a:endParaRPr lang="en-IN" sz="1092" dirty="0">
              <a:solidFill>
                <a:srgbClr val="FFFFFF"/>
              </a:solidFill>
            </a:endParaRPr>
          </a:p>
        </p:txBody>
      </p:sp>
      <p:sp>
        <p:nvSpPr>
          <p:cNvPr id="23" name="Oval 22">
            <a:extLst>
              <a:ext uri="{FF2B5EF4-FFF2-40B4-BE49-F238E27FC236}">
                <a16:creationId xmlns:a16="http://schemas.microsoft.com/office/drawing/2014/main" id="{555730CB-B257-3A5E-123F-58593CCEDF1C}"/>
              </a:ext>
            </a:extLst>
          </p:cNvPr>
          <p:cNvSpPr/>
          <p:nvPr/>
        </p:nvSpPr>
        <p:spPr>
          <a:xfrm>
            <a:off x="7503411" y="3108434"/>
            <a:ext cx="725847" cy="303238"/>
          </a:xfrm>
          <a:prstGeom prst="ellipse">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lstStyle/>
          <a:p>
            <a:pPr algn="ctr">
              <a:defRPr/>
            </a:pPr>
            <a:endParaRPr lang="en-IN" sz="1092" dirty="0">
              <a:solidFill>
                <a:srgbClr val="FFFFFF"/>
              </a:solidFill>
            </a:endParaRPr>
          </a:p>
        </p:txBody>
      </p:sp>
      <p:sp>
        <p:nvSpPr>
          <p:cNvPr id="18" name="Freeform: Shape 17">
            <a:extLst>
              <a:ext uri="{FF2B5EF4-FFF2-40B4-BE49-F238E27FC236}">
                <a16:creationId xmlns:a16="http://schemas.microsoft.com/office/drawing/2014/main" id="{48BBC8AD-8E9A-DDCF-D572-ED7F9206DA3D}"/>
              </a:ext>
            </a:extLst>
          </p:cNvPr>
          <p:cNvSpPr/>
          <p:nvPr/>
        </p:nvSpPr>
        <p:spPr>
          <a:xfrm>
            <a:off x="8441043" y="2844665"/>
            <a:ext cx="195421" cy="143436"/>
          </a:xfrm>
          <a:custGeom>
            <a:avLst/>
            <a:gdLst>
              <a:gd name="connsiteX0" fmla="*/ 0 w 321828"/>
              <a:gd name="connsiteY0" fmla="*/ 0 h 237067"/>
              <a:gd name="connsiteX1" fmla="*/ 321733 w 321828"/>
              <a:gd name="connsiteY1" fmla="*/ 101600 h 237067"/>
              <a:gd name="connsiteX2" fmla="*/ 33867 w 321828"/>
              <a:gd name="connsiteY2" fmla="*/ 237067 h 237067"/>
            </a:gdLst>
            <a:ahLst/>
            <a:cxnLst>
              <a:cxn ang="0">
                <a:pos x="connsiteX0" y="connsiteY0"/>
              </a:cxn>
              <a:cxn ang="0">
                <a:pos x="connsiteX1" y="connsiteY1"/>
              </a:cxn>
              <a:cxn ang="0">
                <a:pos x="connsiteX2" y="connsiteY2"/>
              </a:cxn>
            </a:cxnLst>
            <a:rect l="l" t="t" r="r" b="b"/>
            <a:pathLst>
              <a:path w="321828" h="237067">
                <a:moveTo>
                  <a:pt x="0" y="0"/>
                </a:moveTo>
                <a:cubicBezTo>
                  <a:pt x="158044" y="31044"/>
                  <a:pt x="316089" y="62089"/>
                  <a:pt x="321733" y="101600"/>
                </a:cubicBezTo>
                <a:cubicBezTo>
                  <a:pt x="327377" y="141111"/>
                  <a:pt x="81845" y="214489"/>
                  <a:pt x="33867" y="237067"/>
                </a:cubicBezTo>
              </a:path>
            </a:pathLst>
          </a:custGeom>
          <a:noFill/>
          <a:ln w="76200">
            <a:solidFill>
              <a:srgbClr val="CCCC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a:p>
        </p:txBody>
      </p:sp>
      <p:sp>
        <p:nvSpPr>
          <p:cNvPr id="20" name="Freeform: Shape 19">
            <a:extLst>
              <a:ext uri="{FF2B5EF4-FFF2-40B4-BE49-F238E27FC236}">
                <a16:creationId xmlns:a16="http://schemas.microsoft.com/office/drawing/2014/main" id="{5BEFCF93-DD2B-FE43-155D-777F1CF83421}"/>
              </a:ext>
            </a:extLst>
          </p:cNvPr>
          <p:cNvSpPr/>
          <p:nvPr/>
        </p:nvSpPr>
        <p:spPr>
          <a:xfrm>
            <a:off x="8482438" y="2643468"/>
            <a:ext cx="605514" cy="570859"/>
          </a:xfrm>
          <a:custGeom>
            <a:avLst/>
            <a:gdLst>
              <a:gd name="connsiteX0" fmla="*/ 0 w 999115"/>
              <a:gd name="connsiteY0" fmla="*/ 0 h 1270000"/>
              <a:gd name="connsiteX1" fmla="*/ 999067 w 999115"/>
              <a:gd name="connsiteY1" fmla="*/ 491066 h 1270000"/>
              <a:gd name="connsiteX2" fmla="*/ 33867 w 999115"/>
              <a:gd name="connsiteY2" fmla="*/ 1270000 h 1270000"/>
            </a:gdLst>
            <a:ahLst/>
            <a:cxnLst>
              <a:cxn ang="0">
                <a:pos x="connsiteX0" y="connsiteY0"/>
              </a:cxn>
              <a:cxn ang="0">
                <a:pos x="connsiteX1" y="connsiteY1"/>
              </a:cxn>
              <a:cxn ang="0">
                <a:pos x="connsiteX2" y="connsiteY2"/>
              </a:cxn>
            </a:cxnLst>
            <a:rect l="l" t="t" r="r" b="b"/>
            <a:pathLst>
              <a:path w="999115" h="1270000">
                <a:moveTo>
                  <a:pt x="0" y="0"/>
                </a:moveTo>
                <a:cubicBezTo>
                  <a:pt x="496711" y="139699"/>
                  <a:pt x="993423" y="279399"/>
                  <a:pt x="999067" y="491066"/>
                </a:cubicBezTo>
                <a:cubicBezTo>
                  <a:pt x="1004711" y="702733"/>
                  <a:pt x="519289" y="986366"/>
                  <a:pt x="33867" y="1270000"/>
                </a:cubicBezTo>
              </a:path>
            </a:pathLst>
          </a:custGeom>
          <a:noFill/>
          <a:ln w="76200">
            <a:solidFill>
              <a:srgbClr val="CCCC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a:p>
        </p:txBody>
      </p:sp>
      <p:sp>
        <p:nvSpPr>
          <p:cNvPr id="24" name="Freeform: Shape 23">
            <a:extLst>
              <a:ext uri="{FF2B5EF4-FFF2-40B4-BE49-F238E27FC236}">
                <a16:creationId xmlns:a16="http://schemas.microsoft.com/office/drawing/2014/main" id="{27891F3A-AC74-4AE0-009B-5A0E87DC4183}"/>
              </a:ext>
            </a:extLst>
          </p:cNvPr>
          <p:cNvSpPr/>
          <p:nvPr/>
        </p:nvSpPr>
        <p:spPr>
          <a:xfrm>
            <a:off x="8636464" y="2533725"/>
            <a:ext cx="824038" cy="696967"/>
          </a:xfrm>
          <a:custGeom>
            <a:avLst/>
            <a:gdLst>
              <a:gd name="connsiteX0" fmla="*/ 0 w 1021154"/>
              <a:gd name="connsiteY0" fmla="*/ 0 h 1456266"/>
              <a:gd name="connsiteX1" fmla="*/ 1016000 w 1021154"/>
              <a:gd name="connsiteY1" fmla="*/ 660400 h 1456266"/>
              <a:gd name="connsiteX2" fmla="*/ 321733 w 1021154"/>
              <a:gd name="connsiteY2" fmla="*/ 1456266 h 1456266"/>
            </a:gdLst>
            <a:ahLst/>
            <a:cxnLst>
              <a:cxn ang="0">
                <a:pos x="connsiteX0" y="connsiteY0"/>
              </a:cxn>
              <a:cxn ang="0">
                <a:pos x="connsiteX1" y="connsiteY1"/>
              </a:cxn>
              <a:cxn ang="0">
                <a:pos x="connsiteX2" y="connsiteY2"/>
              </a:cxn>
            </a:cxnLst>
            <a:rect l="l" t="t" r="r" b="b"/>
            <a:pathLst>
              <a:path w="1021154" h="1456266">
                <a:moveTo>
                  <a:pt x="0" y="0"/>
                </a:moveTo>
                <a:cubicBezTo>
                  <a:pt x="481189" y="208844"/>
                  <a:pt x="962378" y="417689"/>
                  <a:pt x="1016000" y="660400"/>
                </a:cubicBezTo>
                <a:cubicBezTo>
                  <a:pt x="1069622" y="903111"/>
                  <a:pt x="695677" y="1179688"/>
                  <a:pt x="321733" y="1456266"/>
                </a:cubicBezTo>
              </a:path>
            </a:pathLst>
          </a:custGeom>
          <a:noFill/>
          <a:ln w="76200">
            <a:solidFill>
              <a:srgbClr val="CCCC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a:p>
        </p:txBody>
      </p:sp>
      <p:sp>
        <p:nvSpPr>
          <p:cNvPr id="32" name="Freeform: Shape 31">
            <a:extLst>
              <a:ext uri="{FF2B5EF4-FFF2-40B4-BE49-F238E27FC236}">
                <a16:creationId xmlns:a16="http://schemas.microsoft.com/office/drawing/2014/main" id="{9BA0EF7B-848B-4EC5-CC6D-982AA75194B0}"/>
              </a:ext>
            </a:extLst>
          </p:cNvPr>
          <p:cNvSpPr/>
          <p:nvPr/>
        </p:nvSpPr>
        <p:spPr>
          <a:xfrm rot="10800000">
            <a:off x="10403910" y="2816748"/>
            <a:ext cx="195420" cy="144399"/>
          </a:xfrm>
          <a:custGeom>
            <a:avLst/>
            <a:gdLst>
              <a:gd name="connsiteX0" fmla="*/ 0 w 321828"/>
              <a:gd name="connsiteY0" fmla="*/ 0 h 237067"/>
              <a:gd name="connsiteX1" fmla="*/ 321733 w 321828"/>
              <a:gd name="connsiteY1" fmla="*/ 101600 h 237067"/>
              <a:gd name="connsiteX2" fmla="*/ 33867 w 321828"/>
              <a:gd name="connsiteY2" fmla="*/ 237067 h 237067"/>
            </a:gdLst>
            <a:ahLst/>
            <a:cxnLst>
              <a:cxn ang="0">
                <a:pos x="connsiteX0" y="connsiteY0"/>
              </a:cxn>
              <a:cxn ang="0">
                <a:pos x="connsiteX1" y="connsiteY1"/>
              </a:cxn>
              <a:cxn ang="0">
                <a:pos x="connsiteX2" y="connsiteY2"/>
              </a:cxn>
            </a:cxnLst>
            <a:rect l="l" t="t" r="r" b="b"/>
            <a:pathLst>
              <a:path w="321828" h="237067">
                <a:moveTo>
                  <a:pt x="0" y="0"/>
                </a:moveTo>
                <a:cubicBezTo>
                  <a:pt x="158044" y="31044"/>
                  <a:pt x="316089" y="62089"/>
                  <a:pt x="321733" y="101600"/>
                </a:cubicBezTo>
                <a:cubicBezTo>
                  <a:pt x="327377" y="141111"/>
                  <a:pt x="81845" y="214489"/>
                  <a:pt x="33867" y="237067"/>
                </a:cubicBezTo>
              </a:path>
            </a:pathLst>
          </a:custGeom>
          <a:noFill/>
          <a:ln w="76200">
            <a:solidFill>
              <a:srgbClr val="CCCC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a:p>
        </p:txBody>
      </p:sp>
      <p:sp>
        <p:nvSpPr>
          <p:cNvPr id="33" name="Freeform: Shape 32">
            <a:extLst>
              <a:ext uri="{FF2B5EF4-FFF2-40B4-BE49-F238E27FC236}">
                <a16:creationId xmlns:a16="http://schemas.microsoft.com/office/drawing/2014/main" id="{E1F41EF2-74EC-3001-1454-6033065295FC}"/>
              </a:ext>
            </a:extLst>
          </p:cNvPr>
          <p:cNvSpPr/>
          <p:nvPr/>
        </p:nvSpPr>
        <p:spPr>
          <a:xfrm rot="10624442">
            <a:off x="10013070" y="2505808"/>
            <a:ext cx="694079" cy="677714"/>
          </a:xfrm>
          <a:custGeom>
            <a:avLst/>
            <a:gdLst>
              <a:gd name="connsiteX0" fmla="*/ 0 w 999115"/>
              <a:gd name="connsiteY0" fmla="*/ 0 h 1270000"/>
              <a:gd name="connsiteX1" fmla="*/ 999067 w 999115"/>
              <a:gd name="connsiteY1" fmla="*/ 491066 h 1270000"/>
              <a:gd name="connsiteX2" fmla="*/ 33867 w 999115"/>
              <a:gd name="connsiteY2" fmla="*/ 1270000 h 1270000"/>
            </a:gdLst>
            <a:ahLst/>
            <a:cxnLst>
              <a:cxn ang="0">
                <a:pos x="connsiteX0" y="connsiteY0"/>
              </a:cxn>
              <a:cxn ang="0">
                <a:pos x="connsiteX1" y="connsiteY1"/>
              </a:cxn>
              <a:cxn ang="0">
                <a:pos x="connsiteX2" y="connsiteY2"/>
              </a:cxn>
            </a:cxnLst>
            <a:rect l="l" t="t" r="r" b="b"/>
            <a:pathLst>
              <a:path w="999115" h="1270000">
                <a:moveTo>
                  <a:pt x="0" y="0"/>
                </a:moveTo>
                <a:cubicBezTo>
                  <a:pt x="496711" y="139699"/>
                  <a:pt x="993423" y="279399"/>
                  <a:pt x="999067" y="491066"/>
                </a:cubicBezTo>
                <a:cubicBezTo>
                  <a:pt x="1004711" y="702733"/>
                  <a:pt x="519289" y="986366"/>
                  <a:pt x="33867" y="1270000"/>
                </a:cubicBezTo>
              </a:path>
            </a:pathLst>
          </a:custGeom>
          <a:noFill/>
          <a:ln w="76200">
            <a:solidFill>
              <a:srgbClr val="CCCC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a:p>
        </p:txBody>
      </p:sp>
      <p:sp>
        <p:nvSpPr>
          <p:cNvPr id="34" name="Freeform: Shape 33">
            <a:extLst>
              <a:ext uri="{FF2B5EF4-FFF2-40B4-BE49-F238E27FC236}">
                <a16:creationId xmlns:a16="http://schemas.microsoft.com/office/drawing/2014/main" id="{64073E0D-558D-2E62-0C0F-880DA60C418C}"/>
              </a:ext>
            </a:extLst>
          </p:cNvPr>
          <p:cNvSpPr/>
          <p:nvPr/>
        </p:nvSpPr>
        <p:spPr>
          <a:xfrm rot="10596060">
            <a:off x="9706943" y="2552016"/>
            <a:ext cx="824038" cy="767241"/>
          </a:xfrm>
          <a:custGeom>
            <a:avLst/>
            <a:gdLst>
              <a:gd name="connsiteX0" fmla="*/ 0 w 1021154"/>
              <a:gd name="connsiteY0" fmla="*/ 0 h 1456266"/>
              <a:gd name="connsiteX1" fmla="*/ 1016000 w 1021154"/>
              <a:gd name="connsiteY1" fmla="*/ 660400 h 1456266"/>
              <a:gd name="connsiteX2" fmla="*/ 321733 w 1021154"/>
              <a:gd name="connsiteY2" fmla="*/ 1456266 h 1456266"/>
            </a:gdLst>
            <a:ahLst/>
            <a:cxnLst>
              <a:cxn ang="0">
                <a:pos x="connsiteX0" y="connsiteY0"/>
              </a:cxn>
              <a:cxn ang="0">
                <a:pos x="connsiteX1" y="connsiteY1"/>
              </a:cxn>
              <a:cxn ang="0">
                <a:pos x="connsiteX2" y="connsiteY2"/>
              </a:cxn>
            </a:cxnLst>
            <a:rect l="l" t="t" r="r" b="b"/>
            <a:pathLst>
              <a:path w="1021154" h="1456266">
                <a:moveTo>
                  <a:pt x="0" y="0"/>
                </a:moveTo>
                <a:cubicBezTo>
                  <a:pt x="481189" y="208844"/>
                  <a:pt x="962378" y="417689"/>
                  <a:pt x="1016000" y="660400"/>
                </a:cubicBezTo>
                <a:cubicBezTo>
                  <a:pt x="1069622" y="903111"/>
                  <a:pt x="695677" y="1179688"/>
                  <a:pt x="321733" y="1456266"/>
                </a:cubicBezTo>
              </a:path>
            </a:pathLst>
          </a:custGeom>
          <a:noFill/>
          <a:ln w="76200">
            <a:solidFill>
              <a:srgbClr val="CCCC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a:p>
        </p:txBody>
      </p:sp>
      <p:pic>
        <p:nvPicPr>
          <p:cNvPr id="32795" name="Picture 14" descr="Nfc tag Images, Stock Photos &amp; Vectors | Shutterstock">
            <a:extLst>
              <a:ext uri="{FF2B5EF4-FFF2-40B4-BE49-F238E27FC236}">
                <a16:creationId xmlns:a16="http://schemas.microsoft.com/office/drawing/2014/main" id="{CF3EE254-71A5-C0C9-7126-90AFDDCFBA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2287" r="-2" b="30746"/>
          <a:stretch>
            <a:fillRect/>
          </a:stretch>
        </p:blipFill>
        <p:spPr bwMode="auto">
          <a:xfrm>
            <a:off x="10181535" y="769167"/>
            <a:ext cx="1360241" cy="11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6" name="TextBox 24">
            <a:extLst>
              <a:ext uri="{FF2B5EF4-FFF2-40B4-BE49-F238E27FC236}">
                <a16:creationId xmlns:a16="http://schemas.microsoft.com/office/drawing/2014/main" id="{107BC741-CDBF-85E9-75B0-7305128970D2}"/>
              </a:ext>
            </a:extLst>
          </p:cNvPr>
          <p:cNvSpPr txBox="1">
            <a:spLocks noChangeArrowheads="1"/>
          </p:cNvSpPr>
          <p:nvPr/>
        </p:nvSpPr>
        <p:spPr bwMode="auto">
          <a:xfrm>
            <a:off x="8538273" y="1108986"/>
            <a:ext cx="1146529" cy="838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US" altLang="en-US" sz="2426" b="1"/>
              <a:t>NFC Tag</a:t>
            </a:r>
            <a:endParaRPr lang="en-IN" altLang="en-US" sz="2426" b="1"/>
          </a:p>
        </p:txBody>
      </p:sp>
      <p:pic>
        <p:nvPicPr>
          <p:cNvPr id="32797" name="Picture 16" descr="Contactless NFC - ACR122L VisualVantage Serial NFC Reader with LCD">
            <a:extLst>
              <a:ext uri="{FF2B5EF4-FFF2-40B4-BE49-F238E27FC236}">
                <a16:creationId xmlns:a16="http://schemas.microsoft.com/office/drawing/2014/main" id="{592F438F-B8A2-2369-6C15-D0137B5388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3611" y="3541632"/>
            <a:ext cx="3013130" cy="301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8" name="TextBox 25">
            <a:extLst>
              <a:ext uri="{FF2B5EF4-FFF2-40B4-BE49-F238E27FC236}">
                <a16:creationId xmlns:a16="http://schemas.microsoft.com/office/drawing/2014/main" id="{F88826D6-8FF6-A7A4-F217-322FEBC73ACB}"/>
              </a:ext>
            </a:extLst>
          </p:cNvPr>
          <p:cNvSpPr txBox="1">
            <a:spLocks noChangeArrowheads="1"/>
          </p:cNvSpPr>
          <p:nvPr/>
        </p:nvSpPr>
        <p:spPr bwMode="auto">
          <a:xfrm>
            <a:off x="7620856" y="4836411"/>
            <a:ext cx="1894518"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2426" b="1"/>
              <a:t>NFC Reader</a:t>
            </a:r>
            <a:endParaRPr lang="en-IN" altLang="en-US" sz="2426" b="1"/>
          </a:p>
        </p:txBody>
      </p:sp>
      <p:sp>
        <p:nvSpPr>
          <p:cNvPr id="31" name="object 7">
            <a:extLst>
              <a:ext uri="{FF2B5EF4-FFF2-40B4-BE49-F238E27FC236}">
                <a16:creationId xmlns:a16="http://schemas.microsoft.com/office/drawing/2014/main" id="{2FE7F081-9110-DF39-2B99-3250A567C907}"/>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7119930-06C8-13ED-D816-31064D4BC3BF}"/>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4339" name="object 4">
            <a:extLst>
              <a:ext uri="{FF2B5EF4-FFF2-40B4-BE49-F238E27FC236}">
                <a16:creationId xmlns:a16="http://schemas.microsoft.com/office/drawing/2014/main" id="{731645A1-AB99-2004-3A2C-AA3800B195EE}"/>
              </a:ext>
            </a:extLst>
          </p:cNvPr>
          <p:cNvSpPr>
            <a:spLocks/>
          </p:cNvSpPr>
          <p:nvPr/>
        </p:nvSpPr>
        <p:spPr bwMode="auto">
          <a:xfrm>
            <a:off x="611718" y="722959"/>
            <a:ext cx="11235221"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4340" name="object 5">
            <a:extLst>
              <a:ext uri="{FF2B5EF4-FFF2-40B4-BE49-F238E27FC236}">
                <a16:creationId xmlns:a16="http://schemas.microsoft.com/office/drawing/2014/main" id="{4B35F367-C007-126B-C5E1-1B82E5B99C3D}"/>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14341" name="object 6">
            <a:extLst>
              <a:ext uri="{FF2B5EF4-FFF2-40B4-BE49-F238E27FC236}">
                <a16:creationId xmlns:a16="http://schemas.microsoft.com/office/drawing/2014/main" id="{2139374D-221A-9F45-25DE-E84F4ABC44CA}"/>
              </a:ext>
            </a:extLst>
          </p:cNvPr>
          <p:cNvSpPr>
            <a:spLocks/>
          </p:cNvSpPr>
          <p:nvPr/>
        </p:nvSpPr>
        <p:spPr bwMode="auto">
          <a:xfrm>
            <a:off x="1809269" y="432235"/>
            <a:ext cx="34656"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4342" name="object 7">
            <a:extLst>
              <a:ext uri="{FF2B5EF4-FFF2-40B4-BE49-F238E27FC236}">
                <a16:creationId xmlns:a16="http://schemas.microsoft.com/office/drawing/2014/main" id="{6BD2A802-443B-579E-BF8F-9A88FFD40AD0}"/>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D7F1F1F6-9E2F-2801-661C-AEB6EE96EC83}"/>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89AD8D07-8AED-F492-71D4-237AC655D2E5}"/>
              </a:ext>
            </a:extLst>
          </p:cNvPr>
          <p:cNvSpPr/>
          <p:nvPr/>
        </p:nvSpPr>
        <p:spPr>
          <a:xfrm>
            <a:off x="611718" y="1026197"/>
            <a:ext cx="11235221" cy="3003643"/>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72267B32-1FA3-DD83-E1D3-ECED3887887F}"/>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Key competitors</a:t>
            </a:r>
          </a:p>
        </p:txBody>
      </p:sp>
      <p:sp>
        <p:nvSpPr>
          <p:cNvPr id="4" name="Rectangle 3">
            <a:extLst>
              <a:ext uri="{FF2B5EF4-FFF2-40B4-BE49-F238E27FC236}">
                <a16:creationId xmlns:a16="http://schemas.microsoft.com/office/drawing/2014/main" id="{79A4C67F-B1A1-0516-9E20-EF933D5B20E3}"/>
              </a:ext>
            </a:extLst>
          </p:cNvPr>
          <p:cNvSpPr/>
          <p:nvPr/>
        </p:nvSpPr>
        <p:spPr>
          <a:xfrm>
            <a:off x="590540" y="1197551"/>
            <a:ext cx="10770256" cy="4900701"/>
          </a:xfrm>
          <a:prstGeom prst="rect">
            <a:avLst/>
          </a:prstGeom>
        </p:spPr>
        <p:txBody>
          <a:bodyPr>
            <a:spAutoFit/>
          </a:bodyPr>
          <a:lstStyle/>
          <a:p>
            <a:pPr algn="just" eaLnBrk="1" hangingPunct="1">
              <a:lnSpc>
                <a:spcPct val="200000"/>
              </a:lnSpc>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Some of the key competitors are:</a:t>
            </a:r>
          </a:p>
          <a:p>
            <a:pPr marL="346558" indent="-346558" algn="just">
              <a:lnSpc>
                <a:spcPct val="200000"/>
              </a:lnSpc>
              <a:buClr>
                <a:srgbClr val="000000"/>
              </a:buClr>
              <a:buSzPct val="45000"/>
              <a:buFont typeface="Arial" panose="020B0604020202020204" pitchFamily="34" charset="0"/>
              <a:buChar char="•"/>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Titan Watches :</a:t>
            </a:r>
          </a:p>
          <a:p>
            <a:pPr marL="623804" lvl="1" indent="-346558" algn="just">
              <a:lnSpc>
                <a:spcPct val="200000"/>
              </a:lnSpc>
              <a:buClr>
                <a:srgbClr val="000000"/>
              </a:buClr>
              <a:buSzPct val="45000"/>
              <a:buFont typeface="Wingdings" panose="05000000000000000000" pitchFamily="2" charset="2"/>
              <a:buChar char="Ø"/>
              <a:defRPr/>
            </a:pPr>
            <a:r>
              <a:rPr lang="en-US" sz="2668" dirty="0">
                <a:solidFill>
                  <a:srgbClr val="212121"/>
                </a:solidFill>
                <a:latin typeface="PT Serif Regular"/>
              </a:rPr>
              <a:t>According to the press release issued by the bank, SBI account holders can tap their Titan Pay watch on contactless payment POS machines without the need of swiping or inserting their SBI bank card</a:t>
            </a:r>
            <a:endParaRPr lang="en-IN" sz="2668"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2" name="object 7">
            <a:extLst>
              <a:ext uri="{FF2B5EF4-FFF2-40B4-BE49-F238E27FC236}">
                <a16:creationId xmlns:a16="http://schemas.microsoft.com/office/drawing/2014/main" id="{EDDC3060-2524-AACC-6728-7A6D73364DBA}"/>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DF1946-75D5-A6EC-2216-7454672DECDA}"/>
              </a:ext>
            </a:extLst>
          </p:cNvPr>
          <p:cNvSpPr txBox="1"/>
          <p:nvPr/>
        </p:nvSpPr>
        <p:spPr>
          <a:xfrm>
            <a:off x="650225" y="748951"/>
            <a:ext cx="11205379" cy="5715091"/>
          </a:xfrm>
          <a:prstGeom prst="rect">
            <a:avLst/>
          </a:prstGeom>
          <a:noFill/>
        </p:spPr>
        <p:txBody>
          <a:bodyPr>
            <a:spAutoFit/>
          </a:bodyPr>
          <a:lstStyle/>
          <a:p>
            <a:pPr marL="346558" indent="-346558">
              <a:lnSpc>
                <a:spcPct val="200000"/>
              </a:lnSpc>
              <a:buClr>
                <a:srgbClr val="000000"/>
              </a:buClr>
              <a:buSzPct val="45000"/>
              <a:buFont typeface="Arial" panose="020B0604020202020204" pitchFamily="34" charset="0"/>
              <a:buChar char="•"/>
              <a:defRPr/>
            </a:pPr>
            <a:r>
              <a:rPr lang="en-IN" sz="2668" b="1" spc="-1" dirty="0">
                <a:uFill>
                  <a:solidFill>
                    <a:srgbClr val="FFFFFF"/>
                  </a:solidFill>
                </a:uFill>
                <a:latin typeface="Times New Roman" panose="02020603050405020304" pitchFamily="18" charset="0"/>
                <a:cs typeface="Times New Roman" panose="02020603050405020304" pitchFamily="18" charset="0"/>
              </a:rPr>
              <a:t>Xiaomi Watches :</a:t>
            </a:r>
          </a:p>
          <a:p>
            <a:pPr marL="623804" lvl="1" indent="-346558">
              <a:lnSpc>
                <a:spcPct val="200000"/>
              </a:lnSpc>
              <a:buClr>
                <a:srgbClr val="000000"/>
              </a:buClr>
              <a:buSzPct val="45000"/>
              <a:buFont typeface="Wingdings" panose="05000000000000000000" pitchFamily="2" charset="2"/>
              <a:buChar char="Ø"/>
              <a:defRPr/>
            </a:pPr>
            <a:r>
              <a:rPr lang="en-US" sz="2668" dirty="0">
                <a:latin typeface="Times New Roman" panose="02020603050405020304" pitchFamily="18" charset="0"/>
                <a:cs typeface="Times New Roman" panose="02020603050405020304" pitchFamily="18" charset="0"/>
              </a:rPr>
              <a:t>Easy cashless payment on your </a:t>
            </a:r>
            <a:r>
              <a:rPr lang="en-US" sz="2668" dirty="0" err="1">
                <a:latin typeface="Times New Roman" panose="02020603050405020304" pitchFamily="18" charset="0"/>
                <a:cs typeface="Times New Roman" panose="02020603050405020304" pitchFamily="18" charset="0"/>
              </a:rPr>
              <a:t>wristPartnering</a:t>
            </a:r>
            <a:r>
              <a:rPr lang="en-US" sz="2668" dirty="0">
                <a:latin typeface="Times New Roman" panose="02020603050405020304" pitchFamily="18" charset="0"/>
                <a:cs typeface="Times New Roman" panose="02020603050405020304" pitchFamily="18" charset="0"/>
              </a:rPr>
              <a:t> with MasterCard </a:t>
            </a:r>
            <a:r>
              <a:rPr lang="en-US" sz="2668" b="1" dirty="0">
                <a:latin typeface="Times New Roman" panose="02020603050405020304" pitchFamily="18" charset="0"/>
                <a:cs typeface="Times New Roman" panose="02020603050405020304" pitchFamily="18" charset="0"/>
              </a:rPr>
              <a:t>Xiaomi Watch</a:t>
            </a:r>
            <a:r>
              <a:rPr lang="en-US" sz="2668" dirty="0">
                <a:latin typeface="Times New Roman" panose="02020603050405020304" pitchFamily="18" charset="0"/>
                <a:cs typeface="Times New Roman" panose="02020603050405020304" pitchFamily="18" charset="0"/>
              </a:rPr>
              <a:t> S1 supports </a:t>
            </a:r>
            <a:r>
              <a:rPr lang="en-US" sz="2668" b="1" dirty="0">
                <a:latin typeface="Times New Roman" panose="02020603050405020304" pitchFamily="18" charset="0"/>
                <a:cs typeface="Times New Roman" panose="02020603050405020304" pitchFamily="18" charset="0"/>
              </a:rPr>
              <a:t>NFC</a:t>
            </a:r>
            <a:r>
              <a:rPr lang="en-US" sz="2668" dirty="0">
                <a:latin typeface="Times New Roman" panose="02020603050405020304" pitchFamily="18" charset="0"/>
                <a:cs typeface="Times New Roman" panose="02020603050405020304" pitchFamily="18" charset="0"/>
              </a:rPr>
              <a:t> cashless payment</a:t>
            </a:r>
          </a:p>
          <a:p>
            <a:pPr marL="623804" lvl="1" indent="-346558">
              <a:lnSpc>
                <a:spcPct val="200000"/>
              </a:lnSpc>
              <a:buClr>
                <a:srgbClr val="000000"/>
              </a:buClr>
              <a:buSzPct val="45000"/>
              <a:buFont typeface="Wingdings" panose="05000000000000000000" pitchFamily="2" charset="2"/>
              <a:buChar char="Ø"/>
              <a:defRPr/>
            </a:pPr>
            <a:endParaRPr lang="en-IN" sz="2668" b="1" spc="-1" dirty="0">
              <a:uFill>
                <a:solidFill>
                  <a:srgbClr val="FFFFFF"/>
                </a:solidFill>
              </a:uFill>
              <a:latin typeface="Times New Roman" panose="02020603050405020304" pitchFamily="18" charset="0"/>
              <a:cs typeface="Times New Roman" panose="02020603050405020304" pitchFamily="18" charset="0"/>
            </a:endParaRPr>
          </a:p>
          <a:p>
            <a:pPr marL="346558" indent="-346558">
              <a:lnSpc>
                <a:spcPct val="200000"/>
              </a:lnSpc>
              <a:buClr>
                <a:srgbClr val="000000"/>
              </a:buClr>
              <a:buSzPct val="45000"/>
              <a:buFont typeface="Arial" panose="020B0604020202020204" pitchFamily="34" charset="0"/>
              <a:buChar char="•"/>
              <a:defRPr/>
            </a:pPr>
            <a:r>
              <a:rPr lang="en-IN" sz="2668" b="1" spc="-1" dirty="0">
                <a:uFill>
                  <a:solidFill>
                    <a:srgbClr val="FFFFFF"/>
                  </a:solidFill>
                </a:uFill>
                <a:latin typeface="Times New Roman" panose="02020603050405020304" pitchFamily="18" charset="0"/>
                <a:cs typeface="Times New Roman" panose="02020603050405020304" pitchFamily="18" charset="0"/>
              </a:rPr>
              <a:t>Bank of Baroda :</a:t>
            </a:r>
          </a:p>
          <a:p>
            <a:pPr marL="623804" lvl="1" indent="-346558">
              <a:lnSpc>
                <a:spcPct val="200000"/>
              </a:lnSpc>
              <a:buClr>
                <a:srgbClr val="000000"/>
              </a:buClr>
              <a:buSzPct val="45000"/>
              <a:buFont typeface="Wingdings" panose="05000000000000000000" pitchFamily="2" charset="2"/>
              <a:buChar char="Ø"/>
              <a:defRPr/>
            </a:pPr>
            <a:r>
              <a:rPr lang="en-US" sz="2668" dirty="0">
                <a:latin typeface="Times New Roman" panose="02020603050405020304" pitchFamily="18" charset="0"/>
                <a:cs typeface="Times New Roman" panose="02020603050405020304" pitchFamily="18" charset="0"/>
              </a:rPr>
              <a:t>A </a:t>
            </a:r>
            <a:r>
              <a:rPr lang="en-US" sz="2668" b="1" dirty="0">
                <a:latin typeface="Times New Roman" panose="02020603050405020304" pitchFamily="18" charset="0"/>
                <a:cs typeface="Times New Roman" panose="02020603050405020304" pitchFamily="18" charset="0"/>
              </a:rPr>
              <a:t>Smart</a:t>
            </a:r>
            <a:r>
              <a:rPr lang="en-US" sz="2668" dirty="0">
                <a:latin typeface="Times New Roman" panose="02020603050405020304" pitchFamily="18" charset="0"/>
                <a:cs typeface="Times New Roman" panose="02020603050405020304" pitchFamily="18" charset="0"/>
              </a:rPr>
              <a:t> Vital Health </a:t>
            </a:r>
            <a:r>
              <a:rPr lang="en-US" sz="2668" b="1" dirty="0">
                <a:latin typeface="Times New Roman" panose="02020603050405020304" pitchFamily="18" charset="0"/>
                <a:cs typeface="Times New Roman" panose="02020603050405020304" pitchFamily="18" charset="0"/>
              </a:rPr>
              <a:t>Watch</a:t>
            </a:r>
            <a:r>
              <a:rPr lang="en-US" sz="2668" dirty="0">
                <a:latin typeface="Times New Roman" panose="02020603050405020304" pitchFamily="18" charset="0"/>
                <a:cs typeface="Times New Roman" panose="02020603050405020304" pitchFamily="18" charset="0"/>
              </a:rPr>
              <a:t>. The wearable </a:t>
            </a:r>
            <a:r>
              <a:rPr lang="en-US" sz="2668" b="1" dirty="0">
                <a:latin typeface="Times New Roman" panose="02020603050405020304" pitchFamily="18" charset="0"/>
                <a:cs typeface="Times New Roman" panose="02020603050405020304" pitchFamily="18" charset="0"/>
              </a:rPr>
              <a:t>smart watch</a:t>
            </a:r>
            <a:r>
              <a:rPr lang="en-US" sz="2668" dirty="0">
                <a:latin typeface="Times New Roman" panose="02020603050405020304" pitchFamily="18" charset="0"/>
                <a:cs typeface="Times New Roman" panose="02020603050405020304" pitchFamily="18" charset="0"/>
              </a:rPr>
              <a:t> is designed to ensure seamless digital payments for its consumers</a:t>
            </a:r>
            <a:endParaRPr lang="en-IN" sz="2668" b="1" spc="-1" dirty="0">
              <a:uFill>
                <a:solidFill>
                  <a:srgbClr val="FFFFFF"/>
                </a:solidFill>
              </a:uFill>
              <a:latin typeface="Times New Roman" panose="02020603050405020304" pitchFamily="18" charset="0"/>
              <a:cs typeface="Times New Roman" panose="02020603050405020304" pitchFamily="18" charset="0"/>
            </a:endParaRPr>
          </a:p>
        </p:txBody>
      </p:sp>
      <p:sp>
        <p:nvSpPr>
          <p:cNvPr id="5" name="object 7">
            <a:extLst>
              <a:ext uri="{FF2B5EF4-FFF2-40B4-BE49-F238E27FC236}">
                <a16:creationId xmlns:a16="http://schemas.microsoft.com/office/drawing/2014/main" id="{AC625026-2764-4F9D-A624-6A8E12B73C74}"/>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D9A59-BB94-1CC9-EE5B-204C44100244}"/>
              </a:ext>
            </a:extLst>
          </p:cNvPr>
          <p:cNvSpPr txBox="1"/>
          <p:nvPr/>
        </p:nvSpPr>
        <p:spPr>
          <a:xfrm>
            <a:off x="650225" y="748951"/>
            <a:ext cx="11205379" cy="2430602"/>
          </a:xfrm>
          <a:prstGeom prst="rect">
            <a:avLst/>
          </a:prstGeom>
          <a:noFill/>
        </p:spPr>
        <p:txBody>
          <a:bodyPr>
            <a:spAutoFit/>
          </a:bodyPr>
          <a:lstStyle/>
          <a:p>
            <a:pPr marL="346558" indent="-346558">
              <a:lnSpc>
                <a:spcPct val="200000"/>
              </a:lnSpc>
              <a:buClr>
                <a:srgbClr val="000000"/>
              </a:buClr>
              <a:buSzPct val="45000"/>
              <a:buFont typeface="Arial" panose="020B0604020202020204" pitchFamily="34" charset="0"/>
              <a:buChar char="•"/>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Apple Watches :</a:t>
            </a:r>
          </a:p>
          <a:p>
            <a:pPr marL="623804" lvl="1" indent="-346558">
              <a:lnSpc>
                <a:spcPct val="200000"/>
              </a:lnSpc>
              <a:buClr>
                <a:srgbClr val="000000"/>
              </a:buClr>
              <a:buSzPct val="45000"/>
              <a:buFont typeface="Wingdings" panose="05000000000000000000" pitchFamily="2" charset="2"/>
              <a:buChar char="Ø"/>
              <a:defRPr/>
            </a:pPr>
            <a:r>
              <a:rPr lang="en-US" sz="2668" dirty="0">
                <a:solidFill>
                  <a:srgbClr val="202124"/>
                </a:solidFill>
                <a:latin typeface="Times New Roman" panose="02020603050405020304" pitchFamily="18" charset="0"/>
                <a:cs typeface="Times New Roman" panose="02020603050405020304" pitchFamily="18" charset="0"/>
              </a:rPr>
              <a:t>Since </a:t>
            </a:r>
            <a:r>
              <a:rPr lang="en-US" sz="2668" b="1" dirty="0">
                <a:solidFill>
                  <a:srgbClr val="202124"/>
                </a:solidFill>
                <a:latin typeface="Times New Roman" panose="02020603050405020304" pitchFamily="18" charset="0"/>
                <a:cs typeface="Times New Roman" panose="02020603050405020304" pitchFamily="18" charset="0"/>
              </a:rPr>
              <a:t>the Apple Watch 7 has an NFC chip</a:t>
            </a:r>
            <a:r>
              <a:rPr lang="en-US" sz="2668" dirty="0">
                <a:solidFill>
                  <a:srgbClr val="202124"/>
                </a:solidFill>
                <a:latin typeface="Times New Roman" panose="02020603050405020304" pitchFamily="18" charset="0"/>
                <a:cs typeface="Times New Roman" panose="02020603050405020304" pitchFamily="18" charset="0"/>
              </a:rPr>
              <a:t>, you can use it to pay at any place with contactless checkout</a:t>
            </a: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5" name="object 7">
            <a:extLst>
              <a:ext uri="{FF2B5EF4-FFF2-40B4-BE49-F238E27FC236}">
                <a16:creationId xmlns:a16="http://schemas.microsoft.com/office/drawing/2014/main" id="{BB14A4DF-C6B8-AA6D-26BA-53A2E188982C}"/>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676B6D-A349-30C5-504B-DB562D50D41E}"/>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8435" name="object 4">
            <a:extLst>
              <a:ext uri="{FF2B5EF4-FFF2-40B4-BE49-F238E27FC236}">
                <a16:creationId xmlns:a16="http://schemas.microsoft.com/office/drawing/2014/main" id="{B388959A-9A3B-DF3B-4F5D-B4A846564889}"/>
              </a:ext>
            </a:extLst>
          </p:cNvPr>
          <p:cNvSpPr>
            <a:spLocks/>
          </p:cNvSpPr>
          <p:nvPr/>
        </p:nvSpPr>
        <p:spPr bwMode="auto">
          <a:xfrm>
            <a:off x="611718" y="722959"/>
            <a:ext cx="11235221"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8436" name="object 5">
            <a:extLst>
              <a:ext uri="{FF2B5EF4-FFF2-40B4-BE49-F238E27FC236}">
                <a16:creationId xmlns:a16="http://schemas.microsoft.com/office/drawing/2014/main" id="{1BAE323B-CCB2-163D-9F28-98B3B2DA8821}"/>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18437" name="object 6">
            <a:extLst>
              <a:ext uri="{FF2B5EF4-FFF2-40B4-BE49-F238E27FC236}">
                <a16:creationId xmlns:a16="http://schemas.microsoft.com/office/drawing/2014/main" id="{5E4CB64D-15D9-F294-9D31-C9F87E046FF7}"/>
              </a:ext>
            </a:extLst>
          </p:cNvPr>
          <p:cNvSpPr>
            <a:spLocks/>
          </p:cNvSpPr>
          <p:nvPr/>
        </p:nvSpPr>
        <p:spPr bwMode="auto">
          <a:xfrm>
            <a:off x="1809269" y="432235"/>
            <a:ext cx="34656"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8438" name="object 7">
            <a:extLst>
              <a:ext uri="{FF2B5EF4-FFF2-40B4-BE49-F238E27FC236}">
                <a16:creationId xmlns:a16="http://schemas.microsoft.com/office/drawing/2014/main" id="{4AC070D1-77E5-B1E4-C391-8E98972F2065}"/>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04256936-364A-D883-AB26-791DAF13E865}"/>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41116BA7-4578-4295-6008-27DA9D2EF2B3}"/>
              </a:ext>
            </a:extLst>
          </p:cNvPr>
          <p:cNvSpPr/>
          <p:nvPr/>
        </p:nvSpPr>
        <p:spPr>
          <a:xfrm>
            <a:off x="611718" y="1026197"/>
            <a:ext cx="11235221" cy="3003643"/>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AECC1189-E7C8-4527-55CA-8C47A0759873}"/>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Sustainability</a:t>
            </a:r>
          </a:p>
        </p:txBody>
      </p:sp>
      <p:sp>
        <p:nvSpPr>
          <p:cNvPr id="4" name="Rectangle 3">
            <a:extLst>
              <a:ext uri="{FF2B5EF4-FFF2-40B4-BE49-F238E27FC236}">
                <a16:creationId xmlns:a16="http://schemas.microsoft.com/office/drawing/2014/main" id="{35728724-1F74-017C-F4DE-101BC36085E8}"/>
              </a:ext>
            </a:extLst>
          </p:cNvPr>
          <p:cNvSpPr/>
          <p:nvPr/>
        </p:nvSpPr>
        <p:spPr>
          <a:xfrm>
            <a:off x="824466" y="1036787"/>
            <a:ext cx="10770256" cy="4534383"/>
          </a:xfrm>
          <a:prstGeom prst="rect">
            <a:avLst/>
          </a:prstGeom>
        </p:spPr>
        <p:txBody>
          <a:bodyPr>
            <a:spAutoFit/>
          </a:bodyPr>
          <a:lstStyle/>
          <a:p>
            <a:pPr marL="361960" indent="-162112">
              <a:tabLst>
                <a:tab pos="327689" algn="l"/>
              </a:tabLst>
              <a:defRPr/>
            </a:pPr>
            <a:endParaRPr lang="en-US" sz="2911" b="1" dirty="0">
              <a:solidFill>
                <a:srgbClr val="000007"/>
              </a:solidFill>
              <a:latin typeface="Times New Roman" panose="02020603050405020304" pitchFamily="18" charset="0"/>
              <a:ea typeface="Times New Roman" panose="02020603050405020304" pitchFamily="18" charset="0"/>
            </a:endParaRPr>
          </a:p>
          <a:p>
            <a:pPr marL="361960" indent="-162112" algn="just">
              <a:tabLst>
                <a:tab pos="327689" algn="l"/>
              </a:tabLst>
              <a:defRPr/>
            </a:pPr>
            <a:r>
              <a:rPr lang="en-US" sz="2911" b="1" dirty="0">
                <a:solidFill>
                  <a:srgbClr val="000007"/>
                </a:solidFill>
                <a:latin typeface="Times New Roman" panose="02020603050405020304" pitchFamily="18" charset="0"/>
                <a:ea typeface="Times New Roman" panose="02020603050405020304" pitchFamily="18" charset="0"/>
              </a:rPr>
              <a:t>Benefits of NFC for Individuals</a:t>
            </a:r>
            <a:endParaRPr lang="en-IN" sz="2911" b="1" dirty="0">
              <a:latin typeface="Times New Roman" panose="02020603050405020304" pitchFamily="18" charset="0"/>
              <a:ea typeface="Times New Roman" panose="02020603050405020304" pitchFamily="18" charset="0"/>
            </a:endParaRPr>
          </a:p>
          <a:p>
            <a:pPr marL="361960" indent="-162112" algn="just">
              <a:tabLst>
                <a:tab pos="327689" algn="l"/>
              </a:tabLst>
              <a:defRPr/>
            </a:pPr>
            <a:r>
              <a:rPr lang="en-US" sz="2911" b="1" dirty="0">
                <a:latin typeface="Times New Roman" panose="02020603050405020304" pitchFamily="18" charset="0"/>
                <a:ea typeface="Times New Roman" panose="02020603050405020304" pitchFamily="18" charset="0"/>
              </a:rPr>
              <a:t> </a:t>
            </a:r>
            <a:endParaRPr lang="en-IN" sz="2911" b="1" dirty="0">
              <a:latin typeface="Times New Roman" panose="02020603050405020304" pitchFamily="18" charset="0"/>
              <a:ea typeface="Times New Roman" panose="02020603050405020304" pitchFamily="18" charset="0"/>
            </a:endParaRPr>
          </a:p>
          <a:p>
            <a:pPr marL="207935" indent="-207935" algn="just">
              <a:lnSpc>
                <a:spcPct val="150000"/>
              </a:lnSpc>
              <a:buFont typeface="Symbol" panose="05050102010706020507" pitchFamily="18" charset="2"/>
              <a:buChar char=""/>
              <a:defRPr/>
            </a:pPr>
            <a:r>
              <a:rPr lang="en-US" sz="2911" b="1" dirty="0">
                <a:solidFill>
                  <a:srgbClr val="000000"/>
                </a:solidFill>
                <a:latin typeface="Times New Roman" panose="02020603050405020304" pitchFamily="18" charset="0"/>
                <a:ea typeface="Times New Roman" panose="02020603050405020304" pitchFamily="18" charset="0"/>
              </a:rPr>
              <a:t>Contactless Payments </a:t>
            </a:r>
          </a:p>
          <a:p>
            <a:pPr marL="693115" lvl="1" indent="-415869" algn="just">
              <a:lnSpc>
                <a:spcPct val="150000"/>
              </a:lnSpc>
              <a:buFont typeface="Wingdings" panose="05000000000000000000" pitchFamily="2" charset="2"/>
              <a:buChar char="Ø"/>
              <a:defRPr/>
            </a:pPr>
            <a:r>
              <a:rPr lang="en-US" sz="2911" dirty="0">
                <a:solidFill>
                  <a:srgbClr val="202124"/>
                </a:solidFill>
                <a:latin typeface="Times New Roman" panose="02020603050405020304" pitchFamily="18" charset="0"/>
                <a:cs typeface="Times New Roman" panose="02020603050405020304" pitchFamily="18" charset="0"/>
              </a:rPr>
              <a:t>Contactless payment is a secure payment method using a debit or credit card, smartcard, or another payment device by using RFID technology and near-field communication</a:t>
            </a:r>
            <a:endParaRPr lang="en-IN" sz="2911" dirty="0">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3" name="object 7">
            <a:extLst>
              <a:ext uri="{FF2B5EF4-FFF2-40B4-BE49-F238E27FC236}">
                <a16:creationId xmlns:a16="http://schemas.microsoft.com/office/drawing/2014/main" id="{26E5A515-47D9-62EE-E63C-E54142D100B8}"/>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114E69B-D876-147E-DF31-43D49ECF6AC8}"/>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483" name="object 4">
            <a:extLst>
              <a:ext uri="{FF2B5EF4-FFF2-40B4-BE49-F238E27FC236}">
                <a16:creationId xmlns:a16="http://schemas.microsoft.com/office/drawing/2014/main" id="{E5F910E8-6836-6A91-4A9C-FB79ACB2192E}"/>
              </a:ext>
            </a:extLst>
          </p:cNvPr>
          <p:cNvSpPr>
            <a:spLocks/>
          </p:cNvSpPr>
          <p:nvPr/>
        </p:nvSpPr>
        <p:spPr bwMode="auto">
          <a:xfrm>
            <a:off x="611718" y="722959"/>
            <a:ext cx="11235221"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20484" name="object 5">
            <a:extLst>
              <a:ext uri="{FF2B5EF4-FFF2-40B4-BE49-F238E27FC236}">
                <a16:creationId xmlns:a16="http://schemas.microsoft.com/office/drawing/2014/main" id="{1722B71E-8D6C-2F79-AA95-C5F267BF659C}"/>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20485" name="object 6">
            <a:extLst>
              <a:ext uri="{FF2B5EF4-FFF2-40B4-BE49-F238E27FC236}">
                <a16:creationId xmlns:a16="http://schemas.microsoft.com/office/drawing/2014/main" id="{54E529CC-29C9-FA38-EE50-2A5ADE38BCB0}"/>
              </a:ext>
            </a:extLst>
          </p:cNvPr>
          <p:cNvSpPr>
            <a:spLocks/>
          </p:cNvSpPr>
          <p:nvPr/>
        </p:nvSpPr>
        <p:spPr bwMode="auto">
          <a:xfrm>
            <a:off x="1809269" y="432235"/>
            <a:ext cx="34656"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20486" name="object 7">
            <a:extLst>
              <a:ext uri="{FF2B5EF4-FFF2-40B4-BE49-F238E27FC236}">
                <a16:creationId xmlns:a16="http://schemas.microsoft.com/office/drawing/2014/main" id="{14ECFEE1-6F43-94E2-9299-1A2F9FBA3948}"/>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E729F4E7-0192-B58D-2A3E-AF131A2629E9}"/>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5966B8CF-047D-6DF2-5C6F-151CA123E3CD}"/>
              </a:ext>
            </a:extLst>
          </p:cNvPr>
          <p:cNvSpPr/>
          <p:nvPr/>
        </p:nvSpPr>
        <p:spPr>
          <a:xfrm>
            <a:off x="611718" y="1026197"/>
            <a:ext cx="11235221" cy="3003643"/>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77735A6E-BA67-D02C-CB06-984EBD449B85}"/>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Sustainability</a:t>
            </a:r>
          </a:p>
        </p:txBody>
      </p:sp>
      <p:sp>
        <p:nvSpPr>
          <p:cNvPr id="4" name="Rectangle 3">
            <a:extLst>
              <a:ext uri="{FF2B5EF4-FFF2-40B4-BE49-F238E27FC236}">
                <a16:creationId xmlns:a16="http://schemas.microsoft.com/office/drawing/2014/main" id="{00392DCB-168A-77B5-575D-D69FE918FAF2}"/>
              </a:ext>
            </a:extLst>
          </p:cNvPr>
          <p:cNvSpPr/>
          <p:nvPr/>
        </p:nvSpPr>
        <p:spPr>
          <a:xfrm>
            <a:off x="810026" y="793233"/>
            <a:ext cx="10770256" cy="5163208"/>
          </a:xfrm>
          <a:prstGeom prst="rect">
            <a:avLst/>
          </a:prstGeom>
        </p:spPr>
        <p:txBody>
          <a:bodyPr>
            <a:spAutoFit/>
          </a:bodyPr>
          <a:lstStyle/>
          <a:p>
            <a:pPr marL="207935" indent="-207935" algn="just">
              <a:lnSpc>
                <a:spcPct val="150000"/>
              </a:lnSpc>
              <a:buFont typeface="Symbol" panose="05050102010706020507" pitchFamily="18" charset="2"/>
              <a:buChar char=""/>
              <a:defRPr/>
            </a:pPr>
            <a:r>
              <a:rPr lang="en-US" sz="2911" b="1" dirty="0">
                <a:solidFill>
                  <a:srgbClr val="000000"/>
                </a:solidFill>
                <a:latin typeface="Times New Roman" panose="02020603050405020304" pitchFamily="18" charset="0"/>
                <a:ea typeface="Times New Roman" panose="02020603050405020304" pitchFamily="18" charset="0"/>
              </a:rPr>
              <a:t>Information Sharing :</a:t>
            </a:r>
          </a:p>
          <a:p>
            <a:pPr marL="693115" lvl="1" indent="-415869" algn="just">
              <a:lnSpc>
                <a:spcPct val="150000"/>
              </a:lnSpc>
              <a:buFont typeface="Wingdings" panose="05000000000000000000" pitchFamily="2" charset="2"/>
              <a:buChar char="Ø"/>
              <a:defRPr/>
            </a:pPr>
            <a:r>
              <a:rPr lang="en-US" sz="2911" dirty="0">
                <a:solidFill>
                  <a:srgbClr val="202124"/>
                </a:solidFill>
                <a:latin typeface="Times New Roman" panose="02020603050405020304" pitchFamily="18" charset="0"/>
                <a:cs typeface="Times New Roman" panose="02020603050405020304" pitchFamily="18" charset="0"/>
              </a:rPr>
              <a:t>Information sharing describes the exchange of data between various organizations, people and technologies</a:t>
            </a:r>
          </a:p>
          <a:p>
            <a:pPr lvl="1" algn="just">
              <a:defRPr/>
            </a:pPr>
            <a:endParaRPr lang="en-IN" sz="2911" dirty="0">
              <a:latin typeface="Times New Roman" panose="02020603050405020304" pitchFamily="18" charset="0"/>
              <a:ea typeface="Times New Roman" panose="02020603050405020304" pitchFamily="18" charset="0"/>
              <a:cs typeface="Times New Roman" panose="02020603050405020304" pitchFamily="18" charset="0"/>
            </a:endParaRPr>
          </a:p>
          <a:p>
            <a:pPr marL="207935" indent="-207935" algn="just">
              <a:lnSpc>
                <a:spcPct val="150000"/>
              </a:lnSpc>
              <a:buFont typeface="Symbol" panose="05050102010706020507" pitchFamily="18" charset="2"/>
              <a:buChar char=""/>
              <a:defRPr/>
            </a:pPr>
            <a:r>
              <a:rPr lang="en-US" sz="2911" b="1" dirty="0">
                <a:solidFill>
                  <a:srgbClr val="000000"/>
                </a:solidFill>
                <a:latin typeface="Times New Roman" panose="02020603050405020304" pitchFamily="18" charset="0"/>
                <a:ea typeface="Times New Roman" panose="02020603050405020304" pitchFamily="18" charset="0"/>
              </a:rPr>
              <a:t>Transportation :</a:t>
            </a:r>
          </a:p>
          <a:p>
            <a:pPr marL="693115" lvl="1" indent="-415869" algn="just">
              <a:lnSpc>
                <a:spcPct val="150000"/>
              </a:lnSpc>
              <a:buFont typeface="Wingdings" panose="05000000000000000000" pitchFamily="2" charset="2"/>
              <a:buChar char="Ø"/>
              <a:defRPr/>
            </a:pPr>
            <a:r>
              <a:rPr lang="en-US" sz="2911" dirty="0">
                <a:solidFill>
                  <a:srgbClr val="202124"/>
                </a:solidFill>
                <a:latin typeface="Times New Roman" panose="02020603050405020304" pitchFamily="18" charset="0"/>
                <a:cs typeface="Times New Roman" panose="02020603050405020304" pitchFamily="18" charset="0"/>
              </a:rPr>
              <a:t>The passenger can make the NFC facilitated payment of credit/debit cards, pre-paid tickets, </a:t>
            </a:r>
            <a:r>
              <a:rPr lang="en-US" sz="2911" dirty="0" err="1">
                <a:solidFill>
                  <a:srgbClr val="202124"/>
                </a:solidFill>
                <a:latin typeface="Times New Roman" panose="02020603050405020304" pitchFamily="18" charset="0"/>
                <a:cs typeface="Times New Roman" panose="02020603050405020304" pitchFamily="18" charset="0"/>
              </a:rPr>
              <a:t>traveller</a:t>
            </a:r>
            <a:r>
              <a:rPr lang="en-US" sz="2911" dirty="0">
                <a:solidFill>
                  <a:srgbClr val="202124"/>
                </a:solidFill>
                <a:latin typeface="Times New Roman" panose="02020603050405020304" pitchFamily="18" charset="0"/>
                <a:cs typeface="Times New Roman" panose="02020603050405020304" pitchFamily="18" charset="0"/>
              </a:rPr>
              <a:t> passes </a:t>
            </a:r>
            <a:r>
              <a:rPr lang="en-US" sz="2911" dirty="0" err="1">
                <a:solidFill>
                  <a:srgbClr val="202124"/>
                </a:solidFill>
                <a:latin typeface="Times New Roman" panose="02020603050405020304" pitchFamily="18" charset="0"/>
                <a:cs typeface="Times New Roman" panose="02020603050405020304" pitchFamily="18" charset="0"/>
              </a:rPr>
              <a:t>etc</a:t>
            </a:r>
            <a:r>
              <a:rPr lang="en-US" sz="2911" dirty="0">
                <a:solidFill>
                  <a:srgbClr val="202124"/>
                </a:solidFill>
                <a:latin typeface="Times New Roman" panose="02020603050405020304" pitchFamily="18" charset="0"/>
                <a:cs typeface="Times New Roman" panose="02020603050405020304" pitchFamily="18" charset="0"/>
              </a:rPr>
              <a:t> from the smartphone</a:t>
            </a:r>
            <a:endParaRPr lang="en-IN" sz="291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object 7">
            <a:extLst>
              <a:ext uri="{FF2B5EF4-FFF2-40B4-BE49-F238E27FC236}">
                <a16:creationId xmlns:a16="http://schemas.microsoft.com/office/drawing/2014/main" id="{97DBC1CD-6F5A-D541-BBA3-0AA97F7D96A4}"/>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977CC9-086C-2F36-6D06-7F1168D630DE}"/>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2531" name="object 4">
            <a:extLst>
              <a:ext uri="{FF2B5EF4-FFF2-40B4-BE49-F238E27FC236}">
                <a16:creationId xmlns:a16="http://schemas.microsoft.com/office/drawing/2014/main" id="{E34CA108-E2CD-FE22-9CA9-F03BF70D0DFC}"/>
              </a:ext>
            </a:extLst>
          </p:cNvPr>
          <p:cNvSpPr>
            <a:spLocks/>
          </p:cNvSpPr>
          <p:nvPr/>
        </p:nvSpPr>
        <p:spPr bwMode="auto">
          <a:xfrm>
            <a:off x="611718" y="722959"/>
            <a:ext cx="11235221"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22532" name="object 5">
            <a:extLst>
              <a:ext uri="{FF2B5EF4-FFF2-40B4-BE49-F238E27FC236}">
                <a16:creationId xmlns:a16="http://schemas.microsoft.com/office/drawing/2014/main" id="{B29E7EA1-6AC2-EDDC-9831-3DF671CE0CBA}"/>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22533" name="object 6">
            <a:extLst>
              <a:ext uri="{FF2B5EF4-FFF2-40B4-BE49-F238E27FC236}">
                <a16:creationId xmlns:a16="http://schemas.microsoft.com/office/drawing/2014/main" id="{679F3FC1-9639-974A-074C-2ADEAA64A35B}"/>
              </a:ext>
            </a:extLst>
          </p:cNvPr>
          <p:cNvSpPr>
            <a:spLocks/>
          </p:cNvSpPr>
          <p:nvPr/>
        </p:nvSpPr>
        <p:spPr bwMode="auto">
          <a:xfrm>
            <a:off x="1809269" y="432235"/>
            <a:ext cx="34656"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22534" name="object 7">
            <a:extLst>
              <a:ext uri="{FF2B5EF4-FFF2-40B4-BE49-F238E27FC236}">
                <a16:creationId xmlns:a16="http://schemas.microsoft.com/office/drawing/2014/main" id="{73EABD51-11B3-891A-0A60-7075F04BC0F9}"/>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A980E99D-B699-9253-2BB3-47F9025B8907}"/>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E9F665C4-1471-E0E2-F91C-67492DA0E70D}"/>
              </a:ext>
            </a:extLst>
          </p:cNvPr>
          <p:cNvSpPr/>
          <p:nvPr/>
        </p:nvSpPr>
        <p:spPr>
          <a:xfrm>
            <a:off x="611718" y="1026197"/>
            <a:ext cx="11235221" cy="3003643"/>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1959D0AA-7718-1134-5AAD-F9A5E40D129A}"/>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Sustainability</a:t>
            </a:r>
          </a:p>
        </p:txBody>
      </p:sp>
      <p:sp>
        <p:nvSpPr>
          <p:cNvPr id="22539" name="Rectangle 3">
            <a:extLst>
              <a:ext uri="{FF2B5EF4-FFF2-40B4-BE49-F238E27FC236}">
                <a16:creationId xmlns:a16="http://schemas.microsoft.com/office/drawing/2014/main" id="{2CFFC44A-F44D-34A8-A517-F3DEF16BE7CC}"/>
              </a:ext>
            </a:extLst>
          </p:cNvPr>
          <p:cNvSpPr>
            <a:spLocks noChangeArrowheads="1"/>
          </p:cNvSpPr>
          <p:nvPr/>
        </p:nvSpPr>
        <p:spPr bwMode="auto">
          <a:xfrm>
            <a:off x="810026" y="793233"/>
            <a:ext cx="10770256" cy="538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MS PGothic" panose="020B0600070205080204" pitchFamily="34" charset="-128"/>
              </a:defRPr>
            </a:lvl1pPr>
            <a:lvl2pPr marL="1143000" indent="-68580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just">
              <a:lnSpc>
                <a:spcPct val="150000"/>
              </a:lnSpc>
              <a:buFont typeface="Symbol" panose="05050102010706020507" pitchFamily="18" charset="2"/>
              <a:buChar char=""/>
            </a:pPr>
            <a:r>
              <a:rPr lang="en-US" altLang="en-US" sz="2911" b="1">
                <a:solidFill>
                  <a:srgbClr val="000000"/>
                </a:solidFill>
                <a:latin typeface="Times New Roman" panose="02020603050405020304" pitchFamily="18" charset="0"/>
                <a:cs typeface="Times New Roman" panose="02020603050405020304" pitchFamily="18" charset="0"/>
              </a:rPr>
              <a:t>Social Networking :</a:t>
            </a:r>
          </a:p>
          <a:p>
            <a:pPr lvl="1" algn="just">
              <a:lnSpc>
                <a:spcPct val="150000"/>
              </a:lnSpc>
              <a:buFont typeface="Wingdings" panose="05000000000000000000" pitchFamily="2" charset="2"/>
              <a:buChar char="Ø"/>
            </a:pPr>
            <a:r>
              <a:rPr lang="en-US" altLang="en-US" sz="2911">
                <a:solidFill>
                  <a:srgbClr val="202124"/>
                </a:solidFill>
                <a:latin typeface="Times New Roman" panose="02020603050405020304" pitchFamily="18" charset="0"/>
                <a:cs typeface="Times New Roman" panose="02020603050405020304" pitchFamily="18" charset="0"/>
              </a:rPr>
              <a:t>Near Field Communication (NFC) allows wireless communication between two electronic devices close to each other</a:t>
            </a:r>
          </a:p>
          <a:p>
            <a:pPr lvl="1" algn="just">
              <a:lnSpc>
                <a:spcPct val="150000"/>
              </a:lnSpc>
              <a:buFont typeface="Wingdings" panose="05000000000000000000" pitchFamily="2" charset="2"/>
              <a:buChar char="Ø"/>
            </a:pPr>
            <a:endParaRPr lang="en-IN" altLang="en-US" sz="2911">
              <a:latin typeface="Times New Roman" panose="02020603050405020304" pitchFamily="18" charset="0"/>
              <a:cs typeface="Times New Roman" panose="02020603050405020304" pitchFamily="18" charset="0"/>
            </a:endParaRPr>
          </a:p>
          <a:p>
            <a:pPr algn="just">
              <a:lnSpc>
                <a:spcPct val="150000"/>
              </a:lnSpc>
              <a:buFont typeface="Symbol" panose="05050102010706020507" pitchFamily="18" charset="2"/>
              <a:buChar char=""/>
            </a:pPr>
            <a:r>
              <a:rPr lang="en-US" altLang="en-US" sz="2911" b="1">
                <a:solidFill>
                  <a:srgbClr val="000000"/>
                </a:solidFill>
                <a:latin typeface="Times New Roman" panose="02020603050405020304" pitchFamily="18" charset="0"/>
                <a:cs typeface="Times New Roman" panose="02020603050405020304" pitchFamily="18" charset="0"/>
              </a:rPr>
              <a:t>Health Care :</a:t>
            </a:r>
          </a:p>
          <a:p>
            <a:pPr lvl="1" algn="just">
              <a:lnSpc>
                <a:spcPct val="150000"/>
              </a:lnSpc>
              <a:buFont typeface="Wingdings" panose="05000000000000000000" pitchFamily="2" charset="2"/>
              <a:buChar char="Ø"/>
            </a:pPr>
            <a:r>
              <a:rPr lang="en-US" altLang="en-US" sz="2911">
                <a:solidFill>
                  <a:srgbClr val="5F6368"/>
                </a:solidFill>
                <a:latin typeface="Times New Roman" panose="02020603050405020304" pitchFamily="18" charset="0"/>
                <a:cs typeface="Times New Roman" panose="02020603050405020304" pitchFamily="18" charset="0"/>
              </a:rPr>
              <a:t>NFC</a:t>
            </a:r>
            <a:r>
              <a:rPr lang="en-US" altLang="en-US" sz="2911">
                <a:solidFill>
                  <a:srgbClr val="4D5156"/>
                </a:solidFill>
                <a:latin typeface="Times New Roman" panose="02020603050405020304" pitchFamily="18" charset="0"/>
                <a:cs typeface="Times New Roman" panose="02020603050405020304" pitchFamily="18" charset="0"/>
              </a:rPr>
              <a:t> tags are particularly useful in hospital settings to monitor supplies and resources</a:t>
            </a:r>
            <a:endParaRPr lang="en-IN" altLang="en-US" sz="2911">
              <a:latin typeface="Times New Roman" panose="02020603050405020304" pitchFamily="18" charset="0"/>
              <a:cs typeface="Times New Roman" panose="02020603050405020304" pitchFamily="18" charset="0"/>
            </a:endParaRPr>
          </a:p>
        </p:txBody>
      </p:sp>
      <p:sp>
        <p:nvSpPr>
          <p:cNvPr id="12" name="object 7">
            <a:extLst>
              <a:ext uri="{FF2B5EF4-FFF2-40B4-BE49-F238E27FC236}">
                <a16:creationId xmlns:a16="http://schemas.microsoft.com/office/drawing/2014/main" id="{2B25CB61-C6D0-BD59-35BD-DDC894B5BA89}"/>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DB9EA-1DE5-035E-37FD-8A27B1625D68}"/>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2291" name="object 4">
            <a:extLst>
              <a:ext uri="{FF2B5EF4-FFF2-40B4-BE49-F238E27FC236}">
                <a16:creationId xmlns:a16="http://schemas.microsoft.com/office/drawing/2014/main" id="{65F6A4E0-C1A3-6913-496C-577128BB3673}"/>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2292" name="object 5">
            <a:extLst>
              <a:ext uri="{FF2B5EF4-FFF2-40B4-BE49-F238E27FC236}">
                <a16:creationId xmlns:a16="http://schemas.microsoft.com/office/drawing/2014/main" id="{C9520B2A-1E4A-A736-9AF9-3377654A87D4}"/>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12293" name="object 6">
            <a:extLst>
              <a:ext uri="{FF2B5EF4-FFF2-40B4-BE49-F238E27FC236}">
                <a16:creationId xmlns:a16="http://schemas.microsoft.com/office/drawing/2014/main" id="{E95DDBC8-8B12-9063-3B79-C2AD55C18E11}"/>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2294" name="object 7">
            <a:extLst>
              <a:ext uri="{FF2B5EF4-FFF2-40B4-BE49-F238E27FC236}">
                <a16:creationId xmlns:a16="http://schemas.microsoft.com/office/drawing/2014/main" id="{3051EF1A-65BB-D4A4-21FF-913F7CCE51B5}"/>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8DC1F979-7388-BA31-FEF6-8928403A6BBE}"/>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E88F60B1-193C-6514-6374-058846E3CB5A}"/>
              </a:ext>
            </a:extLst>
          </p:cNvPr>
          <p:cNvSpPr/>
          <p:nvPr/>
        </p:nvSpPr>
        <p:spPr>
          <a:xfrm>
            <a:off x="611718" y="1026197"/>
            <a:ext cx="11235221" cy="3701013"/>
          </a:xfrm>
          <a:prstGeom prst="rect">
            <a:avLst/>
          </a:prstGeom>
        </p:spPr>
        <p:txBody>
          <a:bodyPr>
            <a:spAutoFit/>
          </a:bodyPr>
          <a:lstStyle/>
          <a:p>
            <a:pPr marL="623804" lvl="1" indent="-346558" algn="just">
              <a:buClr>
                <a:srgbClr val="000000"/>
              </a:buClr>
              <a:buSzPct val="45000"/>
              <a:buFont typeface="Arial" panose="020B0604020202020204" pitchFamily="34" charset="0"/>
              <a:buChar char="•"/>
              <a:defRPr/>
            </a:pPr>
            <a:r>
              <a:rPr lang="en-US" sz="2426" b="1" dirty="0">
                <a:latin typeface="Times New Roman" panose="02020603050405020304" pitchFamily="18" charset="0"/>
                <a:cs typeface="Times New Roman" panose="02020603050405020304" pitchFamily="18" charset="0"/>
              </a:rPr>
              <a:t>Near-field communication</a:t>
            </a:r>
            <a:r>
              <a:rPr lang="en-US" sz="2426" dirty="0">
                <a:latin typeface="Times New Roman" panose="02020603050405020304" pitchFamily="18" charset="0"/>
                <a:cs typeface="Times New Roman" panose="02020603050405020304" pitchFamily="18" charset="0"/>
              </a:rPr>
              <a:t> (</a:t>
            </a:r>
            <a:r>
              <a:rPr lang="en-US" sz="2426" b="1" dirty="0">
                <a:latin typeface="Times New Roman" panose="02020603050405020304" pitchFamily="18" charset="0"/>
                <a:cs typeface="Times New Roman" panose="02020603050405020304" pitchFamily="18" charset="0"/>
              </a:rPr>
              <a:t>NFC</a:t>
            </a:r>
            <a:r>
              <a:rPr lang="en-US" sz="2426" dirty="0">
                <a:latin typeface="Times New Roman" panose="02020603050405020304" pitchFamily="18" charset="0"/>
                <a:cs typeface="Times New Roman" panose="02020603050405020304" pitchFamily="18" charset="0"/>
              </a:rPr>
              <a:t>) is a set of communication protocol that enables communication between two electronic devices </a:t>
            </a:r>
          </a:p>
          <a:p>
            <a:pPr lvl="1" algn="just" eaLnBrk="1" hangingPunct="1">
              <a:buClr>
                <a:srgbClr val="000000"/>
              </a:buClr>
              <a:buSzPct val="45000"/>
              <a:defRPr/>
            </a:pPr>
            <a:endParaRPr lang="en-US" sz="2426" dirty="0">
              <a:latin typeface="Times New Roman" panose="02020603050405020304" pitchFamily="18" charset="0"/>
              <a:cs typeface="Times New Roman" panose="02020603050405020304" pitchFamily="18" charset="0"/>
            </a:endParaRPr>
          </a:p>
          <a:p>
            <a:pPr marL="623804" lvl="1" indent="-346558" algn="just">
              <a:buClr>
                <a:srgbClr val="000000"/>
              </a:buClr>
              <a:buSzPct val="45000"/>
              <a:buFont typeface="Arial" panose="020B0604020202020204" pitchFamily="34" charset="0"/>
              <a:buChar char="•"/>
              <a:defRPr/>
            </a:pPr>
            <a:r>
              <a:rPr lang="en-US" sz="2426" dirty="0">
                <a:latin typeface="Times New Roman" panose="02020603050405020304" pitchFamily="18" charset="0"/>
                <a:cs typeface="Times New Roman" panose="02020603050405020304" pitchFamily="18" charset="0"/>
              </a:rPr>
              <a:t>Provides communication over a distance of </a:t>
            </a:r>
            <a:r>
              <a:rPr lang="en-US" sz="2426" dirty="0" err="1">
                <a:latin typeface="Times New Roman" panose="02020603050405020304" pitchFamily="18" charset="0"/>
                <a:cs typeface="Times New Roman" panose="02020603050405020304" pitchFamily="18" charset="0"/>
              </a:rPr>
              <a:t>upto</a:t>
            </a:r>
            <a:r>
              <a:rPr lang="en-US" sz="2426" dirty="0">
                <a:latin typeface="Times New Roman" panose="02020603050405020304" pitchFamily="18" charset="0"/>
                <a:cs typeface="Times New Roman" panose="02020603050405020304" pitchFamily="18" charset="0"/>
              </a:rPr>
              <a:t> 4 cm (1</a:t>
            </a:r>
            <a:r>
              <a:rPr lang="en-US" sz="2426" baseline="30000" dirty="0">
                <a:latin typeface="Times New Roman" panose="02020603050405020304" pitchFamily="18" charset="0"/>
                <a:cs typeface="Times New Roman" panose="02020603050405020304" pitchFamily="18" charset="0"/>
              </a:rPr>
              <a:t>1</a:t>
            </a:r>
            <a:r>
              <a:rPr lang="en-US" sz="2426" dirty="0">
                <a:latin typeface="Times New Roman" panose="02020603050405020304" pitchFamily="18" charset="0"/>
                <a:cs typeface="Times New Roman" panose="02020603050405020304" pitchFamily="18" charset="0"/>
              </a:rPr>
              <a:t>⁄</a:t>
            </a:r>
            <a:r>
              <a:rPr lang="en-US" sz="2426" baseline="-25000" dirty="0">
                <a:latin typeface="Times New Roman" panose="02020603050405020304" pitchFamily="18" charset="0"/>
                <a:cs typeface="Times New Roman" panose="02020603050405020304" pitchFamily="18" charset="0"/>
              </a:rPr>
              <a:t>2</a:t>
            </a:r>
            <a:r>
              <a:rPr lang="en-US" sz="2426" dirty="0">
                <a:latin typeface="Times New Roman" panose="02020603050405020304" pitchFamily="18" charset="0"/>
                <a:cs typeface="Times New Roman" panose="02020603050405020304" pitchFamily="18" charset="0"/>
              </a:rPr>
              <a:t> in) or less</a:t>
            </a:r>
          </a:p>
          <a:p>
            <a:pPr marL="623804" lvl="1" indent="-346558" algn="just">
              <a:buClr>
                <a:srgbClr val="000000"/>
              </a:buClr>
              <a:buSzPct val="45000"/>
              <a:buFont typeface="Arial" panose="020B0604020202020204" pitchFamily="34" charset="0"/>
              <a:buChar char="•"/>
              <a:defRPr/>
            </a:pPr>
            <a:endParaRPr lang="en-US" sz="2426" baseline="30000" dirty="0">
              <a:latin typeface="Times New Roman" panose="02020603050405020304" pitchFamily="18" charset="0"/>
              <a:cs typeface="Times New Roman" panose="02020603050405020304" pitchFamily="18" charset="0"/>
            </a:endParaRPr>
          </a:p>
          <a:p>
            <a:pPr marL="623804" lvl="1" indent="-346558" algn="just">
              <a:buClr>
                <a:srgbClr val="000000"/>
              </a:buClr>
              <a:buSzPct val="45000"/>
              <a:buFont typeface="Arial" panose="020B0604020202020204" pitchFamily="34" charset="0"/>
              <a:buChar char="•"/>
              <a:defRPr/>
            </a:pPr>
            <a:r>
              <a:rPr lang="en-US" sz="2426" baseline="30000" dirty="0">
                <a:latin typeface="Times New Roman" panose="02020603050405020304" pitchFamily="18" charset="0"/>
                <a:cs typeface="Times New Roman" panose="02020603050405020304" pitchFamily="18" charset="0"/>
              </a:rPr>
              <a:t> </a:t>
            </a:r>
            <a:r>
              <a:rPr lang="en-US" sz="2426" dirty="0">
                <a:latin typeface="Times New Roman" panose="02020603050405020304" pitchFamily="18" charset="0"/>
                <a:cs typeface="Times New Roman" panose="02020603050405020304" pitchFamily="18" charset="0"/>
              </a:rPr>
              <a:t>NFC offers a low-speed connection through a simple setup </a:t>
            </a:r>
          </a:p>
          <a:p>
            <a:pPr marL="623804" lvl="1" indent="-346558" algn="just">
              <a:buClr>
                <a:srgbClr val="000000"/>
              </a:buClr>
              <a:buSzPct val="45000"/>
              <a:buFont typeface="Arial" panose="020B0604020202020204" pitchFamily="34" charset="0"/>
              <a:buChar char="•"/>
              <a:defRPr/>
            </a:pPr>
            <a:endParaRPr lang="en-US" sz="2426" dirty="0">
              <a:latin typeface="Times New Roman" panose="02020603050405020304" pitchFamily="18" charset="0"/>
              <a:cs typeface="Times New Roman" panose="02020603050405020304" pitchFamily="18" charset="0"/>
            </a:endParaRPr>
          </a:p>
          <a:p>
            <a:pPr marL="623804" lvl="1" indent="-346558" algn="just">
              <a:buClr>
                <a:srgbClr val="000000"/>
              </a:buClr>
              <a:buSzPct val="45000"/>
              <a:buFont typeface="Arial" panose="020B0604020202020204" pitchFamily="34" charset="0"/>
              <a:buChar char="•"/>
              <a:defRPr/>
            </a:pPr>
            <a:r>
              <a:rPr lang="en-US" sz="2426" dirty="0">
                <a:latin typeface="Times New Roman" panose="02020603050405020304" pitchFamily="18" charset="0"/>
                <a:cs typeface="Times New Roman" panose="02020603050405020304" pitchFamily="18" charset="0"/>
              </a:rPr>
              <a:t>Can be used to bootstrap more-capable wireless connections.</a:t>
            </a:r>
          </a:p>
          <a:p>
            <a:pPr marL="623804" lvl="1" indent="-346558" algn="just">
              <a:buClr>
                <a:srgbClr val="000000"/>
              </a:buClr>
              <a:buSzPct val="45000"/>
              <a:buFont typeface="Arial" panose="020B0604020202020204" pitchFamily="34" charset="0"/>
              <a:buChar char="•"/>
              <a:defRPr/>
            </a:pPr>
            <a:endParaRPr lang="en-US" sz="2426" b="1" spc="-1" dirty="0">
              <a:uFill>
                <a:solidFill>
                  <a:srgbClr val="FFFFFF"/>
                </a:solidFill>
              </a:uFill>
              <a:latin typeface="Times New Roman" panose="02020603050405020304" pitchFamily="18" charset="0"/>
              <a:cs typeface="Times New Roman" panose="02020603050405020304" pitchFamily="18" charset="0"/>
            </a:endParaRPr>
          </a:p>
          <a:p>
            <a:pPr marL="623804" lvl="1" indent="-346558" algn="just">
              <a:buClr>
                <a:srgbClr val="000000"/>
              </a:buClr>
              <a:buSzPct val="45000"/>
              <a:buFont typeface="Arial" panose="020B0604020202020204" pitchFamily="34" charset="0"/>
              <a:buChar char="•"/>
              <a:defRPr/>
            </a:pPr>
            <a:r>
              <a:rPr lang="en-US" sz="2426" dirty="0">
                <a:solidFill>
                  <a:srgbClr val="202124"/>
                </a:solidFill>
                <a:latin typeface="Times New Roman" panose="02020603050405020304" pitchFamily="18" charset="0"/>
                <a:cs typeface="Times New Roman" panose="02020603050405020304" pitchFamily="18" charset="0"/>
              </a:rPr>
              <a:t>NFC is best used to securely transfer a range of data over short distances</a:t>
            </a:r>
            <a:endParaRPr lang="en-IN" sz="2426" spc="-1" dirty="0">
              <a:uFill>
                <a:solidFill>
                  <a:srgbClr val="FFFFFF"/>
                </a:solidFill>
              </a:uFill>
              <a:latin typeface="Times New Roman" panose="02020603050405020304" pitchFamily="18" charset="0"/>
              <a:cs typeface="Times New Roman" panose="02020603050405020304" pitchFamily="18" charset="0"/>
            </a:endParaRPr>
          </a:p>
        </p:txBody>
      </p:sp>
      <p:sp>
        <p:nvSpPr>
          <p:cNvPr id="11" name="TextShape 1">
            <a:extLst>
              <a:ext uri="{FF2B5EF4-FFF2-40B4-BE49-F238E27FC236}">
                <a16:creationId xmlns:a16="http://schemas.microsoft.com/office/drawing/2014/main" id="{A78C7C90-4414-9AE1-147F-EE06D18B0321}"/>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Introduction</a:t>
            </a:r>
          </a:p>
        </p:txBody>
      </p:sp>
      <p:sp>
        <p:nvSpPr>
          <p:cNvPr id="15" name="object 7">
            <a:extLst>
              <a:ext uri="{FF2B5EF4-FFF2-40B4-BE49-F238E27FC236}">
                <a16:creationId xmlns:a16="http://schemas.microsoft.com/office/drawing/2014/main" id="{3FC20606-6575-AC1D-902E-3063EC6E08EA}"/>
              </a:ext>
            </a:extLst>
          </p:cNvPr>
          <p:cNvSpPr txBox="1"/>
          <p:nvPr/>
        </p:nvSpPr>
        <p:spPr>
          <a:xfrm>
            <a:off x="9422958" y="286873"/>
            <a:ext cx="2449011" cy="287725"/>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7346F9-2EDF-E2EE-CCA7-2BFDF04ED772}"/>
              </a:ext>
            </a:extLst>
          </p:cNvPr>
          <p:cNvSpPr txBox="1"/>
          <p:nvPr/>
        </p:nvSpPr>
        <p:spPr>
          <a:xfrm>
            <a:off x="689694" y="1395859"/>
            <a:ext cx="10548844" cy="3595408"/>
          </a:xfrm>
          <a:prstGeom prst="rect">
            <a:avLst/>
          </a:prstGeom>
          <a:noFill/>
        </p:spPr>
        <p:txBody>
          <a:bodyPr>
            <a:spAutoFit/>
          </a:bodyPr>
          <a:lstStyle/>
          <a:p>
            <a:pPr marL="361960" indent="-162112" algn="just">
              <a:tabLst>
                <a:tab pos="327689" algn="l"/>
              </a:tabLst>
              <a:defRPr/>
            </a:pPr>
            <a:r>
              <a:rPr lang="en-US" sz="2911" b="1" dirty="0">
                <a:solidFill>
                  <a:srgbClr val="000007"/>
                </a:solidFill>
                <a:latin typeface="Times New Roman" panose="02020603050405020304" pitchFamily="18" charset="0"/>
                <a:ea typeface="Times New Roman" panose="02020603050405020304" pitchFamily="18" charset="0"/>
              </a:rPr>
              <a:t>Benefits of NFC for Businesses</a:t>
            </a:r>
            <a:endParaRPr lang="en-IN" sz="2911" b="1" dirty="0">
              <a:latin typeface="Times New Roman" panose="02020603050405020304" pitchFamily="18" charset="0"/>
              <a:ea typeface="Times New Roman" panose="02020603050405020304" pitchFamily="18" charset="0"/>
            </a:endParaRPr>
          </a:p>
          <a:p>
            <a:pPr marL="361960" indent="-162112" algn="just">
              <a:tabLst>
                <a:tab pos="327689" algn="l"/>
              </a:tabLst>
              <a:defRPr/>
            </a:pPr>
            <a:r>
              <a:rPr lang="en-US" sz="2911" b="1" dirty="0">
                <a:solidFill>
                  <a:srgbClr val="000007"/>
                </a:solidFill>
                <a:latin typeface="Times New Roman" panose="02020603050405020304" pitchFamily="18" charset="0"/>
                <a:ea typeface="Times New Roman" panose="02020603050405020304" pitchFamily="18" charset="0"/>
              </a:rPr>
              <a:t> </a:t>
            </a:r>
            <a:endParaRPr lang="en-IN" sz="2911" b="1" dirty="0">
              <a:latin typeface="Times New Roman" panose="02020603050405020304" pitchFamily="18" charset="0"/>
              <a:ea typeface="Times New Roman" panose="02020603050405020304" pitchFamily="18" charset="0"/>
            </a:endParaRPr>
          </a:p>
          <a:p>
            <a:pPr marL="207935" indent="-207935" algn="just">
              <a:lnSpc>
                <a:spcPct val="150000"/>
              </a:lnSpc>
              <a:buFont typeface="Symbol" panose="05050102010706020507" pitchFamily="18" charset="2"/>
              <a:buChar char=""/>
              <a:tabLst>
                <a:tab pos="327689" algn="l"/>
              </a:tabLst>
              <a:defRPr/>
            </a:pPr>
            <a:r>
              <a:rPr lang="en-US" sz="2911" b="1" dirty="0">
                <a:solidFill>
                  <a:srgbClr val="000000"/>
                </a:solidFill>
                <a:latin typeface="Times New Roman" panose="02020603050405020304" pitchFamily="18" charset="0"/>
                <a:ea typeface="Times New Roman" panose="02020603050405020304" pitchFamily="18" charset="0"/>
              </a:rPr>
              <a:t>Staff Communication :</a:t>
            </a:r>
          </a:p>
          <a:p>
            <a:pPr marL="623804" lvl="1" indent="-346558" algn="just">
              <a:lnSpc>
                <a:spcPct val="150000"/>
              </a:lnSpc>
              <a:buFont typeface="Wingdings" panose="05000000000000000000" pitchFamily="2" charset="2"/>
              <a:buChar char="Ø"/>
              <a:tabLst>
                <a:tab pos="327689" algn="l"/>
              </a:tabLst>
              <a:defRPr/>
            </a:pPr>
            <a:r>
              <a:rPr lang="en-US" sz="2911" dirty="0">
                <a:latin typeface="Times New Roman" panose="02020603050405020304" pitchFamily="18" charset="0"/>
                <a:cs typeface="Times New Roman" panose="02020603050405020304" pitchFamily="18" charset="0"/>
              </a:rPr>
              <a:t>Staff Communication NFC tags allows employees to check in at their current locations and record time spent on the clock and time spent on break</a:t>
            </a:r>
          </a:p>
        </p:txBody>
      </p:sp>
      <p:sp>
        <p:nvSpPr>
          <p:cNvPr id="5" name="object 7">
            <a:extLst>
              <a:ext uri="{FF2B5EF4-FFF2-40B4-BE49-F238E27FC236}">
                <a16:creationId xmlns:a16="http://schemas.microsoft.com/office/drawing/2014/main" id="{A2AFAE66-9E4B-BA4D-4C3F-4000426B4042}"/>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125656-6030-179D-A532-0BCCFFA36BF1}"/>
              </a:ext>
            </a:extLst>
          </p:cNvPr>
          <p:cNvSpPr txBox="1"/>
          <p:nvPr/>
        </p:nvSpPr>
        <p:spPr>
          <a:xfrm>
            <a:off x="1151771" y="1118613"/>
            <a:ext cx="10548844" cy="5387180"/>
          </a:xfrm>
          <a:prstGeom prst="rect">
            <a:avLst/>
          </a:prstGeom>
          <a:noFill/>
        </p:spPr>
        <p:txBody>
          <a:bodyPr>
            <a:spAutoFit/>
          </a:bodyPr>
          <a:lstStyle/>
          <a:p>
            <a:pPr marL="207935" indent="-207935" algn="just">
              <a:lnSpc>
                <a:spcPct val="150000"/>
              </a:lnSpc>
              <a:buFont typeface="Symbol" panose="05050102010706020507" pitchFamily="18" charset="2"/>
              <a:buChar char=""/>
              <a:tabLst>
                <a:tab pos="327689" algn="l"/>
              </a:tabLst>
              <a:defRPr/>
            </a:pPr>
            <a:r>
              <a:rPr lang="en-US" sz="2911" b="1" dirty="0">
                <a:solidFill>
                  <a:srgbClr val="000000"/>
                </a:solidFill>
                <a:latin typeface="Times New Roman" panose="02020603050405020304" pitchFamily="18" charset="0"/>
                <a:ea typeface="Times New Roman" panose="02020603050405020304" pitchFamily="18" charset="0"/>
              </a:rPr>
              <a:t>Real-Time Updates :</a:t>
            </a:r>
          </a:p>
          <a:p>
            <a:pPr marL="693115" lvl="1" indent="-415869" algn="just">
              <a:lnSpc>
                <a:spcPct val="150000"/>
              </a:lnSpc>
              <a:buFont typeface="Wingdings" panose="05000000000000000000" pitchFamily="2" charset="2"/>
              <a:buChar char="Ø"/>
              <a:tabLst>
                <a:tab pos="327689" algn="l"/>
              </a:tabLst>
              <a:defRPr/>
            </a:pPr>
            <a:r>
              <a:rPr lang="en-US" sz="2911" dirty="0">
                <a:solidFill>
                  <a:srgbClr val="000000"/>
                </a:solidFill>
                <a:latin typeface="Times New Roman" panose="02020603050405020304" pitchFamily="18" charset="0"/>
                <a:ea typeface="Times New Roman" panose="02020603050405020304" pitchFamily="18" charset="0"/>
              </a:rPr>
              <a:t>One can get real-time updates on their employees and the work that is needed to  be done</a:t>
            </a:r>
          </a:p>
          <a:p>
            <a:pPr marL="693115" lvl="1" indent="-415869" algn="just">
              <a:lnSpc>
                <a:spcPct val="150000"/>
              </a:lnSpc>
              <a:buFont typeface="Wingdings" panose="05000000000000000000" pitchFamily="2" charset="2"/>
              <a:buChar char="Ø"/>
              <a:tabLst>
                <a:tab pos="327689" algn="l"/>
              </a:tabLst>
              <a:defRPr/>
            </a:pPr>
            <a:endParaRPr lang="en-IN" sz="2911" dirty="0">
              <a:latin typeface="Times New Roman" panose="02020603050405020304" pitchFamily="18" charset="0"/>
              <a:ea typeface="Times New Roman" panose="02020603050405020304" pitchFamily="18" charset="0"/>
            </a:endParaRPr>
          </a:p>
          <a:p>
            <a:pPr marL="207935" indent="-207935" algn="just">
              <a:lnSpc>
                <a:spcPct val="150000"/>
              </a:lnSpc>
              <a:buFont typeface="Symbol" panose="05050102010706020507" pitchFamily="18" charset="2"/>
              <a:buChar char=""/>
              <a:tabLst>
                <a:tab pos="327689" algn="l"/>
              </a:tabLst>
              <a:defRPr/>
            </a:pPr>
            <a:r>
              <a:rPr lang="en-US" sz="2911" b="1" dirty="0">
                <a:solidFill>
                  <a:srgbClr val="000000"/>
                </a:solidFill>
                <a:latin typeface="Times New Roman" panose="02020603050405020304" pitchFamily="18" charset="0"/>
                <a:ea typeface="Times New Roman" panose="02020603050405020304" pitchFamily="18" charset="0"/>
              </a:rPr>
              <a:t>Improved Customer Service :</a:t>
            </a:r>
          </a:p>
          <a:p>
            <a:pPr marL="693115" lvl="1" indent="-415869" algn="just">
              <a:lnSpc>
                <a:spcPct val="150000"/>
              </a:lnSpc>
              <a:buFont typeface="Wingdings" panose="05000000000000000000" pitchFamily="2" charset="2"/>
              <a:buChar char="Ø"/>
              <a:tabLst>
                <a:tab pos="327689" algn="l"/>
              </a:tabLst>
              <a:defRPr/>
            </a:pPr>
            <a:r>
              <a:rPr lang="en-US" sz="2911" dirty="0">
                <a:solidFill>
                  <a:srgbClr val="202124"/>
                </a:solidFill>
                <a:latin typeface="Times New Roman" panose="02020603050405020304" pitchFamily="18" charset="0"/>
                <a:cs typeface="Times New Roman" panose="02020603050405020304" pitchFamily="18" charset="0"/>
              </a:rPr>
              <a:t>NFC payments help speed up checkout lines, increasing customer satisfaction with your business</a:t>
            </a:r>
            <a:endParaRPr lang="en-IN" sz="2911" b="1" dirty="0">
              <a:latin typeface="Times New Roman" panose="02020603050405020304" pitchFamily="18" charset="0"/>
              <a:ea typeface="Times New Roman" panose="02020603050405020304" pitchFamily="18" charset="0"/>
            </a:endParaRPr>
          </a:p>
          <a:p>
            <a:pPr lvl="1" algn="just">
              <a:lnSpc>
                <a:spcPct val="150000"/>
              </a:lnSpc>
              <a:tabLst>
                <a:tab pos="327689" algn="l"/>
              </a:tabLst>
              <a:defRPr/>
            </a:pPr>
            <a:endParaRPr lang="en-IN" sz="291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object 7">
            <a:extLst>
              <a:ext uri="{FF2B5EF4-FFF2-40B4-BE49-F238E27FC236}">
                <a16:creationId xmlns:a16="http://schemas.microsoft.com/office/drawing/2014/main" id="{DD83B816-6008-4194-364E-64012769FAA4}"/>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495827-A25C-E95E-F917-AFAEB4B5361A}"/>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6627" name="object 4">
            <a:extLst>
              <a:ext uri="{FF2B5EF4-FFF2-40B4-BE49-F238E27FC236}">
                <a16:creationId xmlns:a16="http://schemas.microsoft.com/office/drawing/2014/main" id="{564625A6-BC7B-99C3-0BD7-71DC7C80D573}"/>
              </a:ext>
            </a:extLst>
          </p:cNvPr>
          <p:cNvSpPr>
            <a:spLocks/>
          </p:cNvSpPr>
          <p:nvPr/>
        </p:nvSpPr>
        <p:spPr bwMode="auto">
          <a:xfrm>
            <a:off x="611718" y="722959"/>
            <a:ext cx="11235221"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26628" name="object 5">
            <a:extLst>
              <a:ext uri="{FF2B5EF4-FFF2-40B4-BE49-F238E27FC236}">
                <a16:creationId xmlns:a16="http://schemas.microsoft.com/office/drawing/2014/main" id="{E01A6256-21FE-5718-047F-4DA55315EB02}"/>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26629" name="object 6">
            <a:extLst>
              <a:ext uri="{FF2B5EF4-FFF2-40B4-BE49-F238E27FC236}">
                <a16:creationId xmlns:a16="http://schemas.microsoft.com/office/drawing/2014/main" id="{76FDDA99-A876-52EF-5A52-BC6CD97B3D60}"/>
              </a:ext>
            </a:extLst>
          </p:cNvPr>
          <p:cNvSpPr>
            <a:spLocks/>
          </p:cNvSpPr>
          <p:nvPr/>
        </p:nvSpPr>
        <p:spPr bwMode="auto">
          <a:xfrm>
            <a:off x="1809269" y="432235"/>
            <a:ext cx="34656"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26630" name="object 7">
            <a:extLst>
              <a:ext uri="{FF2B5EF4-FFF2-40B4-BE49-F238E27FC236}">
                <a16:creationId xmlns:a16="http://schemas.microsoft.com/office/drawing/2014/main" id="{4C0C5122-5E7E-409A-42C8-E1A8C4E8AA12}"/>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C030CEE7-D163-132E-C99C-580BFC0CD39A}"/>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9BA66882-AA3C-15FA-1168-F731429D1F31}"/>
              </a:ext>
            </a:extLst>
          </p:cNvPr>
          <p:cNvSpPr/>
          <p:nvPr/>
        </p:nvSpPr>
        <p:spPr>
          <a:xfrm>
            <a:off x="611718" y="1026197"/>
            <a:ext cx="11235221" cy="3003643"/>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DF52023C-798A-DB51-6774-CB74C1329D52}"/>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Tools and Technologies </a:t>
            </a:r>
          </a:p>
        </p:txBody>
      </p:sp>
      <p:sp>
        <p:nvSpPr>
          <p:cNvPr id="26635" name="Rectangle 3">
            <a:extLst>
              <a:ext uri="{FF2B5EF4-FFF2-40B4-BE49-F238E27FC236}">
                <a16:creationId xmlns:a16="http://schemas.microsoft.com/office/drawing/2014/main" id="{DDD49533-A6BD-0764-E77E-AD1D41FF64DB}"/>
              </a:ext>
            </a:extLst>
          </p:cNvPr>
          <p:cNvSpPr>
            <a:spLocks noChangeArrowheads="1"/>
          </p:cNvSpPr>
          <p:nvPr/>
        </p:nvSpPr>
        <p:spPr bwMode="auto">
          <a:xfrm>
            <a:off x="824466" y="1445917"/>
            <a:ext cx="9476439" cy="419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r>
              <a:rPr lang="en-IN" altLang="en-US" sz="2668" b="1">
                <a:latin typeface="Times New Roman" panose="02020603050405020304" pitchFamily="18" charset="0"/>
                <a:cs typeface="Times New Roman" panose="02020603050405020304" pitchFamily="18" charset="0"/>
              </a:rPr>
              <a:t>Software Requirements For Mobile Application:</a:t>
            </a:r>
          </a:p>
          <a:p>
            <a:pPr eaLnBrk="1" hangingPunct="1">
              <a:spcBef>
                <a:spcPct val="0"/>
              </a:spcBef>
            </a:pPr>
            <a:endParaRPr lang="en-IN" altLang="en-US" sz="2668">
              <a:latin typeface="Times New Roman" panose="02020603050405020304" pitchFamily="18" charset="0"/>
              <a:cs typeface="Times New Roman" panose="02020603050405020304" pitchFamily="18" charset="0"/>
            </a:endParaRPr>
          </a:p>
          <a:p>
            <a:pPr eaLnBrk="1" hangingPunct="1">
              <a:spcBef>
                <a:spcPct val="0"/>
              </a:spcBef>
              <a:buSzPct val="120000"/>
              <a:buFontTx/>
              <a:buChar char="•"/>
            </a:pPr>
            <a:r>
              <a:rPr lang="en-IN" altLang="en-US" sz="2668">
                <a:latin typeface="Times New Roman" panose="02020603050405020304" pitchFamily="18" charset="0"/>
                <a:cs typeface="Times New Roman" panose="02020603050405020304" pitchFamily="18" charset="0"/>
              </a:rPr>
              <a:t>Android Studio</a:t>
            </a:r>
          </a:p>
          <a:p>
            <a:pPr eaLnBrk="1" hangingPunct="1">
              <a:spcBef>
                <a:spcPct val="0"/>
              </a:spcBef>
              <a:buSzPct val="120000"/>
            </a:pPr>
            <a:endParaRPr lang="en-IN" altLang="en-US" sz="2668">
              <a:latin typeface="Times New Roman" panose="02020603050405020304" pitchFamily="18" charset="0"/>
              <a:cs typeface="Times New Roman" panose="02020603050405020304" pitchFamily="18" charset="0"/>
            </a:endParaRPr>
          </a:p>
          <a:p>
            <a:pPr eaLnBrk="1" hangingPunct="1">
              <a:spcBef>
                <a:spcPct val="0"/>
              </a:spcBef>
              <a:buSzPct val="120000"/>
              <a:buFontTx/>
              <a:buChar char="•"/>
            </a:pPr>
            <a:r>
              <a:rPr lang="en-IN" altLang="en-US" sz="2668">
                <a:latin typeface="Times New Roman" panose="02020603050405020304" pitchFamily="18" charset="0"/>
                <a:cs typeface="Times New Roman" panose="02020603050405020304" pitchFamily="18" charset="0"/>
              </a:rPr>
              <a:t>Payment Gateway Software/API</a:t>
            </a:r>
          </a:p>
          <a:p>
            <a:pPr eaLnBrk="1" hangingPunct="1">
              <a:spcBef>
                <a:spcPct val="0"/>
              </a:spcBef>
              <a:buSzPct val="120000"/>
              <a:buFontTx/>
              <a:buChar char="•"/>
            </a:pPr>
            <a:endParaRPr lang="en-IN" altLang="en-US" sz="2668">
              <a:latin typeface="Times New Roman" panose="02020603050405020304" pitchFamily="18" charset="0"/>
              <a:cs typeface="Times New Roman" panose="02020603050405020304" pitchFamily="18" charset="0"/>
            </a:endParaRPr>
          </a:p>
          <a:p>
            <a:pPr eaLnBrk="1" hangingPunct="1">
              <a:spcBef>
                <a:spcPct val="0"/>
              </a:spcBef>
              <a:buSzPct val="120000"/>
            </a:pPr>
            <a:endParaRPr lang="en-IN" altLang="en-US" sz="2668">
              <a:latin typeface="Times New Roman" panose="02020603050405020304" pitchFamily="18" charset="0"/>
              <a:cs typeface="Times New Roman" panose="02020603050405020304" pitchFamily="18" charset="0"/>
            </a:endParaRPr>
          </a:p>
          <a:p>
            <a:pPr eaLnBrk="1" hangingPunct="1">
              <a:spcBef>
                <a:spcPct val="0"/>
              </a:spcBef>
              <a:buSzPct val="120000"/>
            </a:pPr>
            <a:r>
              <a:rPr lang="en-IN" altLang="en-US" sz="2668" b="1">
                <a:latin typeface="Times New Roman" panose="02020603050405020304" pitchFamily="18" charset="0"/>
                <a:cs typeface="Times New Roman" panose="02020603050405020304" pitchFamily="18" charset="0"/>
              </a:rPr>
              <a:t>Software Requirements For Watch:</a:t>
            </a:r>
          </a:p>
          <a:p>
            <a:pPr eaLnBrk="1" hangingPunct="1">
              <a:spcBef>
                <a:spcPct val="0"/>
              </a:spcBef>
              <a:buSzPct val="120000"/>
            </a:pPr>
            <a:endParaRPr lang="en-IN" altLang="en-US" sz="2668">
              <a:latin typeface="Times New Roman" panose="02020603050405020304" pitchFamily="18" charset="0"/>
              <a:cs typeface="Times New Roman" panose="02020603050405020304" pitchFamily="18" charset="0"/>
            </a:endParaRPr>
          </a:p>
          <a:p>
            <a:pPr eaLnBrk="1" hangingPunct="1">
              <a:spcBef>
                <a:spcPct val="0"/>
              </a:spcBef>
              <a:buSzPct val="120000"/>
              <a:buFontTx/>
              <a:buChar char="•"/>
            </a:pPr>
            <a:r>
              <a:rPr lang="en-IN" altLang="en-US" sz="2668">
                <a:latin typeface="Times New Roman" panose="02020603050405020304" pitchFamily="18" charset="0"/>
                <a:cs typeface="Times New Roman" panose="02020603050405020304" pitchFamily="18" charset="0"/>
              </a:rPr>
              <a:t>Wear OS</a:t>
            </a:r>
          </a:p>
        </p:txBody>
      </p:sp>
      <p:sp>
        <p:nvSpPr>
          <p:cNvPr id="12" name="object 7">
            <a:extLst>
              <a:ext uri="{FF2B5EF4-FFF2-40B4-BE49-F238E27FC236}">
                <a16:creationId xmlns:a16="http://schemas.microsoft.com/office/drawing/2014/main" id="{B0EC0471-8A8F-616E-64A4-34D77F491909}"/>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E2410AB-AB87-4AE6-CE8F-7ADF7FB9B15C}"/>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8675" name="object 4">
            <a:extLst>
              <a:ext uri="{FF2B5EF4-FFF2-40B4-BE49-F238E27FC236}">
                <a16:creationId xmlns:a16="http://schemas.microsoft.com/office/drawing/2014/main" id="{5071A865-D35F-E39D-33B6-5D8F0C58D344}"/>
              </a:ext>
            </a:extLst>
          </p:cNvPr>
          <p:cNvSpPr>
            <a:spLocks/>
          </p:cNvSpPr>
          <p:nvPr/>
        </p:nvSpPr>
        <p:spPr bwMode="auto">
          <a:xfrm>
            <a:off x="611718" y="722959"/>
            <a:ext cx="11235221"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28676" name="object 5">
            <a:extLst>
              <a:ext uri="{FF2B5EF4-FFF2-40B4-BE49-F238E27FC236}">
                <a16:creationId xmlns:a16="http://schemas.microsoft.com/office/drawing/2014/main" id="{DBB4208C-88BD-457A-3AB0-AE2125B13C48}"/>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28677" name="object 6">
            <a:extLst>
              <a:ext uri="{FF2B5EF4-FFF2-40B4-BE49-F238E27FC236}">
                <a16:creationId xmlns:a16="http://schemas.microsoft.com/office/drawing/2014/main" id="{5DE55323-03C8-1646-D305-32B6FEB4BEBE}"/>
              </a:ext>
            </a:extLst>
          </p:cNvPr>
          <p:cNvSpPr>
            <a:spLocks/>
          </p:cNvSpPr>
          <p:nvPr/>
        </p:nvSpPr>
        <p:spPr bwMode="auto">
          <a:xfrm>
            <a:off x="1809269" y="432235"/>
            <a:ext cx="34656"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28678" name="object 7">
            <a:extLst>
              <a:ext uri="{FF2B5EF4-FFF2-40B4-BE49-F238E27FC236}">
                <a16:creationId xmlns:a16="http://schemas.microsoft.com/office/drawing/2014/main" id="{624C808C-C292-EEDB-7895-721FDCC0D45F}"/>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4AD0394C-75B1-3086-C089-FB40B3FE0909}"/>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7FBD95FC-1333-ED26-9D4D-3FF0947D6013}"/>
              </a:ext>
            </a:extLst>
          </p:cNvPr>
          <p:cNvSpPr/>
          <p:nvPr/>
        </p:nvSpPr>
        <p:spPr>
          <a:xfrm>
            <a:off x="611718" y="1026197"/>
            <a:ext cx="11235221" cy="3003643"/>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11297D8D-3952-1B7E-2311-F934B6208479}"/>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Tools and Technologies </a:t>
            </a:r>
          </a:p>
        </p:txBody>
      </p:sp>
      <p:sp>
        <p:nvSpPr>
          <p:cNvPr id="28683" name="Rectangle 3">
            <a:extLst>
              <a:ext uri="{FF2B5EF4-FFF2-40B4-BE49-F238E27FC236}">
                <a16:creationId xmlns:a16="http://schemas.microsoft.com/office/drawing/2014/main" id="{D12BE591-06F6-D4CB-8FC8-7AD84D4B305D}"/>
              </a:ext>
            </a:extLst>
          </p:cNvPr>
          <p:cNvSpPr>
            <a:spLocks noChangeArrowheads="1"/>
          </p:cNvSpPr>
          <p:nvPr/>
        </p:nvSpPr>
        <p:spPr bwMode="auto">
          <a:xfrm>
            <a:off x="824466" y="1073368"/>
            <a:ext cx="9476439" cy="3787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IN" altLang="en-US" sz="2668">
              <a:latin typeface="Times New Roman" panose="02020603050405020304" pitchFamily="18" charset="0"/>
              <a:cs typeface="Times New Roman" panose="02020603050405020304" pitchFamily="18" charset="0"/>
            </a:endParaRPr>
          </a:p>
          <a:p>
            <a:pPr eaLnBrk="1" hangingPunct="1">
              <a:spcBef>
                <a:spcPct val="0"/>
              </a:spcBef>
            </a:pPr>
            <a:r>
              <a:rPr lang="en-IN" altLang="en-US" sz="2668" b="1">
                <a:latin typeface="Times New Roman" panose="02020603050405020304" pitchFamily="18" charset="0"/>
                <a:cs typeface="Times New Roman" panose="02020603050405020304" pitchFamily="18" charset="0"/>
              </a:rPr>
              <a:t>Hardware Requirements For Application:</a:t>
            </a:r>
          </a:p>
          <a:p>
            <a:pPr eaLnBrk="1" hangingPunct="1">
              <a:spcBef>
                <a:spcPct val="0"/>
              </a:spcBef>
            </a:pPr>
            <a:endParaRPr lang="en-IN" altLang="en-US" sz="2668">
              <a:latin typeface="Times New Roman" panose="02020603050405020304" pitchFamily="18" charset="0"/>
              <a:cs typeface="Times New Roman" panose="02020603050405020304" pitchFamily="18" charset="0"/>
            </a:endParaRPr>
          </a:p>
          <a:p>
            <a:pPr eaLnBrk="1" hangingPunct="1">
              <a:spcBef>
                <a:spcPct val="0"/>
              </a:spcBef>
              <a:buSzPct val="120000"/>
              <a:buFontTx/>
              <a:buChar char="•"/>
            </a:pPr>
            <a:r>
              <a:rPr lang="en-IN" altLang="en-US" sz="2668">
                <a:latin typeface="Times New Roman" panose="02020603050405020304" pitchFamily="18" charset="0"/>
                <a:cs typeface="Times New Roman" panose="02020603050405020304" pitchFamily="18" charset="0"/>
              </a:rPr>
              <a:t>Any Android device </a:t>
            </a:r>
          </a:p>
          <a:p>
            <a:pPr eaLnBrk="1" hangingPunct="1">
              <a:spcBef>
                <a:spcPct val="0"/>
              </a:spcBef>
              <a:buSzPct val="120000"/>
              <a:buFontTx/>
              <a:buChar char="•"/>
            </a:pPr>
            <a:endParaRPr lang="en-IN" altLang="en-US" sz="2668">
              <a:latin typeface="Times New Roman" panose="02020603050405020304" pitchFamily="18" charset="0"/>
              <a:cs typeface="Times New Roman" panose="02020603050405020304" pitchFamily="18" charset="0"/>
            </a:endParaRPr>
          </a:p>
          <a:p>
            <a:pPr eaLnBrk="1" hangingPunct="1">
              <a:spcBef>
                <a:spcPct val="0"/>
              </a:spcBef>
              <a:buSzPct val="120000"/>
            </a:pPr>
            <a:r>
              <a:rPr lang="en-IN" altLang="en-US" sz="2668" b="1">
                <a:latin typeface="Times New Roman" panose="02020603050405020304" pitchFamily="18" charset="0"/>
                <a:cs typeface="Times New Roman" panose="02020603050405020304" pitchFamily="18" charset="0"/>
              </a:rPr>
              <a:t>Hardware Requirements For Watch:</a:t>
            </a:r>
          </a:p>
          <a:p>
            <a:pPr eaLnBrk="1" hangingPunct="1">
              <a:spcBef>
                <a:spcPct val="0"/>
              </a:spcBef>
              <a:buSzPct val="120000"/>
            </a:pPr>
            <a:endParaRPr lang="en-IN" altLang="en-US" sz="2668">
              <a:latin typeface="Times New Roman" panose="02020603050405020304" pitchFamily="18" charset="0"/>
              <a:cs typeface="Times New Roman" panose="02020603050405020304" pitchFamily="18" charset="0"/>
            </a:endParaRPr>
          </a:p>
          <a:p>
            <a:pPr eaLnBrk="1" hangingPunct="1">
              <a:spcBef>
                <a:spcPct val="0"/>
              </a:spcBef>
              <a:buSzPct val="120000"/>
              <a:buFontTx/>
              <a:buChar char="•"/>
            </a:pPr>
            <a:r>
              <a:rPr lang="en-IN" altLang="en-US" sz="2668">
                <a:latin typeface="Times New Roman" panose="02020603050405020304" pitchFamily="18" charset="0"/>
                <a:cs typeface="Times New Roman" panose="02020603050405020304" pitchFamily="18" charset="0"/>
              </a:rPr>
              <a:t>NFC Chip</a:t>
            </a:r>
          </a:p>
          <a:p>
            <a:pPr eaLnBrk="1" hangingPunct="1">
              <a:spcBef>
                <a:spcPct val="0"/>
              </a:spcBef>
              <a:buSzPct val="120000"/>
              <a:buFontTx/>
              <a:buChar char="•"/>
            </a:pPr>
            <a:endParaRPr lang="en-IN" altLang="en-US" sz="2668">
              <a:latin typeface="Times New Roman" panose="02020603050405020304" pitchFamily="18" charset="0"/>
              <a:cs typeface="Times New Roman" panose="02020603050405020304" pitchFamily="18" charset="0"/>
            </a:endParaRPr>
          </a:p>
        </p:txBody>
      </p:sp>
      <p:sp>
        <p:nvSpPr>
          <p:cNvPr id="12" name="object 7">
            <a:extLst>
              <a:ext uri="{FF2B5EF4-FFF2-40B4-BE49-F238E27FC236}">
                <a16:creationId xmlns:a16="http://schemas.microsoft.com/office/drawing/2014/main" id="{ACFCBE7D-75BD-3508-3BD5-185ED3129760}"/>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B7EEFD4-35AD-CD38-1266-CC0AABDF6E78}"/>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30723" name="object 4">
            <a:extLst>
              <a:ext uri="{FF2B5EF4-FFF2-40B4-BE49-F238E27FC236}">
                <a16:creationId xmlns:a16="http://schemas.microsoft.com/office/drawing/2014/main" id="{B7F796B1-9861-CE5A-81C8-1994D1208DAA}"/>
              </a:ext>
            </a:extLst>
          </p:cNvPr>
          <p:cNvSpPr>
            <a:spLocks/>
          </p:cNvSpPr>
          <p:nvPr/>
        </p:nvSpPr>
        <p:spPr bwMode="auto">
          <a:xfrm>
            <a:off x="611718" y="722959"/>
            <a:ext cx="11235221"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30724" name="object 5">
            <a:extLst>
              <a:ext uri="{FF2B5EF4-FFF2-40B4-BE49-F238E27FC236}">
                <a16:creationId xmlns:a16="http://schemas.microsoft.com/office/drawing/2014/main" id="{37A2F18C-34FD-F9F5-1843-DC8DE7A2D2C6}"/>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30725" name="object 6">
            <a:extLst>
              <a:ext uri="{FF2B5EF4-FFF2-40B4-BE49-F238E27FC236}">
                <a16:creationId xmlns:a16="http://schemas.microsoft.com/office/drawing/2014/main" id="{FCEC3D3F-F74E-DA7D-428A-59B3346E5173}"/>
              </a:ext>
            </a:extLst>
          </p:cNvPr>
          <p:cNvSpPr>
            <a:spLocks/>
          </p:cNvSpPr>
          <p:nvPr/>
        </p:nvSpPr>
        <p:spPr bwMode="auto">
          <a:xfrm>
            <a:off x="1809269" y="432235"/>
            <a:ext cx="34656"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30726" name="object 7">
            <a:extLst>
              <a:ext uri="{FF2B5EF4-FFF2-40B4-BE49-F238E27FC236}">
                <a16:creationId xmlns:a16="http://schemas.microsoft.com/office/drawing/2014/main" id="{1D2A7DEC-F65E-4391-F273-1CDC1EB4D458}"/>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7E6376FF-7D6F-AE9A-E49D-05562BD64579}"/>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3E5A8A44-948C-4889-4A9F-240EDA20DB07}"/>
              </a:ext>
            </a:extLst>
          </p:cNvPr>
          <p:cNvSpPr/>
          <p:nvPr/>
        </p:nvSpPr>
        <p:spPr>
          <a:xfrm>
            <a:off x="611718" y="1026197"/>
            <a:ext cx="11235221" cy="3003643"/>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6A81BDAC-FEF0-8853-FB4D-BAF41F4C4FED}"/>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Tools and Technologies </a:t>
            </a:r>
          </a:p>
        </p:txBody>
      </p:sp>
      <p:sp>
        <p:nvSpPr>
          <p:cNvPr id="30731" name="Rectangle 3">
            <a:extLst>
              <a:ext uri="{FF2B5EF4-FFF2-40B4-BE49-F238E27FC236}">
                <a16:creationId xmlns:a16="http://schemas.microsoft.com/office/drawing/2014/main" id="{96A26AF5-BF82-D118-0492-31220FF7CEB0}"/>
              </a:ext>
            </a:extLst>
          </p:cNvPr>
          <p:cNvSpPr>
            <a:spLocks noChangeArrowheads="1"/>
          </p:cNvSpPr>
          <p:nvPr/>
        </p:nvSpPr>
        <p:spPr bwMode="auto">
          <a:xfrm>
            <a:off x="824466" y="1073368"/>
            <a:ext cx="11022473" cy="4608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algn="just" eaLnBrk="1" hangingPunct="1">
              <a:spcBef>
                <a:spcPct val="0"/>
              </a:spcBef>
            </a:pPr>
            <a:r>
              <a:rPr lang="en-IN" altLang="en-US" sz="2668">
                <a:latin typeface="Times New Roman" panose="02020603050405020304" pitchFamily="18" charset="0"/>
                <a:cs typeface="Times New Roman" panose="02020603050405020304" pitchFamily="18" charset="0"/>
              </a:rPr>
              <a:t>NFC Chips:</a:t>
            </a:r>
          </a:p>
          <a:p>
            <a:pPr algn="just" eaLnBrk="1" hangingPunct="1">
              <a:spcBef>
                <a:spcPct val="0"/>
              </a:spcBef>
            </a:pPr>
            <a:endParaRPr lang="en-IN" altLang="en-US" sz="2668">
              <a:latin typeface="Times New Roman" panose="02020603050405020304" pitchFamily="18" charset="0"/>
              <a:cs typeface="Times New Roman" panose="02020603050405020304" pitchFamily="18" charset="0"/>
            </a:endParaRPr>
          </a:p>
          <a:p>
            <a:pPr algn="just" eaLnBrk="1" hangingPunct="1">
              <a:spcBef>
                <a:spcPct val="0"/>
              </a:spcBef>
              <a:buFontTx/>
              <a:buChar char="•"/>
            </a:pPr>
            <a:r>
              <a:rPr lang="en-IN" altLang="en-US" sz="2668">
                <a:latin typeface="Times New Roman" panose="02020603050405020304" pitchFamily="18" charset="0"/>
                <a:cs typeface="Times New Roman" panose="02020603050405020304" pitchFamily="18" charset="0"/>
              </a:rPr>
              <a:t>NFC chips are the base of our proposed system</a:t>
            </a:r>
          </a:p>
          <a:p>
            <a:pPr algn="just" eaLnBrk="1" hangingPunct="1">
              <a:spcBef>
                <a:spcPct val="0"/>
              </a:spcBef>
              <a:buFontTx/>
              <a:buChar char="•"/>
            </a:pPr>
            <a:r>
              <a:rPr lang="en-IN" altLang="en-US" sz="2668">
                <a:latin typeface="Times New Roman" panose="02020603050405020304" pitchFamily="18" charset="0"/>
                <a:cs typeface="Times New Roman" panose="02020603050405020304" pitchFamily="18" charset="0"/>
              </a:rPr>
              <a:t>The NFC chip will be installed in the watch and an another NFC based reader will be used to scan the unique code</a:t>
            </a:r>
          </a:p>
          <a:p>
            <a:pPr algn="just" eaLnBrk="1" hangingPunct="1">
              <a:spcBef>
                <a:spcPct val="0"/>
              </a:spcBef>
              <a:buFontTx/>
              <a:buChar char="•"/>
            </a:pPr>
            <a:r>
              <a:rPr lang="en-IN" altLang="en-US" sz="2668">
                <a:latin typeface="Times New Roman" panose="02020603050405020304" pitchFamily="18" charset="0"/>
                <a:cs typeface="Times New Roman" panose="02020603050405020304" pitchFamily="18" charset="0"/>
              </a:rPr>
              <a:t>Once the NFC reader reads the code it will check the code with the one stored in the database  </a:t>
            </a:r>
          </a:p>
          <a:p>
            <a:pPr algn="just" eaLnBrk="1" hangingPunct="1">
              <a:spcBef>
                <a:spcPct val="0"/>
              </a:spcBef>
              <a:buFontTx/>
              <a:buChar char="•"/>
            </a:pPr>
            <a:r>
              <a:rPr lang="en-IN" altLang="en-US" sz="2668">
                <a:latin typeface="Times New Roman" panose="02020603050405020304" pitchFamily="18" charset="0"/>
                <a:cs typeface="Times New Roman" panose="02020603050405020304" pitchFamily="18" charset="0"/>
              </a:rPr>
              <a:t>After authentication it marks the attendance of the student</a:t>
            </a:r>
          </a:p>
          <a:p>
            <a:pPr algn="just" eaLnBrk="1" hangingPunct="1">
              <a:spcBef>
                <a:spcPct val="0"/>
              </a:spcBef>
              <a:buFontTx/>
              <a:buChar char="•"/>
            </a:pPr>
            <a:r>
              <a:rPr lang="en-IN" altLang="en-US" sz="2668">
                <a:latin typeface="Times New Roman" panose="02020603050405020304" pitchFamily="18" charset="0"/>
                <a:cs typeface="Times New Roman" panose="02020603050405020304" pitchFamily="18" charset="0"/>
              </a:rPr>
              <a:t>The proposed method can also be used for contactless payments where the students can make payments related to college</a:t>
            </a:r>
          </a:p>
          <a:p>
            <a:pPr algn="just" eaLnBrk="1" hangingPunct="1">
              <a:spcBef>
                <a:spcPct val="0"/>
              </a:spcBef>
              <a:buFontTx/>
              <a:buChar char="•"/>
            </a:pPr>
            <a:r>
              <a:rPr lang="en-IN" altLang="en-US" sz="2668">
                <a:latin typeface="Times New Roman" panose="02020603050405020304" pitchFamily="18" charset="0"/>
                <a:cs typeface="Times New Roman" panose="02020603050405020304" pitchFamily="18" charset="0"/>
              </a:rPr>
              <a:t>NFC makes payments and attendance monitoring quicker and easier </a:t>
            </a:r>
          </a:p>
        </p:txBody>
      </p:sp>
      <p:sp>
        <p:nvSpPr>
          <p:cNvPr id="12" name="object 7">
            <a:extLst>
              <a:ext uri="{FF2B5EF4-FFF2-40B4-BE49-F238E27FC236}">
                <a16:creationId xmlns:a16="http://schemas.microsoft.com/office/drawing/2014/main" id="{6493113E-CE5B-8821-2237-DE97F4241EF9}"/>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5C0F99-9CF3-6CC7-514A-BF59E7A53D67}"/>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35843" name="object 4">
            <a:extLst>
              <a:ext uri="{FF2B5EF4-FFF2-40B4-BE49-F238E27FC236}">
                <a16:creationId xmlns:a16="http://schemas.microsoft.com/office/drawing/2014/main" id="{6B342EB0-CF8E-8D98-1818-1A9702924F5C}"/>
              </a:ext>
            </a:extLst>
          </p:cNvPr>
          <p:cNvSpPr>
            <a:spLocks/>
          </p:cNvSpPr>
          <p:nvPr/>
        </p:nvSpPr>
        <p:spPr bwMode="auto">
          <a:xfrm>
            <a:off x="611718" y="722959"/>
            <a:ext cx="11235221"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35844" name="object 5">
            <a:extLst>
              <a:ext uri="{FF2B5EF4-FFF2-40B4-BE49-F238E27FC236}">
                <a16:creationId xmlns:a16="http://schemas.microsoft.com/office/drawing/2014/main" id="{F59D8F89-AAE0-E0C6-B793-BC0CBCD9F46B}"/>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35845" name="object 6">
            <a:extLst>
              <a:ext uri="{FF2B5EF4-FFF2-40B4-BE49-F238E27FC236}">
                <a16:creationId xmlns:a16="http://schemas.microsoft.com/office/drawing/2014/main" id="{F9512D65-13E4-5F63-B8AD-A146E41FFF6E}"/>
              </a:ext>
            </a:extLst>
          </p:cNvPr>
          <p:cNvSpPr>
            <a:spLocks/>
          </p:cNvSpPr>
          <p:nvPr/>
        </p:nvSpPr>
        <p:spPr bwMode="auto">
          <a:xfrm>
            <a:off x="1809269" y="432235"/>
            <a:ext cx="34656"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35846" name="object 7">
            <a:extLst>
              <a:ext uri="{FF2B5EF4-FFF2-40B4-BE49-F238E27FC236}">
                <a16:creationId xmlns:a16="http://schemas.microsoft.com/office/drawing/2014/main" id="{2BDB039C-F133-B076-A32F-B8A3D9EC3510}"/>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667050A9-8D9D-E379-FBBF-C8F3E51249C5}"/>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30FB281C-C2AD-DB68-A1FD-CED38F24122F}"/>
              </a:ext>
            </a:extLst>
          </p:cNvPr>
          <p:cNvSpPr/>
          <p:nvPr/>
        </p:nvSpPr>
        <p:spPr>
          <a:xfrm>
            <a:off x="611718" y="1026198"/>
            <a:ext cx="11235221" cy="4608506"/>
          </a:xfrm>
          <a:prstGeom prst="rect">
            <a:avLst/>
          </a:prstGeom>
        </p:spPr>
        <p:txBody>
          <a:bodyPr>
            <a:spAutoFit/>
          </a:bodyPr>
          <a:lstStyle/>
          <a:p>
            <a:pPr marL="346558" indent="-346558">
              <a:buClr>
                <a:srgbClr val="000000"/>
              </a:buClr>
              <a:buSzPct val="90000"/>
              <a:buFont typeface="Arial" panose="020B0604020202020204" pitchFamily="34" charset="0"/>
              <a:buChar char="•"/>
              <a:defRPr/>
            </a:pPr>
            <a:r>
              <a:rPr lang="en-US" sz="2668" dirty="0">
                <a:latin typeface="Times New Roman" panose="02020603050405020304" pitchFamily="18" charset="0"/>
                <a:ea typeface="Times New Roman" panose="02020603050405020304" pitchFamily="18" charset="0"/>
              </a:rPr>
              <a:t>NFC is an extremely simple and convenient technology because the data exchange can be done by just bringing two NFC-enabled devices together</a:t>
            </a: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6558" indent="-346558">
              <a:buClr>
                <a:srgbClr val="000000"/>
              </a:buClr>
              <a:buSzPct val="90000"/>
              <a:buFont typeface="Arial" panose="020B0604020202020204" pitchFamily="34" charset="0"/>
              <a:buChar char="•"/>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6558" indent="-346558">
              <a:buClr>
                <a:srgbClr val="000000"/>
              </a:buClr>
              <a:buSzPct val="90000"/>
              <a:buFont typeface="Arial" panose="020B0604020202020204" pitchFamily="34" charset="0"/>
              <a:buChar char="•"/>
              <a:defRPr/>
            </a:pPr>
            <a:r>
              <a:rPr lang="en-US" sz="2668" dirty="0">
                <a:latin typeface="Times New Roman" panose="02020603050405020304" pitchFamily="18" charset="0"/>
                <a:ea typeface="Times New Roman" panose="02020603050405020304" pitchFamily="18" charset="0"/>
              </a:rPr>
              <a:t>It is interactive and secure and does not require any special software to run on</a:t>
            </a:r>
          </a:p>
          <a:p>
            <a:pPr marL="346558" indent="-346558">
              <a:buClr>
                <a:srgbClr val="000000"/>
              </a:buClr>
              <a:buSzPct val="90000"/>
              <a:buFont typeface="Arial" panose="020B0604020202020204" pitchFamily="34" charset="0"/>
              <a:buChar char="•"/>
              <a:defRPr/>
            </a:pPr>
            <a:endParaRPr lang="en-US" sz="2668" dirty="0">
              <a:latin typeface="Times New Roman" panose="02020603050405020304" pitchFamily="18" charset="0"/>
              <a:ea typeface="Times New Roman" panose="02020603050405020304" pitchFamily="18" charset="0"/>
            </a:endParaRPr>
          </a:p>
          <a:p>
            <a:pPr marL="346558" indent="-346558">
              <a:buClr>
                <a:srgbClr val="000000"/>
              </a:buClr>
              <a:buSzPct val="90000"/>
              <a:buFont typeface="Arial" panose="020B0604020202020204" pitchFamily="34" charset="0"/>
              <a:buChar char="•"/>
              <a:defRPr/>
            </a:pPr>
            <a:r>
              <a:rPr lang="en-US" sz="2668" dirty="0">
                <a:latin typeface="Times New Roman" panose="02020603050405020304" pitchFamily="18" charset="0"/>
                <a:ea typeface="Times New Roman" panose="02020603050405020304" pitchFamily="18" charset="0"/>
              </a:rPr>
              <a:t>It also does not require any manual configuration or settings which makes it easier for consumers</a:t>
            </a:r>
          </a:p>
          <a:p>
            <a:pPr marL="346558" indent="-346558">
              <a:buClr>
                <a:srgbClr val="000000"/>
              </a:buClr>
              <a:buSzPct val="90000"/>
              <a:buFont typeface="Arial" panose="020B0604020202020204" pitchFamily="34" charset="0"/>
              <a:buChar char="•"/>
              <a:defRPr/>
            </a:pPr>
            <a:endParaRPr lang="en-US"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6558" indent="-346558">
              <a:buClr>
                <a:srgbClr val="000000"/>
              </a:buClr>
              <a:buSzPct val="90000"/>
              <a:buFont typeface="Arial" panose="020B0604020202020204" pitchFamily="34" charset="0"/>
              <a:buChar char="•"/>
              <a:defRPr/>
            </a:pPr>
            <a:r>
              <a:rPr lang="en-US" sz="2668" dirty="0">
                <a:latin typeface="Times New Roman" panose="02020603050405020304" pitchFamily="18" charset="0"/>
                <a:ea typeface="Times New Roman" panose="02020603050405020304" pitchFamily="18" charset="0"/>
              </a:rPr>
              <a:t>This technology has the limitation that it can be operated only with devices under a short range and has a very less data transfer rate</a:t>
            </a:r>
          </a:p>
          <a:p>
            <a:pPr marL="346558" indent="-346558">
              <a:buClr>
                <a:srgbClr val="000000"/>
              </a:buClr>
              <a:buSzPct val="90000"/>
              <a:buFont typeface="Arial" panose="020B0604020202020204" pitchFamily="34" charset="0"/>
              <a:buChar char="•"/>
              <a:defRPr/>
            </a:pPr>
            <a:endParaRPr lang="en-US"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 name="TextShape 1">
            <a:extLst>
              <a:ext uri="{FF2B5EF4-FFF2-40B4-BE49-F238E27FC236}">
                <a16:creationId xmlns:a16="http://schemas.microsoft.com/office/drawing/2014/main" id="{FB706EEE-B147-56B6-C84C-22E9D1F6CF49}"/>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C</a:t>
            </a:r>
            <a:r>
              <a:rPr lang="en-IN" sz="2668" b="1" spc="-1">
                <a:solidFill>
                  <a:srgbClr val="000000"/>
                </a:solidFill>
                <a:uFill>
                  <a:solidFill>
                    <a:srgbClr val="FFFFFF"/>
                  </a:solidFill>
                </a:uFill>
                <a:latin typeface="Times New Roman" panose="02020603050405020304" pitchFamily="18" charset="0"/>
                <a:cs typeface="Times New Roman" panose="02020603050405020304" pitchFamily="18" charset="0"/>
              </a:rPr>
              <a:t>onclusion</a:t>
            </a: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2" name="object 7">
            <a:extLst>
              <a:ext uri="{FF2B5EF4-FFF2-40B4-BE49-F238E27FC236}">
                <a16:creationId xmlns:a16="http://schemas.microsoft.com/office/drawing/2014/main" id="{B82CA476-9FC4-FB4F-6234-623777EAB373}"/>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BF4127-145C-8B53-453E-237C8A42F9D4}"/>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37891" name="object 4">
            <a:extLst>
              <a:ext uri="{FF2B5EF4-FFF2-40B4-BE49-F238E27FC236}">
                <a16:creationId xmlns:a16="http://schemas.microsoft.com/office/drawing/2014/main" id="{81BBB72F-ACBB-5C16-EDCF-9DB72E747F0B}"/>
              </a:ext>
            </a:extLst>
          </p:cNvPr>
          <p:cNvSpPr>
            <a:spLocks/>
          </p:cNvSpPr>
          <p:nvPr/>
        </p:nvSpPr>
        <p:spPr bwMode="auto">
          <a:xfrm>
            <a:off x="611718" y="722959"/>
            <a:ext cx="11235221" cy="0"/>
          </a:xfrm>
          <a:custGeom>
            <a:avLst/>
            <a:gdLst>
              <a:gd name="T0" fmla="*/ 0 w 18527395"/>
              <a:gd name="T1" fmla="*/ 18542709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37892" name="object 5">
            <a:extLst>
              <a:ext uri="{FF2B5EF4-FFF2-40B4-BE49-F238E27FC236}">
                <a16:creationId xmlns:a16="http://schemas.microsoft.com/office/drawing/2014/main" id="{ED8B43B7-0822-4702-1A60-CAA513D894CA}"/>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37893" name="object 6">
            <a:extLst>
              <a:ext uri="{FF2B5EF4-FFF2-40B4-BE49-F238E27FC236}">
                <a16:creationId xmlns:a16="http://schemas.microsoft.com/office/drawing/2014/main" id="{54A7F834-D791-D68D-7CCF-19C23F6E3474}"/>
              </a:ext>
            </a:extLst>
          </p:cNvPr>
          <p:cNvSpPr>
            <a:spLocks/>
          </p:cNvSpPr>
          <p:nvPr/>
        </p:nvSpPr>
        <p:spPr bwMode="auto">
          <a:xfrm>
            <a:off x="1809269" y="432235"/>
            <a:ext cx="34656" cy="34656"/>
          </a:xfrm>
          <a:custGeom>
            <a:avLst/>
            <a:gdLst>
              <a:gd name="T0" fmla="*/ 49248 w 56514"/>
              <a:gd name="T1" fmla="*/ 0 h 56515"/>
              <a:gd name="T2" fmla="*/ 30101 w 56514"/>
              <a:gd name="T3" fmla="*/ 3858 h 56515"/>
              <a:gd name="T4" fmla="*/ 14439 w 56514"/>
              <a:gd name="T5" fmla="*/ 14386 h 56515"/>
              <a:gd name="T6" fmla="*/ 3875 w 56514"/>
              <a:gd name="T7" fmla="*/ 29998 h 56515"/>
              <a:gd name="T8" fmla="*/ 0 w 56514"/>
              <a:gd name="T9" fmla="*/ 49117 h 56515"/>
              <a:gd name="T10" fmla="*/ 3875 w 56514"/>
              <a:gd name="T11" fmla="*/ 68253 h 56515"/>
              <a:gd name="T12" fmla="*/ 14439 w 56514"/>
              <a:gd name="T13" fmla="*/ 83894 h 56515"/>
              <a:gd name="T14" fmla="*/ 30101 w 56514"/>
              <a:gd name="T15" fmla="*/ 94457 h 56515"/>
              <a:gd name="T16" fmla="*/ 49248 w 56514"/>
              <a:gd name="T17" fmla="*/ 98327 h 56515"/>
              <a:gd name="T18" fmla="*/ 68371 w 56514"/>
              <a:gd name="T19" fmla="*/ 94457 h 56515"/>
              <a:gd name="T20" fmla="*/ 73150 w 56514"/>
              <a:gd name="T21" fmla="*/ 91223 h 56515"/>
              <a:gd name="T22" fmla="*/ 49248 w 56514"/>
              <a:gd name="T23" fmla="*/ 91223 h 56515"/>
              <a:gd name="T24" fmla="*/ 32829 w 56514"/>
              <a:gd name="T25" fmla="*/ 87906 h 56515"/>
              <a:gd name="T26" fmla="*/ 19440 w 56514"/>
              <a:gd name="T27" fmla="*/ 78873 h 56515"/>
              <a:gd name="T28" fmla="*/ 10420 w 56514"/>
              <a:gd name="T29" fmla="*/ 65484 h 56515"/>
              <a:gd name="T30" fmla="*/ 7107 w 56514"/>
              <a:gd name="T31" fmla="*/ 49117 h 56515"/>
              <a:gd name="T32" fmla="*/ 10420 w 56514"/>
              <a:gd name="T33" fmla="*/ 32734 h 56515"/>
              <a:gd name="T34" fmla="*/ 19440 w 56514"/>
              <a:gd name="T35" fmla="*/ 19326 h 56515"/>
              <a:gd name="T36" fmla="*/ 32829 w 56514"/>
              <a:gd name="T37" fmla="*/ 10259 h 56515"/>
              <a:gd name="T38" fmla="*/ 49248 w 56514"/>
              <a:gd name="T39" fmla="*/ 6939 h 56515"/>
              <a:gd name="T40" fmla="*/ 72948 w 56514"/>
              <a:gd name="T41" fmla="*/ 6939 h 56515"/>
              <a:gd name="T42" fmla="*/ 68371 w 56514"/>
              <a:gd name="T43" fmla="*/ 3858 h 56515"/>
              <a:gd name="T44" fmla="*/ 49248 w 56514"/>
              <a:gd name="T45" fmla="*/ 0 h 56515"/>
              <a:gd name="T46" fmla="*/ 72948 w 56514"/>
              <a:gd name="T47" fmla="*/ 6939 h 56515"/>
              <a:gd name="T48" fmla="*/ 49248 w 56514"/>
              <a:gd name="T49" fmla="*/ 6939 h 56515"/>
              <a:gd name="T50" fmla="*/ 65669 w 56514"/>
              <a:gd name="T51" fmla="*/ 10259 h 56515"/>
              <a:gd name="T52" fmla="*/ 79063 w 56514"/>
              <a:gd name="T53" fmla="*/ 19326 h 56515"/>
              <a:gd name="T54" fmla="*/ 88089 w 56514"/>
              <a:gd name="T55" fmla="*/ 32734 h 56515"/>
              <a:gd name="T56" fmla="*/ 91393 w 56514"/>
              <a:gd name="T57" fmla="*/ 49117 h 56515"/>
              <a:gd name="T58" fmla="*/ 88089 w 56514"/>
              <a:gd name="T59" fmla="*/ 65484 h 56515"/>
              <a:gd name="T60" fmla="*/ 79063 w 56514"/>
              <a:gd name="T61" fmla="*/ 78873 h 56515"/>
              <a:gd name="T62" fmla="*/ 65669 w 56514"/>
              <a:gd name="T63" fmla="*/ 87906 h 56515"/>
              <a:gd name="T64" fmla="*/ 49248 w 56514"/>
              <a:gd name="T65" fmla="*/ 91223 h 56515"/>
              <a:gd name="T66" fmla="*/ 73150 w 56514"/>
              <a:gd name="T67" fmla="*/ 91223 h 56515"/>
              <a:gd name="T68" fmla="*/ 84001 w 56514"/>
              <a:gd name="T69" fmla="*/ 83894 h 56515"/>
              <a:gd name="T70" fmla="*/ 94557 w 56514"/>
              <a:gd name="T71" fmla="*/ 68253 h 56515"/>
              <a:gd name="T72" fmla="*/ 98430 w 56514"/>
              <a:gd name="T73" fmla="*/ 49117 h 56515"/>
              <a:gd name="T74" fmla="*/ 94557 w 56514"/>
              <a:gd name="T75" fmla="*/ 29998 h 56515"/>
              <a:gd name="T76" fmla="*/ 84001 w 56514"/>
              <a:gd name="T77" fmla="*/ 14386 h 56515"/>
              <a:gd name="T78" fmla="*/ 72948 w 56514"/>
              <a:gd name="T79" fmla="*/ 693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37894" name="object 7">
            <a:extLst>
              <a:ext uri="{FF2B5EF4-FFF2-40B4-BE49-F238E27FC236}">
                <a16:creationId xmlns:a16="http://schemas.microsoft.com/office/drawing/2014/main" id="{6465E046-78CF-0870-10C4-D914B872DD91}"/>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19D004C8-0ADD-06E8-D111-A36C43295B75}"/>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37896" name="Title 10">
            <a:extLst>
              <a:ext uri="{FF2B5EF4-FFF2-40B4-BE49-F238E27FC236}">
                <a16:creationId xmlns:a16="http://schemas.microsoft.com/office/drawing/2014/main" id="{A4D3D639-F569-2216-32CD-27FACF885337}"/>
              </a:ext>
            </a:extLst>
          </p:cNvPr>
          <p:cNvSpPr>
            <a:spLocks noGrp="1"/>
          </p:cNvSpPr>
          <p:nvPr>
            <p:ph type="title"/>
          </p:nvPr>
        </p:nvSpPr>
        <p:spPr/>
        <p:txBody>
          <a:bodyPr>
            <a:normAutofit fontScale="90000"/>
          </a:bodyPr>
          <a:lstStyle/>
          <a:p>
            <a:r>
              <a:rPr lang="en-IN" sz="1819" i="1" spc="-3" dirty="0">
                <a:solidFill>
                  <a:srgbClr val="422C75"/>
                </a:solidFill>
                <a:latin typeface="Playfair Display"/>
                <a:ea typeface="ＭＳ Ｐゴシック" charset="0"/>
                <a:cs typeface="Playfair Display"/>
              </a:rPr>
              <a:t>Go, change </a:t>
            </a:r>
            <a:r>
              <a:rPr lang="en-IN" sz="1819" i="1" dirty="0">
                <a:solidFill>
                  <a:srgbClr val="422C75"/>
                </a:solidFill>
                <a:latin typeface="Playfair Display"/>
                <a:ea typeface="ＭＳ Ｐゴシック" charset="0"/>
                <a:cs typeface="Playfair Display"/>
              </a:rPr>
              <a:t>the</a:t>
            </a:r>
            <a:r>
              <a:rPr lang="en-IN" sz="1819" i="1" spc="-49" dirty="0">
                <a:solidFill>
                  <a:srgbClr val="422C75"/>
                </a:solidFill>
                <a:latin typeface="Playfair Display"/>
                <a:ea typeface="ＭＳ Ｐゴシック" charset="0"/>
                <a:cs typeface="Playfair Display"/>
              </a:rPr>
              <a:t> </a:t>
            </a:r>
            <a:r>
              <a:rPr lang="en-IN" sz="1819" i="1" spc="-3" dirty="0">
                <a:solidFill>
                  <a:srgbClr val="422C75"/>
                </a:solidFill>
                <a:latin typeface="Playfair Display"/>
                <a:ea typeface="ＭＳ Ｐゴシック" charset="0"/>
                <a:cs typeface="Playfair Display"/>
              </a:rPr>
              <a:t>world</a:t>
            </a:r>
            <a:endParaRPr lang="en-US" altLang="en-US" sz="1819" dirty="0">
              <a:latin typeface="Playfair Display" panose="00000500000000000000" pitchFamily="2" charset="0"/>
            </a:endParaRPr>
          </a:p>
        </p:txBody>
      </p:sp>
      <p:sp>
        <p:nvSpPr>
          <p:cNvPr id="37897" name="Rectangle 1">
            <a:extLst>
              <a:ext uri="{FF2B5EF4-FFF2-40B4-BE49-F238E27FC236}">
                <a16:creationId xmlns:a16="http://schemas.microsoft.com/office/drawing/2014/main" id="{2B881D4A-10E2-0EAE-E373-AE940708123B}"/>
              </a:ext>
            </a:extLst>
          </p:cNvPr>
          <p:cNvSpPr>
            <a:spLocks noChangeArrowheads="1"/>
          </p:cNvSpPr>
          <p:nvPr/>
        </p:nvSpPr>
        <p:spPr bwMode="auto">
          <a:xfrm>
            <a:off x="611718" y="1026198"/>
            <a:ext cx="11235221" cy="887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736600" algn="l"/>
              </a:tabLst>
              <a:defRPr>
                <a:solidFill>
                  <a:schemeClr val="tx1"/>
                </a:solidFill>
                <a:latin typeface="Calibri" panose="020F0502020204030204" pitchFamily="34" charset="0"/>
                <a:ea typeface="MS PGothic" panose="020B0600070205080204" pitchFamily="34" charset="-128"/>
              </a:defRPr>
            </a:lvl1pPr>
            <a:lvl2pPr marL="742950" indent="-285750">
              <a:tabLst>
                <a:tab pos="736600" algn="l"/>
              </a:tabLst>
              <a:defRPr>
                <a:solidFill>
                  <a:schemeClr val="tx1"/>
                </a:solidFill>
                <a:latin typeface="Calibri" panose="020F0502020204030204" pitchFamily="34" charset="0"/>
                <a:ea typeface="MS PGothic" panose="020B0600070205080204" pitchFamily="34" charset="-128"/>
              </a:defRPr>
            </a:lvl2pPr>
            <a:lvl3pPr marL="1143000" indent="-228600">
              <a:tabLst>
                <a:tab pos="736600" algn="l"/>
              </a:tabLst>
              <a:defRPr>
                <a:solidFill>
                  <a:schemeClr val="tx1"/>
                </a:solidFill>
                <a:latin typeface="Calibri" panose="020F0502020204030204" pitchFamily="34" charset="0"/>
                <a:ea typeface="MS PGothic" panose="020B0600070205080204" pitchFamily="34" charset="-128"/>
              </a:defRPr>
            </a:lvl3pPr>
            <a:lvl4pPr marL="1600200" indent="-228600">
              <a:tabLst>
                <a:tab pos="736600" algn="l"/>
              </a:tabLst>
              <a:defRPr>
                <a:solidFill>
                  <a:schemeClr val="tx1"/>
                </a:solidFill>
                <a:latin typeface="Calibri" panose="020F0502020204030204" pitchFamily="34" charset="0"/>
                <a:ea typeface="MS PGothic" panose="020B0600070205080204" pitchFamily="34" charset="-128"/>
              </a:defRPr>
            </a:lvl4pPr>
            <a:lvl5pPr marL="2057400" indent="-228600">
              <a:tabLst>
                <a:tab pos="736600" algn="l"/>
              </a:tabLst>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36600" algn="l"/>
              </a:tabLs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36600" algn="l"/>
              </a:tabLs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36600" algn="l"/>
              </a:tabLs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36600" algn="l"/>
              </a:tabLst>
              <a:defRPr>
                <a:solidFill>
                  <a:schemeClr val="tx1"/>
                </a:solidFill>
                <a:latin typeface="Calibri" panose="020F0502020204030204" pitchFamily="34" charset="0"/>
                <a:ea typeface="MS PGothic" panose="020B0600070205080204" pitchFamily="34" charset="-128"/>
              </a:defRPr>
            </a:lvl9pPr>
          </a:lstStyle>
          <a:p>
            <a:pPr algn="just">
              <a:lnSpc>
                <a:spcPct val="150000"/>
              </a:lnSpc>
              <a:spcBef>
                <a:spcPts val="576"/>
              </a:spcBef>
              <a:buClr>
                <a:srgbClr val="000007"/>
              </a:buClr>
              <a:buSzPts val="1200"/>
              <a:buFont typeface="Times New Roman" panose="02020603050405020304" pitchFamily="18" charset="0"/>
              <a:buAutoNum type="arabicPeriod"/>
            </a:pPr>
            <a:r>
              <a:rPr lang="en-US" altLang="en-US" sz="1092">
                <a:solidFill>
                  <a:srgbClr val="000007"/>
                </a:solidFill>
                <a:latin typeface="Times New Roman" panose="02020603050405020304" pitchFamily="18" charset="0"/>
                <a:cs typeface="Times New Roman" panose="02020603050405020304" pitchFamily="18" charset="0"/>
              </a:rPr>
              <a:t>Martin Erb; Christian Steger; Martin Troyer; Josef Preishuber-Pflügl, A Framework for Automated NFC Interoperability Test Systems, Published in: IEEE Journal of Radio Frequency Identification ( Volume: 5, Issue: 4, Dec. 2021) Page(s): 357 - 367 Date of Publication: 30 June 2021   INSPEC Accession Number: 21299135 DOI: 10.1109/JRFID.2021.3093589 Publisher: IEEE.</a:t>
            </a:r>
            <a:endParaRPr lang="en-IN" altLang="en-US" sz="1092">
              <a:latin typeface="Times New Roman" panose="02020603050405020304" pitchFamily="18" charset="0"/>
              <a:cs typeface="Times New Roman" panose="02020603050405020304" pitchFamily="18" charset="0"/>
            </a:endParaRPr>
          </a:p>
          <a:p>
            <a:pPr algn="just">
              <a:lnSpc>
                <a:spcPct val="150000"/>
              </a:lnSpc>
              <a:spcBef>
                <a:spcPts val="584"/>
              </a:spcBef>
              <a:buClr>
                <a:srgbClr val="000007"/>
              </a:buClr>
              <a:buSzPts val="1200"/>
              <a:buFont typeface="Times New Roman" panose="02020603050405020304" pitchFamily="18" charset="0"/>
              <a:buAutoNum type="arabicPeriod"/>
            </a:pPr>
            <a:r>
              <a:rPr lang="en-IN" altLang="en-US" sz="1092">
                <a:solidFill>
                  <a:srgbClr val="000007"/>
                </a:solidFill>
                <a:latin typeface="Times New Roman" panose="02020603050405020304" pitchFamily="18" charset="0"/>
                <a:cs typeface="Times New Roman" panose="02020603050405020304" pitchFamily="18" charset="0"/>
              </a:rPr>
              <a:t>Bander A. Alzahrani, Khalid Mahmood, and Saru Kumari, </a:t>
            </a:r>
            <a:r>
              <a:rPr lang="en-US" altLang="en-US" sz="1092">
                <a:solidFill>
                  <a:srgbClr val="000007"/>
                </a:solidFill>
                <a:latin typeface="Times New Roman" panose="02020603050405020304" pitchFamily="18" charset="0"/>
                <a:cs typeface="Times New Roman" panose="02020603050405020304" pitchFamily="18" charset="0"/>
              </a:rPr>
              <a:t>Lightweight Authentication Protocol for NFC Based Anti-Counterfeiting System in IoT Infrastructure, Received April 6, 2020, accepted April 16, 2020, date of publication April 21, 2020, date of current version May 6, 2020, IEEE Access</a:t>
            </a:r>
            <a:endParaRPr lang="en-IN" altLang="en-US" sz="1092">
              <a:latin typeface="Times New Roman" panose="02020603050405020304" pitchFamily="18" charset="0"/>
              <a:cs typeface="Times New Roman" panose="02020603050405020304" pitchFamily="18" charset="0"/>
            </a:endParaRPr>
          </a:p>
          <a:p>
            <a:pPr algn="just">
              <a:lnSpc>
                <a:spcPct val="150000"/>
              </a:lnSpc>
              <a:spcBef>
                <a:spcPts val="584"/>
              </a:spcBef>
              <a:buClr>
                <a:srgbClr val="000007"/>
              </a:buClr>
              <a:buSzPts val="1200"/>
              <a:buFont typeface="Times New Roman" panose="02020603050405020304" pitchFamily="18" charset="0"/>
              <a:buAutoNum type="arabicPeriod"/>
            </a:pPr>
            <a:r>
              <a:rPr lang="en-IN" altLang="en-US" sz="1092">
                <a:solidFill>
                  <a:srgbClr val="000007"/>
                </a:solidFill>
                <a:latin typeface="Times New Roman" panose="02020603050405020304" pitchFamily="18" charset="0"/>
                <a:cs typeface="Times New Roman" panose="02020603050405020304" pitchFamily="18" charset="0"/>
              </a:rPr>
              <a:t>Albatul ALBATTAH; Yara ALGHOFAILI; Salim ELKHEDIRI, </a:t>
            </a:r>
            <a:r>
              <a:rPr lang="en-US" altLang="en-US" sz="1092">
                <a:solidFill>
                  <a:srgbClr val="000007"/>
                </a:solidFill>
                <a:latin typeface="Times New Roman" panose="02020603050405020304" pitchFamily="18" charset="0"/>
                <a:cs typeface="Times New Roman" panose="02020603050405020304" pitchFamily="18" charset="0"/>
              </a:rPr>
              <a:t>NFC Technology: Assessment Effective of Security towards Protecting NFC Devices &amp; Services</a:t>
            </a:r>
            <a:r>
              <a:rPr lang="en-IN" altLang="en-US" sz="1092">
                <a:solidFill>
                  <a:srgbClr val="000007"/>
                </a:solidFill>
                <a:latin typeface="Times New Roman" panose="02020603050405020304" pitchFamily="18" charset="0"/>
                <a:cs typeface="Times New Roman" panose="02020603050405020304" pitchFamily="18" charset="0"/>
              </a:rPr>
              <a:t>, </a:t>
            </a:r>
            <a:r>
              <a:rPr lang="en-US" altLang="en-US" sz="1092">
                <a:solidFill>
                  <a:srgbClr val="000007"/>
                </a:solidFill>
                <a:latin typeface="Times New Roman" panose="02020603050405020304" pitchFamily="18" charset="0"/>
                <a:cs typeface="Times New Roman" panose="02020603050405020304" pitchFamily="18" charset="0"/>
              </a:rPr>
              <a:t>Published in 2020 International Conference on Computing and Information Technology (ICCIT-1441) Date of Conference: 9-10 Sept. 2020 Date Added to IEEE Xplore: 23 November 2020</a:t>
            </a:r>
            <a:r>
              <a:rPr lang="en-IN" altLang="en-US" sz="1092">
                <a:solidFill>
                  <a:srgbClr val="000007"/>
                </a:solidFill>
                <a:latin typeface="Times New Roman" panose="02020603050405020304" pitchFamily="18" charset="0"/>
                <a:cs typeface="Times New Roman" panose="02020603050405020304" pitchFamily="18" charset="0"/>
              </a:rPr>
              <a:t>, </a:t>
            </a:r>
            <a:r>
              <a:rPr lang="en-US" altLang="en-US" sz="1092">
                <a:solidFill>
                  <a:srgbClr val="000007"/>
                </a:solidFill>
                <a:latin typeface="Times New Roman" panose="02020603050405020304" pitchFamily="18" charset="0"/>
                <a:cs typeface="Times New Roman" panose="02020603050405020304" pitchFamily="18" charset="0"/>
              </a:rPr>
              <a:t>INSPEC Accession Number: 20197922 DOI: 10.1109/ICCIT-144147971.2020.9213758 Publisher: IEEE Conference Location: Tabuk, Saudi Arabia</a:t>
            </a:r>
            <a:endParaRPr lang="en-IN" altLang="en-US" sz="1092">
              <a:latin typeface="Times New Roman" panose="02020603050405020304" pitchFamily="18" charset="0"/>
              <a:cs typeface="Times New Roman" panose="02020603050405020304" pitchFamily="18" charset="0"/>
            </a:endParaRPr>
          </a:p>
          <a:p>
            <a:pPr algn="just">
              <a:lnSpc>
                <a:spcPct val="150000"/>
              </a:lnSpc>
              <a:spcBef>
                <a:spcPts val="584"/>
              </a:spcBef>
              <a:buClr>
                <a:srgbClr val="000007"/>
              </a:buClr>
              <a:buSzPts val="1200"/>
              <a:buFont typeface="Times New Roman" panose="02020603050405020304" pitchFamily="18" charset="0"/>
              <a:buAutoNum type="arabicPeriod"/>
            </a:pPr>
            <a:r>
              <a:rPr lang="en-US" altLang="en-US" sz="1092">
                <a:solidFill>
                  <a:srgbClr val="000007"/>
                </a:solidFill>
                <a:latin typeface="Times New Roman" panose="02020603050405020304" pitchFamily="18" charset="0"/>
                <a:cs typeface="Times New Roman" panose="02020603050405020304" pitchFamily="18" charset="0"/>
              </a:rPr>
              <a:t>Stanyo Kolev, Designing an NFC system, Published in 2021 56th International Scientific Conference on Information, Communication and Energy Systems and Technologies (ICEST) Date of Conference: 16-18 June 2021 Date Added to IEEE Xplore: 28 July 2021 INSPEC Accession Number: 20942963 DOI: 10.1109/ICEST52640.2021.9483482 Publisher: IEEE, Conference Location: Sozopol, Bulgaria</a:t>
            </a:r>
            <a:endParaRPr lang="en-IN" altLang="en-US" sz="1092">
              <a:latin typeface="Times New Roman" panose="02020603050405020304" pitchFamily="18" charset="0"/>
              <a:cs typeface="Times New Roman" panose="02020603050405020304" pitchFamily="18" charset="0"/>
            </a:endParaRPr>
          </a:p>
          <a:p>
            <a:pPr algn="just">
              <a:lnSpc>
                <a:spcPct val="150000"/>
              </a:lnSpc>
              <a:spcBef>
                <a:spcPts val="584"/>
              </a:spcBef>
              <a:buClr>
                <a:srgbClr val="000007"/>
              </a:buClr>
              <a:buSzPts val="1200"/>
              <a:buFont typeface="Times New Roman" panose="02020603050405020304" pitchFamily="18" charset="0"/>
              <a:buAutoNum type="arabicPeriod"/>
            </a:pPr>
            <a:r>
              <a:rPr lang="en-US" altLang="en-US" sz="1092">
                <a:solidFill>
                  <a:srgbClr val="000007"/>
                </a:solidFill>
                <a:latin typeface="Times New Roman" panose="02020603050405020304" pitchFamily="18" charset="0"/>
                <a:cs typeface="Times New Roman" panose="02020603050405020304" pitchFamily="18" charset="0"/>
              </a:rPr>
              <a:t>Neeraj Kumar Singh, Near-field Communication (NFC) An Alternative to RFID in Libraries, Singh, N. K. (2020). Near-field Communication (NFC). Information Technology and Libraries, 39(2). https://doi.org/10.6017/ital.v39i2.11811.</a:t>
            </a:r>
            <a:endParaRPr lang="en-IN" altLang="en-US" sz="1092">
              <a:latin typeface="Times New Roman" panose="02020603050405020304" pitchFamily="18" charset="0"/>
              <a:cs typeface="Times New Roman" panose="02020603050405020304" pitchFamily="18" charset="0"/>
            </a:endParaRPr>
          </a:p>
          <a:p>
            <a:pPr algn="just">
              <a:lnSpc>
                <a:spcPct val="150000"/>
              </a:lnSpc>
              <a:spcBef>
                <a:spcPts val="584"/>
              </a:spcBef>
              <a:buClr>
                <a:srgbClr val="000007"/>
              </a:buClr>
              <a:buSzPts val="1200"/>
              <a:buFont typeface="Times New Roman" panose="02020603050405020304" pitchFamily="18" charset="0"/>
              <a:buAutoNum type="arabicPeriod"/>
            </a:pPr>
            <a:r>
              <a:rPr lang="en-US" altLang="en-US" sz="1092">
                <a:solidFill>
                  <a:srgbClr val="000007"/>
                </a:solidFill>
                <a:latin typeface="Times New Roman" panose="02020603050405020304" pitchFamily="18" charset="0"/>
                <a:cs typeface="Times New Roman" panose="02020603050405020304" pitchFamily="18" charset="0"/>
              </a:rPr>
              <a:t>Muhammad Luthfi Hamzah, Syarif Kasim, Riau Yenny, Desnelita Astri, Ayu Purwati, Sekola Tinggi, Ilmu Ekonomi,  Riau Ermina Rusilawati, A review of Near Field Communication technology in several areas, </a:t>
            </a:r>
            <a:r>
              <a:rPr lang="pt-BR" altLang="en-US" sz="1092">
                <a:solidFill>
                  <a:srgbClr val="000007"/>
                </a:solidFill>
                <a:latin typeface="Times New Roman" panose="02020603050405020304" pitchFamily="18" charset="0"/>
                <a:cs typeface="Times New Roman" panose="02020603050405020304" pitchFamily="18" charset="0"/>
              </a:rPr>
              <a:t>Revista ESPACIOS. ISSN 0798 </a:t>
            </a:r>
            <a:r>
              <a:rPr lang="en-IN" altLang="en-US" sz="1092">
                <a:latin typeface="Times New Roman" panose="02020603050405020304" pitchFamily="18" charset="0"/>
                <a:cs typeface="Times New Roman" panose="02020603050405020304" pitchFamily="18" charset="0"/>
              </a:rPr>
              <a:t> </a:t>
            </a:r>
            <a:r>
              <a:rPr lang="pt-BR" altLang="en-US" sz="1092">
                <a:solidFill>
                  <a:srgbClr val="000007"/>
                </a:solidFill>
                <a:latin typeface="Times New Roman" panose="02020603050405020304" pitchFamily="18" charset="0"/>
                <a:cs typeface="Times New Roman" panose="02020603050405020304" pitchFamily="18" charset="0"/>
              </a:rPr>
              <a:t>1015</a:t>
            </a:r>
            <a:r>
              <a:rPr lang="en-US" altLang="en-US" sz="1092">
                <a:solidFill>
                  <a:srgbClr val="000007"/>
                </a:solidFill>
                <a:latin typeface="Times New Roman" panose="02020603050405020304" pitchFamily="18" charset="0"/>
                <a:cs typeface="Times New Roman" panose="02020603050405020304" pitchFamily="18" charset="0"/>
              </a:rPr>
              <a:t>, </a:t>
            </a:r>
            <a:r>
              <a:rPr lang="pt-BR" altLang="en-US" sz="1092">
                <a:solidFill>
                  <a:srgbClr val="000007"/>
                </a:solidFill>
                <a:latin typeface="Times New Roman" panose="02020603050405020304" pitchFamily="18" charset="0"/>
                <a:cs typeface="Times New Roman" panose="02020603050405020304" pitchFamily="18" charset="0"/>
              </a:rPr>
              <a:t>Vol. 40, the Year 2019</a:t>
            </a:r>
          </a:p>
          <a:p>
            <a:pPr algn="just">
              <a:lnSpc>
                <a:spcPct val="150000"/>
              </a:lnSpc>
              <a:spcBef>
                <a:spcPts val="576"/>
              </a:spcBef>
              <a:buClr>
                <a:srgbClr val="000007"/>
              </a:buClr>
              <a:buSzPts val="1200"/>
              <a:buFont typeface="Times New Roman" panose="02020603050405020304" pitchFamily="18" charset="0"/>
              <a:buAutoNum type="arabicPeriod"/>
            </a:pPr>
            <a:r>
              <a:rPr lang="en-US" altLang="en-US" sz="1092">
                <a:latin typeface="Times New Roman" panose="02020603050405020304" pitchFamily="18" charset="0"/>
                <a:cs typeface="Times New Roman" panose="02020603050405020304" pitchFamily="18" charset="0"/>
              </a:rPr>
              <a:t>Zhonglin Cao ,Ping Chen,, Zhong Ma,Sheng, Li,Xingxun, GaoORCID,Rui-xin, Wu,Lijia Pan,  andYi Shi,Near-Field Communication Sensors,Sensors 2019, 19(18), 3947;, https://doi.org/10.3390/s19183947 Received: 30 July 2019 / Revised: 3 September 2019 / Accepted: 7 September 2019 / Published: 12 September 2019,MDPI</a:t>
            </a:r>
            <a:endParaRPr lang="en-IN" altLang="en-US" sz="1092">
              <a:latin typeface="Times New Roman" panose="02020603050405020304" pitchFamily="18" charset="0"/>
              <a:cs typeface="Times New Roman" panose="02020603050405020304" pitchFamily="18" charset="0"/>
            </a:endParaRPr>
          </a:p>
          <a:p>
            <a:pPr algn="just">
              <a:lnSpc>
                <a:spcPct val="150000"/>
              </a:lnSpc>
              <a:spcBef>
                <a:spcPts val="576"/>
              </a:spcBef>
              <a:buClr>
                <a:srgbClr val="000007"/>
              </a:buClr>
              <a:buSzPts val="1200"/>
              <a:buFont typeface="Times New Roman" panose="02020603050405020304" pitchFamily="18" charset="0"/>
              <a:buAutoNum type="arabicPeriod"/>
            </a:pPr>
            <a:r>
              <a:rPr lang="en-US" altLang="en-US" sz="1092">
                <a:solidFill>
                  <a:srgbClr val="000007"/>
                </a:solidFill>
                <a:latin typeface="Times New Roman" panose="02020603050405020304" pitchFamily="18" charset="0"/>
                <a:cs typeface="Times New Roman" panose="02020603050405020304" pitchFamily="18" charset="0"/>
              </a:rPr>
              <a:t>Marllene DanetiAn NFC-based method for rapid identification of teaching resources, Published in 2016 IEEE Global Engineering Education Conference (EDUCON), Date of Conference: 10-13 April 2018, Date Added to IEEE </a:t>
            </a:r>
            <a:r>
              <a:rPr lang="en-US" altLang="en-US" sz="1092" i="1">
                <a:solidFill>
                  <a:srgbClr val="000007"/>
                </a:solidFill>
                <a:latin typeface="Times New Roman" panose="02020603050405020304" pitchFamily="18" charset="0"/>
                <a:cs typeface="Times New Roman" panose="02020603050405020304" pitchFamily="18" charset="0"/>
              </a:rPr>
              <a:t>Xplore</a:t>
            </a:r>
            <a:r>
              <a:rPr lang="en-US" altLang="en-US" sz="1092">
                <a:solidFill>
                  <a:srgbClr val="000007"/>
                </a:solidFill>
                <a:latin typeface="Times New Roman" panose="02020603050405020304" pitchFamily="18" charset="0"/>
                <a:cs typeface="Times New Roman" panose="02020603050405020304" pitchFamily="18" charset="0"/>
              </a:rPr>
              <a:t>: 23 May 2018, ISBN Information: Electronic ISSN: 2165-9567, INSPEC Accession Number: 16005222, DOI: 10.1109/EDUCON.2016.7474556, Publisher: IEEE, Conference Location: Abu Dhabi, United Arab Emirates</a:t>
            </a:r>
            <a:endParaRPr lang="en-IN" altLang="en-US" sz="1092">
              <a:latin typeface="Times New Roman" panose="02020603050405020304" pitchFamily="18" charset="0"/>
              <a:cs typeface="Times New Roman" panose="02020603050405020304" pitchFamily="18" charset="0"/>
            </a:endParaRPr>
          </a:p>
          <a:p>
            <a:pPr algn="just">
              <a:lnSpc>
                <a:spcPct val="150000"/>
              </a:lnSpc>
              <a:spcBef>
                <a:spcPts val="584"/>
              </a:spcBef>
              <a:buClr>
                <a:srgbClr val="000007"/>
              </a:buClr>
              <a:buSzPts val="1200"/>
              <a:buFont typeface="Times New Roman" panose="02020603050405020304" pitchFamily="18" charset="0"/>
              <a:buAutoNum type="arabicPeriod"/>
            </a:pPr>
            <a:endParaRPr lang="en-IN" altLang="en-US" sz="1092">
              <a:latin typeface="Times New Roman" panose="02020603050405020304" pitchFamily="18" charset="0"/>
              <a:cs typeface="Times New Roman" panose="02020603050405020304" pitchFamily="18" charset="0"/>
            </a:endParaRPr>
          </a:p>
          <a:p>
            <a:pPr eaLnBrk="1" hangingPunct="1"/>
            <a:endParaRPr lang="en-IN" altLang="en-US" sz="2668" b="1">
              <a:solidFill>
                <a:srgbClr val="000000"/>
              </a:solidFill>
              <a:latin typeface="Times New Roman" panose="02020603050405020304" pitchFamily="18" charset="0"/>
              <a:cs typeface="Times New Roman" panose="02020603050405020304" pitchFamily="18" charset="0"/>
            </a:endParaRPr>
          </a:p>
          <a:p>
            <a:pPr eaLnBrk="1" hangingPunct="1">
              <a:buClr>
                <a:srgbClr val="000000"/>
              </a:buClr>
              <a:buSzPct val="45000"/>
            </a:pPr>
            <a:endParaRPr lang="en-IN" altLang="en-US" sz="2668" b="1">
              <a:solidFill>
                <a:srgbClr val="000000"/>
              </a:solidFill>
              <a:latin typeface="Times New Roman" panose="02020603050405020304" pitchFamily="18" charset="0"/>
              <a:cs typeface="Times New Roman" panose="02020603050405020304" pitchFamily="18" charset="0"/>
            </a:endParaRPr>
          </a:p>
          <a:p>
            <a:pPr eaLnBrk="1" hangingPunct="1">
              <a:buClr>
                <a:srgbClr val="000000"/>
              </a:buClr>
              <a:buSzPct val="45000"/>
            </a:pPr>
            <a:endParaRPr lang="en-IN" altLang="en-US" sz="2668" b="1">
              <a:solidFill>
                <a:srgbClr val="000000"/>
              </a:solidFill>
              <a:latin typeface="Times New Roman" panose="02020603050405020304" pitchFamily="18" charset="0"/>
              <a:cs typeface="Times New Roman" panose="02020603050405020304" pitchFamily="18" charset="0"/>
            </a:endParaRPr>
          </a:p>
          <a:p>
            <a:pPr eaLnBrk="1" hangingPunct="1">
              <a:buClr>
                <a:srgbClr val="000000"/>
              </a:buClr>
              <a:buSzPct val="45000"/>
            </a:pPr>
            <a:endParaRPr lang="en-IN" altLang="en-US" sz="2668" b="1">
              <a:solidFill>
                <a:srgbClr val="000000"/>
              </a:solidFill>
              <a:latin typeface="Times New Roman" panose="02020603050405020304" pitchFamily="18" charset="0"/>
              <a:cs typeface="Times New Roman" panose="02020603050405020304" pitchFamily="18" charset="0"/>
            </a:endParaRPr>
          </a:p>
          <a:p>
            <a:pPr eaLnBrk="1" hangingPunct="1">
              <a:buClr>
                <a:srgbClr val="000000"/>
              </a:buClr>
              <a:buSzPct val="45000"/>
            </a:pPr>
            <a:endParaRPr lang="en-IN" altLang="en-US" sz="2668" b="1">
              <a:solidFill>
                <a:srgbClr val="000000"/>
              </a:solidFill>
              <a:latin typeface="Times New Roman" panose="02020603050405020304" pitchFamily="18" charset="0"/>
              <a:cs typeface="Times New Roman" panose="02020603050405020304" pitchFamily="18" charset="0"/>
            </a:endParaRPr>
          </a:p>
          <a:p>
            <a:pPr eaLnBrk="1" hangingPunct="1">
              <a:buClr>
                <a:srgbClr val="000000"/>
              </a:buClr>
              <a:buSzPct val="45000"/>
            </a:pPr>
            <a:endParaRPr lang="en-IN" altLang="en-US" sz="2668" b="1">
              <a:solidFill>
                <a:srgbClr val="000000"/>
              </a:solidFill>
              <a:latin typeface="Times New Roman" panose="02020603050405020304" pitchFamily="18" charset="0"/>
              <a:cs typeface="Times New Roman" panose="02020603050405020304" pitchFamily="18" charset="0"/>
            </a:endParaRPr>
          </a:p>
          <a:p>
            <a:pPr eaLnBrk="1" hangingPunct="1">
              <a:buClr>
                <a:srgbClr val="000000"/>
              </a:buClr>
              <a:buSzPct val="45000"/>
            </a:pPr>
            <a:r>
              <a:rPr lang="en-IN" altLang="en-US" sz="2668" b="1">
                <a:solidFill>
                  <a:srgbClr val="000000"/>
                </a:solid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0432BF54-4F83-3F21-5850-646F9101BADA}"/>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endParaRPr lang="en-IN" sz="2668" b="1" spc="-1">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eaLnBrk="1" hangingPunct="1">
              <a:defRPr/>
            </a:pPr>
            <a:r>
              <a:rPr lang="en-IN" sz="2668" b="1" spc="-1">
                <a:solidFill>
                  <a:srgbClr val="000000"/>
                </a:solidFill>
                <a:uFill>
                  <a:solidFill>
                    <a:srgbClr val="FFFFFF"/>
                  </a:solidFill>
                </a:uFill>
                <a:latin typeface="Times New Roman" panose="02020603050405020304" pitchFamily="18" charset="0"/>
                <a:cs typeface="Times New Roman" panose="02020603050405020304" pitchFamily="18" charset="0"/>
              </a:rPr>
              <a:t>References</a:t>
            </a:r>
          </a:p>
          <a:p>
            <a:pPr algn="ctr" eaLnBrk="1" hangingPunct="1">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5">
            <a:extLst>
              <a:ext uri="{FF2B5EF4-FFF2-40B4-BE49-F238E27FC236}">
                <a16:creationId xmlns:a16="http://schemas.microsoft.com/office/drawing/2014/main" id="{ED93B920-8088-D50A-AF18-185F1F116779}"/>
              </a:ext>
            </a:extLst>
          </p:cNvPr>
          <p:cNvSpPr txBox="1">
            <a:spLocks noChangeArrowheads="1"/>
          </p:cNvSpPr>
          <p:nvPr/>
        </p:nvSpPr>
        <p:spPr bwMode="auto">
          <a:xfrm>
            <a:off x="352762" y="795158"/>
            <a:ext cx="11486476" cy="564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774700" algn="l"/>
              </a:tabLst>
              <a:defRPr>
                <a:solidFill>
                  <a:schemeClr val="tx1"/>
                </a:solidFill>
                <a:latin typeface="Calibri" panose="020F0502020204030204" pitchFamily="34" charset="0"/>
                <a:ea typeface="MS PGothic" panose="020B0600070205080204" pitchFamily="34" charset="-128"/>
              </a:defRPr>
            </a:lvl1pPr>
            <a:lvl2pPr>
              <a:tabLst>
                <a:tab pos="774700" algn="l"/>
              </a:tabLst>
              <a:defRPr>
                <a:solidFill>
                  <a:schemeClr val="tx1"/>
                </a:solidFill>
                <a:latin typeface="Calibri" panose="020F0502020204030204" pitchFamily="34" charset="0"/>
                <a:ea typeface="MS PGothic" panose="020B0600070205080204" pitchFamily="34" charset="-128"/>
              </a:defRPr>
            </a:lvl2pPr>
            <a:lvl3pPr marL="1143000" indent="-228600">
              <a:tabLst>
                <a:tab pos="774700" algn="l"/>
              </a:tabLst>
              <a:defRPr>
                <a:solidFill>
                  <a:schemeClr val="tx1"/>
                </a:solidFill>
                <a:latin typeface="Calibri" panose="020F0502020204030204" pitchFamily="34" charset="0"/>
                <a:ea typeface="MS PGothic" panose="020B0600070205080204" pitchFamily="34" charset="-128"/>
              </a:defRPr>
            </a:lvl3pPr>
            <a:lvl4pPr marL="1600200" indent="-228600">
              <a:tabLst>
                <a:tab pos="774700" algn="l"/>
              </a:tabLst>
              <a:defRPr>
                <a:solidFill>
                  <a:schemeClr val="tx1"/>
                </a:solidFill>
                <a:latin typeface="Calibri" panose="020F0502020204030204" pitchFamily="34" charset="0"/>
                <a:ea typeface="MS PGothic" panose="020B0600070205080204" pitchFamily="34" charset="-128"/>
              </a:defRPr>
            </a:lvl4pPr>
            <a:lvl5pPr marL="2057400" indent="-228600">
              <a:tabLst>
                <a:tab pos="774700" algn="l"/>
              </a:tabLst>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74700" algn="l"/>
              </a:tabLs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74700" algn="l"/>
              </a:tabLs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74700" algn="l"/>
              </a:tabLs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74700" algn="l"/>
              </a:tabLst>
              <a:defRPr>
                <a:solidFill>
                  <a:schemeClr val="tx1"/>
                </a:solidFill>
                <a:latin typeface="Calibri" panose="020F0502020204030204" pitchFamily="34" charset="0"/>
                <a:ea typeface="MS PGothic" panose="020B0600070205080204" pitchFamily="34" charset="-128"/>
              </a:defRPr>
            </a:lvl9pPr>
          </a:lstStyle>
          <a:p>
            <a:pPr lvl="1" algn="just">
              <a:lnSpc>
                <a:spcPct val="150000"/>
              </a:lnSpc>
              <a:spcBef>
                <a:spcPts val="584"/>
              </a:spcBef>
              <a:buClr>
                <a:srgbClr val="000007"/>
              </a:buClr>
              <a:buSzPts val="1200"/>
            </a:pPr>
            <a:r>
              <a:rPr lang="en-US" altLang="en-US" sz="1092" dirty="0">
                <a:solidFill>
                  <a:srgbClr val="000007"/>
                </a:solidFill>
                <a:latin typeface="Times New Roman" panose="02020603050405020304" pitchFamily="18" charset="0"/>
                <a:cs typeface="Times New Roman" panose="02020603050405020304" pitchFamily="18" charset="0"/>
              </a:rPr>
              <a:t>[9]Giles Tewkesbury; David Sanders; Malik Haddad; Peter </a:t>
            </a:r>
            <a:r>
              <a:rPr lang="en-US" altLang="en-US" sz="1092" dirty="0" err="1">
                <a:solidFill>
                  <a:srgbClr val="000007"/>
                </a:solidFill>
                <a:latin typeface="Times New Roman" panose="02020603050405020304" pitchFamily="18" charset="0"/>
                <a:cs typeface="Times New Roman" panose="02020603050405020304" pitchFamily="18" charset="0"/>
              </a:rPr>
              <a:t>Omoarebun</a:t>
            </a:r>
            <a:r>
              <a:rPr lang="en-US" altLang="en-US" sz="1092" dirty="0">
                <a:solidFill>
                  <a:srgbClr val="000007"/>
                </a:solidFill>
                <a:latin typeface="Times New Roman" panose="02020603050405020304" pitchFamily="18" charset="0"/>
                <a:cs typeface="Times New Roman" panose="02020603050405020304" pitchFamily="18" charset="0"/>
              </a:rPr>
              <a:t>; Alexander </a:t>
            </a:r>
            <a:r>
              <a:rPr lang="en-US" altLang="en-US" sz="1092" dirty="0" err="1">
                <a:solidFill>
                  <a:srgbClr val="000007"/>
                </a:solidFill>
                <a:latin typeface="Times New Roman" panose="02020603050405020304" pitchFamily="18" charset="0"/>
                <a:cs typeface="Times New Roman" panose="02020603050405020304" pitchFamily="18" charset="0"/>
              </a:rPr>
              <a:t>Gegov</a:t>
            </a:r>
            <a:r>
              <a:rPr lang="en-IN" altLang="en-US" sz="1092" dirty="0">
                <a:solidFill>
                  <a:srgbClr val="000007"/>
                </a:solidFill>
                <a:latin typeface="Times New Roman" panose="02020603050405020304" pitchFamily="18" charset="0"/>
                <a:cs typeface="Times New Roman" panose="02020603050405020304" pitchFamily="18" charset="0"/>
              </a:rPr>
              <a:t>, </a:t>
            </a:r>
            <a:r>
              <a:rPr lang="en-US" altLang="en-US" sz="1092" dirty="0">
                <a:solidFill>
                  <a:srgbClr val="000007"/>
                </a:solidFill>
                <a:latin typeface="Times New Roman" panose="02020603050405020304" pitchFamily="18" charset="0"/>
                <a:cs typeface="Times New Roman" panose="02020603050405020304" pitchFamily="18" charset="0"/>
              </a:rPr>
              <a:t>Creation of a NFC Reading System for University Attendance Monitoring with Accessibility Considerations for Powered Wheelchair Users</a:t>
            </a:r>
            <a:r>
              <a:rPr lang="en-IN" altLang="en-US" sz="1092" dirty="0">
                <a:solidFill>
                  <a:srgbClr val="000007"/>
                </a:solidFill>
                <a:latin typeface="Times New Roman" panose="02020603050405020304" pitchFamily="18" charset="0"/>
                <a:cs typeface="Times New Roman" panose="02020603050405020304" pitchFamily="18" charset="0"/>
              </a:rPr>
              <a:t>, Published in 2020 IEEE 10th International Conference on Intelligent Systems (IS) Date of Conference: 28-30 Aug. 2020 Date Added to IEEE Xplore: 18 September 2020 ISBN Information: Print on Demand(</a:t>
            </a:r>
            <a:r>
              <a:rPr lang="en-IN" altLang="en-US" sz="1092" dirty="0" err="1">
                <a:solidFill>
                  <a:srgbClr val="000007"/>
                </a:solidFill>
                <a:latin typeface="Times New Roman" panose="02020603050405020304" pitchFamily="18" charset="0"/>
                <a:cs typeface="Times New Roman" panose="02020603050405020304" pitchFamily="18" charset="0"/>
              </a:rPr>
              <a:t>PoD</a:t>
            </a:r>
            <a:r>
              <a:rPr lang="en-IN" altLang="en-US" sz="1092" dirty="0">
                <a:solidFill>
                  <a:srgbClr val="000007"/>
                </a:solidFill>
                <a:latin typeface="Times New Roman" panose="02020603050405020304" pitchFamily="18" charset="0"/>
                <a:cs typeface="Times New Roman" panose="02020603050405020304" pitchFamily="18" charset="0"/>
              </a:rPr>
              <a:t>) ISSN: 1541-1672 INSPEC Accession Number: 19986282 DOI: 10.1109/IS48319.2020.9199971 Publisher: IEEE Conference Location: Varna, Bulgaria</a:t>
            </a:r>
            <a:endParaRPr lang="en-IN" altLang="en-US" sz="1092" dirty="0">
              <a:latin typeface="Times New Roman" panose="02020603050405020304" pitchFamily="18" charset="0"/>
              <a:cs typeface="Times New Roman" panose="02020603050405020304" pitchFamily="18" charset="0"/>
            </a:endParaRPr>
          </a:p>
          <a:p>
            <a:pPr lvl="1" algn="just">
              <a:lnSpc>
                <a:spcPct val="150000"/>
              </a:lnSpc>
              <a:spcBef>
                <a:spcPts val="584"/>
              </a:spcBef>
              <a:buClr>
                <a:srgbClr val="000007"/>
              </a:buClr>
              <a:buSzPts val="1200"/>
            </a:pPr>
            <a:r>
              <a:rPr lang="en-IN" altLang="en-US" sz="1092" dirty="0">
                <a:solidFill>
                  <a:srgbClr val="000007"/>
                </a:solidFill>
                <a:latin typeface="Times New Roman" panose="02020603050405020304" pitchFamily="18" charset="0"/>
                <a:cs typeface="Times New Roman" panose="02020603050405020304" pitchFamily="18" charset="0"/>
              </a:rPr>
              <a:t>[10]</a:t>
            </a:r>
            <a:r>
              <a:rPr lang="en-IN" altLang="en-US" sz="1092" dirty="0" err="1">
                <a:solidFill>
                  <a:srgbClr val="000007"/>
                </a:solidFill>
                <a:latin typeface="Times New Roman" panose="02020603050405020304" pitchFamily="18" charset="0"/>
                <a:cs typeface="Times New Roman" panose="02020603050405020304" pitchFamily="18" charset="0"/>
              </a:rPr>
              <a:t>Janea</a:t>
            </a:r>
            <a:r>
              <a:rPr lang="en-IN" altLang="en-US" sz="1092" dirty="0">
                <a:solidFill>
                  <a:srgbClr val="000007"/>
                </a:solidFill>
                <a:latin typeface="Times New Roman" panose="02020603050405020304" pitchFamily="18" charset="0"/>
                <a:cs typeface="Times New Roman" panose="02020603050405020304" pitchFamily="18" charset="0"/>
              </a:rPr>
              <a:t> Dixon; Abdel-</a:t>
            </a:r>
            <a:r>
              <a:rPr lang="en-IN" altLang="en-US" sz="1092" dirty="0" err="1">
                <a:solidFill>
                  <a:srgbClr val="000007"/>
                </a:solidFill>
                <a:latin typeface="Times New Roman" panose="02020603050405020304" pitchFamily="18" charset="0"/>
                <a:cs typeface="Times New Roman" panose="02020603050405020304" pitchFamily="18" charset="0"/>
              </a:rPr>
              <a:t>shakour</a:t>
            </a:r>
            <a:r>
              <a:rPr lang="en-IN" altLang="en-US" sz="1092" dirty="0">
                <a:solidFill>
                  <a:srgbClr val="000007"/>
                </a:solidFill>
                <a:latin typeface="Times New Roman" panose="02020603050405020304" pitchFamily="18" charset="0"/>
                <a:cs typeface="Times New Roman" panose="02020603050405020304" pitchFamily="18" charset="0"/>
              </a:rPr>
              <a:t> </a:t>
            </a:r>
            <a:r>
              <a:rPr lang="en-IN" altLang="en-US" sz="1092" dirty="0" err="1">
                <a:solidFill>
                  <a:srgbClr val="000007"/>
                </a:solidFill>
                <a:latin typeface="Times New Roman" panose="02020603050405020304" pitchFamily="18" charset="0"/>
                <a:cs typeface="Times New Roman" panose="02020603050405020304" pitchFamily="18" charset="0"/>
              </a:rPr>
              <a:t>Abuzneid</a:t>
            </a:r>
            <a:r>
              <a:rPr lang="en-IN" altLang="en-US" sz="1092" dirty="0">
                <a:solidFill>
                  <a:srgbClr val="000007"/>
                </a:solidFill>
                <a:latin typeface="Times New Roman" panose="02020603050405020304" pitchFamily="18" charset="0"/>
                <a:cs typeface="Times New Roman" panose="02020603050405020304" pitchFamily="18" charset="0"/>
              </a:rPr>
              <a:t>, An NFC Based Student Attendance Tracking/Monitoring System Using an IoT Approach, Published in 2020 International Conference on, Computational Science and Computational Intelligence (CSCI) Date of Conference: 16-18 Dec. 2020 Date Added to IEEE Xplore: 23 June 2021 ISBN Information: DOI: 10.1109/CSCI51800.2020.00201 Publisher: IEEE Conference Location: Las Vegas, NV, USA</a:t>
            </a:r>
          </a:p>
          <a:p>
            <a:pPr lvl="1" algn="just">
              <a:lnSpc>
                <a:spcPct val="150000"/>
              </a:lnSpc>
              <a:spcBef>
                <a:spcPts val="584"/>
              </a:spcBef>
              <a:buClr>
                <a:srgbClr val="000007"/>
              </a:buClr>
              <a:buSzPts val="1200"/>
            </a:pPr>
            <a:r>
              <a:rPr lang="en-US" altLang="en-US" sz="1092" dirty="0">
                <a:latin typeface="Times New Roman" panose="02020603050405020304" pitchFamily="18" charset="0"/>
                <a:cs typeface="Times New Roman" panose="02020603050405020304" pitchFamily="18" charset="0"/>
              </a:rPr>
              <a:t>[11] </a:t>
            </a:r>
            <a:r>
              <a:rPr lang="en-US" altLang="en-US" sz="1092" dirty="0" err="1">
                <a:latin typeface="Times New Roman" panose="02020603050405020304" pitchFamily="18" charset="0"/>
                <a:cs typeface="Times New Roman" panose="02020603050405020304" pitchFamily="18" charset="0"/>
              </a:rPr>
              <a:t>K.Muthuselvi</a:t>
            </a:r>
            <a:r>
              <a:rPr lang="en-US" altLang="en-US" sz="1092" dirty="0">
                <a:latin typeface="Times New Roman" panose="02020603050405020304" pitchFamily="18" charset="0"/>
                <a:cs typeface="Times New Roman" panose="02020603050405020304" pitchFamily="18" charset="0"/>
              </a:rPr>
              <a:t>, </a:t>
            </a:r>
            <a:r>
              <a:rPr lang="en-US" altLang="en-US" sz="1092" dirty="0" err="1">
                <a:latin typeface="Times New Roman" panose="02020603050405020304" pitchFamily="18" charset="0"/>
                <a:cs typeface="Times New Roman" panose="02020603050405020304" pitchFamily="18" charset="0"/>
              </a:rPr>
              <a:t>E.Maheswari</a:t>
            </a:r>
            <a:r>
              <a:rPr lang="en-US" altLang="en-US" sz="1092" dirty="0">
                <a:latin typeface="Times New Roman" panose="02020603050405020304" pitchFamily="18" charset="0"/>
                <a:cs typeface="Times New Roman" panose="02020603050405020304" pitchFamily="18" charset="0"/>
              </a:rPr>
              <a:t>, </a:t>
            </a:r>
            <a:r>
              <a:rPr lang="en-US" altLang="en-US" sz="1092" dirty="0" err="1">
                <a:latin typeface="Times New Roman" panose="02020603050405020304" pitchFamily="18" charset="0"/>
                <a:cs typeface="Times New Roman" panose="02020603050405020304" pitchFamily="18" charset="0"/>
              </a:rPr>
              <a:t>N.Selvarani</a:t>
            </a:r>
            <a:r>
              <a:rPr lang="en-US" altLang="en-US" sz="1092" dirty="0">
                <a:latin typeface="Times New Roman" panose="02020603050405020304" pitchFamily="18" charset="0"/>
                <a:cs typeface="Times New Roman" panose="02020603050405020304" pitchFamily="18" charset="0"/>
              </a:rPr>
              <a:t>, Attendance Monitoring System Using NFC, Website: www.ijareeie.com Vol. 8, Issue 3, March 2019</a:t>
            </a:r>
          </a:p>
          <a:p>
            <a:pPr lvl="1" algn="just">
              <a:lnSpc>
                <a:spcPct val="150000"/>
              </a:lnSpc>
              <a:spcBef>
                <a:spcPts val="584"/>
              </a:spcBef>
              <a:buClr>
                <a:srgbClr val="000007"/>
              </a:buClr>
              <a:buSzPts val="1200"/>
            </a:pPr>
            <a:r>
              <a:rPr lang="en-US" altLang="en-US" sz="1092" dirty="0">
                <a:solidFill>
                  <a:srgbClr val="000007"/>
                </a:solidFill>
                <a:latin typeface="Times New Roman" panose="02020603050405020304" pitchFamily="18" charset="0"/>
                <a:cs typeface="Times New Roman" panose="02020603050405020304" pitchFamily="18" charset="0"/>
              </a:rPr>
              <a:t>[12]</a:t>
            </a:r>
            <a:r>
              <a:rPr lang="en-US" altLang="en-US" sz="1092" dirty="0">
                <a:solidFill>
                  <a:srgbClr val="000000"/>
                </a:solidFill>
                <a:latin typeface="Times New Roman" panose="02020603050405020304" pitchFamily="18" charset="0"/>
              </a:rPr>
              <a:t> </a:t>
            </a:r>
            <a:r>
              <a:rPr lang="en-US" altLang="en-US" sz="1092" dirty="0" err="1">
                <a:solidFill>
                  <a:srgbClr val="000000"/>
                </a:solidFill>
                <a:latin typeface="Times New Roman" panose="02020603050405020304" pitchFamily="18" charset="0"/>
              </a:rPr>
              <a:t>Aqqiela</a:t>
            </a:r>
            <a:r>
              <a:rPr lang="en-US" altLang="en-US" sz="1092" dirty="0">
                <a:solidFill>
                  <a:srgbClr val="000000"/>
                </a:solidFill>
                <a:latin typeface="Times New Roman" panose="02020603050405020304" pitchFamily="18" charset="0"/>
              </a:rPr>
              <a:t> </a:t>
            </a:r>
            <a:r>
              <a:rPr lang="en-US" altLang="en-US" sz="1092" dirty="0" err="1">
                <a:solidFill>
                  <a:srgbClr val="000000"/>
                </a:solidFill>
                <a:latin typeface="Times New Roman" panose="02020603050405020304" pitchFamily="18" charset="0"/>
              </a:rPr>
              <a:t>Zuhra</a:t>
            </a:r>
            <a:r>
              <a:rPr lang="en-US" altLang="en-US" sz="1092" dirty="0">
                <a:solidFill>
                  <a:srgbClr val="000000"/>
                </a:solidFill>
                <a:latin typeface="Times New Roman" panose="02020603050405020304" pitchFamily="18" charset="0"/>
              </a:rPr>
              <a:t> </a:t>
            </a:r>
            <a:r>
              <a:rPr lang="en-US" altLang="en-US" sz="1092" dirty="0" err="1">
                <a:solidFill>
                  <a:srgbClr val="000000"/>
                </a:solidFill>
                <a:latin typeface="Times New Roman" panose="02020603050405020304" pitchFamily="18" charset="0"/>
              </a:rPr>
              <a:t>Aqqiela</a:t>
            </a:r>
            <a:r>
              <a:rPr lang="en-US" altLang="en-US" sz="1092" dirty="0">
                <a:solidFill>
                  <a:srgbClr val="000000"/>
                </a:solidFill>
                <a:latin typeface="Times New Roman" panose="02020603050405020304" pitchFamily="18" charset="0"/>
              </a:rPr>
              <a:t> </a:t>
            </a:r>
            <a:r>
              <a:rPr lang="en-US" altLang="en-US" sz="1092" dirty="0" err="1">
                <a:solidFill>
                  <a:srgbClr val="000000"/>
                </a:solidFill>
                <a:latin typeface="Times New Roman" panose="02020603050405020304" pitchFamily="18" charset="0"/>
              </a:rPr>
              <a:t>Zuhra</a:t>
            </a:r>
            <a:r>
              <a:rPr lang="en-US" altLang="en-US" sz="1092" dirty="0">
                <a:solidFill>
                  <a:srgbClr val="000000"/>
                </a:solidFill>
                <a:latin typeface="Times New Roman" panose="02020603050405020304" pitchFamily="18" charset="0"/>
              </a:rPr>
              <a:t> </a:t>
            </a:r>
            <a:r>
              <a:rPr lang="en-US" altLang="en-US" sz="1092" dirty="0" err="1">
                <a:solidFill>
                  <a:srgbClr val="000000"/>
                </a:solidFill>
                <a:latin typeface="Times New Roman" panose="02020603050405020304" pitchFamily="18" charset="0"/>
              </a:rPr>
              <a:t>Zuhedy</a:t>
            </a:r>
            <a:r>
              <a:rPr lang="en-US" altLang="en-US" sz="1092" dirty="0">
                <a:solidFill>
                  <a:srgbClr val="000000"/>
                </a:solidFill>
                <a:latin typeface="Times New Roman" panose="02020603050405020304" pitchFamily="18" charset="0"/>
              </a:rPr>
              <a:t> </a:t>
            </a:r>
            <a:r>
              <a:rPr lang="en-US" altLang="en-US" sz="1092" dirty="0" err="1">
                <a:solidFill>
                  <a:srgbClr val="000000"/>
                </a:solidFill>
                <a:latin typeface="Times New Roman" panose="02020603050405020304" pitchFamily="18" charset="0"/>
              </a:rPr>
              <a:t>Zay</a:t>
            </a:r>
            <a:r>
              <a:rPr lang="en-US" altLang="en-US" sz="1092" dirty="0">
                <a:solidFill>
                  <a:srgbClr val="000000"/>
                </a:solidFill>
                <a:latin typeface="Times New Roman" panose="02020603050405020304" pitchFamily="18" charset="0"/>
              </a:rPr>
              <a:t> Rizal </a:t>
            </a:r>
            <a:r>
              <a:rPr lang="en-US" altLang="en-US" sz="1092" dirty="0" err="1">
                <a:solidFill>
                  <a:srgbClr val="000000"/>
                </a:solidFill>
                <a:latin typeface="Times New Roman" panose="02020603050405020304" pitchFamily="18" charset="0"/>
              </a:rPr>
              <a:t>Mohd</a:t>
            </a:r>
            <a:r>
              <a:rPr lang="en-US" altLang="en-US" sz="1092" dirty="0">
                <a:solidFill>
                  <a:srgbClr val="000000"/>
                </a:solidFill>
                <a:latin typeface="Times New Roman" panose="02020603050405020304" pitchFamily="18" charset="0"/>
              </a:rPr>
              <a:t> Nor International Islamic University Malaysia Mohamed </a:t>
            </a:r>
            <a:r>
              <a:rPr lang="en-US" altLang="en-US" sz="1092" dirty="0" err="1">
                <a:solidFill>
                  <a:srgbClr val="000000"/>
                </a:solidFill>
                <a:latin typeface="Times New Roman" panose="02020603050405020304" pitchFamily="18" charset="0"/>
              </a:rPr>
              <a:t>Jalaldeen</a:t>
            </a:r>
            <a:r>
              <a:rPr lang="en-US" altLang="en-US" sz="1092" dirty="0">
                <a:solidFill>
                  <a:srgbClr val="000000"/>
                </a:solidFill>
                <a:latin typeface="Times New Roman" panose="02020603050405020304" pitchFamily="18" charset="0"/>
              </a:rPr>
              <a:t> NFC BASED ATTENDANCE: MORE THAN JUST A TOUCH, Received  1 February 2016, Received in revised form  24 March 2016 Accepted  1 August 2016  *Corresponding author rizalmohdnor@iium.edu.my</a:t>
            </a:r>
            <a:endParaRPr lang="en-IN" altLang="en-US" sz="1092" dirty="0">
              <a:latin typeface="Times New Roman" panose="02020603050405020304" pitchFamily="18" charset="0"/>
              <a:cs typeface="Times New Roman" panose="02020603050405020304" pitchFamily="18" charset="0"/>
            </a:endParaRPr>
          </a:p>
          <a:p>
            <a:pPr lvl="1" algn="just">
              <a:lnSpc>
                <a:spcPct val="150000"/>
              </a:lnSpc>
              <a:spcBef>
                <a:spcPts val="584"/>
              </a:spcBef>
              <a:buClr>
                <a:srgbClr val="000007"/>
              </a:buClr>
              <a:buSzPts val="1200"/>
            </a:pPr>
            <a:r>
              <a:rPr lang="en-US" altLang="en-US" sz="1092" dirty="0">
                <a:solidFill>
                  <a:srgbClr val="000007"/>
                </a:solidFill>
                <a:latin typeface="Times New Roman" panose="02020603050405020304" pitchFamily="18" charset="0"/>
                <a:cs typeface="Times New Roman" panose="02020603050405020304" pitchFamily="18" charset="0"/>
              </a:rPr>
              <a:t>[13] Nahar Sunny Suresh Shobha; </a:t>
            </a:r>
            <a:r>
              <a:rPr lang="en-US" altLang="en-US" sz="1092" dirty="0" err="1">
                <a:solidFill>
                  <a:srgbClr val="000007"/>
                </a:solidFill>
                <a:latin typeface="Times New Roman" panose="02020603050405020304" pitchFamily="18" charset="0"/>
                <a:cs typeface="Times New Roman" panose="02020603050405020304" pitchFamily="18" charset="0"/>
              </a:rPr>
              <a:t>Kajarekar</a:t>
            </a:r>
            <a:r>
              <a:rPr lang="en-US" altLang="en-US" sz="1092" dirty="0">
                <a:solidFill>
                  <a:srgbClr val="000007"/>
                </a:solidFill>
                <a:latin typeface="Times New Roman" panose="02020603050405020304" pitchFamily="18" charset="0"/>
                <a:cs typeface="Times New Roman" panose="02020603050405020304" pitchFamily="18" charset="0"/>
              </a:rPr>
              <a:t> </a:t>
            </a:r>
            <a:r>
              <a:rPr lang="en-US" altLang="en-US" sz="1092" dirty="0" err="1">
                <a:solidFill>
                  <a:srgbClr val="000007"/>
                </a:solidFill>
                <a:latin typeface="Times New Roman" panose="02020603050405020304" pitchFamily="18" charset="0"/>
                <a:cs typeface="Times New Roman" panose="02020603050405020304" pitchFamily="18" charset="0"/>
              </a:rPr>
              <a:t>Sunit</a:t>
            </a:r>
            <a:r>
              <a:rPr lang="en-US" altLang="en-US" sz="1092" dirty="0">
                <a:solidFill>
                  <a:srgbClr val="000007"/>
                </a:solidFill>
                <a:latin typeface="Times New Roman" panose="02020603050405020304" pitchFamily="18" charset="0"/>
                <a:cs typeface="Times New Roman" panose="02020603050405020304" pitchFamily="18" charset="0"/>
              </a:rPr>
              <a:t> Pravin </a:t>
            </a:r>
            <a:r>
              <a:rPr lang="en-US" altLang="en-US" sz="1092" dirty="0" err="1">
                <a:solidFill>
                  <a:srgbClr val="000007"/>
                </a:solidFill>
                <a:latin typeface="Times New Roman" panose="02020603050405020304" pitchFamily="18" charset="0"/>
                <a:cs typeface="Times New Roman" panose="02020603050405020304" pitchFamily="18" charset="0"/>
              </a:rPr>
              <a:t>Aruna</a:t>
            </a:r>
            <a:r>
              <a:rPr lang="en-US" altLang="en-US" sz="1092" dirty="0">
                <a:solidFill>
                  <a:srgbClr val="000007"/>
                </a:solidFill>
                <a:latin typeface="Times New Roman" panose="02020603050405020304" pitchFamily="18" charset="0"/>
                <a:cs typeface="Times New Roman" panose="02020603050405020304" pitchFamily="18" charset="0"/>
              </a:rPr>
              <a:t>; Manjrekar Devesh Parag Bhagya </a:t>
            </a:r>
            <a:r>
              <a:rPr lang="en-US" altLang="en-US" sz="1092" dirty="0" err="1">
                <a:solidFill>
                  <a:srgbClr val="000007"/>
                </a:solidFill>
                <a:latin typeface="Times New Roman" panose="02020603050405020304" pitchFamily="18" charset="0"/>
                <a:cs typeface="Times New Roman" panose="02020603050405020304" pitchFamily="18" charset="0"/>
              </a:rPr>
              <a:t>el</a:t>
            </a:r>
            <a:r>
              <a:rPr lang="en-US" altLang="en-US" sz="1092" dirty="0">
                <a:solidFill>
                  <a:srgbClr val="000007"/>
                </a:solidFill>
                <a:latin typeface="Times New Roman" panose="02020603050405020304" pitchFamily="18" charset="0"/>
                <a:cs typeface="Times New Roman" panose="02020603050405020304" pitchFamily="18" charset="0"/>
              </a:rPr>
              <a:t> at., NFC and NFC payments: A review, Published in: 2016 International Conference on ICT in Business Industry &amp; Government (ICTBIG) Date of Conference: 18-19 Nov. 2016, Date Added to IEEE Xplore: 06 April 2017, INSPEC Accession Number: 16792045, DOI: 10.1109/ICTBIG.2016.7892683, Publisher: IEEE, Conference Location: Indore, India</a:t>
            </a:r>
            <a:endParaRPr lang="en-IN" altLang="en-US" sz="1092" dirty="0">
              <a:latin typeface="Times New Roman" panose="02020603050405020304" pitchFamily="18" charset="0"/>
              <a:cs typeface="Times New Roman" panose="02020603050405020304" pitchFamily="18" charset="0"/>
            </a:endParaRPr>
          </a:p>
          <a:p>
            <a:pPr lvl="1" algn="just">
              <a:lnSpc>
                <a:spcPct val="150000"/>
              </a:lnSpc>
              <a:spcBef>
                <a:spcPts val="584"/>
              </a:spcBef>
              <a:buClr>
                <a:srgbClr val="000007"/>
              </a:buClr>
              <a:buSzPts val="1200"/>
            </a:pPr>
            <a:r>
              <a:rPr lang="en-US" altLang="en-US" sz="1092" dirty="0">
                <a:solidFill>
                  <a:srgbClr val="000007"/>
                </a:solidFill>
                <a:latin typeface="Times New Roman" panose="02020603050405020304" pitchFamily="18" charset="0"/>
                <a:cs typeface="Times New Roman" panose="02020603050405020304" pitchFamily="18" charset="0"/>
              </a:rPr>
              <a:t>[14] </a:t>
            </a:r>
            <a:r>
              <a:rPr lang="en-US" altLang="en-US" sz="1092" dirty="0" err="1">
                <a:solidFill>
                  <a:srgbClr val="000007"/>
                </a:solidFill>
                <a:latin typeface="Times New Roman" panose="02020603050405020304" pitchFamily="18" charset="0"/>
                <a:cs typeface="Times New Roman" panose="02020603050405020304" pitchFamily="18" charset="0"/>
              </a:rPr>
              <a:t>Jorma</a:t>
            </a:r>
            <a:r>
              <a:rPr lang="en-US" altLang="en-US" sz="1092" dirty="0">
                <a:solidFill>
                  <a:srgbClr val="000007"/>
                </a:solidFill>
                <a:latin typeface="Times New Roman" panose="02020603050405020304" pitchFamily="18" charset="0"/>
                <a:cs typeface="Times New Roman" panose="02020603050405020304" pitchFamily="18" charset="0"/>
              </a:rPr>
              <a:t> </a:t>
            </a:r>
            <a:r>
              <a:rPr lang="en-US" altLang="en-US" sz="1092" dirty="0" err="1">
                <a:solidFill>
                  <a:srgbClr val="000007"/>
                </a:solidFill>
                <a:latin typeface="Times New Roman" panose="02020603050405020304" pitchFamily="18" charset="0"/>
                <a:cs typeface="Times New Roman" panose="02020603050405020304" pitchFamily="18" charset="0"/>
              </a:rPr>
              <a:t>Ylinen</a:t>
            </a:r>
            <a:r>
              <a:rPr lang="en-US" altLang="en-US" sz="1092" dirty="0">
                <a:solidFill>
                  <a:srgbClr val="000007"/>
                </a:solidFill>
                <a:latin typeface="Times New Roman" panose="02020603050405020304" pitchFamily="18" charset="0"/>
                <a:cs typeface="Times New Roman" panose="02020603050405020304" pitchFamily="18" charset="0"/>
              </a:rPr>
              <a:t>; </a:t>
            </a:r>
            <a:r>
              <a:rPr lang="en-US" altLang="en-US" sz="1092" dirty="0" err="1">
                <a:solidFill>
                  <a:srgbClr val="000007"/>
                </a:solidFill>
                <a:latin typeface="Times New Roman" panose="02020603050405020304" pitchFamily="18" charset="0"/>
                <a:cs typeface="Times New Roman" panose="02020603050405020304" pitchFamily="18" charset="0"/>
              </a:rPr>
              <a:t>Mikko</a:t>
            </a:r>
            <a:r>
              <a:rPr lang="en-US" altLang="en-US" sz="1092" dirty="0">
                <a:solidFill>
                  <a:srgbClr val="000007"/>
                </a:solidFill>
                <a:latin typeface="Times New Roman" panose="02020603050405020304" pitchFamily="18" charset="0"/>
                <a:cs typeface="Times New Roman" panose="02020603050405020304" pitchFamily="18" charset="0"/>
              </a:rPr>
              <a:t> </a:t>
            </a:r>
            <a:r>
              <a:rPr lang="en-US" altLang="en-US" sz="1092" dirty="0" err="1">
                <a:solidFill>
                  <a:srgbClr val="000007"/>
                </a:solidFill>
                <a:latin typeface="Times New Roman" panose="02020603050405020304" pitchFamily="18" charset="0"/>
                <a:cs typeface="Times New Roman" panose="02020603050405020304" pitchFamily="18" charset="0"/>
              </a:rPr>
              <a:t>Koskela</a:t>
            </a:r>
            <a:r>
              <a:rPr lang="en-US" altLang="en-US" sz="1092" dirty="0">
                <a:solidFill>
                  <a:srgbClr val="000007"/>
                </a:solidFill>
                <a:latin typeface="Times New Roman" panose="02020603050405020304" pitchFamily="18" charset="0"/>
                <a:cs typeface="Times New Roman" panose="02020603050405020304" pitchFamily="18" charset="0"/>
              </a:rPr>
              <a:t>; </a:t>
            </a:r>
            <a:r>
              <a:rPr lang="en-US" altLang="en-US" sz="1092" dirty="0" err="1">
                <a:solidFill>
                  <a:srgbClr val="000007"/>
                </a:solidFill>
                <a:latin typeface="Times New Roman" panose="02020603050405020304" pitchFamily="18" charset="0"/>
                <a:cs typeface="Times New Roman" panose="02020603050405020304" pitchFamily="18" charset="0"/>
              </a:rPr>
              <a:t>Lari</a:t>
            </a:r>
            <a:r>
              <a:rPr lang="en-US" altLang="en-US" sz="1092" dirty="0">
                <a:solidFill>
                  <a:srgbClr val="000007"/>
                </a:solidFill>
                <a:latin typeface="Times New Roman" panose="02020603050405020304" pitchFamily="18" charset="0"/>
                <a:cs typeface="Times New Roman" panose="02020603050405020304" pitchFamily="18" charset="0"/>
              </a:rPr>
              <a:t> Iso-</a:t>
            </a:r>
            <a:r>
              <a:rPr lang="en-US" altLang="en-US" sz="1092" dirty="0" err="1">
                <a:solidFill>
                  <a:srgbClr val="000007"/>
                </a:solidFill>
                <a:latin typeface="Times New Roman" panose="02020603050405020304" pitchFamily="18" charset="0"/>
                <a:cs typeface="Times New Roman" panose="02020603050405020304" pitchFamily="18" charset="0"/>
              </a:rPr>
              <a:t>Anttila</a:t>
            </a:r>
            <a:r>
              <a:rPr lang="en-US" altLang="en-US" sz="1092" dirty="0">
                <a:solidFill>
                  <a:srgbClr val="000007"/>
                </a:solidFill>
                <a:latin typeface="Times New Roman" panose="02020603050405020304" pitchFamily="18" charset="0"/>
                <a:cs typeface="Times New Roman" panose="02020603050405020304" pitchFamily="18" charset="0"/>
              </a:rPr>
              <a:t>; </a:t>
            </a:r>
            <a:r>
              <a:rPr lang="en-US" altLang="en-US" sz="1092" dirty="0" err="1">
                <a:solidFill>
                  <a:srgbClr val="000007"/>
                </a:solidFill>
                <a:latin typeface="Times New Roman" panose="02020603050405020304" pitchFamily="18" charset="0"/>
                <a:cs typeface="Times New Roman" panose="02020603050405020304" pitchFamily="18" charset="0"/>
              </a:rPr>
              <a:t>Pekka</a:t>
            </a:r>
            <a:r>
              <a:rPr lang="en-US" altLang="en-US" sz="1092" dirty="0">
                <a:solidFill>
                  <a:srgbClr val="000007"/>
                </a:solidFill>
                <a:latin typeface="Times New Roman" panose="02020603050405020304" pitchFamily="18" charset="0"/>
                <a:cs typeface="Times New Roman" panose="02020603050405020304" pitchFamily="18" charset="0"/>
              </a:rPr>
              <a:t> </a:t>
            </a:r>
            <a:r>
              <a:rPr lang="en-US" altLang="en-US" sz="1092" dirty="0" err="1">
                <a:solidFill>
                  <a:srgbClr val="000007"/>
                </a:solidFill>
                <a:latin typeface="Times New Roman" panose="02020603050405020304" pitchFamily="18" charset="0"/>
                <a:cs typeface="Times New Roman" panose="02020603050405020304" pitchFamily="18" charset="0"/>
              </a:rPr>
              <a:t>Loula</a:t>
            </a:r>
            <a:r>
              <a:rPr lang="en-US" altLang="en-US" sz="1092" dirty="0">
                <a:solidFill>
                  <a:srgbClr val="000007"/>
                </a:solidFill>
                <a:latin typeface="Times New Roman" panose="02020603050405020304" pitchFamily="18" charset="0"/>
                <a:cs typeface="Times New Roman" panose="02020603050405020304" pitchFamily="18" charset="0"/>
              </a:rPr>
              <a:t>, Near Field Communication Network Services, Published in: 2009 Third International Conference on Digital Society,  Date of Conference: 1-7 Feb. 2009,  Date Added to IEEE Xplore: 13 February 2009, INSPEC Accession Number: 10474674, DOI: 10.1109/ICDS.2009.43, Publisher: IEEE, Conference Location: Cancun, Mexico</a:t>
            </a:r>
            <a:endParaRPr lang="en-IN" altLang="en-US" sz="1092" dirty="0">
              <a:latin typeface="Times New Roman" panose="02020603050405020304" pitchFamily="18" charset="0"/>
              <a:cs typeface="Times New Roman" panose="02020603050405020304" pitchFamily="18" charset="0"/>
            </a:endParaRPr>
          </a:p>
          <a:p>
            <a:pPr lvl="1" algn="just">
              <a:lnSpc>
                <a:spcPct val="150000"/>
              </a:lnSpc>
              <a:spcBef>
                <a:spcPts val="584"/>
              </a:spcBef>
              <a:buClr>
                <a:srgbClr val="000007"/>
              </a:buClr>
              <a:buSzPts val="1200"/>
            </a:pPr>
            <a:r>
              <a:rPr lang="en-US" altLang="en-US" sz="1092" dirty="0">
                <a:solidFill>
                  <a:srgbClr val="000007"/>
                </a:solidFill>
                <a:latin typeface="Times New Roman" panose="02020603050405020304" pitchFamily="18" charset="0"/>
                <a:cs typeface="Times New Roman" panose="02020603050405020304" pitchFamily="18" charset="0"/>
              </a:rPr>
              <a:t>[15] </a:t>
            </a:r>
            <a:r>
              <a:rPr lang="en-US" altLang="en-US" sz="1092" dirty="0" err="1">
                <a:solidFill>
                  <a:srgbClr val="000007"/>
                </a:solidFill>
                <a:latin typeface="Times New Roman" panose="02020603050405020304" pitchFamily="18" charset="0"/>
                <a:cs typeface="Times New Roman" panose="02020603050405020304" pitchFamily="18" charset="0"/>
              </a:rPr>
              <a:t>Busra</a:t>
            </a:r>
            <a:r>
              <a:rPr lang="en-US" altLang="en-US" sz="1092" dirty="0">
                <a:solidFill>
                  <a:srgbClr val="000007"/>
                </a:solidFill>
                <a:latin typeface="Times New Roman" panose="02020603050405020304" pitchFamily="18" charset="0"/>
                <a:cs typeface="Times New Roman" panose="02020603050405020304" pitchFamily="18" charset="0"/>
              </a:rPr>
              <a:t> </a:t>
            </a:r>
            <a:r>
              <a:rPr lang="en-US" altLang="en-US" sz="1092" dirty="0" err="1">
                <a:solidFill>
                  <a:srgbClr val="000007"/>
                </a:solidFill>
                <a:latin typeface="Times New Roman" panose="02020603050405020304" pitchFamily="18" charset="0"/>
                <a:cs typeface="Times New Roman" panose="02020603050405020304" pitchFamily="18" charset="0"/>
              </a:rPr>
              <a:t>Ozdenizci</a:t>
            </a:r>
            <a:r>
              <a:rPr lang="en-US" altLang="en-US" sz="1092" dirty="0">
                <a:solidFill>
                  <a:srgbClr val="000007"/>
                </a:solidFill>
                <a:latin typeface="Times New Roman" panose="02020603050405020304" pitchFamily="18" charset="0"/>
                <a:cs typeface="Times New Roman" panose="02020603050405020304" pitchFamily="18" charset="0"/>
              </a:rPr>
              <a:t>; Mehmet N. Aydin; </a:t>
            </a:r>
            <a:r>
              <a:rPr lang="en-US" altLang="en-US" sz="1092" dirty="0" err="1">
                <a:solidFill>
                  <a:srgbClr val="000007"/>
                </a:solidFill>
                <a:latin typeface="Times New Roman" panose="02020603050405020304" pitchFamily="18" charset="0"/>
                <a:cs typeface="Times New Roman" panose="02020603050405020304" pitchFamily="18" charset="0"/>
              </a:rPr>
              <a:t>Vedat</a:t>
            </a:r>
            <a:r>
              <a:rPr lang="en-US" altLang="en-US" sz="1092" dirty="0">
                <a:solidFill>
                  <a:srgbClr val="000007"/>
                </a:solidFill>
                <a:latin typeface="Times New Roman" panose="02020603050405020304" pitchFamily="18" charset="0"/>
                <a:cs typeface="Times New Roman" panose="02020603050405020304" pitchFamily="18" charset="0"/>
              </a:rPr>
              <a:t> Coskun; Ok </a:t>
            </a:r>
            <a:r>
              <a:rPr lang="en-US" altLang="en-US" sz="1092" dirty="0" err="1">
                <a:solidFill>
                  <a:srgbClr val="000007"/>
                </a:solidFill>
                <a:latin typeface="Times New Roman" panose="02020603050405020304" pitchFamily="18" charset="0"/>
                <a:cs typeface="Times New Roman" panose="02020603050405020304" pitchFamily="18" charset="0"/>
              </a:rPr>
              <a:t>Kerem</a:t>
            </a:r>
            <a:r>
              <a:rPr lang="en-US" altLang="en-US" sz="1092" dirty="0">
                <a:solidFill>
                  <a:srgbClr val="000007"/>
                </a:solidFill>
                <a:latin typeface="Times New Roman" panose="02020603050405020304" pitchFamily="18" charset="0"/>
                <a:cs typeface="Times New Roman" panose="02020603050405020304" pitchFamily="18" charset="0"/>
              </a:rPr>
              <a:t>, Design science in NFC research, Published in: 2010 International Conference for Internet Technology and Secured Transactions, Date of Conference: 8-11 Nov. 2010, Date Added to IEEE Xplore: 30 December 2010, INSPEC Accession Number: 11706488, Publisher: IEEE, Conference Location: London, UK</a:t>
            </a:r>
            <a:endParaRPr lang="en-IN" altLang="en-US" sz="1092" dirty="0">
              <a:latin typeface="Times New Roman" panose="02020603050405020304" pitchFamily="18" charset="0"/>
              <a:cs typeface="Times New Roman" panose="02020603050405020304" pitchFamily="18" charset="0"/>
            </a:endParaRPr>
          </a:p>
          <a:p>
            <a:pPr algn="just">
              <a:lnSpc>
                <a:spcPct val="150000"/>
              </a:lnSpc>
              <a:spcBef>
                <a:spcPts val="584"/>
              </a:spcBef>
              <a:buClr>
                <a:srgbClr val="000007"/>
              </a:buClr>
              <a:buSzPts val="1200"/>
              <a:buFont typeface="Times New Roman" panose="02020603050405020304" pitchFamily="18" charset="0"/>
              <a:buAutoNum type="arabicPeriod"/>
            </a:pPr>
            <a:endParaRPr lang="en-IN" altLang="en-US" sz="1092" dirty="0">
              <a:latin typeface="Times New Roman" panose="02020603050405020304" pitchFamily="18" charset="0"/>
              <a:cs typeface="Times New Roman" panose="02020603050405020304" pitchFamily="18" charset="0"/>
            </a:endParaRPr>
          </a:p>
        </p:txBody>
      </p:sp>
      <p:sp>
        <p:nvSpPr>
          <p:cNvPr id="6" name="Title 10">
            <a:extLst>
              <a:ext uri="{FF2B5EF4-FFF2-40B4-BE49-F238E27FC236}">
                <a16:creationId xmlns:a16="http://schemas.microsoft.com/office/drawing/2014/main" id="{B600D282-A6BF-A92C-9FB3-6EEA5BEB3735}"/>
              </a:ext>
            </a:extLst>
          </p:cNvPr>
          <p:cNvSpPr>
            <a:spLocks noGrp="1"/>
          </p:cNvSpPr>
          <p:nvPr>
            <p:ph type="title"/>
          </p:nvPr>
        </p:nvSpPr>
        <p:spPr>
          <a:xfrm>
            <a:off x="9608036" y="247404"/>
            <a:ext cx="2231606" cy="280134"/>
          </a:xfrm>
        </p:spPr>
        <p:txBody>
          <a:bodyPr>
            <a:normAutofit fontScale="90000"/>
          </a:bodyPr>
          <a:lstStyle/>
          <a:p>
            <a:r>
              <a:rPr lang="en-IN" sz="1819" i="1" spc="-3" dirty="0">
                <a:solidFill>
                  <a:srgbClr val="422C75"/>
                </a:solidFill>
                <a:latin typeface="Playfair Display"/>
                <a:ea typeface="ＭＳ Ｐゴシック" charset="0"/>
                <a:cs typeface="Playfair Display"/>
              </a:rPr>
              <a:t>Go, change </a:t>
            </a:r>
            <a:r>
              <a:rPr lang="en-IN" sz="1819" i="1" dirty="0">
                <a:solidFill>
                  <a:srgbClr val="422C75"/>
                </a:solidFill>
                <a:latin typeface="Playfair Display"/>
                <a:ea typeface="ＭＳ Ｐゴシック" charset="0"/>
                <a:cs typeface="Playfair Display"/>
              </a:rPr>
              <a:t>the</a:t>
            </a:r>
            <a:r>
              <a:rPr lang="en-IN" sz="1819" i="1" spc="-49" dirty="0">
                <a:solidFill>
                  <a:srgbClr val="422C75"/>
                </a:solidFill>
                <a:latin typeface="Playfair Display"/>
                <a:ea typeface="ＭＳ Ｐゴシック" charset="0"/>
                <a:cs typeface="Playfair Display"/>
              </a:rPr>
              <a:t> </a:t>
            </a:r>
            <a:r>
              <a:rPr lang="en-IN" sz="1819" i="1" spc="-3" dirty="0">
                <a:solidFill>
                  <a:srgbClr val="422C75"/>
                </a:solidFill>
                <a:latin typeface="Playfair Display"/>
                <a:ea typeface="ＭＳ Ｐゴシック" charset="0"/>
                <a:cs typeface="Playfair Display"/>
              </a:rPr>
              <a:t>world</a:t>
            </a:r>
            <a:endParaRPr lang="en-US" altLang="en-US" sz="1819" dirty="0">
              <a:latin typeface="Playfair Display"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6E37B8-8063-D818-024E-303B46AEFBB7}"/>
              </a:ext>
            </a:extLst>
          </p:cNvPr>
          <p:cNvSpPr/>
          <p:nvPr/>
        </p:nvSpPr>
        <p:spPr>
          <a:xfrm>
            <a:off x="611718" y="1026197"/>
            <a:ext cx="11235221" cy="2965107"/>
          </a:xfrm>
          <a:prstGeom prst="rect">
            <a:avLst/>
          </a:prstGeom>
        </p:spPr>
        <p:txBody>
          <a:bodyPr>
            <a:spAutoFit/>
          </a:bodyPr>
          <a:lstStyle/>
          <a:p>
            <a:pPr algn="just" eaLnBrk="1" hangingPunct="1">
              <a:lnSpc>
                <a:spcPct val="200000"/>
              </a:lnSpc>
              <a:buClr>
                <a:srgbClr val="000000"/>
              </a:buClr>
              <a:buSzPct val="45000"/>
              <a:defRPr/>
            </a:pPr>
            <a:r>
              <a:rPr lang="en-IN" sz="2426" spc="-1" dirty="0">
                <a:solidFill>
                  <a:srgbClr val="000000"/>
                </a:solidFill>
                <a:uFill>
                  <a:solidFill>
                    <a:srgbClr val="FFFFFF"/>
                  </a:solidFill>
                </a:uFill>
                <a:latin typeface="Times New Roman" panose="02020603050405020304" pitchFamily="18" charset="0"/>
                <a:cs typeface="Times New Roman" panose="02020603050405020304" pitchFamily="18" charset="0"/>
              </a:rPr>
              <a:t>Application Area:</a:t>
            </a:r>
          </a:p>
          <a:p>
            <a:pPr marL="346558" indent="-346558" algn="just">
              <a:lnSpc>
                <a:spcPct val="200000"/>
              </a:lnSpc>
              <a:buClr>
                <a:srgbClr val="000000"/>
              </a:buClr>
              <a:buSzPct val="45000"/>
              <a:buFont typeface="Wingdings" panose="05000000000000000000" pitchFamily="2" charset="2"/>
              <a:buChar char="Ø"/>
              <a:defRPr/>
            </a:pPr>
            <a:r>
              <a:rPr lang="en-IN" sz="2426" spc="-1" dirty="0">
                <a:solidFill>
                  <a:srgbClr val="000000"/>
                </a:solidFill>
                <a:uFill>
                  <a:solidFill>
                    <a:srgbClr val="FFFFFF"/>
                  </a:solidFill>
                </a:uFill>
                <a:latin typeface="Times New Roman" panose="02020603050405020304" pitchFamily="18" charset="0"/>
                <a:cs typeface="Times New Roman" panose="02020603050405020304" pitchFamily="18" charset="0"/>
              </a:rPr>
              <a:t>Educational Institutions</a:t>
            </a:r>
          </a:p>
          <a:p>
            <a:pPr marL="346558" indent="-346558" algn="just">
              <a:lnSpc>
                <a:spcPct val="200000"/>
              </a:lnSpc>
              <a:buClr>
                <a:srgbClr val="000000"/>
              </a:buClr>
              <a:buSzPct val="45000"/>
              <a:buFont typeface="Wingdings" panose="05000000000000000000" pitchFamily="2" charset="2"/>
              <a:buChar char="Ø"/>
              <a:defRPr/>
            </a:pPr>
            <a:r>
              <a:rPr lang="en-IN" sz="2426" spc="-1" dirty="0">
                <a:solidFill>
                  <a:srgbClr val="000000"/>
                </a:solidFill>
                <a:uFill>
                  <a:solidFill>
                    <a:srgbClr val="FFFFFF"/>
                  </a:solidFill>
                </a:uFill>
                <a:latin typeface="Times New Roman" panose="02020603050405020304" pitchFamily="18" charset="0"/>
                <a:cs typeface="Times New Roman" panose="02020603050405020304" pitchFamily="18" charset="0"/>
              </a:rPr>
              <a:t>Payment Gateways</a:t>
            </a:r>
          </a:p>
          <a:p>
            <a:pPr marL="346558" indent="-346558" algn="just">
              <a:lnSpc>
                <a:spcPct val="200000"/>
              </a:lnSpc>
              <a:buClr>
                <a:srgbClr val="000000"/>
              </a:buClr>
              <a:buSzPct val="45000"/>
              <a:buFont typeface="Wingdings" panose="05000000000000000000" pitchFamily="2" charset="2"/>
              <a:buChar char="Ø"/>
              <a:defRPr/>
            </a:pPr>
            <a:r>
              <a:rPr lang="en-IN" sz="2426" spc="-1" dirty="0">
                <a:solidFill>
                  <a:srgbClr val="000000"/>
                </a:solidFill>
                <a:uFill>
                  <a:solidFill>
                    <a:srgbClr val="FFFFFF"/>
                  </a:solidFill>
                </a:uFill>
                <a:latin typeface="Times New Roman" panose="02020603050405020304" pitchFamily="18" charset="0"/>
                <a:cs typeface="Times New Roman" panose="02020603050405020304" pitchFamily="18" charset="0"/>
              </a:rPr>
              <a:t>Data Transfer</a:t>
            </a:r>
          </a:p>
        </p:txBody>
      </p:sp>
      <p:sp>
        <p:nvSpPr>
          <p:cNvPr id="4" name="object 7">
            <a:extLst>
              <a:ext uri="{FF2B5EF4-FFF2-40B4-BE49-F238E27FC236}">
                <a16:creationId xmlns:a16="http://schemas.microsoft.com/office/drawing/2014/main" id="{8800C9B6-3D10-5FAC-5F93-9FED5D155D4C}"/>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56AD80-FB57-B43F-7269-2671355691D4}"/>
              </a:ext>
            </a:extLst>
          </p:cNvPr>
          <p:cNvSpPr/>
          <p:nvPr/>
        </p:nvSpPr>
        <p:spPr>
          <a:xfrm>
            <a:off x="611718" y="1026197"/>
            <a:ext cx="11235221" cy="4458336"/>
          </a:xfrm>
          <a:prstGeom prst="rect">
            <a:avLst/>
          </a:prstGeom>
        </p:spPr>
        <p:txBody>
          <a:bodyPr>
            <a:spAutoFit/>
          </a:bodyPr>
          <a:lstStyle/>
          <a:p>
            <a:pPr algn="just" eaLnBrk="1" hangingPunct="1">
              <a:lnSpc>
                <a:spcPct val="200000"/>
              </a:lnSpc>
              <a:buClr>
                <a:srgbClr val="000000"/>
              </a:buClr>
              <a:buSzPct val="45000"/>
              <a:defRPr/>
            </a:pPr>
            <a:r>
              <a:rPr lang="en-IN" sz="2426" spc="-1" dirty="0">
                <a:solidFill>
                  <a:srgbClr val="000000"/>
                </a:solidFill>
                <a:uFill>
                  <a:solidFill>
                    <a:srgbClr val="FFFFFF"/>
                  </a:solidFill>
                </a:uFill>
                <a:latin typeface="Times New Roman" panose="02020603050405020304" pitchFamily="18" charset="0"/>
                <a:cs typeface="Times New Roman" panose="02020603050405020304" pitchFamily="18" charset="0"/>
              </a:rPr>
              <a:t>Justification:</a:t>
            </a:r>
          </a:p>
          <a:p>
            <a:pPr algn="just" eaLnBrk="1" hangingPunct="1">
              <a:lnSpc>
                <a:spcPct val="200000"/>
              </a:lnSpc>
              <a:buClr>
                <a:srgbClr val="000000"/>
              </a:buClr>
              <a:buSzPct val="45000"/>
              <a:defRPr/>
            </a:pPr>
            <a:r>
              <a:rPr lang="en-IN" sz="2426" spc="-1" dirty="0">
                <a:solidFill>
                  <a:srgbClr val="000000"/>
                </a:solidFill>
                <a:uFill>
                  <a:solidFill>
                    <a:srgbClr val="FFFFFF"/>
                  </a:solidFill>
                </a:uFill>
                <a:latin typeface="Times New Roman" panose="02020603050405020304" pitchFamily="18" charset="0"/>
                <a:cs typeface="Times New Roman" panose="02020603050405020304" pitchFamily="18" charset="0"/>
              </a:rPr>
              <a:t>NFC is a growing technology that has made its way through our day-to-day life, NFC can be for quick payments and even to transfer data from one device to another. NFC can make making college payments easier and quicker, it can also lessen the manual work required during  taking attendance which is not only time consuming but is difficult to cope up with.</a:t>
            </a:r>
          </a:p>
        </p:txBody>
      </p:sp>
      <p:sp>
        <p:nvSpPr>
          <p:cNvPr id="4" name="object 7">
            <a:extLst>
              <a:ext uri="{FF2B5EF4-FFF2-40B4-BE49-F238E27FC236}">
                <a16:creationId xmlns:a16="http://schemas.microsoft.com/office/drawing/2014/main" id="{1E762D00-1300-1A8A-0636-E6443A83FF51}"/>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159496-1FC4-EB3A-B178-DE3FCB02ADCD}"/>
              </a:ext>
            </a:extLst>
          </p:cNvPr>
          <p:cNvSpPr txBox="1"/>
          <p:nvPr/>
        </p:nvSpPr>
        <p:spPr>
          <a:xfrm>
            <a:off x="689694" y="1395859"/>
            <a:ext cx="10581574" cy="2705484"/>
          </a:xfrm>
          <a:prstGeom prst="rect">
            <a:avLst/>
          </a:prstGeom>
          <a:noFill/>
        </p:spPr>
        <p:txBody>
          <a:bodyPr>
            <a:spAutoFit/>
          </a:bodyPr>
          <a:lstStyle/>
          <a:p>
            <a:pPr>
              <a:defRPr/>
            </a:pPr>
            <a:r>
              <a:rPr lang="en-IN" sz="2426" dirty="0">
                <a:latin typeface="Times New Roman" panose="02020603050405020304" pitchFamily="18" charset="0"/>
                <a:cs typeface="Times New Roman" panose="02020603050405020304" pitchFamily="18" charset="0"/>
              </a:rPr>
              <a:t>Technological developments in the area of study chosen;</a:t>
            </a:r>
          </a:p>
          <a:p>
            <a:pPr>
              <a:defRPr/>
            </a:pPr>
            <a:endParaRPr lang="en-IN" sz="2426" dirty="0">
              <a:latin typeface="Times New Roman" panose="02020603050405020304" pitchFamily="18" charset="0"/>
              <a:cs typeface="Times New Roman" panose="02020603050405020304" pitchFamily="18" charset="0"/>
            </a:endParaRPr>
          </a:p>
          <a:p>
            <a:pPr marL="346558" indent="-346558">
              <a:buFont typeface="Arial" panose="020B0604020202020204" pitchFamily="34" charset="0"/>
              <a:buChar char="•"/>
              <a:defRPr/>
            </a:pPr>
            <a:r>
              <a:rPr lang="en-IN" sz="2426" dirty="0">
                <a:latin typeface="Times New Roman" panose="02020603050405020304" pitchFamily="18" charset="0"/>
                <a:cs typeface="Times New Roman" panose="02020603050405020304" pitchFamily="18" charset="0"/>
              </a:rPr>
              <a:t>NFC Enabled Smartphones (</a:t>
            </a:r>
            <a:r>
              <a:rPr lang="en-IN" sz="2426" dirty="0" err="1">
                <a:latin typeface="Times New Roman" panose="02020603050405020304" pitchFamily="18" charset="0"/>
                <a:cs typeface="Times New Roman" panose="02020603050405020304" pitchFamily="18" charset="0"/>
              </a:rPr>
              <a:t>Gpay</a:t>
            </a:r>
            <a:r>
              <a:rPr lang="en-IN" sz="2426" dirty="0">
                <a:latin typeface="Times New Roman" panose="02020603050405020304" pitchFamily="18" charset="0"/>
                <a:cs typeface="Times New Roman" panose="02020603050405020304" pitchFamily="18" charset="0"/>
              </a:rPr>
              <a:t>, Apple pay)</a:t>
            </a:r>
          </a:p>
          <a:p>
            <a:pPr marL="346558" indent="-346558">
              <a:buFont typeface="Arial" panose="020B0604020202020204" pitchFamily="34" charset="0"/>
              <a:buChar char="•"/>
              <a:defRPr/>
            </a:pPr>
            <a:endParaRPr lang="en-IN" sz="2426" dirty="0">
              <a:latin typeface="Times New Roman" panose="02020603050405020304" pitchFamily="18" charset="0"/>
              <a:cs typeface="Times New Roman" panose="02020603050405020304" pitchFamily="18" charset="0"/>
            </a:endParaRPr>
          </a:p>
          <a:p>
            <a:pPr marL="346558" indent="-346558">
              <a:buFont typeface="Arial" panose="020B0604020202020204" pitchFamily="34" charset="0"/>
              <a:buChar char="•"/>
              <a:defRPr/>
            </a:pPr>
            <a:r>
              <a:rPr lang="en-IN" sz="2426" dirty="0">
                <a:latin typeface="Times New Roman" panose="02020603050405020304" pitchFamily="18" charset="0"/>
                <a:cs typeface="Times New Roman" panose="02020603050405020304" pitchFamily="18" charset="0"/>
              </a:rPr>
              <a:t>NFC Enables Cards</a:t>
            </a:r>
          </a:p>
          <a:p>
            <a:pPr marL="346558" indent="-346558">
              <a:buFont typeface="Arial" panose="020B0604020202020204" pitchFamily="34" charset="0"/>
              <a:buChar char="•"/>
              <a:defRPr/>
            </a:pPr>
            <a:endParaRPr lang="en-IN" sz="2426" dirty="0">
              <a:latin typeface="Times New Roman" panose="02020603050405020304" pitchFamily="18" charset="0"/>
              <a:cs typeface="Times New Roman" panose="02020603050405020304" pitchFamily="18" charset="0"/>
            </a:endParaRPr>
          </a:p>
          <a:p>
            <a:pPr marL="346558" indent="-346558">
              <a:buFont typeface="Arial" panose="020B0604020202020204" pitchFamily="34" charset="0"/>
              <a:buChar char="•"/>
              <a:defRPr/>
            </a:pPr>
            <a:r>
              <a:rPr lang="en-IN" sz="2426" dirty="0">
                <a:latin typeface="Times New Roman" panose="02020603050405020304" pitchFamily="18" charset="0"/>
                <a:cs typeface="Times New Roman" panose="02020603050405020304" pitchFamily="18" charset="0"/>
              </a:rPr>
              <a:t>NFC Enabled Printers</a:t>
            </a:r>
          </a:p>
        </p:txBody>
      </p:sp>
      <p:sp>
        <p:nvSpPr>
          <p:cNvPr id="5" name="object 7">
            <a:extLst>
              <a:ext uri="{FF2B5EF4-FFF2-40B4-BE49-F238E27FC236}">
                <a16:creationId xmlns:a16="http://schemas.microsoft.com/office/drawing/2014/main" id="{D100BF21-2051-02EF-5C2F-F5529E29BA9D}"/>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22A657-C819-5C29-55CA-02F53D570AD9}"/>
              </a:ext>
            </a:extLst>
          </p:cNvPr>
          <p:cNvSpPr/>
          <p:nvPr/>
        </p:nvSpPr>
        <p:spPr>
          <a:xfrm>
            <a:off x="428" y="-3658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7411" name="object 4">
            <a:extLst>
              <a:ext uri="{FF2B5EF4-FFF2-40B4-BE49-F238E27FC236}">
                <a16:creationId xmlns:a16="http://schemas.microsoft.com/office/drawing/2014/main" id="{5B46C49C-5D1E-6285-26D4-B0CB863620AD}"/>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7412" name="object 5">
            <a:extLst>
              <a:ext uri="{FF2B5EF4-FFF2-40B4-BE49-F238E27FC236}">
                <a16:creationId xmlns:a16="http://schemas.microsoft.com/office/drawing/2014/main" id="{3BC388BB-E295-596B-A8C4-AE5F701782D5}"/>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17413" name="object 6">
            <a:extLst>
              <a:ext uri="{FF2B5EF4-FFF2-40B4-BE49-F238E27FC236}">
                <a16:creationId xmlns:a16="http://schemas.microsoft.com/office/drawing/2014/main" id="{B9512888-9638-A5BC-9746-8CC0B2B90056}"/>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7414" name="object 7">
            <a:extLst>
              <a:ext uri="{FF2B5EF4-FFF2-40B4-BE49-F238E27FC236}">
                <a16:creationId xmlns:a16="http://schemas.microsoft.com/office/drawing/2014/main" id="{BD17C57F-3D1F-BD2A-93CC-74B3CCBED1AA}"/>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50AA83CF-3731-050E-3EED-C756D9FB5D34}"/>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A41E27F9-BD51-EE10-CCFE-2B2A08E36E48}"/>
              </a:ext>
            </a:extLst>
          </p:cNvPr>
          <p:cNvSpPr/>
          <p:nvPr/>
        </p:nvSpPr>
        <p:spPr>
          <a:xfrm>
            <a:off x="611718" y="1026197"/>
            <a:ext cx="11235221" cy="5691302"/>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DB9039E5-289E-447B-25E4-51534D625D88}"/>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Review </a:t>
            </a:r>
          </a:p>
        </p:txBody>
      </p:sp>
      <p:graphicFrame>
        <p:nvGraphicFramePr>
          <p:cNvPr id="12" name="Table 11">
            <a:extLst>
              <a:ext uri="{FF2B5EF4-FFF2-40B4-BE49-F238E27FC236}">
                <a16:creationId xmlns:a16="http://schemas.microsoft.com/office/drawing/2014/main" id="{BBD88777-0518-4871-1245-071058EEECE8}"/>
              </a:ext>
            </a:extLst>
          </p:cNvPr>
          <p:cNvGraphicFramePr>
            <a:graphicFrameLocks noGrp="1"/>
          </p:cNvGraphicFramePr>
          <p:nvPr/>
        </p:nvGraphicFramePr>
        <p:xfrm>
          <a:off x="1039140" y="1811729"/>
          <a:ext cx="9950068" cy="2482443"/>
        </p:xfrm>
        <a:graphic>
          <a:graphicData uri="http://schemas.openxmlformats.org/drawingml/2006/table">
            <a:tbl>
              <a:tblPr firstRow="1" bandRow="1">
                <a:tableStyleId>{5C22544A-7EE6-4342-B048-85BDC9FD1C3A}</a:tableStyleId>
              </a:tblPr>
              <a:tblGrid>
                <a:gridCol w="2487517">
                  <a:extLst>
                    <a:ext uri="{9D8B030D-6E8A-4147-A177-3AD203B41FA5}">
                      <a16:colId xmlns:a16="http://schemas.microsoft.com/office/drawing/2014/main" val="20000"/>
                    </a:ext>
                  </a:extLst>
                </a:gridCol>
                <a:gridCol w="2487517">
                  <a:extLst>
                    <a:ext uri="{9D8B030D-6E8A-4147-A177-3AD203B41FA5}">
                      <a16:colId xmlns:a16="http://schemas.microsoft.com/office/drawing/2014/main" val="20001"/>
                    </a:ext>
                  </a:extLst>
                </a:gridCol>
                <a:gridCol w="2487517">
                  <a:extLst>
                    <a:ext uri="{9D8B030D-6E8A-4147-A177-3AD203B41FA5}">
                      <a16:colId xmlns:a16="http://schemas.microsoft.com/office/drawing/2014/main" val="20002"/>
                    </a:ext>
                  </a:extLst>
                </a:gridCol>
                <a:gridCol w="2487517">
                  <a:extLst>
                    <a:ext uri="{9D8B030D-6E8A-4147-A177-3AD203B41FA5}">
                      <a16:colId xmlns:a16="http://schemas.microsoft.com/office/drawing/2014/main" val="20003"/>
                    </a:ext>
                  </a:extLst>
                </a:gridCol>
              </a:tblGrid>
              <a:tr h="369611">
                <a:tc>
                  <a:txBody>
                    <a:bodyPr/>
                    <a:lstStyle/>
                    <a:p>
                      <a:r>
                        <a:rPr lang="en-IN" sz="1500" b="1" dirty="0">
                          <a:latin typeface="Times New Roman" panose="02020603050405020304" pitchFamily="18" charset="0"/>
                          <a:cs typeface="Times New Roman" panose="02020603050405020304" pitchFamily="18" charset="0"/>
                        </a:rPr>
                        <a:t>S No </a:t>
                      </a:r>
                    </a:p>
                  </a:txBody>
                  <a:tcPr marL="55449" marR="55449" marT="27716" marB="27716"/>
                </a:tc>
                <a:tc>
                  <a:txBody>
                    <a:bodyPr/>
                    <a:lstStyle/>
                    <a:p>
                      <a:r>
                        <a:rPr lang="en-IN" sz="1500" b="1" dirty="0">
                          <a:latin typeface="Times New Roman" panose="02020603050405020304" pitchFamily="18" charset="0"/>
                          <a:cs typeface="Times New Roman" panose="02020603050405020304" pitchFamily="18" charset="0"/>
                        </a:rPr>
                        <a:t>Author and Paper title</a:t>
                      </a:r>
                    </a:p>
                  </a:txBody>
                  <a:tcPr marL="55449" marR="55449" marT="27716" marB="27716"/>
                </a:tc>
                <a:tc>
                  <a:txBody>
                    <a:bodyPr/>
                    <a:lstStyle/>
                    <a:p>
                      <a:r>
                        <a:rPr lang="en-IN" sz="1500" b="1" dirty="0">
                          <a:latin typeface="Times New Roman" panose="02020603050405020304" pitchFamily="18" charset="0"/>
                          <a:cs typeface="Times New Roman" panose="02020603050405020304" pitchFamily="18" charset="0"/>
                        </a:rPr>
                        <a:t>Details of</a:t>
                      </a:r>
                      <a:r>
                        <a:rPr lang="en-IN" sz="1500" b="1" baseline="0" dirty="0">
                          <a:latin typeface="Times New Roman" panose="02020603050405020304" pitchFamily="18" charset="0"/>
                          <a:cs typeface="Times New Roman" panose="02020603050405020304" pitchFamily="18" charset="0"/>
                        </a:rPr>
                        <a:t> Publication </a:t>
                      </a:r>
                      <a:endParaRPr lang="en-IN" sz="1500" b="1" dirty="0">
                        <a:latin typeface="Times New Roman" panose="02020603050405020304" pitchFamily="18" charset="0"/>
                        <a:cs typeface="Times New Roman" panose="02020603050405020304" pitchFamily="18" charset="0"/>
                      </a:endParaRPr>
                    </a:p>
                  </a:txBody>
                  <a:tcPr marL="55449" marR="55449" marT="27716" marB="27716"/>
                </a:tc>
                <a:tc>
                  <a:txBody>
                    <a:bodyPr/>
                    <a:lstStyle/>
                    <a:p>
                      <a:r>
                        <a:rPr lang="en-IN" sz="1500" b="1" dirty="0">
                          <a:latin typeface="Times New Roman" panose="02020603050405020304" pitchFamily="18" charset="0"/>
                          <a:cs typeface="Times New Roman" panose="02020603050405020304" pitchFamily="18" charset="0"/>
                        </a:rPr>
                        <a:t>Summary of the Paper </a:t>
                      </a:r>
                    </a:p>
                  </a:txBody>
                  <a:tcPr marL="55449" marR="55449" marT="27716" marB="27716"/>
                </a:tc>
                <a:extLst>
                  <a:ext uri="{0D108BD9-81ED-4DB2-BD59-A6C34878D82A}">
                    <a16:rowId xmlns:a16="http://schemas.microsoft.com/office/drawing/2014/main" val="10000"/>
                  </a:ext>
                </a:extLst>
              </a:tr>
              <a:tr h="2051607">
                <a:tc>
                  <a:txBody>
                    <a:bodyPr/>
                    <a:lstStyle/>
                    <a:p>
                      <a:r>
                        <a:rPr lang="en-IN" sz="1500" dirty="0">
                          <a:latin typeface="Times New Roman" panose="02020603050405020304" pitchFamily="18" charset="0"/>
                          <a:cs typeface="Times New Roman" panose="02020603050405020304" pitchFamily="18" charset="0"/>
                        </a:rPr>
                        <a:t>1</a:t>
                      </a:r>
                    </a:p>
                  </a:txBody>
                  <a:tcPr marL="55449" marR="55449" marT="27716" marB="27716"/>
                </a:tc>
                <a:tc>
                  <a:txBody>
                    <a:bodyPr/>
                    <a:lstStyle/>
                    <a:p>
                      <a:pPr algn="l"/>
                      <a:r>
                        <a:rPr lang="en-IN" sz="1500" dirty="0">
                          <a:latin typeface="Times New Roman" panose="02020603050405020304" pitchFamily="18" charset="0"/>
                          <a:cs typeface="Times New Roman" panose="02020603050405020304" pitchFamily="18" charset="0"/>
                        </a:rPr>
                        <a:t>Martin </a:t>
                      </a:r>
                      <a:r>
                        <a:rPr lang="en-IN" sz="1500" dirty="0" err="1">
                          <a:latin typeface="Times New Roman" panose="02020603050405020304" pitchFamily="18" charset="0"/>
                          <a:cs typeface="Times New Roman" panose="02020603050405020304" pitchFamily="18" charset="0"/>
                        </a:rPr>
                        <a:t>Erb</a:t>
                      </a:r>
                      <a:r>
                        <a:rPr lang="en-IN" sz="1500" dirty="0">
                          <a:latin typeface="Times New Roman" panose="02020603050405020304" pitchFamily="18" charset="0"/>
                          <a:cs typeface="Times New Roman" panose="02020603050405020304" pitchFamily="18" charset="0"/>
                        </a:rPr>
                        <a:t>; Christian Steger; </a:t>
                      </a:r>
                      <a:r>
                        <a:rPr lang="en-IN" sz="1500" dirty="0" err="1">
                          <a:latin typeface="Times New Roman" panose="02020603050405020304" pitchFamily="18" charset="0"/>
                          <a:cs typeface="Times New Roman" panose="02020603050405020304" pitchFamily="18" charset="0"/>
                        </a:rPr>
                        <a:t>MartinTroyer;Josef</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Preishuber-Pflügl</a:t>
                      </a:r>
                      <a:endParaRPr lang="en-IN" sz="1500" dirty="0">
                        <a:latin typeface="Times New Roman" panose="02020603050405020304" pitchFamily="18" charset="0"/>
                        <a:cs typeface="Times New Roman" panose="02020603050405020304" pitchFamily="18" charset="0"/>
                      </a:endParaRPr>
                    </a:p>
                    <a:p>
                      <a:pPr algn="l"/>
                      <a:r>
                        <a:rPr lang="en-US" sz="1500" b="1" dirty="0">
                          <a:latin typeface="Times New Roman" panose="02020603050405020304" pitchFamily="18" charset="0"/>
                          <a:cs typeface="Times New Roman" panose="02020603050405020304" pitchFamily="18" charset="0"/>
                        </a:rPr>
                        <a:t>A Framework for Automated NFC Interoperability Test Systems</a:t>
                      </a:r>
                      <a:endParaRPr lang="en-IN" sz="1500" b="1" dirty="0">
                        <a:latin typeface="Times New Roman" panose="02020603050405020304" pitchFamily="18" charset="0"/>
                        <a:cs typeface="Times New Roman" panose="02020603050405020304" pitchFamily="18" charset="0"/>
                      </a:endParaRPr>
                    </a:p>
                  </a:txBody>
                  <a:tcPr marL="55449" marR="55449" marT="27716" marB="27716"/>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Published in: IEEE Journal of Radio Frequency Identification ( Volume: 5, Issue: 4, Dec. 2021) Page(s): 357 - 367 Date of Publication: 30 June 2021   INSPEC Accession Number: 21299135 DOI: 10.1109/JRFID.2021.3093589 Publisher: IEEE</a:t>
                      </a:r>
                      <a:endParaRPr lang="en-IN" sz="1500" dirty="0">
                        <a:latin typeface="Times New Roman" panose="02020603050405020304" pitchFamily="18" charset="0"/>
                        <a:cs typeface="Times New Roman" panose="02020603050405020304" pitchFamily="18" charset="0"/>
                      </a:endParaRPr>
                    </a:p>
                  </a:txBody>
                  <a:tcPr marL="55449" marR="55449" marT="27716" marB="27716"/>
                </a:tc>
                <a:tc>
                  <a:txBody>
                    <a:bodyPr/>
                    <a:lstStyle/>
                    <a:p>
                      <a:pPr algn="l"/>
                      <a:r>
                        <a:rPr lang="en-US" sz="1500" b="0" i="0" dirty="0">
                          <a:solidFill>
                            <a:schemeClr val="dk1"/>
                          </a:solidFill>
                          <a:effectLst/>
                          <a:latin typeface="+mn-lt"/>
                          <a:ea typeface="+mn-ea"/>
                          <a:cs typeface="+mn-cs"/>
                        </a:rPr>
                        <a:t>The framework presented in this article allows gathering additional information about the NFC communication, improves the test results, and decreases time-consuming manual debugging sessions in case of any error.</a:t>
                      </a:r>
                      <a:endParaRPr lang="en-IN" sz="1500" dirty="0">
                        <a:latin typeface="Times New Roman" panose="02020603050405020304" pitchFamily="18" charset="0"/>
                        <a:cs typeface="Times New Roman" panose="02020603050405020304" pitchFamily="18" charset="0"/>
                      </a:endParaRPr>
                    </a:p>
                  </a:txBody>
                  <a:tcPr marL="55449" marR="55449" marT="27716" marB="27716"/>
                </a:tc>
                <a:extLst>
                  <a:ext uri="{0D108BD9-81ED-4DB2-BD59-A6C34878D82A}">
                    <a16:rowId xmlns:a16="http://schemas.microsoft.com/office/drawing/2014/main" val="10001"/>
                  </a:ext>
                </a:extLst>
              </a:tr>
            </a:tbl>
          </a:graphicData>
        </a:graphic>
      </p:graphicFrame>
      <p:sp>
        <p:nvSpPr>
          <p:cNvPr id="14" name="object 7">
            <a:extLst>
              <a:ext uri="{FF2B5EF4-FFF2-40B4-BE49-F238E27FC236}">
                <a16:creationId xmlns:a16="http://schemas.microsoft.com/office/drawing/2014/main" id="{940485E2-C039-928A-42C8-55EB754C680A}"/>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object 4">
            <a:extLst>
              <a:ext uri="{FF2B5EF4-FFF2-40B4-BE49-F238E27FC236}">
                <a16:creationId xmlns:a16="http://schemas.microsoft.com/office/drawing/2014/main" id="{AF2F22B3-E797-4A6B-B676-DED0D12F7577}"/>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9460" name="object 5">
            <a:extLst>
              <a:ext uri="{FF2B5EF4-FFF2-40B4-BE49-F238E27FC236}">
                <a16:creationId xmlns:a16="http://schemas.microsoft.com/office/drawing/2014/main" id="{C0397667-EC5E-9BF7-9A2B-ABF6957ED1B2}"/>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19461" name="object 6">
            <a:extLst>
              <a:ext uri="{FF2B5EF4-FFF2-40B4-BE49-F238E27FC236}">
                <a16:creationId xmlns:a16="http://schemas.microsoft.com/office/drawing/2014/main" id="{CA0FA44E-1FF4-D069-7F95-D69C904F4FFD}"/>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9462" name="object 7">
            <a:extLst>
              <a:ext uri="{FF2B5EF4-FFF2-40B4-BE49-F238E27FC236}">
                <a16:creationId xmlns:a16="http://schemas.microsoft.com/office/drawing/2014/main" id="{E37F2A09-FDA7-0D1B-2009-9CA080A9C203}"/>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29A99BC6-9FBC-1319-EF1B-D06F83A0FFF0}"/>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1E498C17-294B-8577-6704-DEAB75E6A6CD}"/>
              </a:ext>
            </a:extLst>
          </p:cNvPr>
          <p:cNvSpPr/>
          <p:nvPr/>
        </p:nvSpPr>
        <p:spPr>
          <a:xfrm>
            <a:off x="611718" y="1026197"/>
            <a:ext cx="11235221" cy="5691302"/>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2AF26A2B-8CC7-0B5C-1F1E-17D2F250F3F5}"/>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Review </a:t>
            </a:r>
          </a:p>
        </p:txBody>
      </p:sp>
      <p:graphicFrame>
        <p:nvGraphicFramePr>
          <p:cNvPr id="12" name="Table 11">
            <a:extLst>
              <a:ext uri="{FF2B5EF4-FFF2-40B4-BE49-F238E27FC236}">
                <a16:creationId xmlns:a16="http://schemas.microsoft.com/office/drawing/2014/main" id="{2E874016-951F-5F09-D785-9B3828D105BF}"/>
              </a:ext>
            </a:extLst>
          </p:cNvPr>
          <p:cNvGraphicFramePr>
            <a:graphicFrameLocks noGrp="1"/>
          </p:cNvGraphicFramePr>
          <p:nvPr/>
        </p:nvGraphicFramePr>
        <p:xfrm>
          <a:off x="1039140" y="1811729"/>
          <a:ext cx="9950068" cy="1939616"/>
        </p:xfrm>
        <a:graphic>
          <a:graphicData uri="http://schemas.openxmlformats.org/drawingml/2006/table">
            <a:tbl>
              <a:tblPr firstRow="1" bandRow="1">
                <a:tableStyleId>{5C22544A-7EE6-4342-B048-85BDC9FD1C3A}</a:tableStyleId>
              </a:tblPr>
              <a:tblGrid>
                <a:gridCol w="2487517">
                  <a:extLst>
                    <a:ext uri="{9D8B030D-6E8A-4147-A177-3AD203B41FA5}">
                      <a16:colId xmlns:a16="http://schemas.microsoft.com/office/drawing/2014/main" val="20000"/>
                    </a:ext>
                  </a:extLst>
                </a:gridCol>
                <a:gridCol w="2487517">
                  <a:extLst>
                    <a:ext uri="{9D8B030D-6E8A-4147-A177-3AD203B41FA5}">
                      <a16:colId xmlns:a16="http://schemas.microsoft.com/office/drawing/2014/main" val="20001"/>
                    </a:ext>
                  </a:extLst>
                </a:gridCol>
                <a:gridCol w="2487517">
                  <a:extLst>
                    <a:ext uri="{9D8B030D-6E8A-4147-A177-3AD203B41FA5}">
                      <a16:colId xmlns:a16="http://schemas.microsoft.com/office/drawing/2014/main" val="20002"/>
                    </a:ext>
                  </a:extLst>
                </a:gridCol>
                <a:gridCol w="2487517">
                  <a:extLst>
                    <a:ext uri="{9D8B030D-6E8A-4147-A177-3AD203B41FA5}">
                      <a16:colId xmlns:a16="http://schemas.microsoft.com/office/drawing/2014/main" val="20003"/>
                    </a:ext>
                  </a:extLst>
                </a:gridCol>
              </a:tblGrid>
              <a:tr h="277205">
                <a:tc>
                  <a:txBody>
                    <a:bodyPr/>
                    <a:lstStyle/>
                    <a:p>
                      <a:r>
                        <a:rPr lang="en-IN" sz="1500" b="1" dirty="0">
                          <a:latin typeface="Times New Roman" panose="02020603050405020304" pitchFamily="18" charset="0"/>
                          <a:cs typeface="Times New Roman" panose="02020603050405020304" pitchFamily="18" charset="0"/>
                        </a:rPr>
                        <a:t>S No </a:t>
                      </a:r>
                    </a:p>
                  </a:txBody>
                  <a:tcPr marL="55449" marR="55449" marT="27704" marB="27704"/>
                </a:tc>
                <a:tc>
                  <a:txBody>
                    <a:bodyPr/>
                    <a:lstStyle/>
                    <a:p>
                      <a:r>
                        <a:rPr lang="en-IN" sz="1500" b="1" dirty="0">
                          <a:latin typeface="Times New Roman" panose="02020603050405020304" pitchFamily="18" charset="0"/>
                          <a:cs typeface="Times New Roman" panose="02020603050405020304" pitchFamily="18" charset="0"/>
                        </a:rPr>
                        <a:t>Author and Paper title</a:t>
                      </a:r>
                    </a:p>
                  </a:txBody>
                  <a:tcPr marL="55449" marR="55449" marT="27704" marB="27704"/>
                </a:tc>
                <a:tc>
                  <a:txBody>
                    <a:bodyPr/>
                    <a:lstStyle/>
                    <a:p>
                      <a:r>
                        <a:rPr lang="en-IN" sz="1500" b="1" dirty="0">
                          <a:latin typeface="Times New Roman" panose="02020603050405020304" pitchFamily="18" charset="0"/>
                          <a:cs typeface="Times New Roman" panose="02020603050405020304" pitchFamily="18" charset="0"/>
                        </a:rPr>
                        <a:t>Details of</a:t>
                      </a:r>
                      <a:r>
                        <a:rPr lang="en-IN" sz="1500" b="1" baseline="0" dirty="0">
                          <a:latin typeface="Times New Roman" panose="02020603050405020304" pitchFamily="18" charset="0"/>
                          <a:cs typeface="Times New Roman" panose="02020603050405020304" pitchFamily="18" charset="0"/>
                        </a:rPr>
                        <a:t> Publication </a:t>
                      </a:r>
                      <a:endParaRPr lang="en-IN" sz="1500" b="1" dirty="0">
                        <a:latin typeface="Times New Roman" panose="02020603050405020304" pitchFamily="18" charset="0"/>
                        <a:cs typeface="Times New Roman" panose="02020603050405020304" pitchFamily="18" charset="0"/>
                      </a:endParaRPr>
                    </a:p>
                  </a:txBody>
                  <a:tcPr marL="55449" marR="55449" marT="27704" marB="27704"/>
                </a:tc>
                <a:tc>
                  <a:txBody>
                    <a:bodyPr/>
                    <a:lstStyle/>
                    <a:p>
                      <a:pPr algn="l"/>
                      <a:r>
                        <a:rPr lang="en-IN" sz="1500" b="1" dirty="0">
                          <a:latin typeface="Times New Roman" panose="02020603050405020304" pitchFamily="18" charset="0"/>
                          <a:cs typeface="Times New Roman" panose="02020603050405020304" pitchFamily="18" charset="0"/>
                        </a:rPr>
                        <a:t>Summary of the Paper </a:t>
                      </a:r>
                    </a:p>
                  </a:txBody>
                  <a:tcPr marL="55449" marR="55449" marT="27704" marB="27704"/>
                </a:tc>
                <a:extLst>
                  <a:ext uri="{0D108BD9-81ED-4DB2-BD59-A6C34878D82A}">
                    <a16:rowId xmlns:a16="http://schemas.microsoft.com/office/drawing/2014/main" val="10000"/>
                  </a:ext>
                </a:extLst>
              </a:tr>
              <a:tr h="1607988">
                <a:tc>
                  <a:txBody>
                    <a:bodyPr/>
                    <a:lstStyle/>
                    <a:p>
                      <a:r>
                        <a:rPr lang="en-IN" sz="1500" dirty="0">
                          <a:latin typeface="Times New Roman" panose="02020603050405020304" pitchFamily="18" charset="0"/>
                          <a:cs typeface="Times New Roman" panose="02020603050405020304" pitchFamily="18" charset="0"/>
                        </a:rPr>
                        <a:t>2</a:t>
                      </a:r>
                    </a:p>
                  </a:txBody>
                  <a:tcPr marL="55449" marR="55449" marT="27704" marB="27704"/>
                </a:tc>
                <a:tc>
                  <a:txBody>
                    <a:bodyPr/>
                    <a:lstStyle/>
                    <a:p>
                      <a:r>
                        <a:rPr lang="en-IN" sz="1500" b="0" i="0" u="none" strike="noStrike" dirty="0">
                          <a:effectLst/>
                          <a:latin typeface="Times New Roman" panose="02020603050405020304" pitchFamily="18" charset="0"/>
                          <a:cs typeface="Times New Roman" panose="02020603050405020304" pitchFamily="18" charset="0"/>
                        </a:rPr>
                        <a:t>Bander A. </a:t>
                      </a:r>
                      <a:r>
                        <a:rPr lang="en-IN" sz="1500" b="0" i="0" u="none" strike="noStrike" dirty="0" err="1">
                          <a:effectLst/>
                          <a:latin typeface="Times New Roman" panose="02020603050405020304" pitchFamily="18" charset="0"/>
                          <a:cs typeface="Times New Roman" panose="02020603050405020304" pitchFamily="18" charset="0"/>
                        </a:rPr>
                        <a:t>Alzahrani</a:t>
                      </a:r>
                      <a:r>
                        <a:rPr lang="en-IN" sz="1500" b="0" i="0" u="none" strike="noStrike" dirty="0">
                          <a:effectLst/>
                          <a:latin typeface="Times New Roman" panose="02020603050405020304" pitchFamily="18" charset="0"/>
                          <a:cs typeface="Times New Roman" panose="02020603050405020304" pitchFamily="18" charset="0"/>
                        </a:rPr>
                        <a:t>  , Khalid Mahmood  , and </a:t>
                      </a:r>
                      <a:r>
                        <a:rPr lang="en-IN" sz="1500" b="0" i="0" u="none" strike="noStrike" dirty="0" err="1">
                          <a:effectLst/>
                          <a:latin typeface="Times New Roman" panose="02020603050405020304" pitchFamily="18" charset="0"/>
                          <a:cs typeface="Times New Roman" panose="02020603050405020304" pitchFamily="18" charset="0"/>
                        </a:rPr>
                        <a:t>Saru</a:t>
                      </a:r>
                      <a:r>
                        <a:rPr lang="en-IN" sz="1500" b="0" i="0" u="none" strike="noStrike" dirty="0">
                          <a:effectLst/>
                          <a:latin typeface="Times New Roman" panose="02020603050405020304" pitchFamily="18" charset="0"/>
                          <a:cs typeface="Times New Roman" panose="02020603050405020304" pitchFamily="18" charset="0"/>
                        </a:rPr>
                        <a:t> Kumari </a:t>
                      </a:r>
                      <a:r>
                        <a:rPr lang="en-US" sz="1500" b="1" dirty="0">
                          <a:latin typeface="Times New Roman" panose="02020603050405020304" pitchFamily="18" charset="0"/>
                          <a:cs typeface="Times New Roman" panose="02020603050405020304" pitchFamily="18" charset="0"/>
                        </a:rPr>
                        <a:t>Lightweight Authentication Protocol for NFC Based Anti-Counterfeiting System in IoT Infrastructure</a:t>
                      </a:r>
                      <a:endParaRPr lang="en-IN" sz="1500" b="1" dirty="0">
                        <a:latin typeface="Times New Roman" panose="02020603050405020304" pitchFamily="18" charset="0"/>
                        <a:cs typeface="Times New Roman" panose="02020603050405020304" pitchFamily="18" charset="0"/>
                      </a:endParaRPr>
                    </a:p>
                  </a:txBody>
                  <a:tcPr marL="55449" marR="55449" marT="27704" marB="27704"/>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Received April 6, 2020, accepted April 16, 2020, date of publication April 21, 2020, date of current version May 6, 2020.</a:t>
                      </a:r>
                    </a:p>
                    <a:p>
                      <a:pPr marL="0" marR="0" indent="0" defTabSz="91440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IEEE Access</a:t>
                      </a:r>
                      <a:endParaRPr lang="en-IN" sz="1500" dirty="0">
                        <a:latin typeface="Times New Roman" panose="02020603050405020304" pitchFamily="18" charset="0"/>
                        <a:cs typeface="Times New Roman" panose="02020603050405020304" pitchFamily="18" charset="0"/>
                      </a:endParaRPr>
                    </a:p>
                  </a:txBody>
                  <a:tcPr marL="55449" marR="55449" marT="27704" marB="27704"/>
                </a:tc>
                <a:tc>
                  <a:txBody>
                    <a:bodyPr/>
                    <a:lstStyle/>
                    <a:p>
                      <a:pPr algn="l"/>
                      <a:r>
                        <a:rPr lang="en-US" sz="1500" b="0" i="0" dirty="0">
                          <a:solidFill>
                            <a:schemeClr val="dk1"/>
                          </a:solidFill>
                          <a:effectLst/>
                          <a:latin typeface="+mn-lt"/>
                          <a:ea typeface="+mn-ea"/>
                          <a:cs typeface="+mn-cs"/>
                        </a:rPr>
                        <a:t>In this it introduces a novel authentication protocol for anti-counterfeited drugs systems based on Internet of Things (IoT) to help checking the validity of drugs ‘‘unit dosage’’.</a:t>
                      </a:r>
                      <a:endParaRPr lang="en-IN" sz="1500" dirty="0">
                        <a:latin typeface="Times New Roman" panose="02020603050405020304" pitchFamily="18" charset="0"/>
                        <a:cs typeface="Times New Roman" panose="02020603050405020304" pitchFamily="18" charset="0"/>
                      </a:endParaRPr>
                    </a:p>
                  </a:txBody>
                  <a:tcPr marL="55449" marR="55449" marT="27704" marB="27704"/>
                </a:tc>
                <a:extLst>
                  <a:ext uri="{0D108BD9-81ED-4DB2-BD59-A6C34878D82A}">
                    <a16:rowId xmlns:a16="http://schemas.microsoft.com/office/drawing/2014/main" val="10001"/>
                  </a:ext>
                </a:extLst>
              </a:tr>
            </a:tbl>
          </a:graphicData>
        </a:graphic>
      </p:graphicFrame>
      <p:sp>
        <p:nvSpPr>
          <p:cNvPr id="14" name="object 7">
            <a:extLst>
              <a:ext uri="{FF2B5EF4-FFF2-40B4-BE49-F238E27FC236}">
                <a16:creationId xmlns:a16="http://schemas.microsoft.com/office/drawing/2014/main" id="{55745B8A-0C79-EB7B-43D7-679F62D3E271}"/>
              </a:ext>
            </a:extLst>
          </p:cNvPr>
          <p:cNvSpPr txBox="1">
            <a:spLocks noGrp="1"/>
          </p:cNvSpPr>
          <p:nvPr>
            <p:ph type="title"/>
          </p:nvPr>
        </p:nvSpPr>
        <p:spPr>
          <a:xfrm>
            <a:off x="9607550" y="257275"/>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object 4">
            <a:extLst>
              <a:ext uri="{FF2B5EF4-FFF2-40B4-BE49-F238E27FC236}">
                <a16:creationId xmlns:a16="http://schemas.microsoft.com/office/drawing/2014/main" id="{A7B9D4F7-12CC-D559-D6E9-625BDE5F208A}"/>
              </a:ext>
            </a:extLst>
          </p:cNvPr>
          <p:cNvSpPr>
            <a:spLocks/>
          </p:cNvSpPr>
          <p:nvPr/>
        </p:nvSpPr>
        <p:spPr bwMode="auto">
          <a:xfrm>
            <a:off x="611718" y="722959"/>
            <a:ext cx="11235221" cy="0"/>
          </a:xfrm>
          <a:custGeom>
            <a:avLst/>
            <a:gdLst>
              <a:gd name="T0" fmla="*/ 0 w 18527395"/>
              <a:gd name="T1" fmla="*/ 1854207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21508" name="object 5">
            <a:extLst>
              <a:ext uri="{FF2B5EF4-FFF2-40B4-BE49-F238E27FC236}">
                <a16:creationId xmlns:a16="http://schemas.microsoft.com/office/drawing/2014/main" id="{2C725CB2-E487-C020-6B26-8E89B6FEAF70}"/>
              </a:ext>
            </a:extLst>
          </p:cNvPr>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cs typeface="Arial" panose="020B0604020202020204" pitchFamily="34" charset="0"/>
            </a:endParaRPr>
          </a:p>
        </p:txBody>
      </p:sp>
      <p:sp>
        <p:nvSpPr>
          <p:cNvPr id="21509" name="object 6">
            <a:extLst>
              <a:ext uri="{FF2B5EF4-FFF2-40B4-BE49-F238E27FC236}">
                <a16:creationId xmlns:a16="http://schemas.microsoft.com/office/drawing/2014/main" id="{73CE4C55-A5BA-BB26-1AD3-31EE4BE0C9F3}"/>
              </a:ext>
            </a:extLst>
          </p:cNvPr>
          <p:cNvSpPr>
            <a:spLocks/>
          </p:cNvSpPr>
          <p:nvPr/>
        </p:nvSpPr>
        <p:spPr bwMode="auto">
          <a:xfrm>
            <a:off x="1809269" y="432235"/>
            <a:ext cx="34656" cy="34656"/>
          </a:xfrm>
          <a:custGeom>
            <a:avLst/>
            <a:gdLst>
              <a:gd name="T0" fmla="*/ 48158 w 56514"/>
              <a:gd name="T1" fmla="*/ 0 h 56515"/>
              <a:gd name="T2" fmla="*/ 29435 w 56514"/>
              <a:gd name="T3" fmla="*/ 3773 h 56515"/>
              <a:gd name="T4" fmla="*/ 14119 w 56514"/>
              <a:gd name="T5" fmla="*/ 14068 h 56515"/>
              <a:gd name="T6" fmla="*/ 3789 w 56514"/>
              <a:gd name="T7" fmla="*/ 29335 h 56515"/>
              <a:gd name="T8" fmla="*/ 0 w 56514"/>
              <a:gd name="T9" fmla="*/ 48031 h 56515"/>
              <a:gd name="T10" fmla="*/ 3789 w 56514"/>
              <a:gd name="T11" fmla="*/ 66745 h 56515"/>
              <a:gd name="T12" fmla="*/ 14119 w 56514"/>
              <a:gd name="T13" fmla="*/ 82040 h 56515"/>
              <a:gd name="T14" fmla="*/ 29435 w 56514"/>
              <a:gd name="T15" fmla="*/ 92369 h 56515"/>
              <a:gd name="T16" fmla="*/ 48158 w 56514"/>
              <a:gd name="T17" fmla="*/ 96154 h 56515"/>
              <a:gd name="T18" fmla="*/ 66858 w 56514"/>
              <a:gd name="T19" fmla="*/ 92369 h 56515"/>
              <a:gd name="T20" fmla="*/ 71531 w 56514"/>
              <a:gd name="T21" fmla="*/ 89207 h 56515"/>
              <a:gd name="T22" fmla="*/ 48158 w 56514"/>
              <a:gd name="T23" fmla="*/ 89207 h 56515"/>
              <a:gd name="T24" fmla="*/ 32103 w 56514"/>
              <a:gd name="T25" fmla="*/ 85963 h 56515"/>
              <a:gd name="T26" fmla="*/ 19010 w 56514"/>
              <a:gd name="T27" fmla="*/ 77130 h 56515"/>
              <a:gd name="T28" fmla="*/ 10189 w 56514"/>
              <a:gd name="T29" fmla="*/ 64036 h 56515"/>
              <a:gd name="T30" fmla="*/ 6950 w 56514"/>
              <a:gd name="T31" fmla="*/ 48031 h 56515"/>
              <a:gd name="T32" fmla="*/ 10189 w 56514"/>
              <a:gd name="T33" fmla="*/ 32010 h 56515"/>
              <a:gd name="T34" fmla="*/ 19010 w 56514"/>
              <a:gd name="T35" fmla="*/ 18899 h 56515"/>
              <a:gd name="T36" fmla="*/ 32103 w 56514"/>
              <a:gd name="T37" fmla="*/ 10032 h 56515"/>
              <a:gd name="T38" fmla="*/ 48158 w 56514"/>
              <a:gd name="T39" fmla="*/ 6786 h 56515"/>
              <a:gd name="T40" fmla="*/ 71333 w 56514"/>
              <a:gd name="T41" fmla="*/ 6786 h 56515"/>
              <a:gd name="T42" fmla="*/ 66858 w 56514"/>
              <a:gd name="T43" fmla="*/ 3773 h 56515"/>
              <a:gd name="T44" fmla="*/ 48158 w 56514"/>
              <a:gd name="T45" fmla="*/ 0 h 56515"/>
              <a:gd name="T46" fmla="*/ 71333 w 56514"/>
              <a:gd name="T47" fmla="*/ 6786 h 56515"/>
              <a:gd name="T48" fmla="*/ 48158 w 56514"/>
              <a:gd name="T49" fmla="*/ 6786 h 56515"/>
              <a:gd name="T50" fmla="*/ 64215 w 56514"/>
              <a:gd name="T51" fmla="*/ 10032 h 56515"/>
              <a:gd name="T52" fmla="*/ 77313 w 56514"/>
              <a:gd name="T53" fmla="*/ 18899 h 56515"/>
              <a:gd name="T54" fmla="*/ 86140 w 56514"/>
              <a:gd name="T55" fmla="*/ 32010 h 56515"/>
              <a:gd name="T56" fmla="*/ 89370 w 56514"/>
              <a:gd name="T57" fmla="*/ 48031 h 56515"/>
              <a:gd name="T58" fmla="*/ 86140 w 56514"/>
              <a:gd name="T59" fmla="*/ 64036 h 56515"/>
              <a:gd name="T60" fmla="*/ 77313 w 56514"/>
              <a:gd name="T61" fmla="*/ 77130 h 56515"/>
              <a:gd name="T62" fmla="*/ 64215 w 56514"/>
              <a:gd name="T63" fmla="*/ 85963 h 56515"/>
              <a:gd name="T64" fmla="*/ 48158 w 56514"/>
              <a:gd name="T65" fmla="*/ 89207 h 56515"/>
              <a:gd name="T66" fmla="*/ 71531 w 56514"/>
              <a:gd name="T67" fmla="*/ 89207 h 56515"/>
              <a:gd name="T68" fmla="*/ 82142 w 56514"/>
              <a:gd name="T69" fmla="*/ 82040 h 56515"/>
              <a:gd name="T70" fmla="*/ 92464 w 56514"/>
              <a:gd name="T71" fmla="*/ 66745 h 56515"/>
              <a:gd name="T72" fmla="*/ 96252 w 56514"/>
              <a:gd name="T73" fmla="*/ 48031 h 56515"/>
              <a:gd name="T74" fmla="*/ 92464 w 56514"/>
              <a:gd name="T75" fmla="*/ 29335 h 56515"/>
              <a:gd name="T76" fmla="*/ 82142 w 56514"/>
              <a:gd name="T77" fmla="*/ 14068 h 56515"/>
              <a:gd name="T78" fmla="*/ 71333 w 56514"/>
              <a:gd name="T79" fmla="*/ 678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21510" name="object 7">
            <a:extLst>
              <a:ext uri="{FF2B5EF4-FFF2-40B4-BE49-F238E27FC236}">
                <a16:creationId xmlns:a16="http://schemas.microsoft.com/office/drawing/2014/main" id="{84C6DC54-A211-746B-A4F1-D434E1DB91EB}"/>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EB4825E5-3917-1984-4D69-42767E22E9EE}"/>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2" name="Rectangle 1">
            <a:extLst>
              <a:ext uri="{FF2B5EF4-FFF2-40B4-BE49-F238E27FC236}">
                <a16:creationId xmlns:a16="http://schemas.microsoft.com/office/drawing/2014/main" id="{709496AC-F5B7-F527-3EF3-C8014E1F70D0}"/>
              </a:ext>
            </a:extLst>
          </p:cNvPr>
          <p:cNvSpPr/>
          <p:nvPr/>
        </p:nvSpPr>
        <p:spPr>
          <a:xfrm>
            <a:off x="611718" y="1026197"/>
            <a:ext cx="11235221" cy="5691302"/>
          </a:xfrm>
          <a:prstGeom prst="rect">
            <a:avLst/>
          </a:prstGeom>
        </p:spPr>
        <p:txBody>
          <a:bodyPr>
            <a:spAutoFit/>
          </a:bodyPr>
          <a:lstStyle/>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911"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endPar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eaLnBrk="1" hangingPunct="1">
              <a:buClr>
                <a:srgbClr val="000000"/>
              </a:buClr>
              <a:buSzPct val="45000"/>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1" name="TextShape 1">
            <a:extLst>
              <a:ext uri="{FF2B5EF4-FFF2-40B4-BE49-F238E27FC236}">
                <a16:creationId xmlns:a16="http://schemas.microsoft.com/office/drawing/2014/main" id="{928DFCA9-00C5-3490-37F9-0B416EF4B49C}"/>
              </a:ext>
            </a:extLst>
          </p:cNvPr>
          <p:cNvSpPr txBox="1"/>
          <p:nvPr/>
        </p:nvSpPr>
        <p:spPr>
          <a:xfrm>
            <a:off x="3067468" y="176167"/>
            <a:ext cx="5500647" cy="387952"/>
          </a:xfrm>
          <a:prstGeom prst="rect">
            <a:avLst/>
          </a:prstGeom>
          <a:noFill/>
          <a:ln>
            <a:noFill/>
          </a:ln>
        </p:spPr>
        <p:txBody>
          <a:bodyPr lIns="0" tIns="0" rIns="0" bIns="0" anchor="ctr"/>
          <a:lstStyle/>
          <a:p>
            <a:pPr algn="ctr" eaLnBrk="1" hangingPunct="1">
              <a:defRPr/>
            </a:pPr>
            <a:r>
              <a:rPr lang="en-IN" sz="2668" b="1"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Review </a:t>
            </a:r>
          </a:p>
        </p:txBody>
      </p:sp>
      <p:graphicFrame>
        <p:nvGraphicFramePr>
          <p:cNvPr id="12" name="Table 11">
            <a:extLst>
              <a:ext uri="{FF2B5EF4-FFF2-40B4-BE49-F238E27FC236}">
                <a16:creationId xmlns:a16="http://schemas.microsoft.com/office/drawing/2014/main" id="{C4D2A975-0175-CFF8-1906-555E9F51F523}"/>
              </a:ext>
            </a:extLst>
          </p:cNvPr>
          <p:cNvGraphicFramePr>
            <a:graphicFrameLocks noGrp="1"/>
          </p:cNvGraphicFramePr>
          <p:nvPr/>
        </p:nvGraphicFramePr>
        <p:xfrm>
          <a:off x="1039140" y="1811729"/>
          <a:ext cx="9950068" cy="3311304"/>
        </p:xfrm>
        <a:graphic>
          <a:graphicData uri="http://schemas.openxmlformats.org/drawingml/2006/table">
            <a:tbl>
              <a:tblPr firstRow="1" bandRow="1">
                <a:tableStyleId>{5C22544A-7EE6-4342-B048-85BDC9FD1C3A}</a:tableStyleId>
              </a:tblPr>
              <a:tblGrid>
                <a:gridCol w="2487517">
                  <a:extLst>
                    <a:ext uri="{9D8B030D-6E8A-4147-A177-3AD203B41FA5}">
                      <a16:colId xmlns:a16="http://schemas.microsoft.com/office/drawing/2014/main" val="20000"/>
                    </a:ext>
                  </a:extLst>
                </a:gridCol>
                <a:gridCol w="2487517">
                  <a:extLst>
                    <a:ext uri="{9D8B030D-6E8A-4147-A177-3AD203B41FA5}">
                      <a16:colId xmlns:a16="http://schemas.microsoft.com/office/drawing/2014/main" val="20001"/>
                    </a:ext>
                  </a:extLst>
                </a:gridCol>
                <a:gridCol w="2487517">
                  <a:extLst>
                    <a:ext uri="{9D8B030D-6E8A-4147-A177-3AD203B41FA5}">
                      <a16:colId xmlns:a16="http://schemas.microsoft.com/office/drawing/2014/main" val="20002"/>
                    </a:ext>
                  </a:extLst>
                </a:gridCol>
                <a:gridCol w="2487517">
                  <a:extLst>
                    <a:ext uri="{9D8B030D-6E8A-4147-A177-3AD203B41FA5}">
                      <a16:colId xmlns:a16="http://schemas.microsoft.com/office/drawing/2014/main" val="20003"/>
                    </a:ext>
                  </a:extLst>
                </a:gridCol>
              </a:tblGrid>
              <a:tr h="277263">
                <a:tc>
                  <a:txBody>
                    <a:bodyPr/>
                    <a:lstStyle/>
                    <a:p>
                      <a:r>
                        <a:rPr lang="en-IN" sz="1500" b="1" dirty="0">
                          <a:latin typeface="Times New Roman" panose="02020603050405020304" pitchFamily="18" charset="0"/>
                          <a:cs typeface="Times New Roman" panose="02020603050405020304" pitchFamily="18" charset="0"/>
                        </a:rPr>
                        <a:t>S No </a:t>
                      </a:r>
                    </a:p>
                  </a:txBody>
                  <a:tcPr marL="55449" marR="55449" marT="27726" marB="27726"/>
                </a:tc>
                <a:tc>
                  <a:txBody>
                    <a:bodyPr/>
                    <a:lstStyle/>
                    <a:p>
                      <a:r>
                        <a:rPr lang="en-IN" sz="1500" b="1" dirty="0">
                          <a:latin typeface="Times New Roman" panose="02020603050405020304" pitchFamily="18" charset="0"/>
                          <a:cs typeface="Times New Roman" panose="02020603050405020304" pitchFamily="18" charset="0"/>
                        </a:rPr>
                        <a:t>Author and Paper title</a:t>
                      </a:r>
                    </a:p>
                  </a:txBody>
                  <a:tcPr marL="55449" marR="55449" marT="27726" marB="27726"/>
                </a:tc>
                <a:tc>
                  <a:txBody>
                    <a:bodyPr/>
                    <a:lstStyle/>
                    <a:p>
                      <a:r>
                        <a:rPr lang="en-IN" sz="1500" b="1" dirty="0">
                          <a:latin typeface="Times New Roman" panose="02020603050405020304" pitchFamily="18" charset="0"/>
                          <a:cs typeface="Times New Roman" panose="02020603050405020304" pitchFamily="18" charset="0"/>
                        </a:rPr>
                        <a:t>Details of</a:t>
                      </a:r>
                      <a:r>
                        <a:rPr lang="en-IN" sz="1500" b="1" baseline="0" dirty="0">
                          <a:latin typeface="Times New Roman" panose="02020603050405020304" pitchFamily="18" charset="0"/>
                          <a:cs typeface="Times New Roman" panose="02020603050405020304" pitchFamily="18" charset="0"/>
                        </a:rPr>
                        <a:t> Publication </a:t>
                      </a:r>
                      <a:endParaRPr lang="en-IN" sz="1500" b="1" dirty="0">
                        <a:latin typeface="Times New Roman" panose="02020603050405020304" pitchFamily="18" charset="0"/>
                        <a:cs typeface="Times New Roman" panose="02020603050405020304" pitchFamily="18" charset="0"/>
                      </a:endParaRPr>
                    </a:p>
                  </a:txBody>
                  <a:tcPr marL="55449" marR="55449" marT="27726" marB="27726"/>
                </a:tc>
                <a:tc>
                  <a:txBody>
                    <a:bodyPr/>
                    <a:lstStyle/>
                    <a:p>
                      <a:r>
                        <a:rPr lang="en-IN" sz="1500" b="1" dirty="0">
                          <a:latin typeface="Times New Roman" panose="02020603050405020304" pitchFamily="18" charset="0"/>
                          <a:cs typeface="Times New Roman" panose="02020603050405020304" pitchFamily="18" charset="0"/>
                        </a:rPr>
                        <a:t>Summary of the Paper </a:t>
                      </a:r>
                    </a:p>
                  </a:txBody>
                  <a:tcPr marL="55449" marR="55449" marT="27726" marB="27726"/>
                </a:tc>
                <a:extLst>
                  <a:ext uri="{0D108BD9-81ED-4DB2-BD59-A6C34878D82A}">
                    <a16:rowId xmlns:a16="http://schemas.microsoft.com/office/drawing/2014/main" val="10000"/>
                  </a:ext>
                </a:extLst>
              </a:tr>
              <a:tr h="2938989">
                <a:tc>
                  <a:txBody>
                    <a:bodyPr/>
                    <a:lstStyle/>
                    <a:p>
                      <a:r>
                        <a:rPr lang="en-IN" sz="1500" dirty="0">
                          <a:latin typeface="Times New Roman" panose="02020603050405020304" pitchFamily="18" charset="0"/>
                          <a:cs typeface="Times New Roman" panose="02020603050405020304" pitchFamily="18" charset="0"/>
                        </a:rPr>
                        <a:t>3</a:t>
                      </a:r>
                    </a:p>
                  </a:txBody>
                  <a:tcPr marL="55449" marR="55449" marT="27726" marB="27726"/>
                </a:tc>
                <a:tc>
                  <a:txBody>
                    <a:bodyPr/>
                    <a:lstStyle/>
                    <a:p>
                      <a:r>
                        <a:rPr lang="en-IN" sz="1500" dirty="0" err="1">
                          <a:latin typeface="Times New Roman" panose="02020603050405020304" pitchFamily="18" charset="0"/>
                          <a:cs typeface="Times New Roman" panose="02020603050405020304" pitchFamily="18" charset="0"/>
                        </a:rPr>
                        <a:t>Albatul</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Albattah</a:t>
                      </a:r>
                      <a:r>
                        <a:rPr lang="en-IN" sz="1500" dirty="0">
                          <a:latin typeface="Times New Roman" panose="02020603050405020304" pitchFamily="18" charset="0"/>
                          <a:cs typeface="Times New Roman" panose="02020603050405020304" pitchFamily="18" charset="0"/>
                        </a:rPr>
                        <a:t>; Yara </a:t>
                      </a:r>
                      <a:r>
                        <a:rPr lang="en-IN" sz="1500" dirty="0" err="1">
                          <a:latin typeface="Times New Roman" panose="02020603050405020304" pitchFamily="18" charset="0"/>
                          <a:cs typeface="Times New Roman" panose="02020603050405020304" pitchFamily="18" charset="0"/>
                        </a:rPr>
                        <a:t>Alghofaili</a:t>
                      </a:r>
                      <a:r>
                        <a:rPr lang="en-IN" sz="1500" dirty="0">
                          <a:latin typeface="Times New Roman" panose="02020603050405020304" pitchFamily="18" charset="0"/>
                          <a:cs typeface="Times New Roman" panose="02020603050405020304" pitchFamily="18" charset="0"/>
                        </a:rPr>
                        <a:t>; Salim </a:t>
                      </a:r>
                      <a:r>
                        <a:rPr lang="en-IN" sz="1500" dirty="0" err="1">
                          <a:latin typeface="Times New Roman" panose="02020603050405020304" pitchFamily="18" charset="0"/>
                          <a:cs typeface="Times New Roman" panose="02020603050405020304" pitchFamily="18" charset="0"/>
                        </a:rPr>
                        <a:t>Elkhediri</a:t>
                      </a:r>
                      <a:endParaRPr lang="en-IN" sz="1500" dirty="0">
                        <a:latin typeface="Times New Roman" panose="02020603050405020304" pitchFamily="18" charset="0"/>
                        <a:cs typeface="Times New Roman" panose="02020603050405020304" pitchFamily="18" charset="0"/>
                      </a:endParaRPr>
                    </a:p>
                    <a:p>
                      <a:r>
                        <a:rPr lang="en-US" sz="1500" b="1" dirty="0">
                          <a:latin typeface="Times New Roman" panose="02020603050405020304" pitchFamily="18" charset="0"/>
                          <a:cs typeface="Times New Roman" panose="02020603050405020304" pitchFamily="18" charset="0"/>
                        </a:rPr>
                        <a:t>NFC Technology: Assessment Effective of Security towards Protecting NFC Devices &amp; Services</a:t>
                      </a:r>
                      <a:endParaRPr lang="en-IN" sz="1500" b="1" dirty="0">
                        <a:latin typeface="Times New Roman" panose="02020603050405020304" pitchFamily="18" charset="0"/>
                        <a:cs typeface="Times New Roman" panose="02020603050405020304" pitchFamily="18" charset="0"/>
                      </a:endParaRPr>
                    </a:p>
                  </a:txBody>
                  <a:tcPr marL="55449" marR="55449" marT="27726" marB="27726"/>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Published in: 2020 International Conference on Computing and Information Technology (ICCIT-1441) Date of Conference: 9-10 Sept. 2020 Date Added to IEEE Xplore: 23 November 2020 </a:t>
                      </a:r>
                    </a:p>
                    <a:p>
                      <a:pPr marL="0" marR="0" indent="0" defTabSz="91440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INSPEC Accession Number: 20197922 DOI: 10.1109/ICCIT-144147971.2020.9213758 Publisher: IEEE Conference Location: Tabuk, Saudi Arabia</a:t>
                      </a:r>
                      <a:endParaRPr lang="en-IN" sz="1500" dirty="0">
                        <a:latin typeface="Times New Roman" panose="02020603050405020304" pitchFamily="18" charset="0"/>
                        <a:cs typeface="Times New Roman" panose="02020603050405020304" pitchFamily="18" charset="0"/>
                      </a:endParaRPr>
                    </a:p>
                  </a:txBody>
                  <a:tcPr marL="55449" marR="55449" marT="27726" marB="27726"/>
                </a:tc>
                <a:tc>
                  <a:txBody>
                    <a:bodyPr/>
                    <a:lstStyle/>
                    <a:p>
                      <a:r>
                        <a:rPr lang="en-US" sz="1500" b="0" i="0" dirty="0">
                          <a:solidFill>
                            <a:schemeClr val="dk1"/>
                          </a:solidFill>
                          <a:effectLst/>
                          <a:latin typeface="+mn-lt"/>
                          <a:ea typeface="+mn-ea"/>
                          <a:cs typeface="+mn-cs"/>
                        </a:rPr>
                        <a:t>The basic objective of this paper is to discuss NFC in general and compare this technology with RFID.</a:t>
                      </a:r>
                      <a:endParaRPr lang="en-IN" sz="1500" dirty="0">
                        <a:latin typeface="Times New Roman" panose="02020603050405020304" pitchFamily="18" charset="0"/>
                        <a:cs typeface="Times New Roman" panose="02020603050405020304" pitchFamily="18" charset="0"/>
                      </a:endParaRPr>
                    </a:p>
                  </a:txBody>
                  <a:tcPr marL="55449" marR="55449" marT="27726" marB="27726"/>
                </a:tc>
                <a:extLst>
                  <a:ext uri="{0D108BD9-81ED-4DB2-BD59-A6C34878D82A}">
                    <a16:rowId xmlns:a16="http://schemas.microsoft.com/office/drawing/2014/main" val="10001"/>
                  </a:ext>
                </a:extLst>
              </a:tr>
            </a:tbl>
          </a:graphicData>
        </a:graphic>
      </p:graphicFrame>
      <p:sp>
        <p:nvSpPr>
          <p:cNvPr id="17" name="object 7">
            <a:extLst>
              <a:ext uri="{FF2B5EF4-FFF2-40B4-BE49-F238E27FC236}">
                <a16:creationId xmlns:a16="http://schemas.microsoft.com/office/drawing/2014/main" id="{AEA768E9-BB03-17FC-70D1-9C07BAFE59AC}"/>
              </a:ext>
            </a:extLst>
          </p:cNvPr>
          <p:cNvSpPr txBox="1">
            <a:spLocks noGrp="1"/>
          </p:cNvSpPr>
          <p:nvPr>
            <p:ph type="title"/>
          </p:nvPr>
        </p:nvSpPr>
        <p:spPr>
          <a:xfrm>
            <a:off x="9607550" y="247650"/>
            <a:ext cx="2232025" cy="279400"/>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3900</Words>
  <Application>Microsoft Office PowerPoint</Application>
  <PresentationFormat>Widescreen</PresentationFormat>
  <Paragraphs>673</Paragraphs>
  <Slides>37</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Calibri Light</vt:lpstr>
      <vt:lpstr>Helvetica</vt:lpstr>
      <vt:lpstr>Helvetica-Bold</vt:lpstr>
      <vt:lpstr>Playfair Display</vt:lpstr>
      <vt:lpstr>PT Serif Regular</vt:lpstr>
      <vt:lpstr>Symbol</vt:lpstr>
      <vt:lpstr>Times New Roman</vt:lpstr>
      <vt:lpstr>Wingdings</vt:lpstr>
      <vt:lpstr>Office Theme</vt:lpstr>
      <vt:lpstr>PowerPoint Presentation</vt:lpstr>
      <vt:lpstr>Go, change the world</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change the world</dc:title>
  <dc:creator>ishita sarkar</dc:creator>
  <cp:lastModifiedBy>ishita sarkar</cp:lastModifiedBy>
  <cp:revision>7</cp:revision>
  <dcterms:created xsi:type="dcterms:W3CDTF">2022-07-05T18:17:31Z</dcterms:created>
  <dcterms:modified xsi:type="dcterms:W3CDTF">2022-07-06T05:29:26Z</dcterms:modified>
</cp:coreProperties>
</file>