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0" r:id="rId6"/>
    <p:sldId id="261" r:id="rId7"/>
    <p:sldId id="262" r:id="rId8"/>
    <p:sldId id="264" r:id="rId9"/>
    <p:sldId id="265" r:id="rId10"/>
    <p:sldId id="266" r:id="rId11"/>
    <p:sldId id="267" r:id="rId12"/>
    <p:sldId id="273" r:id="rId13"/>
    <p:sldId id="269" r:id="rId14"/>
    <p:sldId id="270" r:id="rId15"/>
    <p:sldId id="268" r:id="rId16"/>
    <p:sldId id="277" r:id="rId17"/>
    <p:sldId id="278" r:id="rId18"/>
    <p:sldId id="279" r:id="rId19"/>
    <p:sldId id="280" r:id="rId20"/>
    <p:sldId id="281" r:id="rId21"/>
    <p:sldId id="282" r:id="rId22"/>
    <p:sldId id="283" r:id="rId23"/>
    <p:sldId id="284" r:id="rId24"/>
    <p:sldId id="285" r:id="rId25"/>
    <p:sldId id="286" r:id="rId26"/>
    <p:sldId id="287" r:id="rId27"/>
    <p:sldId id="27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81" d="100"/>
          <a:sy n="81" d="100"/>
        </p:scale>
        <p:origin x="-300"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D4F4AC-4CD7-4019-AA24-5F60D239E1C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3D3448D1-9B31-4686-9258-3DEB5ABEFE64}">
      <dgm:prSet phldrT="[Text]"/>
      <dgm:spPr/>
      <dgm:t>
        <a:bodyPr/>
        <a:lstStyle/>
        <a:p>
          <a:r>
            <a:rPr lang="en-IN" dirty="0"/>
            <a:t>PATIENT</a:t>
          </a:r>
        </a:p>
      </dgm:t>
    </dgm:pt>
    <dgm:pt modelId="{148A1FCF-736A-426D-AF8C-9D2E149844F7}" type="parTrans" cxnId="{7B0AD9C8-3808-4F34-A6D9-594E9ACA81B0}">
      <dgm:prSet/>
      <dgm:spPr/>
      <dgm:t>
        <a:bodyPr/>
        <a:lstStyle/>
        <a:p>
          <a:endParaRPr lang="en-IN"/>
        </a:p>
      </dgm:t>
    </dgm:pt>
    <dgm:pt modelId="{73C15793-38E0-457F-B396-7C6F19D035F7}" type="sibTrans" cxnId="{7B0AD9C8-3808-4F34-A6D9-594E9ACA81B0}">
      <dgm:prSet/>
      <dgm:spPr/>
      <dgm:t>
        <a:bodyPr/>
        <a:lstStyle/>
        <a:p>
          <a:endParaRPr lang="en-IN"/>
        </a:p>
      </dgm:t>
    </dgm:pt>
    <dgm:pt modelId="{CE98D300-FF7E-4065-9205-240A00C1D3CD}">
      <dgm:prSet phldrT="[Text]"/>
      <dgm:spPr/>
      <dgm:t>
        <a:bodyPr/>
        <a:lstStyle/>
        <a:p>
          <a:r>
            <a:rPr lang="en-IN" dirty="0"/>
            <a:t>ADMIN</a:t>
          </a:r>
        </a:p>
      </dgm:t>
    </dgm:pt>
    <dgm:pt modelId="{9A305FBF-2BBA-44C0-A552-E74C7246D0A1}" type="parTrans" cxnId="{64DF3761-DF44-429F-8301-794B9BA45C4F}">
      <dgm:prSet/>
      <dgm:spPr/>
      <dgm:t>
        <a:bodyPr/>
        <a:lstStyle/>
        <a:p>
          <a:endParaRPr lang="en-IN"/>
        </a:p>
      </dgm:t>
    </dgm:pt>
    <dgm:pt modelId="{25AF60D9-DF9A-4787-827E-949C8002380F}" type="sibTrans" cxnId="{64DF3761-DF44-429F-8301-794B9BA45C4F}">
      <dgm:prSet/>
      <dgm:spPr/>
      <dgm:t>
        <a:bodyPr/>
        <a:lstStyle/>
        <a:p>
          <a:endParaRPr lang="en-IN"/>
        </a:p>
      </dgm:t>
    </dgm:pt>
    <dgm:pt modelId="{6A10EF69-7419-455B-B500-F8AAF086210F}">
      <dgm:prSet/>
      <dgm:spPr/>
      <dgm:t>
        <a:bodyPr/>
        <a:lstStyle/>
        <a:p>
          <a:r>
            <a:rPr lang="en-IN" dirty="0"/>
            <a:t>LOGIN</a:t>
          </a:r>
        </a:p>
      </dgm:t>
    </dgm:pt>
    <dgm:pt modelId="{793901C0-95D6-484A-BB84-D3A18F9D1CA9}" type="parTrans" cxnId="{EF143E5B-7224-4955-8E5F-8104ABF50462}">
      <dgm:prSet/>
      <dgm:spPr/>
      <dgm:t>
        <a:bodyPr/>
        <a:lstStyle/>
        <a:p>
          <a:endParaRPr lang="en-IN"/>
        </a:p>
      </dgm:t>
    </dgm:pt>
    <dgm:pt modelId="{A91393F2-C750-49C5-B697-6974B5049AF0}" type="sibTrans" cxnId="{EF143E5B-7224-4955-8E5F-8104ABF50462}">
      <dgm:prSet/>
      <dgm:spPr/>
      <dgm:t>
        <a:bodyPr/>
        <a:lstStyle/>
        <a:p>
          <a:endParaRPr lang="en-IN"/>
        </a:p>
      </dgm:t>
    </dgm:pt>
    <dgm:pt modelId="{B7AFF773-1257-402B-B4EC-D31109D2177F}">
      <dgm:prSet/>
      <dgm:spPr/>
      <dgm:t>
        <a:bodyPr/>
        <a:lstStyle/>
        <a:p>
          <a:r>
            <a:rPr lang="en-IN" dirty="0"/>
            <a:t>VIEW</a:t>
          </a:r>
        </a:p>
      </dgm:t>
    </dgm:pt>
    <dgm:pt modelId="{731A9F86-56CB-4ECB-BFE5-9666DE3AEE48}" type="parTrans" cxnId="{2A5B6C86-5F12-4616-9414-B6ED7FFFD98E}">
      <dgm:prSet/>
      <dgm:spPr/>
      <dgm:t>
        <a:bodyPr/>
        <a:lstStyle/>
        <a:p>
          <a:endParaRPr lang="en-IN"/>
        </a:p>
      </dgm:t>
    </dgm:pt>
    <dgm:pt modelId="{0538786F-4E4D-4A46-975C-AB642EDAE55F}" type="sibTrans" cxnId="{2A5B6C86-5F12-4616-9414-B6ED7FFFD98E}">
      <dgm:prSet/>
      <dgm:spPr/>
      <dgm:t>
        <a:bodyPr/>
        <a:lstStyle/>
        <a:p>
          <a:endParaRPr lang="en-IN"/>
        </a:p>
      </dgm:t>
    </dgm:pt>
    <dgm:pt modelId="{9AB373D2-A4F1-478B-957C-3CB53C800E30}">
      <dgm:prSet/>
      <dgm:spPr/>
      <dgm:t>
        <a:bodyPr/>
        <a:lstStyle/>
        <a:p>
          <a:r>
            <a:rPr lang="en-IN" dirty="0"/>
            <a:t>LOGOUT</a:t>
          </a:r>
        </a:p>
      </dgm:t>
    </dgm:pt>
    <dgm:pt modelId="{CB14BA60-0478-47D3-A433-5153CFDA9596}" type="parTrans" cxnId="{87B5EBC5-45C3-4C44-A30D-01A05A3BBE15}">
      <dgm:prSet/>
      <dgm:spPr/>
      <dgm:t>
        <a:bodyPr/>
        <a:lstStyle/>
        <a:p>
          <a:endParaRPr lang="en-IN"/>
        </a:p>
      </dgm:t>
    </dgm:pt>
    <dgm:pt modelId="{A9CF8A3F-6F17-43C4-A825-7782680135AD}" type="sibTrans" cxnId="{87B5EBC5-45C3-4C44-A30D-01A05A3BBE15}">
      <dgm:prSet/>
      <dgm:spPr/>
      <dgm:t>
        <a:bodyPr/>
        <a:lstStyle/>
        <a:p>
          <a:endParaRPr lang="en-IN"/>
        </a:p>
      </dgm:t>
    </dgm:pt>
    <dgm:pt modelId="{63C2F862-14A0-47BF-93B9-3119304273D7}">
      <dgm:prSet/>
      <dgm:spPr/>
      <dgm:t>
        <a:bodyPr/>
        <a:lstStyle/>
        <a:p>
          <a:r>
            <a:rPr lang="en-IN" dirty="0"/>
            <a:t>LOGIN</a:t>
          </a:r>
        </a:p>
      </dgm:t>
    </dgm:pt>
    <dgm:pt modelId="{4938F57E-BD57-47A5-85CC-4068E65A749F}" type="parTrans" cxnId="{0775297F-5EC4-4B3C-BD73-88CCC534DBA0}">
      <dgm:prSet/>
      <dgm:spPr/>
      <dgm:t>
        <a:bodyPr/>
        <a:lstStyle/>
        <a:p>
          <a:endParaRPr lang="en-IN"/>
        </a:p>
      </dgm:t>
    </dgm:pt>
    <dgm:pt modelId="{84471148-C766-4418-93A3-F37DAF6C8BDF}" type="sibTrans" cxnId="{0775297F-5EC4-4B3C-BD73-88CCC534DBA0}">
      <dgm:prSet/>
      <dgm:spPr/>
      <dgm:t>
        <a:bodyPr/>
        <a:lstStyle/>
        <a:p>
          <a:endParaRPr lang="en-IN"/>
        </a:p>
      </dgm:t>
    </dgm:pt>
    <dgm:pt modelId="{4385D471-0480-40AF-83A4-0C9356A4A121}">
      <dgm:prSet/>
      <dgm:spPr/>
      <dgm:t>
        <a:bodyPr/>
        <a:lstStyle/>
        <a:p>
          <a:r>
            <a:rPr lang="en-IN" dirty="0"/>
            <a:t>REGISTER</a:t>
          </a:r>
        </a:p>
      </dgm:t>
    </dgm:pt>
    <dgm:pt modelId="{3BAF3E4B-8223-4667-A814-94F68306ED1F}" type="parTrans" cxnId="{D959D824-48E2-4FD2-A5E9-CDF9C69CCCDA}">
      <dgm:prSet/>
      <dgm:spPr/>
      <dgm:t>
        <a:bodyPr/>
        <a:lstStyle/>
        <a:p>
          <a:endParaRPr lang="en-IN"/>
        </a:p>
      </dgm:t>
    </dgm:pt>
    <dgm:pt modelId="{17CBE099-345D-4D8A-BF67-2A8C7625DA51}" type="sibTrans" cxnId="{D959D824-48E2-4FD2-A5E9-CDF9C69CCCDA}">
      <dgm:prSet/>
      <dgm:spPr/>
      <dgm:t>
        <a:bodyPr/>
        <a:lstStyle/>
        <a:p>
          <a:endParaRPr lang="en-IN"/>
        </a:p>
      </dgm:t>
    </dgm:pt>
    <dgm:pt modelId="{512827C3-797E-4CAC-A775-14585A628296}" type="pres">
      <dgm:prSet presAssocID="{99D4F4AC-4CD7-4019-AA24-5F60D239E1CF}" presName="linearFlow" presStyleCnt="0">
        <dgm:presLayoutVars>
          <dgm:dir/>
          <dgm:animLvl val="lvl"/>
          <dgm:resizeHandles val="exact"/>
        </dgm:presLayoutVars>
      </dgm:prSet>
      <dgm:spPr/>
      <dgm:t>
        <a:bodyPr/>
        <a:lstStyle/>
        <a:p>
          <a:endParaRPr lang="en-IN"/>
        </a:p>
      </dgm:t>
    </dgm:pt>
    <dgm:pt modelId="{C0CA0BDF-4FE4-4EDE-A79F-05EB987130A2}" type="pres">
      <dgm:prSet presAssocID="{CE98D300-FF7E-4065-9205-240A00C1D3CD}" presName="composite" presStyleCnt="0"/>
      <dgm:spPr/>
    </dgm:pt>
    <dgm:pt modelId="{B7459084-0CE3-4097-B451-D466B082D88D}" type="pres">
      <dgm:prSet presAssocID="{CE98D300-FF7E-4065-9205-240A00C1D3CD}" presName="parentText" presStyleLbl="alignNode1" presStyleIdx="0" presStyleCnt="2" custLinFactNeighborY="0">
        <dgm:presLayoutVars>
          <dgm:chMax val="1"/>
          <dgm:bulletEnabled val="1"/>
        </dgm:presLayoutVars>
      </dgm:prSet>
      <dgm:spPr/>
      <dgm:t>
        <a:bodyPr/>
        <a:lstStyle/>
        <a:p>
          <a:endParaRPr lang="en-IN"/>
        </a:p>
      </dgm:t>
    </dgm:pt>
    <dgm:pt modelId="{5B537B42-0931-4D15-B342-AA730BC459F2}" type="pres">
      <dgm:prSet presAssocID="{CE98D300-FF7E-4065-9205-240A00C1D3CD}" presName="descendantText" presStyleLbl="alignAcc1" presStyleIdx="0" presStyleCnt="2">
        <dgm:presLayoutVars>
          <dgm:bulletEnabled val="1"/>
        </dgm:presLayoutVars>
      </dgm:prSet>
      <dgm:spPr/>
      <dgm:t>
        <a:bodyPr/>
        <a:lstStyle/>
        <a:p>
          <a:endParaRPr lang="en-IN"/>
        </a:p>
      </dgm:t>
    </dgm:pt>
    <dgm:pt modelId="{0E3D5D1D-FEB3-4DC5-8C20-CB88E3BF994E}" type="pres">
      <dgm:prSet presAssocID="{25AF60D9-DF9A-4787-827E-949C8002380F}" presName="sp" presStyleCnt="0"/>
      <dgm:spPr/>
    </dgm:pt>
    <dgm:pt modelId="{ABA6F7D8-011E-4B2E-AF8A-591414155155}" type="pres">
      <dgm:prSet presAssocID="{3D3448D1-9B31-4686-9258-3DEB5ABEFE64}" presName="composite" presStyleCnt="0"/>
      <dgm:spPr/>
    </dgm:pt>
    <dgm:pt modelId="{204D57EB-AA3D-4C52-95D1-B68358713AD6}" type="pres">
      <dgm:prSet presAssocID="{3D3448D1-9B31-4686-9258-3DEB5ABEFE64}" presName="parentText" presStyleLbl="alignNode1" presStyleIdx="1" presStyleCnt="2">
        <dgm:presLayoutVars>
          <dgm:chMax val="1"/>
          <dgm:bulletEnabled val="1"/>
        </dgm:presLayoutVars>
      </dgm:prSet>
      <dgm:spPr/>
      <dgm:t>
        <a:bodyPr/>
        <a:lstStyle/>
        <a:p>
          <a:endParaRPr lang="en-IN"/>
        </a:p>
      </dgm:t>
    </dgm:pt>
    <dgm:pt modelId="{DA6C5BA4-F131-43B5-BDAF-464758AC5037}" type="pres">
      <dgm:prSet presAssocID="{3D3448D1-9B31-4686-9258-3DEB5ABEFE64}" presName="descendantText" presStyleLbl="alignAcc1" presStyleIdx="1" presStyleCnt="2">
        <dgm:presLayoutVars>
          <dgm:bulletEnabled val="1"/>
        </dgm:presLayoutVars>
      </dgm:prSet>
      <dgm:spPr/>
      <dgm:t>
        <a:bodyPr/>
        <a:lstStyle/>
        <a:p>
          <a:endParaRPr lang="en-IN"/>
        </a:p>
      </dgm:t>
    </dgm:pt>
  </dgm:ptLst>
  <dgm:cxnLst>
    <dgm:cxn modelId="{4805C8AC-CAE6-431F-B43B-7BED001F5774}" type="presOf" srcId="{B7AFF773-1257-402B-B4EC-D31109D2177F}" destId="{5B537B42-0931-4D15-B342-AA730BC459F2}" srcOrd="0" destOrd="1" presId="urn:microsoft.com/office/officeart/2005/8/layout/chevron2"/>
    <dgm:cxn modelId="{64DF3761-DF44-429F-8301-794B9BA45C4F}" srcId="{99D4F4AC-4CD7-4019-AA24-5F60D239E1CF}" destId="{CE98D300-FF7E-4065-9205-240A00C1D3CD}" srcOrd="0" destOrd="0" parTransId="{9A305FBF-2BBA-44C0-A552-E74C7246D0A1}" sibTransId="{25AF60D9-DF9A-4787-827E-949C8002380F}"/>
    <dgm:cxn modelId="{7E78BF35-AA84-491F-824C-D7F55353A1A2}" type="presOf" srcId="{63C2F862-14A0-47BF-93B9-3119304273D7}" destId="{DA6C5BA4-F131-43B5-BDAF-464758AC5037}" srcOrd="0" destOrd="0" presId="urn:microsoft.com/office/officeart/2005/8/layout/chevron2"/>
    <dgm:cxn modelId="{F09FC8D1-C926-471E-AFAA-50CBB90E3D7E}" type="presOf" srcId="{4385D471-0480-40AF-83A4-0C9356A4A121}" destId="{DA6C5BA4-F131-43B5-BDAF-464758AC5037}" srcOrd="0" destOrd="1" presId="urn:microsoft.com/office/officeart/2005/8/layout/chevron2"/>
    <dgm:cxn modelId="{C13FFB7B-123E-4A04-B965-2FE6FBDC4E80}" type="presOf" srcId="{3D3448D1-9B31-4686-9258-3DEB5ABEFE64}" destId="{204D57EB-AA3D-4C52-95D1-B68358713AD6}" srcOrd="0" destOrd="0" presId="urn:microsoft.com/office/officeart/2005/8/layout/chevron2"/>
    <dgm:cxn modelId="{D959D824-48E2-4FD2-A5E9-CDF9C69CCCDA}" srcId="{3D3448D1-9B31-4686-9258-3DEB5ABEFE64}" destId="{4385D471-0480-40AF-83A4-0C9356A4A121}" srcOrd="1" destOrd="0" parTransId="{3BAF3E4B-8223-4667-A814-94F68306ED1F}" sibTransId="{17CBE099-345D-4D8A-BF67-2A8C7625DA51}"/>
    <dgm:cxn modelId="{7B0AD9C8-3808-4F34-A6D9-594E9ACA81B0}" srcId="{99D4F4AC-4CD7-4019-AA24-5F60D239E1CF}" destId="{3D3448D1-9B31-4686-9258-3DEB5ABEFE64}" srcOrd="1" destOrd="0" parTransId="{148A1FCF-736A-426D-AF8C-9D2E149844F7}" sibTransId="{73C15793-38E0-457F-B396-7C6F19D035F7}"/>
    <dgm:cxn modelId="{EF143E5B-7224-4955-8E5F-8104ABF50462}" srcId="{CE98D300-FF7E-4065-9205-240A00C1D3CD}" destId="{6A10EF69-7419-455B-B500-F8AAF086210F}" srcOrd="0" destOrd="0" parTransId="{793901C0-95D6-484A-BB84-D3A18F9D1CA9}" sibTransId="{A91393F2-C750-49C5-B697-6974B5049AF0}"/>
    <dgm:cxn modelId="{87B5EBC5-45C3-4C44-A30D-01A05A3BBE15}" srcId="{CE98D300-FF7E-4065-9205-240A00C1D3CD}" destId="{9AB373D2-A4F1-478B-957C-3CB53C800E30}" srcOrd="2" destOrd="0" parTransId="{CB14BA60-0478-47D3-A433-5153CFDA9596}" sibTransId="{A9CF8A3F-6F17-43C4-A825-7782680135AD}"/>
    <dgm:cxn modelId="{C0DC8FD9-14EB-49F7-99B8-23D31F8E0D94}" type="presOf" srcId="{6A10EF69-7419-455B-B500-F8AAF086210F}" destId="{5B537B42-0931-4D15-B342-AA730BC459F2}" srcOrd="0" destOrd="0" presId="urn:microsoft.com/office/officeart/2005/8/layout/chevron2"/>
    <dgm:cxn modelId="{13C8D603-6D7D-4C08-B939-064089D359F9}" type="presOf" srcId="{CE98D300-FF7E-4065-9205-240A00C1D3CD}" destId="{B7459084-0CE3-4097-B451-D466B082D88D}" srcOrd="0" destOrd="0" presId="urn:microsoft.com/office/officeart/2005/8/layout/chevron2"/>
    <dgm:cxn modelId="{2A5B6C86-5F12-4616-9414-B6ED7FFFD98E}" srcId="{CE98D300-FF7E-4065-9205-240A00C1D3CD}" destId="{B7AFF773-1257-402B-B4EC-D31109D2177F}" srcOrd="1" destOrd="0" parTransId="{731A9F86-56CB-4ECB-BFE5-9666DE3AEE48}" sibTransId="{0538786F-4E4D-4A46-975C-AB642EDAE55F}"/>
    <dgm:cxn modelId="{D5CAEC2E-2DE8-40A8-8BCA-8824AE0A3382}" type="presOf" srcId="{9AB373D2-A4F1-478B-957C-3CB53C800E30}" destId="{5B537B42-0931-4D15-B342-AA730BC459F2}" srcOrd="0" destOrd="2" presId="urn:microsoft.com/office/officeart/2005/8/layout/chevron2"/>
    <dgm:cxn modelId="{0775297F-5EC4-4B3C-BD73-88CCC534DBA0}" srcId="{3D3448D1-9B31-4686-9258-3DEB5ABEFE64}" destId="{63C2F862-14A0-47BF-93B9-3119304273D7}" srcOrd="0" destOrd="0" parTransId="{4938F57E-BD57-47A5-85CC-4068E65A749F}" sibTransId="{84471148-C766-4418-93A3-F37DAF6C8BDF}"/>
    <dgm:cxn modelId="{8567426F-C45C-4792-8F80-3A9B5E639850}" type="presOf" srcId="{99D4F4AC-4CD7-4019-AA24-5F60D239E1CF}" destId="{512827C3-797E-4CAC-A775-14585A628296}" srcOrd="0" destOrd="0" presId="urn:microsoft.com/office/officeart/2005/8/layout/chevron2"/>
    <dgm:cxn modelId="{77F35DF8-AF99-4567-840F-5AC3479ECDC7}" type="presParOf" srcId="{512827C3-797E-4CAC-A775-14585A628296}" destId="{C0CA0BDF-4FE4-4EDE-A79F-05EB987130A2}" srcOrd="0" destOrd="0" presId="urn:microsoft.com/office/officeart/2005/8/layout/chevron2"/>
    <dgm:cxn modelId="{438B9FA7-167A-4FB7-9CAB-841CCF10BCF0}" type="presParOf" srcId="{C0CA0BDF-4FE4-4EDE-A79F-05EB987130A2}" destId="{B7459084-0CE3-4097-B451-D466B082D88D}" srcOrd="0" destOrd="0" presId="urn:microsoft.com/office/officeart/2005/8/layout/chevron2"/>
    <dgm:cxn modelId="{455FFD9B-4E88-4D5D-8F94-8FCEF785739A}" type="presParOf" srcId="{C0CA0BDF-4FE4-4EDE-A79F-05EB987130A2}" destId="{5B537B42-0931-4D15-B342-AA730BC459F2}" srcOrd="1" destOrd="0" presId="urn:microsoft.com/office/officeart/2005/8/layout/chevron2"/>
    <dgm:cxn modelId="{956541A0-247B-42A7-90FE-75B93EE391BF}" type="presParOf" srcId="{512827C3-797E-4CAC-A775-14585A628296}" destId="{0E3D5D1D-FEB3-4DC5-8C20-CB88E3BF994E}" srcOrd="1" destOrd="0" presId="urn:microsoft.com/office/officeart/2005/8/layout/chevron2"/>
    <dgm:cxn modelId="{940C5198-69CE-4FD8-972B-F2E735DB3672}" type="presParOf" srcId="{512827C3-797E-4CAC-A775-14585A628296}" destId="{ABA6F7D8-011E-4B2E-AF8A-591414155155}" srcOrd="2" destOrd="0" presId="urn:microsoft.com/office/officeart/2005/8/layout/chevron2"/>
    <dgm:cxn modelId="{3C55EBCB-31C8-4AEB-A446-071B5CE0AA36}" type="presParOf" srcId="{ABA6F7D8-011E-4B2E-AF8A-591414155155}" destId="{204D57EB-AA3D-4C52-95D1-B68358713AD6}" srcOrd="0" destOrd="0" presId="urn:microsoft.com/office/officeart/2005/8/layout/chevron2"/>
    <dgm:cxn modelId="{8AAA573D-6F2F-4E50-BBCD-60772C5EDDAD}" type="presParOf" srcId="{ABA6F7D8-011E-4B2E-AF8A-591414155155}" destId="{DA6C5BA4-F131-43B5-BDAF-464758AC5037}"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59084-0CE3-4097-B451-D466B082D88D}">
      <dsp:nvSpPr>
        <dsp:cNvPr id="0" name=""/>
        <dsp:cNvSpPr/>
      </dsp:nvSpPr>
      <dsp:spPr>
        <a:xfrm rot="5400000">
          <a:off x="-330424" y="332550"/>
          <a:ext cx="2202831" cy="15419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IN" sz="3500" kern="1200" dirty="0"/>
            <a:t>ADMIN</a:t>
          </a:r>
        </a:p>
      </dsp:txBody>
      <dsp:txXfrm rot="-5400000">
        <a:off x="1" y="773116"/>
        <a:ext cx="1541982" cy="660849"/>
      </dsp:txXfrm>
    </dsp:sp>
    <dsp:sp modelId="{5B537B42-0931-4D15-B342-AA730BC459F2}">
      <dsp:nvSpPr>
        <dsp:cNvPr id="0" name=""/>
        <dsp:cNvSpPr/>
      </dsp:nvSpPr>
      <dsp:spPr>
        <a:xfrm rot="5400000">
          <a:off x="2105000" y="-560892"/>
          <a:ext cx="1431840" cy="255787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IN" sz="2700" kern="1200" dirty="0"/>
            <a:t>LOGIN</a:t>
          </a:r>
        </a:p>
        <a:p>
          <a:pPr marL="228600" lvl="1" indent="-228600" algn="l" defTabSz="1200150">
            <a:lnSpc>
              <a:spcPct val="90000"/>
            </a:lnSpc>
            <a:spcBef>
              <a:spcPct val="0"/>
            </a:spcBef>
            <a:spcAft>
              <a:spcPct val="15000"/>
            </a:spcAft>
            <a:buChar char="••"/>
          </a:pPr>
          <a:r>
            <a:rPr lang="en-IN" sz="2700" kern="1200" dirty="0"/>
            <a:t>VIEW</a:t>
          </a:r>
        </a:p>
        <a:p>
          <a:pPr marL="228600" lvl="1" indent="-228600" algn="l" defTabSz="1200150">
            <a:lnSpc>
              <a:spcPct val="90000"/>
            </a:lnSpc>
            <a:spcBef>
              <a:spcPct val="0"/>
            </a:spcBef>
            <a:spcAft>
              <a:spcPct val="15000"/>
            </a:spcAft>
            <a:buChar char="••"/>
          </a:pPr>
          <a:r>
            <a:rPr lang="en-IN" sz="2700" kern="1200" dirty="0"/>
            <a:t>LOGOUT</a:t>
          </a:r>
        </a:p>
      </dsp:txBody>
      <dsp:txXfrm rot="-5400000">
        <a:off x="1541983" y="72022"/>
        <a:ext cx="2487979" cy="1292046"/>
      </dsp:txXfrm>
    </dsp:sp>
    <dsp:sp modelId="{204D57EB-AA3D-4C52-95D1-B68358713AD6}">
      <dsp:nvSpPr>
        <dsp:cNvPr id="0" name=""/>
        <dsp:cNvSpPr/>
      </dsp:nvSpPr>
      <dsp:spPr>
        <a:xfrm rot="5400000">
          <a:off x="-330424" y="2249232"/>
          <a:ext cx="2202831" cy="15419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IN" sz="3500" kern="1200" dirty="0"/>
            <a:t>PATIENT</a:t>
          </a:r>
        </a:p>
      </dsp:txBody>
      <dsp:txXfrm rot="-5400000">
        <a:off x="1" y="2689798"/>
        <a:ext cx="1541982" cy="660849"/>
      </dsp:txXfrm>
    </dsp:sp>
    <dsp:sp modelId="{DA6C5BA4-F131-43B5-BDAF-464758AC5037}">
      <dsp:nvSpPr>
        <dsp:cNvPr id="0" name=""/>
        <dsp:cNvSpPr/>
      </dsp:nvSpPr>
      <dsp:spPr>
        <a:xfrm rot="5400000">
          <a:off x="2105000" y="1355789"/>
          <a:ext cx="1431840" cy="255787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IN" sz="2700" kern="1200" dirty="0"/>
            <a:t>LOGIN</a:t>
          </a:r>
        </a:p>
        <a:p>
          <a:pPr marL="228600" lvl="1" indent="-228600" algn="l" defTabSz="1200150">
            <a:lnSpc>
              <a:spcPct val="90000"/>
            </a:lnSpc>
            <a:spcBef>
              <a:spcPct val="0"/>
            </a:spcBef>
            <a:spcAft>
              <a:spcPct val="15000"/>
            </a:spcAft>
            <a:buChar char="••"/>
          </a:pPr>
          <a:r>
            <a:rPr lang="en-IN" sz="2700" kern="1200" dirty="0"/>
            <a:t>REGISTER</a:t>
          </a:r>
        </a:p>
      </dsp:txBody>
      <dsp:txXfrm rot="-5400000">
        <a:off x="1541983" y="1988704"/>
        <a:ext cx="2487979" cy="12920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pPr/>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1689607421"/>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pPr/>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545874906"/>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pPr/>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410157980"/>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pPr/>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1510899421"/>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pPr/>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4221458942"/>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pPr/>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1111678394"/>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pPr/>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639452360"/>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pPr/>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3320930478"/>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pPr/>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1938778426"/>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pPr/>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433672249"/>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pPr/>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3941901525"/>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86273-92B5-4412-BDBE-382DDB60BD0F}" type="datetimeFigureOut">
              <a:rPr lang="en-IN" smtClean="0"/>
              <a:pPr/>
              <a:t>26-11-2024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264F2-2626-409A-A422-AA30EAF61F27}" type="slidenum">
              <a:rPr lang="en-IN" smtClean="0"/>
              <a:pPr/>
              <a:t>‹#›</a:t>
            </a:fld>
            <a:endParaRPr lang="en-IN"/>
          </a:p>
        </p:txBody>
      </p:sp>
    </p:spTree>
    <p:extLst>
      <p:ext uri="{BB962C8B-B14F-4D97-AF65-F5344CB8AC3E}">
        <p14:creationId xmlns:p14="http://schemas.microsoft.com/office/powerpoint/2010/main" xmlns="" val="2843123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8123" y="574795"/>
            <a:ext cx="8663354" cy="914038"/>
          </a:xfrm>
        </p:spPr>
        <p:txBody>
          <a:bodyPr>
            <a:noAutofit/>
          </a:bodyPr>
          <a:lstStyle/>
          <a:p>
            <a:r>
              <a:rPr lang="en-US" sz="2800" b="1" dirty="0" smtClean="0">
                <a:latin typeface="Times New Roman" pitchFamily="18" charset="0"/>
                <a:cs typeface="Times New Roman" pitchFamily="18" charset="0"/>
              </a:rPr>
              <a:t>KNEE OSTEOARTHRITIS PREDICTION AND SEVERITY</a:t>
            </a:r>
            <a:br>
              <a:rPr lang="en-US" sz="2800" b="1"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Submitted in partial fulfillment of the requirements for the award of degree of</a:t>
            </a:r>
            <a:endParaRPr lang="en-IN"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1290841" y="5462611"/>
            <a:ext cx="9706708" cy="1289443"/>
          </a:xfrm>
        </p:spPr>
        <p:txBody>
          <a:bodyPr>
            <a:noAutofit/>
          </a:bodyPr>
          <a:lstStyle/>
          <a:p>
            <a:pPr algn="l">
              <a:lnSpc>
                <a:spcPct val="100000"/>
              </a:lnSpc>
              <a:spcBef>
                <a:spcPts val="0"/>
              </a:spcBef>
            </a:pPr>
            <a:r>
              <a:rPr lang="en-US" sz="2800" b="1" dirty="0" smtClean="0">
                <a:latin typeface="Bahnschrift" panose="020B0502040204020203" pitchFamily="34" charset="0"/>
              </a:rPr>
              <a:t>		</a:t>
            </a:r>
            <a:r>
              <a:rPr lang="en-US" sz="2000" b="1" dirty="0" smtClean="0">
                <a:latin typeface="Times New Roman" pitchFamily="18" charset="0"/>
                <a:cs typeface="Times New Roman" pitchFamily="18" charset="0"/>
              </a:rPr>
              <a:t>DEPARTMENT OF INFORMATION TECHNOLOGY</a:t>
            </a:r>
          </a:p>
          <a:p>
            <a:pPr algn="l">
              <a:lnSpc>
                <a:spcPct val="100000"/>
              </a:lnSpc>
              <a:spcBef>
                <a:spcPts val="0"/>
              </a:spcBef>
            </a:pP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DAV INSTITUTE OF ENGINEERING &amp; TECHNOLOGY </a:t>
            </a:r>
          </a:p>
          <a:p>
            <a:pPr algn="l">
              <a:lnSpc>
                <a:spcPct val="100000"/>
              </a:lnSpc>
              <a:spcBef>
                <a:spcPts val="0"/>
              </a:spcBef>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Jalandhar - 144008</a:t>
            </a:r>
            <a:endParaRPr lang="en-IN" sz="20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53366" y="2659871"/>
            <a:ext cx="3781658" cy="1323580"/>
          </a:xfrm>
          <a:prstGeom prst="rect">
            <a:avLst/>
          </a:prstGeom>
        </p:spPr>
      </p:pic>
      <p:sp>
        <p:nvSpPr>
          <p:cNvPr id="5" name="Title 1"/>
          <p:cNvSpPr txBox="1">
            <a:spLocks/>
          </p:cNvSpPr>
          <p:nvPr/>
        </p:nvSpPr>
        <p:spPr>
          <a:xfrm>
            <a:off x="1347019" y="818458"/>
            <a:ext cx="9144000" cy="5209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400" b="1" i="1" dirty="0">
              <a:solidFill>
                <a:srgbClr val="C00000"/>
              </a:solidFill>
            </a:endParaRPr>
          </a:p>
        </p:txBody>
      </p:sp>
      <p:sp>
        <p:nvSpPr>
          <p:cNvPr id="6" name="Title 1"/>
          <p:cNvSpPr txBox="1">
            <a:spLocks/>
          </p:cNvSpPr>
          <p:nvPr/>
        </p:nvSpPr>
        <p:spPr>
          <a:xfrm>
            <a:off x="143302" y="4016225"/>
            <a:ext cx="4567084" cy="11605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smtClean="0">
                <a:latin typeface="Times New Roman" pitchFamily="18" charset="0"/>
                <a:cs typeface="Times New Roman" pitchFamily="18" charset="0"/>
              </a:rPr>
              <a:t>Submitted By:  </a:t>
            </a:r>
            <a:r>
              <a:rPr lang="en-US" sz="1800" b="1" dirty="0" err="1" smtClean="0">
                <a:latin typeface="Times New Roman" pitchFamily="18" charset="0"/>
                <a:cs typeface="Times New Roman" pitchFamily="18" charset="0"/>
              </a:rPr>
              <a:t>Akhil</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Katyal</a:t>
            </a:r>
            <a:r>
              <a:rPr lang="en-US" sz="1800" b="1" dirty="0" smtClean="0">
                <a:latin typeface="Times New Roman" pitchFamily="18" charset="0"/>
                <a:cs typeface="Times New Roman" pitchFamily="18" charset="0"/>
              </a:rPr>
              <a:t> [1903815</a:t>
            </a:r>
            <a:r>
              <a:rPr lang="en-US" sz="1800" b="1" dirty="0">
                <a:latin typeface="Times New Roman" pitchFamily="18" charset="0"/>
                <a:cs typeface="Times New Roman" pitchFamily="18" charset="0"/>
              </a:rPr>
              <a:t>]</a:t>
            </a:r>
            <a:endParaRPr lang="en-US" sz="1800" b="1" dirty="0" smtClean="0">
              <a:latin typeface="Times New Roman" pitchFamily="18" charset="0"/>
              <a:cs typeface="Times New Roman" pitchFamily="18" charset="0"/>
            </a:endParaRPr>
          </a:p>
          <a:p>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Anmol</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Sehdev</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a:t>
            </a:r>
            <a:r>
              <a:rPr lang="en-US" sz="1800" b="1" dirty="0" smtClean="0">
                <a:latin typeface="Times New Roman" pitchFamily="18" charset="0"/>
                <a:cs typeface="Times New Roman" pitchFamily="18" charset="0"/>
              </a:rPr>
              <a:t>1903819]</a:t>
            </a:r>
          </a:p>
          <a:p>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Ishita</a:t>
            </a:r>
            <a:r>
              <a:rPr lang="en-US" sz="1800" b="1" dirty="0" smtClean="0">
                <a:latin typeface="Times New Roman" pitchFamily="18" charset="0"/>
                <a:cs typeface="Times New Roman" pitchFamily="18" charset="0"/>
              </a:rPr>
              <a:t> Seth  </a:t>
            </a:r>
            <a:r>
              <a:rPr lang="en-US" sz="1800" b="1" dirty="0">
                <a:latin typeface="Times New Roman" pitchFamily="18" charset="0"/>
                <a:cs typeface="Times New Roman" pitchFamily="18" charset="0"/>
              </a:rPr>
              <a:t>[</a:t>
            </a:r>
            <a:r>
              <a:rPr lang="en-US" sz="1800" b="1" dirty="0" smtClean="0">
                <a:latin typeface="Times New Roman" pitchFamily="18" charset="0"/>
                <a:cs typeface="Times New Roman" pitchFamily="18" charset="0"/>
              </a:rPr>
              <a:t>1903835</a:t>
            </a:r>
            <a:r>
              <a:rPr lang="en-US" sz="1800" b="1" dirty="0">
                <a:latin typeface="Times New Roman" pitchFamily="18" charset="0"/>
                <a:cs typeface="Times New Roman" pitchFamily="18" charset="0"/>
              </a:rPr>
              <a:t>]</a:t>
            </a:r>
            <a:endParaRPr lang="en-IN" sz="1800" b="1" dirty="0">
              <a:latin typeface="Times New Roman" pitchFamily="18" charset="0"/>
              <a:cs typeface="Times New Roman" pitchFamily="18" charset="0"/>
            </a:endParaRPr>
          </a:p>
        </p:txBody>
      </p:sp>
      <p:sp>
        <p:nvSpPr>
          <p:cNvPr id="7" name="Title 1"/>
          <p:cNvSpPr txBox="1">
            <a:spLocks/>
          </p:cNvSpPr>
          <p:nvPr/>
        </p:nvSpPr>
        <p:spPr>
          <a:xfrm>
            <a:off x="7151832" y="3841038"/>
            <a:ext cx="4911214" cy="12828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1600" b="1" dirty="0">
              <a:solidFill>
                <a:srgbClr val="FF0000"/>
              </a:solidFill>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Under the supervision of:</a:t>
            </a:r>
          </a:p>
          <a:p>
            <a:r>
              <a:rPr lang="en-US" sz="1800" b="1" dirty="0" smtClean="0">
                <a:latin typeface="Times New Roman" pitchFamily="18" charset="0"/>
                <a:cs typeface="Times New Roman" pitchFamily="18" charset="0"/>
              </a:rPr>
              <a:t>Mr. </a:t>
            </a:r>
            <a:r>
              <a:rPr lang="en-US" sz="1800" b="1" dirty="0" err="1" smtClean="0">
                <a:latin typeface="Times New Roman" pitchFamily="18" charset="0"/>
                <a:cs typeface="Times New Roman" pitchFamily="18" charset="0"/>
              </a:rPr>
              <a:t>Jaswinder</a:t>
            </a:r>
            <a:r>
              <a:rPr lang="en-US" sz="1800" b="1" dirty="0" smtClean="0">
                <a:latin typeface="Times New Roman" pitchFamily="18" charset="0"/>
                <a:cs typeface="Times New Roman" pitchFamily="18" charset="0"/>
              </a:rPr>
              <a:t> Singh </a:t>
            </a:r>
            <a:r>
              <a:rPr lang="en-US" sz="1800" b="1" dirty="0" err="1" smtClean="0">
                <a:latin typeface="Times New Roman" pitchFamily="18" charset="0"/>
                <a:cs typeface="Times New Roman" pitchFamily="18" charset="0"/>
              </a:rPr>
              <a:t>Dhillon</a:t>
            </a:r>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Assistant Professor (IT)</a:t>
            </a:r>
            <a:endParaRPr lang="en-IN" sz="1600" b="1" dirty="0">
              <a:latin typeface="Times New Roman" pitchFamily="18" charset="0"/>
              <a:cs typeface="Times New Roman" pitchFamily="18" charset="0"/>
            </a:endParaRPr>
          </a:p>
        </p:txBody>
      </p:sp>
      <p:sp>
        <p:nvSpPr>
          <p:cNvPr id="8" name="Title 1"/>
          <p:cNvSpPr txBox="1">
            <a:spLocks/>
          </p:cNvSpPr>
          <p:nvPr/>
        </p:nvSpPr>
        <p:spPr>
          <a:xfrm>
            <a:off x="1572195" y="1488833"/>
            <a:ext cx="9144000" cy="11710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smtClean="0"/>
              <a:t> </a:t>
            </a:r>
            <a:r>
              <a:rPr lang="en-US" sz="2400" b="1" dirty="0" smtClean="0">
                <a:latin typeface="Times New Roman" pitchFamily="18" charset="0"/>
                <a:cs typeface="Times New Roman" pitchFamily="18" charset="0"/>
              </a:rPr>
              <a:t>BACHELOR OF TECHNOLOGY</a:t>
            </a:r>
          </a:p>
          <a:p>
            <a:r>
              <a:rPr lang="en-US" sz="2400" b="1" dirty="0" smtClean="0">
                <a:latin typeface="Times New Roman" pitchFamily="18" charset="0"/>
                <a:cs typeface="Times New Roman" pitchFamily="18" charset="0"/>
              </a:rPr>
              <a:t>IN</a:t>
            </a:r>
          </a:p>
          <a:p>
            <a:r>
              <a:rPr lang="en-US" sz="2400" b="1" dirty="0" smtClean="0">
                <a:latin typeface="Times New Roman" pitchFamily="18" charset="0"/>
                <a:cs typeface="Times New Roman" pitchFamily="18" charset="0"/>
              </a:rPr>
              <a:t>INFORMATION TECHNOLOGY</a:t>
            </a:r>
            <a:endParaRPr lang="en-IN" sz="2000" b="1" dirty="0"/>
          </a:p>
        </p:txBody>
      </p:sp>
      <p:sp>
        <p:nvSpPr>
          <p:cNvPr id="9" name="Title 1"/>
          <p:cNvSpPr txBox="1">
            <a:spLocks/>
          </p:cNvSpPr>
          <p:nvPr/>
        </p:nvSpPr>
        <p:spPr>
          <a:xfrm>
            <a:off x="3463412" y="2484384"/>
            <a:ext cx="4911214" cy="9523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400" b="1" dirty="0">
              <a:solidFill>
                <a:srgbClr val="0070C0"/>
              </a:solidFill>
            </a:endParaRPr>
          </a:p>
        </p:txBody>
      </p:sp>
    </p:spTree>
    <p:extLst>
      <p:ext uri="{BB962C8B-B14F-4D97-AF65-F5344CB8AC3E}">
        <p14:creationId xmlns:p14="http://schemas.microsoft.com/office/powerpoint/2010/main" xmlns="" val="869377148"/>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0C926F-5698-4F23-9572-B091D4D48875}"/>
              </a:ext>
            </a:extLst>
          </p:cNvPr>
          <p:cNvSpPr>
            <a:spLocks noGrp="1"/>
          </p:cNvSpPr>
          <p:nvPr>
            <p:ph type="title"/>
          </p:nvPr>
        </p:nvSpPr>
        <p:spPr/>
        <p:txBody>
          <a:bodyPr/>
          <a:lstStyle/>
          <a:p>
            <a:r>
              <a:rPr lang="en-IN" dirty="0">
                <a:latin typeface="Times New Roman" pitchFamily="18" charset="0"/>
                <a:cs typeface="Times New Roman" pitchFamily="18" charset="0"/>
              </a:rPr>
              <a:t>PROBLEM FORMULATION</a:t>
            </a:r>
          </a:p>
        </p:txBody>
      </p:sp>
      <p:sp>
        <p:nvSpPr>
          <p:cNvPr id="3" name="Content Placeholder 2">
            <a:extLst>
              <a:ext uri="{FF2B5EF4-FFF2-40B4-BE49-F238E27FC236}">
                <a16:creationId xmlns="" xmlns:a16="http://schemas.microsoft.com/office/drawing/2014/main" id="{06F52063-13AF-4F73-8A5A-104958140E38}"/>
              </a:ext>
            </a:extLst>
          </p:cNvPr>
          <p:cNvSpPr>
            <a:spLocks noGrp="1"/>
          </p:cNvSpPr>
          <p:nvPr>
            <p:ph idx="1"/>
          </p:nvPr>
        </p:nvSpPr>
        <p:spPr/>
        <p:txBody>
          <a:bodyPr>
            <a:normAutofit/>
          </a:bodyPr>
          <a:lstStyle/>
          <a:p>
            <a:pPr marL="0" indent="0">
              <a:lnSpc>
                <a:spcPct val="150000"/>
              </a:lnSpc>
              <a:buNone/>
            </a:pPr>
            <a:r>
              <a:rPr lang="en-US" dirty="0"/>
              <a:t>The problems in the previous model on which we are going to work are listed below:</a:t>
            </a:r>
          </a:p>
          <a:p>
            <a:pPr marL="0" indent="0">
              <a:lnSpc>
                <a:spcPct val="150000"/>
              </a:lnSpc>
              <a:buNone/>
            </a:pPr>
            <a:r>
              <a:rPr lang="en-US" dirty="0"/>
              <a:t> ➢ Low accuracy of diagnosing the severity of problem</a:t>
            </a:r>
          </a:p>
          <a:p>
            <a:pPr marL="0" indent="0">
              <a:lnSpc>
                <a:spcPct val="150000"/>
              </a:lnSpc>
              <a:buNone/>
            </a:pPr>
            <a:r>
              <a:rPr lang="en-US" dirty="0"/>
              <a:t> ➢ Time consumption</a:t>
            </a:r>
          </a:p>
          <a:p>
            <a:pPr marL="0" indent="0">
              <a:lnSpc>
                <a:spcPct val="150000"/>
              </a:lnSpc>
              <a:buNone/>
            </a:pPr>
            <a:r>
              <a:rPr lang="en-US" dirty="0"/>
              <a:t> ➢ Not user friendly </a:t>
            </a:r>
            <a:endParaRPr lang="en-IN" dirty="0"/>
          </a:p>
        </p:txBody>
      </p:sp>
    </p:spTree>
    <p:extLst>
      <p:ext uri="{BB962C8B-B14F-4D97-AF65-F5344CB8AC3E}">
        <p14:creationId xmlns:p14="http://schemas.microsoft.com/office/powerpoint/2010/main" xmlns="" val="3164470705"/>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FB641-90FE-4CF3-893B-D86DDF164F17}"/>
              </a:ext>
            </a:extLst>
          </p:cNvPr>
          <p:cNvSpPr>
            <a:spLocks noGrp="1"/>
          </p:cNvSpPr>
          <p:nvPr>
            <p:ph type="title"/>
          </p:nvPr>
        </p:nvSpPr>
        <p:spPr>
          <a:xfrm>
            <a:off x="775447" y="158937"/>
            <a:ext cx="10515600" cy="1325563"/>
          </a:xfrm>
        </p:spPr>
        <p:txBody>
          <a:bodyPr/>
          <a:lstStyle/>
          <a:p>
            <a:r>
              <a:rPr lang="en-IN" dirty="0">
                <a:latin typeface="Times New Roman" pitchFamily="18" charset="0"/>
                <a:cs typeface="Times New Roman" pitchFamily="18" charset="0"/>
              </a:rPr>
              <a:t>OBJECTIVES</a:t>
            </a:r>
          </a:p>
        </p:txBody>
      </p:sp>
      <p:sp>
        <p:nvSpPr>
          <p:cNvPr id="3" name="Content Placeholder 2">
            <a:extLst>
              <a:ext uri="{FF2B5EF4-FFF2-40B4-BE49-F238E27FC236}">
                <a16:creationId xmlns="" xmlns:a16="http://schemas.microsoft.com/office/drawing/2014/main" id="{6316AEE3-C4B2-4CBE-BF9C-07DF25368CD2}"/>
              </a:ext>
            </a:extLst>
          </p:cNvPr>
          <p:cNvSpPr>
            <a:spLocks noGrp="1"/>
          </p:cNvSpPr>
          <p:nvPr>
            <p:ph idx="1"/>
          </p:nvPr>
        </p:nvSpPr>
        <p:spPr>
          <a:xfrm>
            <a:off x="775447" y="1269347"/>
            <a:ext cx="10515600" cy="4853547"/>
          </a:xfrm>
        </p:spPr>
        <p:txBody>
          <a:bodyPr>
            <a:noAutofit/>
          </a:bodyPr>
          <a:lstStyle/>
          <a:p>
            <a:pPr marL="0" indent="0">
              <a:lnSpc>
                <a:spcPct val="150000"/>
              </a:lnSpc>
              <a:buNone/>
            </a:pPr>
            <a:r>
              <a:rPr lang="en-US" sz="2000" dirty="0">
                <a:latin typeface="Times New Roman" pitchFamily="18" charset="0"/>
                <a:cs typeface="Times New Roman" pitchFamily="18" charset="0"/>
              </a:rPr>
              <a:t>To carry out the current work, objectives were identified, and they are outlined as follows. </a:t>
            </a:r>
          </a:p>
          <a:p>
            <a:pPr marL="0" indent="0">
              <a:lnSpc>
                <a:spcPct val="150000"/>
              </a:lnSpc>
              <a:buNone/>
            </a:pPr>
            <a:r>
              <a:rPr lang="en-US" sz="2000" dirty="0">
                <a:latin typeface="Times New Roman" pitchFamily="18" charset="0"/>
                <a:cs typeface="Times New Roman" pitchFamily="18" charset="0"/>
              </a:rPr>
              <a:t>➢ To evaluate the contributions of radiographic knee osteoarthritis (KOA) and knee pain severity </a:t>
            </a:r>
          </a:p>
          <a:p>
            <a:pPr marL="0" indent="0">
              <a:lnSpc>
                <a:spcPct val="150000"/>
              </a:lnSpc>
              <a:buNone/>
            </a:pPr>
            <a:r>
              <a:rPr lang="en-US" sz="2000" dirty="0">
                <a:latin typeface="Times New Roman" pitchFamily="18" charset="0"/>
                <a:cs typeface="Times New Roman" pitchFamily="18" charset="0"/>
              </a:rPr>
              <a:t>➢ To collect &amp; analyze relevant datasets : </a:t>
            </a:r>
          </a:p>
          <a:p>
            <a:pPr marL="0" indent="0">
              <a:lnSpc>
                <a:spcPct val="150000"/>
              </a:lnSpc>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mild dataset </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doubtful dataset </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normal dataset </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severe dataset</a:t>
            </a:r>
            <a:r>
              <a:rPr lang="en-US" sz="2000" b="1" dirty="0">
                <a:latin typeface="Times New Roman" pitchFamily="18" charset="0"/>
                <a:cs typeface="Times New Roman" pitchFamily="18" charset="0"/>
              </a:rPr>
              <a:t> * </a:t>
            </a:r>
            <a:r>
              <a:rPr lang="en-US" sz="2000" dirty="0">
                <a:latin typeface="Times New Roman" pitchFamily="18" charset="0"/>
                <a:cs typeface="Times New Roman" pitchFamily="18" charset="0"/>
              </a:rPr>
              <a:t>moderate dataset </a:t>
            </a:r>
          </a:p>
          <a:p>
            <a:pPr marL="0" indent="0">
              <a:lnSpc>
                <a:spcPct val="150000"/>
              </a:lnSpc>
              <a:buNone/>
            </a:pPr>
            <a:r>
              <a:rPr lang="en-US" sz="2000" dirty="0">
                <a:latin typeface="Times New Roman" pitchFamily="18" charset="0"/>
                <a:cs typeface="Times New Roman" pitchFamily="18" charset="0"/>
              </a:rPr>
              <a:t>         and use them to predict the signs of KOA. </a:t>
            </a:r>
          </a:p>
          <a:p>
            <a:pPr marL="0" indent="0">
              <a:lnSpc>
                <a:spcPct val="150000"/>
              </a:lnSpc>
              <a:buNone/>
            </a:pPr>
            <a:r>
              <a:rPr lang="en-US" sz="2000" dirty="0">
                <a:latin typeface="Times New Roman" pitchFamily="18" charset="0"/>
                <a:cs typeface="Times New Roman" pitchFamily="18" charset="0"/>
              </a:rPr>
              <a:t>➢ To develop a system that can reduce time -consumption &amp; to reduce the uncertainties due to human error. </a:t>
            </a:r>
          </a:p>
          <a:p>
            <a:pPr marL="0" indent="0">
              <a:lnSpc>
                <a:spcPct val="150000"/>
              </a:lnSpc>
              <a:buNone/>
            </a:pPr>
            <a:r>
              <a:rPr lang="en-US" sz="2000" dirty="0">
                <a:latin typeface="Times New Roman" pitchFamily="18" charset="0"/>
                <a:cs typeface="Times New Roman" pitchFamily="18" charset="0"/>
              </a:rPr>
              <a:t>➢ To improve the accuracy of diagnosing the severity of KOA using CNN model</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75296492"/>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C325CE-7CC7-4993-9AA2-743E73F72346}"/>
              </a:ext>
            </a:extLst>
          </p:cNvPr>
          <p:cNvSpPr>
            <a:spLocks noGrp="1"/>
          </p:cNvSpPr>
          <p:nvPr>
            <p:ph type="title"/>
          </p:nvPr>
        </p:nvSpPr>
        <p:spPr/>
        <p:txBody>
          <a:bodyPr/>
          <a:lstStyle/>
          <a:p>
            <a:r>
              <a:rPr lang="en-US" dirty="0" smtClean="0">
                <a:latin typeface="Times New Roman" pitchFamily="18" charset="0"/>
                <a:cs typeface="Times New Roman" pitchFamily="18" charset="0"/>
              </a:rPr>
              <a:t>Requirement Analysis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837CC61-464B-46DC-8FE1-0A4FC6235068}"/>
              </a:ext>
            </a:extLst>
          </p:cNvPr>
          <p:cNvSpPr>
            <a:spLocks noGrp="1"/>
          </p:cNvSpPr>
          <p:nvPr>
            <p:ph idx="1"/>
          </p:nvPr>
        </p:nvSpPr>
        <p:spPr>
          <a:xfrm>
            <a:off x="838200" y="1565648"/>
            <a:ext cx="10515600" cy="4351338"/>
          </a:xfrm>
        </p:spPr>
        <p:txBody>
          <a:bodyPr>
            <a:noAutofit/>
          </a:bodyPr>
          <a:lstStyle/>
          <a:p>
            <a:pPr lvl="1">
              <a:lnSpc>
                <a:spcPct val="150000"/>
              </a:lnSpc>
              <a:buFont typeface="Wingdings" panose="05000000000000000000" pitchFamily="2" charset="2"/>
              <a:buChar char="q"/>
            </a:pPr>
            <a:r>
              <a:rPr lang="en-US" sz="2000" b="1" u="sng" dirty="0">
                <a:latin typeface="Times New Roman" pitchFamily="18" charset="0"/>
                <a:cs typeface="Times New Roman" pitchFamily="18" charset="0"/>
              </a:rPr>
              <a:t>Hardware Requirements</a:t>
            </a:r>
            <a:r>
              <a:rPr lang="en-US" sz="2000" b="1" u="sng" dirty="0"/>
              <a:t>:                                                                                       </a:t>
            </a:r>
            <a:endParaRPr lang="en-IN" sz="2000" b="1" u="sng" dirty="0"/>
          </a:p>
          <a:p>
            <a:pPr lvl="0">
              <a:lnSpc>
                <a:spcPct val="150000"/>
              </a:lnSpc>
            </a:pPr>
            <a:r>
              <a:rPr lang="en-US" sz="1600" dirty="0">
                <a:latin typeface="Times New Roman" pitchFamily="18" charset="0"/>
                <a:cs typeface="Times New Roman" pitchFamily="18" charset="0"/>
              </a:rPr>
              <a:t>Processor –Core i3 or above</a:t>
            </a:r>
            <a:endParaRPr lang="en-IN" sz="1600" dirty="0">
              <a:latin typeface="Times New Roman" pitchFamily="18" charset="0"/>
              <a:cs typeface="Times New Roman" pitchFamily="18" charset="0"/>
            </a:endParaRPr>
          </a:p>
          <a:p>
            <a:pPr lvl="0">
              <a:lnSpc>
                <a:spcPct val="150000"/>
              </a:lnSpc>
            </a:pPr>
            <a:r>
              <a:rPr lang="en-US" sz="1600" dirty="0">
                <a:latin typeface="Times New Roman" pitchFamily="18" charset="0"/>
                <a:cs typeface="Times New Roman" pitchFamily="18" charset="0"/>
              </a:rPr>
              <a:t>Windows 7 or higher</a:t>
            </a:r>
            <a:endParaRPr lang="en-IN" sz="1600" dirty="0">
              <a:latin typeface="Times New Roman" pitchFamily="18" charset="0"/>
              <a:cs typeface="Times New Roman" pitchFamily="18" charset="0"/>
            </a:endParaRPr>
          </a:p>
          <a:p>
            <a:pPr lvl="0">
              <a:lnSpc>
                <a:spcPct val="150000"/>
              </a:lnSpc>
            </a:pPr>
            <a:r>
              <a:rPr lang="en-US" sz="1600" dirty="0">
                <a:latin typeface="Times New Roman" pitchFamily="18" charset="0"/>
                <a:cs typeface="Times New Roman" pitchFamily="18" charset="0"/>
              </a:rPr>
              <a:t>Hard Disk – 160 GB or higher</a:t>
            </a:r>
            <a:endParaRPr lang="en-IN" sz="1600" dirty="0">
              <a:latin typeface="Times New Roman" pitchFamily="18" charset="0"/>
              <a:cs typeface="Times New Roman" pitchFamily="18" charset="0"/>
            </a:endParaRPr>
          </a:p>
          <a:p>
            <a:pPr lvl="0">
              <a:lnSpc>
                <a:spcPct val="150000"/>
              </a:lnSpc>
            </a:pPr>
            <a:r>
              <a:rPr lang="en-US" sz="1600" dirty="0">
                <a:latin typeface="Times New Roman" pitchFamily="18" charset="0"/>
                <a:cs typeface="Times New Roman" pitchFamily="18" charset="0"/>
              </a:rPr>
              <a:t>Memory – 1GB RAM or higher</a:t>
            </a:r>
            <a:endParaRPr lang="en-IN" sz="1600" dirty="0">
              <a:latin typeface="Times New Roman" pitchFamily="18" charset="0"/>
              <a:cs typeface="Times New Roman" pitchFamily="18" charset="0"/>
            </a:endParaRPr>
          </a:p>
          <a:p>
            <a:pPr lvl="1">
              <a:lnSpc>
                <a:spcPct val="150000"/>
              </a:lnSpc>
              <a:buFont typeface="Wingdings" panose="05000000000000000000" pitchFamily="2" charset="2"/>
              <a:buChar char="q"/>
            </a:pPr>
            <a:r>
              <a:rPr lang="en-US" sz="2000" b="1" u="sng" dirty="0">
                <a:latin typeface="Times New Roman" pitchFamily="18" charset="0"/>
                <a:cs typeface="Times New Roman" pitchFamily="18" charset="0"/>
              </a:rPr>
              <a:t>Software Requirements</a:t>
            </a:r>
            <a:r>
              <a:rPr lang="en-US" sz="2000" b="1" u="sng" dirty="0"/>
              <a:t>:</a:t>
            </a:r>
            <a:endParaRPr lang="en-IN" sz="2000" b="1" u="sng" dirty="0"/>
          </a:p>
          <a:p>
            <a:pPr lvl="0">
              <a:lnSpc>
                <a:spcPct val="150000"/>
              </a:lnSpc>
            </a:pPr>
            <a:r>
              <a:rPr lang="en-US" sz="1600" dirty="0">
                <a:latin typeface="Times New Roman" pitchFamily="18" charset="0"/>
                <a:cs typeface="Times New Roman" pitchFamily="18" charset="0"/>
              </a:rPr>
              <a:t>Python</a:t>
            </a:r>
            <a:endParaRPr lang="en-IN" sz="1600" dirty="0">
              <a:latin typeface="Times New Roman" pitchFamily="18" charset="0"/>
              <a:cs typeface="Times New Roman" pitchFamily="18" charset="0"/>
            </a:endParaRPr>
          </a:p>
          <a:p>
            <a:pPr lvl="0">
              <a:lnSpc>
                <a:spcPct val="150000"/>
              </a:lnSpc>
            </a:pPr>
            <a:r>
              <a:rPr lang="en-US" sz="1600" dirty="0">
                <a:latin typeface="Times New Roman" pitchFamily="18" charset="0"/>
                <a:cs typeface="Times New Roman" pitchFamily="18" charset="0"/>
              </a:rPr>
              <a:t>Django framework</a:t>
            </a:r>
            <a:endParaRPr lang="en-IN" sz="1600" dirty="0">
              <a:latin typeface="Times New Roman" pitchFamily="18" charset="0"/>
              <a:cs typeface="Times New Roman" pitchFamily="18" charset="0"/>
            </a:endParaRPr>
          </a:p>
          <a:p>
            <a:pPr lvl="0">
              <a:lnSpc>
                <a:spcPct val="150000"/>
              </a:lnSpc>
            </a:pPr>
            <a:r>
              <a:rPr lang="en-US" sz="1600" dirty="0">
                <a:latin typeface="Times New Roman" pitchFamily="18" charset="0"/>
                <a:cs typeface="Times New Roman" pitchFamily="18" charset="0"/>
              </a:rPr>
              <a:t>Visual Studio code</a:t>
            </a:r>
            <a:endParaRPr lang="en-IN" sz="1600" dirty="0">
              <a:latin typeface="Times New Roman" pitchFamily="18" charset="0"/>
              <a:cs typeface="Times New Roman" pitchFamily="18" charset="0"/>
            </a:endParaRPr>
          </a:p>
          <a:p>
            <a:pPr lvl="0">
              <a:lnSpc>
                <a:spcPct val="150000"/>
              </a:lnSpc>
            </a:pPr>
            <a:r>
              <a:rPr lang="en-US" sz="1600" dirty="0">
                <a:latin typeface="Times New Roman" pitchFamily="18" charset="0"/>
                <a:cs typeface="Times New Roman" pitchFamily="18" charset="0"/>
              </a:rPr>
              <a:t>MySQL database</a:t>
            </a:r>
            <a:endParaRPr lang="en-IN" sz="1600" dirty="0">
              <a:latin typeface="Times New Roman" pitchFamily="18" charset="0"/>
              <a:cs typeface="Times New Roman" pitchFamily="18" charset="0"/>
            </a:endParaRPr>
          </a:p>
          <a:p>
            <a:pPr algn="just">
              <a:lnSpc>
                <a:spcPct val="150000"/>
              </a:lnSpc>
            </a:pPr>
            <a:endParaRPr lang="en-IN" sz="1400" dirty="0"/>
          </a:p>
        </p:txBody>
      </p:sp>
    </p:spTree>
    <p:extLst>
      <p:ext uri="{BB962C8B-B14F-4D97-AF65-F5344CB8AC3E}">
        <p14:creationId xmlns:p14="http://schemas.microsoft.com/office/powerpoint/2010/main" xmlns="" val="2678748202"/>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60A0D3-A2DA-489E-AF2D-6FAC4B6B4BAA}"/>
              </a:ext>
            </a:extLst>
          </p:cNvPr>
          <p:cNvSpPr>
            <a:spLocks noGrp="1"/>
          </p:cNvSpPr>
          <p:nvPr>
            <p:ph type="title"/>
          </p:nvPr>
        </p:nvSpPr>
        <p:spPr>
          <a:xfrm>
            <a:off x="838200" y="142387"/>
            <a:ext cx="10515600" cy="1325563"/>
          </a:xfrm>
        </p:spPr>
        <p:txBody>
          <a:bodyPr/>
          <a:lstStyle/>
          <a:p>
            <a:r>
              <a:rPr lang="en-IN" dirty="0">
                <a:latin typeface="Times New Roman" pitchFamily="18" charset="0"/>
                <a:cs typeface="Times New Roman" pitchFamily="18" charset="0"/>
              </a:rPr>
              <a:t>SYSTEM DESIGN/ARCHITECTURE</a:t>
            </a:r>
          </a:p>
        </p:txBody>
      </p:sp>
      <p:sp>
        <p:nvSpPr>
          <p:cNvPr id="3" name="Content Placeholder 2">
            <a:extLst>
              <a:ext uri="{FF2B5EF4-FFF2-40B4-BE49-F238E27FC236}">
                <a16:creationId xmlns="" xmlns:a16="http://schemas.microsoft.com/office/drawing/2014/main" id="{AB1F61DE-BD8B-44A0-8783-7C279FB590B4}"/>
              </a:ext>
            </a:extLst>
          </p:cNvPr>
          <p:cNvSpPr>
            <a:spLocks noGrp="1"/>
          </p:cNvSpPr>
          <p:nvPr>
            <p:ph idx="1"/>
          </p:nvPr>
        </p:nvSpPr>
        <p:spPr>
          <a:xfrm>
            <a:off x="685800" y="1227748"/>
            <a:ext cx="10515600" cy="4351338"/>
          </a:xfrm>
        </p:spPr>
        <p:txBody>
          <a:bodyPr>
            <a:noAutofit/>
          </a:bodyPr>
          <a:lstStyle/>
          <a:p>
            <a:pPr>
              <a:lnSpc>
                <a:spcPct val="170000"/>
              </a:lnSpc>
            </a:pPr>
            <a:r>
              <a:rPr lang="en-IN" sz="1600" dirty="0">
                <a:latin typeface="Times New Roman" pitchFamily="18" charset="0"/>
                <a:cs typeface="Times New Roman" pitchFamily="18" charset="0"/>
              </a:rPr>
              <a:t>The patient has the option to register and fill his details. He has to give his name, username, x-ray photo, guardian photo, his own photo, identity photo, licence photo and other details. We can have people of same names but we cannot have people with similar username. And hence there will be no mis-match. Each person will have a unique username and a particular detection along with its symptoms and solution.</a:t>
            </a:r>
          </a:p>
          <a:p>
            <a:pPr>
              <a:lnSpc>
                <a:spcPct val="170000"/>
              </a:lnSpc>
            </a:pPr>
            <a:r>
              <a:rPr lang="en-IN" sz="1600" dirty="0">
                <a:latin typeface="Times New Roman" pitchFamily="18" charset="0"/>
                <a:cs typeface="Times New Roman" pitchFamily="18" charset="0"/>
              </a:rPr>
              <a:t>We first train the datasets. We have 5 classes of images and after training by CNN algorithm used in this project, we have different convolutional layers forming on it and after each layer, the precision keeps increases. How many layers being used depends upon the number of </a:t>
            </a:r>
            <a:r>
              <a:rPr lang="en-IN" sz="1600" dirty="0" err="1">
                <a:latin typeface="Times New Roman" pitchFamily="18" charset="0"/>
                <a:cs typeface="Times New Roman" pitchFamily="18" charset="0"/>
              </a:rPr>
              <a:t>eposch</a:t>
            </a:r>
            <a:r>
              <a:rPr lang="en-IN" sz="1600" dirty="0">
                <a:latin typeface="Times New Roman" pitchFamily="18" charset="0"/>
                <a:cs typeface="Times New Roman" pitchFamily="18" charset="0"/>
              </a:rPr>
              <a:t> used. More the number of </a:t>
            </a:r>
            <a:r>
              <a:rPr lang="en-IN" sz="1600" dirty="0" err="1">
                <a:latin typeface="Times New Roman" pitchFamily="18" charset="0"/>
                <a:cs typeface="Times New Roman" pitchFamily="18" charset="0"/>
              </a:rPr>
              <a:t>eposch</a:t>
            </a:r>
            <a:r>
              <a:rPr lang="en-IN" sz="1600" dirty="0">
                <a:latin typeface="Times New Roman" pitchFamily="18" charset="0"/>
                <a:cs typeface="Times New Roman" pitchFamily="18" charset="0"/>
              </a:rPr>
              <a:t>, more the precision. After a .h5 file is created which contains all the attributes and confidence score for each detection class.</a:t>
            </a:r>
          </a:p>
          <a:p>
            <a:pPr>
              <a:lnSpc>
                <a:spcPct val="170000"/>
              </a:lnSpc>
            </a:pPr>
            <a:r>
              <a:rPr lang="en-IN" sz="1600" dirty="0">
                <a:latin typeface="Times New Roman" pitchFamily="18" charset="0"/>
                <a:cs typeface="Times New Roman" pitchFamily="18" charset="0"/>
              </a:rPr>
              <a:t>once the x-ray photo has been uploaded, the photo undergoes resizing and colour change to grey and </a:t>
            </a:r>
            <a:r>
              <a:rPr lang="en-IN" sz="1600" dirty="0" smtClean="0">
                <a:latin typeface="Times New Roman" pitchFamily="18" charset="0"/>
                <a:cs typeface="Times New Roman" pitchFamily="18" charset="0"/>
              </a:rPr>
              <a:t>then</a:t>
            </a:r>
            <a:r>
              <a:rPr lang="en-US" sz="1600" dirty="0">
                <a:latin typeface="Times New Roman" pitchFamily="18" charset="0"/>
                <a:cs typeface="Times New Roman" pitchFamily="18" charset="0"/>
              </a:rPr>
              <a:t>there several convolutional layers applied on it by the help of CNN algorithm used in this project and a confidence score is generated and is matched with the confidence score in the .h5 file and the class is detected and hence detection is done</a:t>
            </a:r>
            <a:endParaRPr lang="en-IN" sz="1600" dirty="0">
              <a:latin typeface="Times New Roman" pitchFamily="18" charset="0"/>
              <a:cs typeface="Times New Roman" pitchFamily="18" charset="0"/>
            </a:endParaRPr>
          </a:p>
          <a:p>
            <a:pPr>
              <a:lnSpc>
                <a:spcPct val="170000"/>
              </a:lnSpc>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680193878"/>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FFDC16E-2E96-4B88-87B2-BBDE5C0343FD}"/>
              </a:ext>
            </a:extLst>
          </p:cNvPr>
          <p:cNvSpPr>
            <a:spLocks noGrp="1"/>
          </p:cNvSpPr>
          <p:nvPr>
            <p:ph idx="1"/>
          </p:nvPr>
        </p:nvSpPr>
        <p:spPr>
          <a:xfrm>
            <a:off x="439616" y="824063"/>
            <a:ext cx="10515600" cy="4930869"/>
          </a:xfrm>
        </p:spPr>
        <p:txBody>
          <a:bodyPr>
            <a:normAutofit fontScale="62500" lnSpcReduction="20000"/>
          </a:bodyPr>
          <a:lstStyle/>
          <a:p>
            <a:pPr marL="0" indent="0" algn="just">
              <a:lnSpc>
                <a:spcPct val="150000"/>
              </a:lnSpc>
              <a:buNone/>
            </a:pPr>
            <a:r>
              <a:rPr lang="en-US" sz="2900" dirty="0">
                <a:latin typeface="Times New Roman" pitchFamily="18" charset="0"/>
                <a:cs typeface="Times New Roman" pitchFamily="18" charset="0"/>
              </a:rPr>
              <a:t>The system comprises of 2 major modules with their sub-modules as follows:</a:t>
            </a:r>
            <a:endParaRPr lang="en-IN" sz="2900" dirty="0">
              <a:latin typeface="Times New Roman" pitchFamily="18" charset="0"/>
              <a:cs typeface="Times New Roman" pitchFamily="18" charset="0"/>
            </a:endParaRPr>
          </a:p>
          <a:p>
            <a:pPr marL="0" indent="0" algn="just">
              <a:lnSpc>
                <a:spcPct val="150000"/>
              </a:lnSpc>
              <a:buNone/>
            </a:pPr>
            <a:r>
              <a:rPr lang="en-US" sz="2900" b="1" dirty="0">
                <a:latin typeface="Times New Roman" pitchFamily="18" charset="0"/>
                <a:cs typeface="Times New Roman" pitchFamily="18" charset="0"/>
              </a:rPr>
              <a:t> Admin:</a:t>
            </a:r>
            <a:endParaRPr lang="en-IN" sz="2900" dirty="0">
              <a:latin typeface="Times New Roman" pitchFamily="18" charset="0"/>
              <a:cs typeface="Times New Roman" pitchFamily="18" charset="0"/>
            </a:endParaRPr>
          </a:p>
          <a:p>
            <a:pPr lvl="0" algn="just">
              <a:lnSpc>
                <a:spcPct val="150000"/>
              </a:lnSpc>
            </a:pPr>
            <a:r>
              <a:rPr lang="en-US" dirty="0"/>
              <a:t> </a:t>
            </a:r>
            <a:r>
              <a:rPr lang="en-US" sz="2900" dirty="0">
                <a:latin typeface="Times New Roman" pitchFamily="18" charset="0"/>
                <a:cs typeface="Times New Roman" pitchFamily="18" charset="0"/>
              </a:rPr>
              <a:t>Login-Admin can login into the system using username and password.</a:t>
            </a:r>
            <a:endParaRPr lang="en-IN" sz="2900" dirty="0">
              <a:latin typeface="Times New Roman" pitchFamily="18" charset="0"/>
              <a:cs typeface="Times New Roman" pitchFamily="18" charset="0"/>
            </a:endParaRPr>
          </a:p>
          <a:p>
            <a:pPr lvl="0" algn="just">
              <a:lnSpc>
                <a:spcPct val="150000"/>
              </a:lnSpc>
            </a:pPr>
            <a:r>
              <a:rPr lang="en-US" dirty="0">
                <a:latin typeface="Times New Roman" pitchFamily="18" charset="0"/>
                <a:cs typeface="Times New Roman" pitchFamily="18" charset="0"/>
              </a:rPr>
              <a:t>View Patient -Admin can view patient details.</a:t>
            </a:r>
            <a:endParaRPr lang="en-IN" dirty="0">
              <a:latin typeface="Times New Roman" pitchFamily="18" charset="0"/>
              <a:cs typeface="Times New Roman" pitchFamily="18" charset="0"/>
            </a:endParaRPr>
          </a:p>
          <a:p>
            <a:pPr lvl="0" algn="just">
              <a:lnSpc>
                <a:spcPct val="150000"/>
              </a:lnSpc>
            </a:pPr>
            <a:r>
              <a:rPr lang="en-US" dirty="0">
                <a:latin typeface="Times New Roman" pitchFamily="18" charset="0"/>
                <a:cs typeface="Times New Roman" pitchFamily="18" charset="0"/>
              </a:rPr>
              <a:t>Logout – Admin can logout from the system.</a:t>
            </a:r>
            <a:endParaRPr lang="en-IN" dirty="0">
              <a:latin typeface="Times New Roman" pitchFamily="18" charset="0"/>
              <a:cs typeface="Times New Roman" pitchFamily="18" charset="0"/>
            </a:endParaRPr>
          </a:p>
          <a:p>
            <a:pPr marL="0" indent="0" algn="just">
              <a:lnSpc>
                <a:spcPct val="150000"/>
              </a:lnSpc>
              <a:buNone/>
            </a:pPr>
            <a:r>
              <a:rPr lang="en-US" b="1" dirty="0"/>
              <a:t> Patient:</a:t>
            </a:r>
            <a:endParaRPr lang="en-IN" dirty="0"/>
          </a:p>
          <a:p>
            <a:pPr lvl="0" algn="just">
              <a:lnSpc>
                <a:spcPct val="150000"/>
              </a:lnSpc>
            </a:pPr>
            <a:r>
              <a:rPr lang="en-US" dirty="0">
                <a:latin typeface="Times New Roman" pitchFamily="18" charset="0"/>
                <a:cs typeface="Times New Roman" pitchFamily="18" charset="0"/>
              </a:rPr>
              <a:t>Login – Patient can login into system using username and password.</a:t>
            </a:r>
            <a:endParaRPr lang="en-IN" dirty="0">
              <a:latin typeface="Times New Roman" pitchFamily="18" charset="0"/>
              <a:cs typeface="Times New Roman" pitchFamily="18" charset="0"/>
            </a:endParaRPr>
          </a:p>
          <a:p>
            <a:pPr lvl="0" algn="just">
              <a:lnSpc>
                <a:spcPct val="150000"/>
              </a:lnSpc>
            </a:pPr>
            <a:r>
              <a:rPr lang="en-US" dirty="0">
                <a:latin typeface="Times New Roman" pitchFamily="18" charset="0"/>
                <a:cs typeface="Times New Roman" pitchFamily="18" charset="0"/>
              </a:rPr>
              <a:t>Register-Patient can register itself in the system to predict the disease</a:t>
            </a:r>
            <a:r>
              <a:rPr lang="en-US" dirty="0"/>
              <a:t>.</a:t>
            </a:r>
            <a:endParaRPr lang="en-IN" dirty="0"/>
          </a:p>
          <a:p>
            <a:pPr lvl="0" algn="just">
              <a:lnSpc>
                <a:spcPct val="150000"/>
              </a:lnSpc>
            </a:pPr>
            <a:r>
              <a:rPr lang="en-US" dirty="0">
                <a:latin typeface="Times New Roman" pitchFamily="18" charset="0"/>
                <a:cs typeface="Times New Roman" pitchFamily="18" charset="0"/>
              </a:rPr>
              <a:t>Logout - Patient can logout from the system.</a:t>
            </a:r>
            <a:endParaRPr lang="en-IN" dirty="0">
              <a:latin typeface="Times New Roman" pitchFamily="18" charset="0"/>
              <a:cs typeface="Times New Roman" pitchFamily="18" charset="0"/>
            </a:endParaRPr>
          </a:p>
          <a:p>
            <a:pPr marL="0" indent="0" algn="just">
              <a:lnSpc>
                <a:spcPct val="150000"/>
              </a:lnSpc>
              <a:buNone/>
            </a:pPr>
            <a:r>
              <a:rPr lang="en-IN" b="1" dirty="0"/>
              <a:t> </a:t>
            </a:r>
            <a:endParaRPr lang="en-IN" dirty="0"/>
          </a:p>
          <a:p>
            <a:pPr algn="just">
              <a:lnSpc>
                <a:spcPct val="150000"/>
              </a:lnSpc>
            </a:pPr>
            <a:endParaRPr lang="en-IN" dirty="0"/>
          </a:p>
        </p:txBody>
      </p:sp>
      <p:graphicFrame>
        <p:nvGraphicFramePr>
          <p:cNvPr id="4" name="Diagram 3">
            <a:extLst>
              <a:ext uri="{FF2B5EF4-FFF2-40B4-BE49-F238E27FC236}">
                <a16:creationId xmlns="" xmlns:a16="http://schemas.microsoft.com/office/drawing/2014/main" id="{E1E6886E-3685-4EAF-8BA8-C820432D40A3}"/>
              </a:ext>
            </a:extLst>
          </p:cNvPr>
          <p:cNvGraphicFramePr/>
          <p:nvPr>
            <p:extLst>
              <p:ext uri="{D42A27DB-BD31-4B8C-83A1-F6EECF244321}">
                <p14:modId xmlns:p14="http://schemas.microsoft.com/office/powerpoint/2010/main" xmlns="" val="7523573"/>
              </p:ext>
            </p:extLst>
          </p:nvPr>
        </p:nvGraphicFramePr>
        <p:xfrm>
          <a:off x="7416340" y="1606061"/>
          <a:ext cx="4099859" cy="4123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72980209"/>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429140-9142-4654-933B-B86160C4F054}"/>
              </a:ext>
            </a:extLst>
          </p:cNvPr>
          <p:cNvSpPr>
            <a:spLocks noGrp="1"/>
          </p:cNvSpPr>
          <p:nvPr>
            <p:ph idx="1"/>
          </p:nvPr>
        </p:nvSpPr>
        <p:spPr>
          <a:xfrm>
            <a:off x="545122" y="369895"/>
            <a:ext cx="10515600" cy="4351338"/>
          </a:xfrm>
        </p:spPr>
        <p:txBody>
          <a:bodyPr>
            <a:noAutofit/>
          </a:bodyPr>
          <a:lstStyle/>
          <a:p>
            <a:pPr marL="0" indent="0">
              <a:lnSpc>
                <a:spcPct val="170000"/>
              </a:lnSpc>
              <a:buNone/>
            </a:pPr>
            <a:r>
              <a:rPr lang="en-US" sz="1800" dirty="0" smtClean="0">
                <a:latin typeface="Times New Roman" pitchFamily="18" charset="0"/>
                <a:cs typeface="Times New Roman" pitchFamily="18" charset="0"/>
              </a:rPr>
              <a:t>In system design, we can learn the methodology as </a:t>
            </a:r>
            <a:r>
              <a:rPr lang="en-US" sz="1400" dirty="0" smtClean="0"/>
              <a:t>:</a:t>
            </a:r>
            <a:endParaRPr lang="en-IN" sz="1400" i="1" dirty="0"/>
          </a:p>
          <a:p>
            <a:pPr lvl="0">
              <a:lnSpc>
                <a:spcPct val="170000"/>
              </a:lnSpc>
            </a:pPr>
            <a:r>
              <a:rPr lang="en-US" sz="1600" b="1" u="sng" dirty="0">
                <a:latin typeface="Times New Roman" pitchFamily="18" charset="0"/>
                <a:cs typeface="Times New Roman" pitchFamily="18" charset="0"/>
              </a:rPr>
              <a:t>Pre-Processing</a:t>
            </a:r>
            <a:r>
              <a:rPr lang="en-US" sz="1400" b="1" dirty="0"/>
              <a:t>:</a:t>
            </a:r>
            <a:r>
              <a:rPr lang="en-US" sz="1400" dirty="0"/>
              <a:t> </a:t>
            </a:r>
            <a:r>
              <a:rPr lang="en-US" sz="1600" dirty="0">
                <a:latin typeface="Times New Roman" pitchFamily="18" charset="0"/>
                <a:cs typeface="Times New Roman" pitchFamily="18" charset="0"/>
              </a:rPr>
              <a:t>The aim of preprocessing images is to prepare the data for further processing in the proposed system</a:t>
            </a:r>
            <a:r>
              <a:rPr lang="en-US" sz="1400" dirty="0"/>
              <a:t>.</a:t>
            </a:r>
            <a:endParaRPr lang="en-IN" sz="1400" i="1" dirty="0"/>
          </a:p>
          <a:p>
            <a:pPr lvl="0">
              <a:lnSpc>
                <a:spcPct val="170000"/>
              </a:lnSpc>
            </a:pPr>
            <a:r>
              <a:rPr lang="en-US" sz="1600" b="1" u="sng" dirty="0">
                <a:latin typeface="Times New Roman" pitchFamily="18" charset="0"/>
                <a:cs typeface="Times New Roman" pitchFamily="18" charset="0"/>
              </a:rPr>
              <a:t>Region of Interest (ROI) and Segmentation</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The region of interest (ROI) is the tibiofemoral joint. </a:t>
            </a:r>
            <a:endParaRPr lang="en-IN" sz="1600" i="1" dirty="0">
              <a:latin typeface="Times New Roman" pitchFamily="18" charset="0"/>
              <a:cs typeface="Times New Roman" pitchFamily="18" charset="0"/>
            </a:endParaRPr>
          </a:p>
          <a:p>
            <a:pPr lvl="0">
              <a:lnSpc>
                <a:spcPct val="170000"/>
              </a:lnSpc>
            </a:pPr>
            <a:r>
              <a:rPr lang="en-US" sz="1600" b="1" u="sng" dirty="0">
                <a:latin typeface="Times New Roman" pitchFamily="18" charset="0"/>
                <a:cs typeface="Times New Roman" pitchFamily="18" charset="0"/>
              </a:rPr>
              <a:t>Deep Learning</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Deep Learning performs nonlinear transformation hierarchy-wise. Convolution Neural Network (CNN) has deep architecture which can be applied. Each layer in CNN can see the features and show high variance [6]. </a:t>
            </a:r>
            <a:endParaRPr lang="en-IN" sz="1600" i="1" dirty="0">
              <a:latin typeface="Times New Roman" pitchFamily="18" charset="0"/>
              <a:cs typeface="Times New Roman" pitchFamily="18" charset="0"/>
            </a:endParaRPr>
          </a:p>
          <a:p>
            <a:pPr lvl="0">
              <a:lnSpc>
                <a:spcPct val="170000"/>
              </a:lnSpc>
            </a:pPr>
            <a:r>
              <a:rPr lang="en-US" sz="1600" b="1" u="sng" dirty="0">
                <a:latin typeface="Times New Roman" pitchFamily="18" charset="0"/>
                <a:cs typeface="Times New Roman" pitchFamily="18" charset="0"/>
              </a:rPr>
              <a:t>Convolution Neural Network as Feature Descriptor</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Deep Neural Network layers used for the proposed technique as feature descriptor.</a:t>
            </a:r>
            <a:endParaRPr lang="en-IN" sz="1600" i="1" dirty="0">
              <a:latin typeface="Times New Roman" pitchFamily="18" charset="0"/>
              <a:cs typeface="Times New Roman" pitchFamily="18" charset="0"/>
            </a:endParaRPr>
          </a:p>
          <a:p>
            <a:pPr lvl="0">
              <a:lnSpc>
                <a:spcPct val="170000"/>
              </a:lnSpc>
            </a:pPr>
            <a:r>
              <a:rPr lang="en-US" sz="1600" b="1" u="sng" dirty="0">
                <a:latin typeface="Times New Roman" pitchFamily="18" charset="0"/>
                <a:cs typeface="Times New Roman" pitchFamily="18" charset="0"/>
              </a:rPr>
              <a:t>Histogram of Oriented Gradient</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The images are converted into sizes from 28×28 to 6×6 concurring blocks, and each block has a  2 × 2 size with a stride of size 4. A total of 1296 low-level features are computed. Normalization </a:t>
            </a:r>
            <a:r>
              <a:rPr lang="en-US" sz="1600" dirty="0" smtClean="0">
                <a:latin typeface="Times New Roman" pitchFamily="18" charset="0"/>
                <a:cs typeface="Times New Roman" pitchFamily="18" charset="0"/>
              </a:rPr>
              <a:t>can be </a:t>
            </a:r>
            <a:r>
              <a:rPr lang="en-US" sz="1600" dirty="0">
                <a:latin typeface="Times New Roman" pitchFamily="18" charset="0"/>
                <a:cs typeface="Times New Roman" pitchFamily="18" charset="0"/>
              </a:rPr>
              <a:t>performed for better feature extraction as pulmonary images show better shadow normalization.</a:t>
            </a:r>
            <a:endParaRPr lang="en-IN" sz="1600" i="1" dirty="0">
              <a:latin typeface="Times New Roman" pitchFamily="18" charset="0"/>
              <a:cs typeface="Times New Roman" pitchFamily="18" charset="0"/>
            </a:endParaRPr>
          </a:p>
          <a:p>
            <a:pPr lvl="0">
              <a:lnSpc>
                <a:spcPct val="170000"/>
              </a:lnSpc>
            </a:pPr>
            <a:r>
              <a:rPr lang="en-US" sz="1600" b="1" u="sng" dirty="0">
                <a:latin typeface="Times New Roman" pitchFamily="18" charset="0"/>
                <a:cs typeface="Times New Roman" pitchFamily="18" charset="0"/>
              </a:rPr>
              <a:t>Classification</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For the classification, Support Vector Machine is a supervised learning algorithm trained with four classes according to the KL grading system.</a:t>
            </a:r>
            <a:endParaRPr lang="en-IN" sz="1600" i="1" dirty="0">
              <a:latin typeface="Times New Roman" pitchFamily="18" charset="0"/>
              <a:cs typeface="Times New Roman" pitchFamily="18" charset="0"/>
            </a:endParaRPr>
          </a:p>
          <a:p>
            <a:pPr marL="0" indent="0">
              <a:lnSpc>
                <a:spcPct val="170000"/>
              </a:lnSpc>
              <a:buNone/>
            </a:pPr>
            <a:endParaRPr lang="en-IN" sz="1400" dirty="0"/>
          </a:p>
        </p:txBody>
      </p:sp>
    </p:spTree>
    <p:extLst>
      <p:ext uri="{BB962C8B-B14F-4D97-AF65-F5344CB8AC3E}">
        <p14:creationId xmlns:p14="http://schemas.microsoft.com/office/powerpoint/2010/main" xmlns="" val="3333045384"/>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Implementation &amp; Testing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z="2000" u="sng" dirty="0" smtClean="0">
                <a:latin typeface="Times New Roman" pitchFamily="18" charset="0"/>
                <a:cs typeface="Times New Roman" pitchFamily="18" charset="0"/>
              </a:rPr>
              <a:t>HOME PAGE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It provides </a:t>
            </a:r>
            <a:r>
              <a:rPr lang="en-US" sz="2000" dirty="0">
                <a:latin typeface="Times New Roman" pitchFamily="18" charset="0"/>
                <a:cs typeface="Times New Roman" pitchFamily="18" charset="0"/>
              </a:rPr>
              <a:t>basic idea about the application and it shows various options and choices from which we can choose according to the work we need to do</a:t>
            </a:r>
            <a:r>
              <a:rPr lang="en-US" sz="2000" dirty="0" smtClean="0">
                <a:latin typeface="Times New Roman" pitchFamily="18" charset="0"/>
                <a:cs typeface="Times New Roman" pitchFamily="18" charset="0"/>
              </a:rPr>
              <a:t>.</a:t>
            </a:r>
          </a:p>
          <a:p>
            <a:pPr marL="457200" indent="-457200">
              <a:buFont typeface="+mj-lt"/>
              <a:buAutoNum type="arabicPeriod"/>
            </a:pPr>
            <a:r>
              <a:rPr lang="en-US" sz="2000" u="sng" dirty="0" smtClean="0">
                <a:latin typeface="Times New Roman" pitchFamily="18" charset="0"/>
                <a:cs typeface="Times New Roman" pitchFamily="18" charset="0"/>
              </a:rPr>
              <a:t>MENU BAR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Menu bar is very useful in containing options/choices which contains sub choices</a:t>
            </a:r>
            <a:r>
              <a:rPr lang="en-US" sz="2000" dirty="0" smtClean="0">
                <a:latin typeface="Times New Roman" pitchFamily="18" charset="0"/>
                <a:cs typeface="Times New Roman" pitchFamily="18" charset="0"/>
              </a:rPr>
              <a:t>. It </a:t>
            </a:r>
            <a:r>
              <a:rPr lang="en-US" sz="2000" dirty="0">
                <a:latin typeface="Times New Roman" pitchFamily="18" charset="0"/>
                <a:cs typeface="Times New Roman" pitchFamily="18" charset="0"/>
              </a:rPr>
              <a:t>is easy to access as it will not disappear as long as frame is not disclosed</a:t>
            </a: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this application the menu bar contains various menu choices i.e. enter login,register.log out</a:t>
            </a:r>
            <a:r>
              <a:rPr lang="en-US" sz="2000" dirty="0" smtClean="0">
                <a:latin typeface="Times New Roman" pitchFamily="18" charset="0"/>
                <a:cs typeface="Times New Roman" pitchFamily="18" charset="0"/>
              </a:rPr>
              <a:t>. Some </a:t>
            </a:r>
            <a:r>
              <a:rPr lang="en-US" sz="2000" dirty="0">
                <a:latin typeface="Times New Roman" pitchFamily="18" charset="0"/>
                <a:cs typeface="Times New Roman" pitchFamily="18" charset="0"/>
              </a:rPr>
              <a:t>of these menus contains there own sub menus(menu items</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i.e</a:t>
            </a:r>
            <a:r>
              <a:rPr lang="en-US" sz="2000" dirty="0" smtClean="0">
                <a:latin typeface="Times New Roman" pitchFamily="18" charset="0"/>
                <a:cs typeface="Times New Roman" pitchFamily="18" charset="0"/>
              </a:rPr>
              <a:t>.	enter/fill </a:t>
            </a:r>
            <a:r>
              <a:rPr lang="en-US" sz="2000" dirty="0">
                <a:latin typeface="Times New Roman" pitchFamily="18" charset="0"/>
                <a:cs typeface="Times New Roman" pitchFamily="18" charset="0"/>
              </a:rPr>
              <a:t>a form/enquiry form.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Login </a:t>
            </a:r>
            <a:r>
              <a:rPr lang="en-US" sz="2000" dirty="0">
                <a:latin typeface="Times New Roman" pitchFamily="18" charset="0"/>
                <a:cs typeface="Times New Roman" pitchFamily="18" charset="0"/>
              </a:rPr>
              <a:t>sign </a:t>
            </a:r>
            <a:r>
              <a:rPr lang="en-US" sz="2000" dirty="0" smtClean="0">
                <a:latin typeface="Times New Roman" pitchFamily="18" charset="0"/>
                <a:cs typeface="Times New Roman" pitchFamily="18" charset="0"/>
              </a:rPr>
              <a:t>in/register</a:t>
            </a:r>
            <a:r>
              <a:rPr lang="en-US" sz="2000" dirty="0">
                <a:latin typeface="Times New Roman" pitchFamily="18" charset="0"/>
                <a:cs typeface="Times New Roman" pitchFamily="18" charset="0"/>
              </a:rPr>
              <a:t>→→ register</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log </a:t>
            </a:r>
            <a:r>
              <a:rPr lang="en-US" sz="2000" dirty="0">
                <a:latin typeface="Times New Roman" pitchFamily="18" charset="0"/>
                <a:cs typeface="Times New Roman" pitchFamily="18" charset="0"/>
              </a:rPr>
              <a:t>out </a:t>
            </a:r>
            <a:r>
              <a:rPr lang="en-US" sz="2000" dirty="0" smtClean="0">
                <a:latin typeface="Times New Roman" pitchFamily="18" charset="0"/>
                <a:cs typeface="Times New Roman" pitchFamily="18" charset="0"/>
              </a:rPr>
              <a:t>→→ exit</a:t>
            </a:r>
          </a:p>
          <a:p>
            <a:pPr marL="457200" indent="-457200">
              <a:buAutoNum type="arabicPeriod" startAt="3"/>
            </a:pPr>
            <a:r>
              <a:rPr lang="en-US" sz="2000" u="sng" dirty="0" smtClean="0">
                <a:latin typeface="Times New Roman" pitchFamily="18" charset="0"/>
                <a:cs typeface="Times New Roman" pitchFamily="18" charset="0"/>
              </a:rPr>
              <a:t>ENQUIRY BAR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 enquirer </a:t>
            </a:r>
            <a:r>
              <a:rPr lang="en-US" sz="2000" dirty="0">
                <a:latin typeface="Times New Roman" pitchFamily="18" charset="0"/>
                <a:cs typeface="Times New Roman" pitchFamily="18" charset="0"/>
              </a:rPr>
              <a:t>is always not a registrar. Whenever any customer or a </a:t>
            </a:r>
            <a:r>
              <a:rPr lang="en-US" sz="2000" dirty="0" smtClean="0">
                <a:latin typeface="Times New Roman" pitchFamily="18" charset="0"/>
                <a:cs typeface="Times New Roman" pitchFamily="18" charset="0"/>
              </a:rPr>
              <a:t>enquirer                                       	comes his </a:t>
            </a:r>
            <a:r>
              <a:rPr lang="en-US" sz="2000" dirty="0">
                <a:latin typeface="Times New Roman" pitchFamily="18" charset="0"/>
                <a:cs typeface="Times New Roman" pitchFamily="18" charset="0"/>
              </a:rPr>
              <a:t>temporary details should be saved for further use to give him updates regarding </a:t>
            </a:r>
            <a:r>
              <a:rPr lang="en-US" sz="2000" dirty="0" smtClean="0">
                <a:latin typeface="Times New Roman" pitchFamily="18" charset="0"/>
                <a:cs typeface="Times New Roman" pitchFamily="18" charset="0"/>
              </a:rPr>
              <a:t>   	his knee conditions.</a:t>
            </a:r>
          </a:p>
          <a:p>
            <a:pPr marL="457200" indent="-457200">
              <a:buAutoNum type="arabicPeriod" startAt="3"/>
            </a:pPr>
            <a:r>
              <a:rPr lang="en-US" sz="2000" u="sng" dirty="0" smtClean="0">
                <a:latin typeface="Times New Roman" pitchFamily="18" charset="0"/>
                <a:cs typeface="Times New Roman" pitchFamily="18" charset="0"/>
              </a:rPr>
              <a:t>FEEDBACK FORM</a:t>
            </a:r>
            <a:r>
              <a:rPr lang="en-US" sz="2000" dirty="0" smtClean="0">
                <a:latin typeface="Times New Roman" pitchFamily="18" charset="0"/>
                <a:cs typeface="Times New Roman" pitchFamily="18" charset="0"/>
              </a:rPr>
              <a:t>: A feedback form has been designed to take the reviews from the users for the betterment of the software.</a:t>
            </a:r>
          </a:p>
          <a:p>
            <a:pPr marL="0" indent="0">
              <a:buNone/>
            </a:pPr>
            <a:endParaRPr lang="en-IN" sz="2000"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2180882123"/>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727" y="0"/>
            <a:ext cx="10515600" cy="2852737"/>
          </a:xfrm>
        </p:spPr>
        <p:txBody>
          <a:bodyPr>
            <a:normAutofit/>
          </a:bodyPr>
          <a:lstStyle/>
          <a:p>
            <a:r>
              <a:rPr lang="en-US" sz="2000" dirty="0" smtClean="0">
                <a:latin typeface="Times New Roman" pitchFamily="18" charset="0"/>
                <a:cs typeface="Times New Roman" pitchFamily="18" charset="0"/>
              </a:rPr>
              <a:t>5.   </a:t>
            </a:r>
            <a:r>
              <a:rPr lang="en-US" sz="2000" u="sng" dirty="0" smtClean="0">
                <a:latin typeface="Times New Roman" pitchFamily="18" charset="0"/>
                <a:cs typeface="Times New Roman" pitchFamily="18" charset="0"/>
              </a:rPr>
              <a:t>REGISTRATION FORM</a:t>
            </a:r>
            <a:r>
              <a:rPr lang="en-US" sz="2000" dirty="0" smtClean="0">
                <a:latin typeface="Times New Roman" pitchFamily="18" charset="0"/>
                <a:cs typeface="Times New Roman" pitchFamily="18" charset="0"/>
              </a:rPr>
              <a:t>: Generally after opening the website, the user has to register his/herself.</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6.   </a:t>
            </a:r>
            <a:r>
              <a:rPr lang="en-US" sz="2000" u="sng" dirty="0" smtClean="0">
                <a:latin typeface="Times New Roman" pitchFamily="18" charset="0"/>
                <a:cs typeface="Times New Roman" pitchFamily="18" charset="0"/>
              </a:rPr>
              <a:t>LOGIN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a:t>
            </a:r>
            <a:r>
              <a:rPr lang="en-US" sz="2000" dirty="0" smtClean="0">
                <a:latin typeface="Times New Roman" pitchFamily="18" charset="0"/>
                <a:cs typeface="Times New Roman" pitchFamily="18" charset="0"/>
              </a:rPr>
              <a:t>fter registering once, the user just has to login further to operate the software.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91462443"/>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8571"/>
            <a:ext cx="10515600" cy="1325563"/>
          </a:xfrm>
        </p:spPr>
        <p:txBody>
          <a:bodyPr>
            <a:normAutofit/>
          </a:bodyPr>
          <a:lstStyle/>
          <a:p>
            <a:r>
              <a:rPr lang="en-US" sz="2400" b="1" dirty="0" smtClean="0">
                <a:latin typeface="Times New Roman" pitchFamily="18" charset="0"/>
                <a:cs typeface="Times New Roman" pitchFamily="18" charset="0"/>
              </a:rPr>
              <a:t>Testing</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896816" y="1415318"/>
            <a:ext cx="10515600" cy="4351338"/>
          </a:xfrm>
        </p:spPr>
        <p:txBody>
          <a:bodyPr>
            <a:noAutofit/>
          </a:bodyPr>
          <a:lstStyle/>
          <a:p>
            <a:pPr marL="0" indent="0">
              <a:buNone/>
            </a:pPr>
            <a:r>
              <a:rPr lang="en-US" sz="2000" dirty="0">
                <a:latin typeface="Times New Roman" pitchFamily="18" charset="0"/>
                <a:cs typeface="Times New Roman" pitchFamily="18" charset="0"/>
              </a:rPr>
              <a:t>What is Testing</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Testing </a:t>
            </a:r>
            <a:r>
              <a:rPr lang="en-US" sz="2000" dirty="0">
                <a:latin typeface="Times New Roman" pitchFamily="18" charset="0"/>
                <a:cs typeface="Times New Roman" pitchFamily="18" charset="0"/>
              </a:rPr>
              <a:t>is the process of evaluating a system or its components) with the intent to find whether it satisfies the specified requirements or not. In simple words, testing is executing a system in order to identify any gaps, errors, or missing requirements contrary to the actual requirements</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According </a:t>
            </a:r>
            <a:r>
              <a:rPr lang="en-US" sz="2000" dirty="0">
                <a:latin typeface="Times New Roman" pitchFamily="18" charset="0"/>
                <a:cs typeface="Times New Roman" pitchFamily="18" charset="0"/>
              </a:rPr>
              <a:t>to ANSI/IEEE 1059 standard, Testing can be defined as - A process of analyzing a software item to detect the differences between existing and required conditions (that is defects/errors/bugs) and to evaluate the features </a:t>
            </a:r>
            <a:r>
              <a:rPr lang="en-US" sz="2000" dirty="0" smtClean="0">
                <a:latin typeface="Times New Roman" pitchFamily="18" charset="0"/>
                <a:cs typeface="Times New Roman" pitchFamily="18" charset="0"/>
              </a:rPr>
              <a:t>of the </a:t>
            </a:r>
            <a:r>
              <a:rPr lang="en-US" sz="2000" dirty="0">
                <a:latin typeface="Times New Roman" pitchFamily="18" charset="0"/>
                <a:cs typeface="Times New Roman" pitchFamily="18" charset="0"/>
              </a:rPr>
              <a:t>software </a:t>
            </a:r>
            <a:r>
              <a:rPr lang="en-US" sz="2000" dirty="0" smtClean="0">
                <a:latin typeface="Times New Roman" pitchFamily="18" charset="0"/>
                <a:cs typeface="Times New Roman" pitchFamily="18" charset="0"/>
              </a:rPr>
              <a:t>item.</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Who </a:t>
            </a:r>
            <a:r>
              <a:rPr lang="en-US" sz="2000" dirty="0">
                <a:latin typeface="Times New Roman" pitchFamily="18" charset="0"/>
                <a:cs typeface="Times New Roman" pitchFamily="18" charset="0"/>
              </a:rPr>
              <a:t>does Testing</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depends on the process and the associated stakeholders of the projects). In the IT industry, large companies have a team with responsibilities to evaluate the developed software in the context of the given requirements. Moreover, developed software in the context of the given requirements. Moreover, developers also conduct testing which is called Unit Testing. In most cases, the following professionals are involved in testing a system within their respective capacities: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70599002"/>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3573" y="615340"/>
            <a:ext cx="10515600" cy="1500187"/>
          </a:xfrm>
        </p:spPr>
        <p:txBody>
          <a:bodyPr>
            <a:normAutofit lnSpcReduction="10000"/>
          </a:bodyPr>
          <a:lstStyle/>
          <a:p>
            <a:pPr marL="342900" indent="-342900">
              <a:buFont typeface="Arial" pitchFamily="34" charset="0"/>
              <a:buChar char="•"/>
            </a:pPr>
            <a:r>
              <a:rPr lang="en-US" sz="2000" dirty="0" smtClean="0">
                <a:solidFill>
                  <a:schemeClr val="tx1"/>
                </a:solidFill>
                <a:latin typeface="Times New Roman" pitchFamily="18" charset="0"/>
                <a:cs typeface="Times New Roman" pitchFamily="18" charset="0"/>
              </a:rPr>
              <a:t>Software Tester</a:t>
            </a:r>
          </a:p>
          <a:p>
            <a:pPr marL="342900" indent="-342900">
              <a:buFont typeface="Arial" pitchFamily="34" charset="0"/>
              <a:buChar char="•"/>
            </a:pPr>
            <a:r>
              <a:rPr lang="en-US" sz="2000" dirty="0" smtClean="0">
                <a:solidFill>
                  <a:schemeClr val="tx1"/>
                </a:solidFill>
                <a:latin typeface="Times New Roman" pitchFamily="18" charset="0"/>
                <a:cs typeface="Times New Roman" pitchFamily="18" charset="0"/>
              </a:rPr>
              <a:t>Software Developer</a:t>
            </a:r>
          </a:p>
          <a:p>
            <a:pPr marL="342900" indent="-342900">
              <a:buFont typeface="Arial" pitchFamily="34" charset="0"/>
              <a:buChar char="•"/>
            </a:pPr>
            <a:r>
              <a:rPr lang="en-US" sz="2000" dirty="0" smtClean="0">
                <a:solidFill>
                  <a:schemeClr val="tx1"/>
                </a:solidFill>
                <a:latin typeface="Times New Roman" pitchFamily="18" charset="0"/>
                <a:cs typeface="Times New Roman" pitchFamily="18" charset="0"/>
              </a:rPr>
              <a:t>Project Lead Manager</a:t>
            </a:r>
          </a:p>
          <a:p>
            <a:pPr marL="342900" indent="-342900">
              <a:buFont typeface="Arial" pitchFamily="34" charset="0"/>
              <a:buChar char="•"/>
            </a:pPr>
            <a:r>
              <a:rPr lang="en-US" sz="2000" dirty="0" smtClean="0">
                <a:solidFill>
                  <a:schemeClr val="tx1"/>
                </a:solidFill>
                <a:latin typeface="Times New Roman" pitchFamily="18" charset="0"/>
                <a:cs typeface="Times New Roman" pitchFamily="18" charset="0"/>
              </a:rPr>
              <a:t>End User</a:t>
            </a:r>
          </a:p>
          <a:p>
            <a:pPr marL="342900" indent="-342900">
              <a:buFont typeface="Arial" pitchFamily="34" charset="0"/>
              <a:buChar char="•"/>
            </a:pPr>
            <a:endParaRPr lang="en-IN"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1873" y="2229217"/>
            <a:ext cx="8572500" cy="428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09292239"/>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IN" dirty="0"/>
          </a:p>
        </p:txBody>
      </p:sp>
      <p:sp>
        <p:nvSpPr>
          <p:cNvPr id="3" name="Content Placeholder 2"/>
          <p:cNvSpPr>
            <a:spLocks noGrp="1"/>
          </p:cNvSpPr>
          <p:nvPr>
            <p:ph idx="1"/>
          </p:nvPr>
        </p:nvSpPr>
        <p:spPr>
          <a:xfrm>
            <a:off x="838200" y="1825625"/>
            <a:ext cx="10515600" cy="4678414"/>
          </a:xfrm>
        </p:spPr>
        <p:txBody>
          <a:bodyPr>
            <a:normAutofit/>
          </a:bodyPr>
          <a:lstStyle/>
          <a:p>
            <a:r>
              <a:rPr lang="en-US" sz="2600" dirty="0"/>
              <a:t>Introduction </a:t>
            </a:r>
            <a:endParaRPr lang="en-US" sz="2600" i="1" dirty="0">
              <a:solidFill>
                <a:srgbClr val="FF0000"/>
              </a:solidFill>
            </a:endParaRPr>
          </a:p>
          <a:p>
            <a:r>
              <a:rPr lang="en-US" sz="2600" dirty="0" smtClean="0"/>
              <a:t>Existing </a:t>
            </a:r>
            <a:r>
              <a:rPr lang="en-US" sz="2600" dirty="0"/>
              <a:t>system study/Literature Review</a:t>
            </a:r>
          </a:p>
          <a:p>
            <a:r>
              <a:rPr lang="en-US" sz="2600" dirty="0" smtClean="0"/>
              <a:t>Objectives </a:t>
            </a:r>
          </a:p>
          <a:p>
            <a:r>
              <a:rPr lang="en-US" sz="2600" dirty="0" smtClean="0"/>
              <a:t>Requirement Analysis</a:t>
            </a:r>
            <a:endParaRPr lang="en-US" sz="2600" dirty="0"/>
          </a:p>
          <a:p>
            <a:r>
              <a:rPr lang="en-US" sz="2600" dirty="0" smtClean="0"/>
              <a:t>System </a:t>
            </a:r>
            <a:r>
              <a:rPr lang="en-US" sz="2600" dirty="0"/>
              <a:t>Design/Architecture </a:t>
            </a:r>
            <a:endParaRPr lang="en-US" sz="2600" dirty="0" smtClean="0"/>
          </a:p>
          <a:p>
            <a:r>
              <a:rPr lang="en-US" sz="2600" dirty="0" smtClean="0"/>
              <a:t>Implementation &amp; Testing</a:t>
            </a:r>
          </a:p>
          <a:p>
            <a:r>
              <a:rPr lang="en-US" sz="2600" dirty="0" smtClean="0"/>
              <a:t>Results &amp; Discussion</a:t>
            </a:r>
          </a:p>
          <a:p>
            <a:r>
              <a:rPr lang="en-US" sz="2600" dirty="0" smtClean="0"/>
              <a:t>Conclusions &amp; Future Scope</a:t>
            </a:r>
            <a:endParaRPr lang="en-US" sz="2600" dirty="0"/>
          </a:p>
          <a:p>
            <a:r>
              <a:rPr lang="en-US" sz="2600" dirty="0" smtClean="0"/>
              <a:t>References </a:t>
            </a:r>
            <a:endParaRPr lang="en-US" sz="2600" dirty="0"/>
          </a:p>
          <a:p>
            <a:endParaRPr lang="en-US" dirty="0"/>
          </a:p>
          <a:p>
            <a:endParaRPr lang="en-US" dirty="0"/>
          </a:p>
          <a:p>
            <a:endParaRPr lang="en-IN" dirty="0"/>
          </a:p>
        </p:txBody>
      </p:sp>
    </p:spTree>
    <p:extLst>
      <p:ext uri="{BB962C8B-B14F-4D97-AF65-F5344CB8AC3E}">
        <p14:creationId xmlns:p14="http://schemas.microsoft.com/office/powerpoint/2010/main" xmlns="" val="82246311"/>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TESTING PERFORMED</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Integration Testing</a:t>
            </a:r>
            <a:r>
              <a:rPr lang="en-IN" sz="2400" dirty="0" smtClean="0">
                <a:latin typeface="Times New Roman" pitchFamily="18" charset="0"/>
                <a:cs typeface="Times New Roman" pitchFamily="18" charset="0"/>
              </a:rPr>
              <a:t> : I</a:t>
            </a:r>
            <a:r>
              <a:rPr lang="en-US" sz="2400" dirty="0" err="1" smtClean="0">
                <a:latin typeface="Times New Roman" pitchFamily="18" charset="0"/>
                <a:cs typeface="Times New Roman" pitchFamily="18" charset="0"/>
              </a:rPr>
              <a:t>ntegration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testing is the phase in software testing in which individual software modules are combined and tested as a group. It occurs after unit testing and before Validation testing. Integration testing takes as its input modules that have been unit tested, groups them in larger aggregates, applies tests defined in an integration test plan to those aggregates, and delivers as its output the integrated system ready for system testing</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83752" y="4104177"/>
            <a:ext cx="8096250" cy="1943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02349078"/>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2278" y="1063749"/>
            <a:ext cx="9144000" cy="2387600"/>
          </a:xfrm>
        </p:spPr>
        <p:txBody>
          <a:bodyPr>
            <a:noAutofit/>
          </a:bodyPr>
          <a:lstStyle/>
          <a:p>
            <a:pPr marL="342900" indent="-342900" algn="l">
              <a:buFont typeface="Arial" pitchFamily="34" charset="0"/>
              <a:buChar char="•"/>
            </a:pPr>
            <a:r>
              <a:rPr lang="en-US" sz="2000" dirty="0" smtClean="0">
                <a:latin typeface="Times New Roman" pitchFamily="18" charset="0"/>
                <a:cs typeface="Times New Roman" pitchFamily="18" charset="0"/>
              </a:rPr>
              <a:t>System Testing </a:t>
            </a:r>
            <a:r>
              <a:rPr lang="en-US" sz="2000" dirty="0">
                <a:latin typeface="Times New Roman" pitchFamily="18" charset="0"/>
                <a:cs typeface="Times New Roman" pitchFamily="18" charset="0"/>
              </a:rPr>
              <a:t>: System testing of software or hardware is testing conducted on the complete, integrated system to evaluate the system's compliance with its specified requirements. System testing falls within the scope of black box testing, and as such, should require no knowledge of the inner design of the code or logic. As a rule, system testing takes, as its input, all of the "integrated" software components that have passed integration testing and also the software system itself integrated with any applicable hardware system(s). The purpose of integration testing is to detect any inconsistencies between the software units that are integrated together (called assemblages) or between any of the assemblages and the hardware. System testing is a more limited type of testing; it seeks to detect defects both within the "inter-assemblages" and also within the system as a whole.</a:t>
            </a:r>
            <a:endParaRPr lang="en-IN" sz="2000" dirty="0">
              <a:latin typeface="Times New Roman" pitchFamily="18" charset="0"/>
              <a:cs typeface="Times New Roman" pitchFamily="18" charset="0"/>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600" y="3633788"/>
            <a:ext cx="7760677" cy="2762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41458335"/>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User Acceptance Testing : </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920262" y="1274640"/>
            <a:ext cx="10515600" cy="4351338"/>
          </a:xfrm>
        </p:spPr>
        <p:txBody>
          <a:bodyPr>
            <a:normAutofit/>
          </a:bodyPr>
          <a:lstStyle/>
          <a:p>
            <a:pPr marL="0" indent="0">
              <a:buNone/>
            </a:pPr>
            <a:r>
              <a:rPr lang="en-US" sz="2000" dirty="0">
                <a:latin typeface="Times New Roman" pitchFamily="18" charset="0"/>
                <a:cs typeface="Times New Roman" pitchFamily="18" charset="0"/>
              </a:rPr>
              <a:t>User acceptance is a type of testing performed by the Client to certify the system with respect to the requirements that were agreed upon. This testing happens in the final phase of testing before moving the software application to the Market or Production environment. The main purpose of this testing is to validate the end-to-end business flow. It does not focus on the cosmetic errors, Spelling mistakes of System testing. This testing is carried out in a separate testing environment with a production-like data setup. It is a kind of black box. resting where two or more end users will be involved.</a:t>
            </a:r>
            <a:endParaRPr lang="en-IN"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34308" y="3176954"/>
            <a:ext cx="8053753" cy="33996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74244192"/>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Results &amp; Discussion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61646" y="1403594"/>
            <a:ext cx="10515600" cy="4351338"/>
          </a:xfrm>
        </p:spPr>
        <p:txBody>
          <a:bodyPr>
            <a:normAutofit/>
          </a:bodyPr>
          <a:lstStyle/>
          <a:p>
            <a:pPr marL="0" indent="0">
              <a:buNone/>
            </a:pPr>
            <a:r>
              <a:rPr lang="en-US" sz="2000" dirty="0" smtClean="0">
                <a:latin typeface="Times New Roman" pitchFamily="18" charset="0"/>
                <a:cs typeface="Times New Roman" pitchFamily="18" charset="0"/>
              </a:rPr>
              <a:t>In the resulting process, the parameters used for comparisons are:</a:t>
            </a:r>
          </a:p>
          <a:p>
            <a:pPr>
              <a:buFont typeface="Wingdings" pitchFamily="2" charset="2"/>
              <a:buChar char="q"/>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Mean Square Error</a:t>
            </a:r>
          </a:p>
          <a:p>
            <a:pPr>
              <a:buFont typeface="Wingdings" pitchFamily="2" charset="2"/>
              <a:buChar char="q"/>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Peak to signal ratio     </a:t>
            </a:r>
          </a:p>
          <a:p>
            <a:pPr marL="0" indent="0">
              <a:buNone/>
            </a:pPr>
            <a:endParaRPr lang="en-IN"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59169" y="2737827"/>
            <a:ext cx="8792308" cy="2889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69836810"/>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46738" y="410308"/>
            <a:ext cx="7702062" cy="31635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87283678"/>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CONCLUSIONS &amp; FUTURE SCOPE</a:t>
            </a:r>
            <a:br>
              <a:rPr lang="en-US" sz="2400" b="1" dirty="0" smtClean="0">
                <a:latin typeface="Times New Roman" pitchFamily="18" charset="0"/>
                <a:cs typeface="Times New Roman" pitchFamily="18" charset="0"/>
              </a:rPr>
            </a:b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000" b="1" u="sng" dirty="0" smtClean="0">
                <a:latin typeface="Times New Roman" pitchFamily="18" charset="0"/>
                <a:cs typeface="Times New Roman" pitchFamily="18" charset="0"/>
              </a:rPr>
              <a:t>CONCLUSION</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44271"/>
            <a:ext cx="10515600" cy="4351338"/>
          </a:xfrm>
        </p:spPr>
        <p:txBody>
          <a:bodyPr>
            <a:normAutofit/>
          </a:bodyPr>
          <a:lstStyle/>
          <a:p>
            <a:pPr marL="0" indent="0">
              <a:buNone/>
            </a:pPr>
            <a:r>
              <a:rPr lang="en-US" sz="2000" dirty="0">
                <a:latin typeface="Times New Roman" pitchFamily="18" charset="0"/>
                <a:cs typeface="Times New Roman" pitchFamily="18" charset="0"/>
              </a:rPr>
              <a:t>By using our research we can create and incorporate appropriate programs and commodities to encourage people to find their problems as early as possible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main objective of this project was to build a program that helps patients to know how severe his / her knee condition is The system developed is able to meet all the basic requirements. The management of the records will be also benefited from the proposed system, as it will automate the whole procedure, which will help the patient to find their problems as early as possible. The security of the system is also one of the prime concerns</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is always room for improvement in any software, </a:t>
            </a:r>
            <a:r>
              <a:rPr lang="en-US" sz="2000" dirty="0" smtClean="0">
                <a:latin typeface="Times New Roman" pitchFamily="18" charset="0"/>
                <a:cs typeface="Times New Roman" pitchFamily="18" charset="0"/>
              </a:rPr>
              <a:t>however efficient </a:t>
            </a:r>
            <a:r>
              <a:rPr lang="en-US" sz="2000" dirty="0">
                <a:latin typeface="Times New Roman" pitchFamily="18" charset="0"/>
                <a:cs typeface="Times New Roman" pitchFamily="18" charset="0"/>
              </a:rPr>
              <a:t>the system may be. The important thing is that the system should be flexible enough for future modifications. The system has been factored into different modules to make the system adapt to further changes. Every effort has been made to cover all user requirements and make it user-friendly</a:t>
            </a:r>
            <a:r>
              <a:rPr lang="en-US" sz="2000" dirty="0" smtClean="0">
                <a:latin typeface="Times New Roman" pitchFamily="18" charset="0"/>
                <a:cs typeface="Times New Roman" pitchFamily="18" charset="0"/>
              </a:rPr>
              <a:t>.</a:t>
            </a:r>
          </a:p>
          <a:p>
            <a:r>
              <a:rPr lang="en-US" sz="2000" b="1" dirty="0">
                <a:latin typeface="Times New Roman" pitchFamily="18" charset="0"/>
                <a:cs typeface="Times New Roman" pitchFamily="18" charset="0"/>
              </a:rPr>
              <a:t>Goal Achieved: </a:t>
            </a:r>
            <a:r>
              <a:rPr lang="en-US" sz="2000" dirty="0">
                <a:latin typeface="Times New Roman" pitchFamily="18" charset="0"/>
                <a:cs typeface="Times New Roman" pitchFamily="18" charset="0"/>
              </a:rPr>
              <a:t>The System is able to provide the interface to the owner so that he can replicate his desired data.</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43256043"/>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342900" indent="-342900" algn="l">
              <a:buFont typeface="Arial" pitchFamily="34" charset="0"/>
              <a:buChar char="•"/>
            </a:pPr>
            <a:r>
              <a:rPr lang="en-US" sz="2000" b="1" dirty="0" smtClean="0">
                <a:latin typeface="Times New Roman" pitchFamily="18" charset="0"/>
                <a:cs typeface="Times New Roman" pitchFamily="18" charset="0"/>
              </a:rPr>
              <a:t>User-friendliness: </a:t>
            </a:r>
            <a:r>
              <a:rPr lang="en-US" sz="2000" dirty="0" smtClean="0">
                <a:latin typeface="Times New Roman" pitchFamily="18" charset="0"/>
                <a:cs typeface="Times New Roman" pitchFamily="18" charset="0"/>
              </a:rPr>
              <a:t>Though </a:t>
            </a:r>
            <a:r>
              <a:rPr lang="en-US" sz="2000" dirty="0">
                <a:latin typeface="Times New Roman" pitchFamily="18" charset="0"/>
                <a:cs typeface="Times New Roman" pitchFamily="18" charset="0"/>
              </a:rPr>
              <a:t>most part of the system is supposed to act in the background, efforts have </a:t>
            </a:r>
            <a:r>
              <a:rPr lang="en-US" sz="2000" dirty="0" smtClean="0">
                <a:latin typeface="Times New Roman" pitchFamily="18" charset="0"/>
                <a:cs typeface="Times New Roman" pitchFamily="18" charset="0"/>
              </a:rPr>
              <a:t>been </a:t>
            </a:r>
            <a:r>
              <a:rPr lang="en-US" sz="2000" dirty="0">
                <a:latin typeface="Times New Roman" pitchFamily="18" charset="0"/>
                <a:cs typeface="Times New Roman" pitchFamily="18" charset="0"/>
              </a:rPr>
              <a:t>made to make the foreground interaction with the user(owner) as smooth as possible. Also the integration of the existing system with the project has been kept in mind throughout the development phase</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u="sng" dirty="0" smtClean="0">
                <a:latin typeface="Times New Roman" pitchFamily="18" charset="0"/>
                <a:cs typeface="Times New Roman" pitchFamily="18" charset="0"/>
              </a:rPr>
              <a:t>FUTURE SCOPE</a:t>
            </a:r>
            <a:br>
              <a:rPr lang="en-US" sz="2000" b="1" u="sng"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
        <p:nvSpPr>
          <p:cNvPr id="3" name="Subtitle 2"/>
          <p:cNvSpPr>
            <a:spLocks noGrp="1"/>
          </p:cNvSpPr>
          <p:nvPr>
            <p:ph type="subTitle" idx="1"/>
          </p:nvPr>
        </p:nvSpPr>
        <p:spPr>
          <a:xfrm>
            <a:off x="1688123" y="3332407"/>
            <a:ext cx="9144000" cy="2751870"/>
          </a:xfrm>
        </p:spPr>
        <p:txBody>
          <a:bodyPr>
            <a:normAutofit/>
          </a:bodyPr>
          <a:lstStyle/>
          <a:p>
            <a:pPr algn="l"/>
            <a:r>
              <a:rPr lang="en-US" sz="2000" dirty="0">
                <a:latin typeface="Times New Roman" pitchFamily="18" charset="0"/>
                <a:cs typeface="Times New Roman" pitchFamily="18" charset="0"/>
              </a:rPr>
              <a:t>The Future Scope of this "KNEE OSTEOARTHRITIS PROJECT is </a:t>
            </a:r>
            <a:r>
              <a:rPr lang="en-US" sz="2000" dirty="0" err="1">
                <a:latin typeface="Times New Roman" pitchFamily="18" charset="0"/>
                <a:cs typeface="Times New Roman" pitchFamily="18" charset="0"/>
              </a:rPr>
              <a:t>quiteflexible</a:t>
            </a:r>
            <a:r>
              <a:rPr lang="en-US" sz="2000" dirty="0">
                <a:latin typeface="Times New Roman" pitchFamily="18" charset="0"/>
                <a:cs typeface="Times New Roman" pitchFamily="18" charset="0"/>
              </a:rPr>
              <a:t> for various other platforms. Directly getting the data for the registered customers. This is quite an easy and accessible approach. This desktop application is a more efficient way of getting results from the patient by sitting at home. This initiative of creating awareness about this makes a healthy lifestyle for everyone</a:t>
            </a:r>
            <a:r>
              <a:rPr lang="en-US" sz="2000" dirty="0" smtClean="0">
                <a:latin typeface="Times New Roman" pitchFamily="18" charset="0"/>
                <a:cs typeface="Times New Roman" pitchFamily="18" charset="0"/>
              </a:rPr>
              <a:t>.</a:t>
            </a:r>
          </a:p>
          <a:p>
            <a:pPr algn="l"/>
            <a:r>
              <a:rPr lang="en-US" sz="2000" dirty="0">
                <a:latin typeface="Times New Roman" pitchFamily="18" charset="0"/>
                <a:cs typeface="Times New Roman" pitchFamily="18" charset="0"/>
              </a:rPr>
              <a:t>This type of application can be further used but organized or built with different software, which can remove a slight dependency on manual work.</a:t>
            </a:r>
          </a:p>
          <a:p>
            <a:pPr algn="l"/>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870436200"/>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3C3D3-1566-4AAB-9310-19617566CF0B}"/>
              </a:ext>
            </a:extLst>
          </p:cNvPr>
          <p:cNvSpPr>
            <a:spLocks noGrp="1"/>
          </p:cNvSpPr>
          <p:nvPr>
            <p:ph type="title"/>
          </p:nvPr>
        </p:nvSpPr>
        <p:spPr>
          <a:xfrm>
            <a:off x="744415" y="83772"/>
            <a:ext cx="10515600" cy="1325563"/>
          </a:xfrm>
        </p:spPr>
        <p:txBody>
          <a:bodyPr/>
          <a:lstStyle/>
          <a:p>
            <a:r>
              <a:rPr lang="en-IN" b="1" dirty="0"/>
              <a:t>References </a:t>
            </a:r>
          </a:p>
        </p:txBody>
      </p:sp>
      <p:sp>
        <p:nvSpPr>
          <p:cNvPr id="3" name="Content Placeholder 2">
            <a:extLst>
              <a:ext uri="{FF2B5EF4-FFF2-40B4-BE49-F238E27FC236}">
                <a16:creationId xmlns="" xmlns:a16="http://schemas.microsoft.com/office/drawing/2014/main" id="{E8125886-36B9-43CA-A6D4-E85AAA9A666F}"/>
              </a:ext>
            </a:extLst>
          </p:cNvPr>
          <p:cNvSpPr>
            <a:spLocks noGrp="1"/>
          </p:cNvSpPr>
          <p:nvPr>
            <p:ph idx="1"/>
          </p:nvPr>
        </p:nvSpPr>
        <p:spPr>
          <a:xfrm>
            <a:off x="803030" y="1016733"/>
            <a:ext cx="10515600" cy="4667250"/>
          </a:xfrm>
        </p:spPr>
        <p:txBody>
          <a:bodyPr>
            <a:noAutofit/>
          </a:bodyPr>
          <a:lstStyle/>
          <a:p>
            <a:pPr marL="0" indent="0">
              <a:lnSpc>
                <a:spcPct val="170000"/>
              </a:lnSpc>
              <a:buNone/>
            </a:pPr>
            <a:r>
              <a:rPr lang="en-US" sz="1600" dirty="0">
                <a:latin typeface="Times New Roman" pitchFamily="18" charset="0"/>
                <a:cs typeface="Times New Roman" pitchFamily="18" charset="0"/>
              </a:rPr>
              <a:t>[1] D. T. Felson, A. Naimark, J. Anderson, L. </a:t>
            </a:r>
            <a:r>
              <a:rPr lang="en-US" sz="1600" dirty="0" err="1">
                <a:latin typeface="Times New Roman" pitchFamily="18" charset="0"/>
                <a:cs typeface="Times New Roman" pitchFamily="18" charset="0"/>
              </a:rPr>
              <a:t>Kazis</a:t>
            </a:r>
            <a:r>
              <a:rPr lang="en-US" sz="1600" dirty="0">
                <a:latin typeface="Times New Roman" pitchFamily="18" charset="0"/>
                <a:cs typeface="Times New Roman" pitchFamily="18" charset="0"/>
              </a:rPr>
              <a:t>, W. Castelli, and R. F. </a:t>
            </a:r>
            <a:r>
              <a:rPr lang="en-US" sz="1600" dirty="0" err="1">
                <a:latin typeface="Times New Roman" pitchFamily="18" charset="0"/>
                <a:cs typeface="Times New Roman" pitchFamily="18" charset="0"/>
              </a:rPr>
              <a:t>Meenan</a:t>
            </a:r>
            <a:r>
              <a:rPr lang="en-US" sz="1600" dirty="0">
                <a:latin typeface="Times New Roman" pitchFamily="18" charset="0"/>
                <a:cs typeface="Times New Roman" pitchFamily="18" charset="0"/>
              </a:rPr>
              <a:t>, ‘‘The prevalence of knee osteoarthritis in the elderly. The </a:t>
            </a:r>
            <a:r>
              <a:rPr lang="en-US" sz="1600" dirty="0" err="1">
                <a:latin typeface="Times New Roman" pitchFamily="18" charset="0"/>
                <a:cs typeface="Times New Roman" pitchFamily="18" charset="0"/>
              </a:rPr>
              <a:t>framingham</a:t>
            </a:r>
            <a:r>
              <a:rPr lang="en-US" sz="1600" dirty="0">
                <a:latin typeface="Times New Roman" pitchFamily="18" charset="0"/>
                <a:cs typeface="Times New Roman" pitchFamily="18" charset="0"/>
              </a:rPr>
              <a:t> osteoarthritis study,’’ Arthritis Rheumatism, vol. 30, no. 8, pp. 914–918, Aug. 1987,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10.1002/art.1780300811.</a:t>
            </a:r>
            <a:endParaRPr lang="en-IN" sz="1600" dirty="0">
              <a:latin typeface="Times New Roman" pitchFamily="18" charset="0"/>
              <a:cs typeface="Times New Roman" pitchFamily="18" charset="0"/>
            </a:endParaRPr>
          </a:p>
          <a:p>
            <a:pPr marL="0" indent="0">
              <a:lnSpc>
                <a:spcPct val="170000"/>
              </a:lnSpc>
              <a:buNone/>
            </a:pPr>
            <a:r>
              <a:rPr lang="en-US" sz="1600" dirty="0">
                <a:latin typeface="Times New Roman" pitchFamily="18" charset="0"/>
                <a:cs typeface="Times New Roman" pitchFamily="18" charset="0"/>
              </a:rPr>
              <a:t>[2] T. Vos et al., ‘‘Global, regional, and national incidence, prevalence, and years lived with disability for 301 acute and chronic diseases and injuries in 188 countries, 1990–2013: A systematic analysis for the Global Burden of Disease Study 2013,’’ Lancet, vol. 386, no. 9995, pp. 743–800, 2015,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10.1016/S0140-6736(15)60692-4.</a:t>
            </a:r>
            <a:endParaRPr lang="en-IN" sz="1600" dirty="0">
              <a:latin typeface="Times New Roman" pitchFamily="18" charset="0"/>
              <a:cs typeface="Times New Roman" pitchFamily="18" charset="0"/>
            </a:endParaRPr>
          </a:p>
          <a:p>
            <a:pPr marL="0" indent="0">
              <a:lnSpc>
                <a:spcPct val="170000"/>
              </a:lnSpc>
              <a:buNone/>
            </a:pPr>
            <a:r>
              <a:rPr lang="en-US" sz="1600" dirty="0">
                <a:latin typeface="Times New Roman" pitchFamily="18" charset="0"/>
                <a:cs typeface="Times New Roman" pitchFamily="18" charset="0"/>
              </a:rPr>
              <a:t> [3] L. Murphy and C. G. Helmick, ‘‘The impact of osteoarthritis in the United States: A population-health perspective,’’ Amer. J. Nursing, vol. 112, no. 3, pp. S13–S19, 2012.</a:t>
            </a:r>
            <a:endParaRPr lang="en-IN" sz="1600" dirty="0">
              <a:latin typeface="Times New Roman" pitchFamily="18" charset="0"/>
              <a:cs typeface="Times New Roman" pitchFamily="18" charset="0"/>
            </a:endParaRPr>
          </a:p>
          <a:p>
            <a:pPr marL="0" indent="0">
              <a:lnSpc>
                <a:spcPct val="170000"/>
              </a:lnSpc>
              <a:buNone/>
            </a:pPr>
            <a:r>
              <a:rPr lang="en-US" sz="1600" dirty="0">
                <a:latin typeface="Times New Roman" pitchFamily="18" charset="0"/>
                <a:cs typeface="Times New Roman" pitchFamily="18" charset="0"/>
              </a:rPr>
              <a:t>[4] S. Kurtz, K. Ong, E. Lau, F. Mowat, and M. Halpern, ‘‘Projections of primary and revision hip and knee arthroplasty in the United States from 2005 to 2030,’’ J. Bone Joint Surg., vol. 89, no. 4, pp. 780–785, Apr. 2007,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10.2106/JBJS.F.00222</a:t>
            </a:r>
            <a:endParaRPr lang="en-IN" sz="1600" dirty="0">
              <a:latin typeface="Times New Roman" pitchFamily="18" charset="0"/>
              <a:cs typeface="Times New Roman" pitchFamily="18" charset="0"/>
            </a:endParaRPr>
          </a:p>
          <a:p>
            <a:pPr marL="0" indent="0">
              <a:lnSpc>
                <a:spcPct val="170000"/>
              </a:lnSpc>
              <a:buNone/>
            </a:pPr>
            <a:r>
              <a:rPr lang="en-US" sz="1600" dirty="0">
                <a:latin typeface="Times New Roman" pitchFamily="18" charset="0"/>
                <a:cs typeface="Times New Roman" pitchFamily="18" charset="0"/>
              </a:rPr>
              <a:t>[5] Lu, </a:t>
            </a:r>
            <a:r>
              <a:rPr lang="en-US" sz="1600" dirty="0" err="1">
                <a:latin typeface="Times New Roman" pitchFamily="18" charset="0"/>
                <a:cs typeface="Times New Roman" pitchFamily="18" charset="0"/>
              </a:rPr>
              <a:t>Yinghua</a:t>
            </a:r>
            <a:r>
              <a:rPr lang="en-US" sz="1600" dirty="0">
                <a:latin typeface="Times New Roman" pitchFamily="18" charset="0"/>
                <a:cs typeface="Times New Roman" pitchFamily="18" charset="0"/>
              </a:rPr>
              <a:t> &amp; Ma, </a:t>
            </a:r>
            <a:r>
              <a:rPr lang="en-US" sz="1600" dirty="0" err="1">
                <a:latin typeface="Times New Roman" pitchFamily="18" charset="0"/>
                <a:cs typeface="Times New Roman" pitchFamily="18" charset="0"/>
              </a:rPr>
              <a:t>Tinghuai</a:t>
            </a:r>
            <a:r>
              <a:rPr lang="en-US" sz="1600" dirty="0">
                <a:latin typeface="Times New Roman" pitchFamily="18" charset="0"/>
                <a:cs typeface="Times New Roman" pitchFamily="18" charset="0"/>
              </a:rPr>
              <a:t> &amp; Yin, </a:t>
            </a:r>
            <a:r>
              <a:rPr lang="en-US" sz="1600" dirty="0" err="1">
                <a:latin typeface="Times New Roman" pitchFamily="18" charset="0"/>
                <a:cs typeface="Times New Roman" pitchFamily="18" charset="0"/>
              </a:rPr>
              <a:t>Changhong</a:t>
            </a:r>
            <a:r>
              <a:rPr lang="en-US" sz="1600" dirty="0">
                <a:latin typeface="Times New Roman" pitchFamily="18" charset="0"/>
                <a:cs typeface="Times New Roman" pitchFamily="18" charset="0"/>
              </a:rPr>
              <a:t> &amp; </a:t>
            </a:r>
            <a:r>
              <a:rPr lang="en-US" sz="1600" dirty="0" err="1">
                <a:latin typeface="Times New Roman" pitchFamily="18" charset="0"/>
                <a:cs typeface="Times New Roman" pitchFamily="18" charset="0"/>
              </a:rPr>
              <a:t>Xie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Xiaoyu</a:t>
            </a:r>
            <a:r>
              <a:rPr lang="en-US" sz="1600" dirty="0">
                <a:latin typeface="Times New Roman" pitchFamily="18" charset="0"/>
                <a:cs typeface="Times New Roman" pitchFamily="18" charset="0"/>
              </a:rPr>
              <a:t> &amp; Tian, Wei &amp; Zhong, </a:t>
            </a:r>
            <a:r>
              <a:rPr lang="en-US" sz="1600" dirty="0" err="1">
                <a:latin typeface="Times New Roman" pitchFamily="18" charset="0"/>
                <a:cs typeface="Times New Roman" pitchFamily="18" charset="0"/>
              </a:rPr>
              <a:t>ShuiMing</a:t>
            </a:r>
            <a:r>
              <a:rPr lang="en-US" sz="1600" dirty="0">
                <a:latin typeface="Times New Roman" pitchFamily="18" charset="0"/>
                <a:cs typeface="Times New Roman" pitchFamily="18" charset="0"/>
              </a:rPr>
              <a:t>. (2013). Implementation of the Fuzzy C-Means Clustering Algorithm in Meteorological Data. International Journal of Database Theory and Application. 6. 1-18. 10.14257/ijdta.2013.6.6.01. </a:t>
            </a:r>
            <a:endParaRPr lang="en-IN" sz="1600" i="1" dirty="0">
              <a:latin typeface="Times New Roman" pitchFamily="18" charset="0"/>
              <a:cs typeface="Times New Roman" pitchFamily="18" charset="0"/>
            </a:endParaRPr>
          </a:p>
          <a:p>
            <a:pPr>
              <a:lnSpc>
                <a:spcPct val="170000"/>
              </a:lnSpc>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9285574"/>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703587F-B07A-4E3E-881C-AD7306A4B1ED}"/>
              </a:ext>
            </a:extLst>
          </p:cNvPr>
          <p:cNvSpPr/>
          <p:nvPr/>
        </p:nvSpPr>
        <p:spPr>
          <a:xfrm>
            <a:off x="2886636" y="2474276"/>
            <a:ext cx="6087035" cy="1446550"/>
          </a:xfrm>
          <a:prstGeom prst="rect">
            <a:avLst/>
          </a:prstGeom>
          <a:noFill/>
        </p:spPr>
        <p:txBody>
          <a:bodyPr wrap="squar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THANKYOU</a:t>
            </a:r>
          </a:p>
        </p:txBody>
      </p:sp>
    </p:spTree>
    <p:extLst>
      <p:ext uri="{BB962C8B-B14F-4D97-AF65-F5344CB8AC3E}">
        <p14:creationId xmlns:p14="http://schemas.microsoft.com/office/powerpoint/2010/main" xmlns="" val="1887530275"/>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C8B47A-E239-463C-B157-53D50B69A5EA}"/>
              </a:ext>
            </a:extLst>
          </p:cNvPr>
          <p:cNvSpPr>
            <a:spLocks noGrp="1"/>
          </p:cNvSpPr>
          <p:nvPr>
            <p:ph type="title"/>
          </p:nvPr>
        </p:nvSpPr>
        <p:spPr/>
        <p:txBody>
          <a:bodyPr/>
          <a:lstStyle/>
          <a:p>
            <a:r>
              <a:rPr lang="en-IN" b="1" dirty="0"/>
              <a:t>INTRODUCTION</a:t>
            </a:r>
          </a:p>
        </p:txBody>
      </p:sp>
      <p:sp>
        <p:nvSpPr>
          <p:cNvPr id="8" name="Content Placeholder 7">
            <a:extLst>
              <a:ext uri="{FF2B5EF4-FFF2-40B4-BE49-F238E27FC236}">
                <a16:creationId xmlns="" xmlns:a16="http://schemas.microsoft.com/office/drawing/2014/main" id="{C38CE282-488A-4394-97AE-FB33354F8425}"/>
              </a:ext>
            </a:extLst>
          </p:cNvPr>
          <p:cNvSpPr>
            <a:spLocks noGrp="1"/>
          </p:cNvSpPr>
          <p:nvPr>
            <p:ph idx="1"/>
          </p:nvPr>
        </p:nvSpPr>
        <p:spPr/>
        <p:txBody>
          <a:bodyPr>
            <a:normAutofit fontScale="70000" lnSpcReduction="20000"/>
          </a:bodyPr>
          <a:lstStyle/>
          <a:p>
            <a:pPr marL="0" indent="0">
              <a:buNone/>
            </a:pPr>
            <a:r>
              <a:rPr lang="en-IN" b="1" i="1" u="sng" dirty="0"/>
              <a:t>What exactly is deep learning?</a:t>
            </a:r>
          </a:p>
          <a:p>
            <a:pPr marL="0" indent="0">
              <a:lnSpc>
                <a:spcPct val="150000"/>
              </a:lnSpc>
              <a:buNone/>
            </a:pPr>
            <a:r>
              <a:rPr lang="en-US" dirty="0"/>
              <a:t>Deep learning is a machine learning technique that teaches computers to do what comes naturally to humans: learn by example. Deep learning is a key technology behind driverless cars, enabling them to recognize a stop sign, or to distinguish a pedestrian from a lamppost.</a:t>
            </a:r>
          </a:p>
          <a:p>
            <a:pPr marL="0" indent="0">
              <a:lnSpc>
                <a:spcPct val="150000"/>
              </a:lnSpc>
              <a:buNone/>
            </a:pPr>
            <a:r>
              <a:rPr lang="en-US" b="1" i="1" u="sng" dirty="0"/>
              <a:t>What is CNN algorithm?</a:t>
            </a:r>
          </a:p>
          <a:p>
            <a:pPr marL="0" indent="0">
              <a:lnSpc>
                <a:spcPct val="150000"/>
              </a:lnSpc>
              <a:buNone/>
            </a:pPr>
            <a:r>
              <a:rPr lang="en-US" dirty="0"/>
              <a:t>In deep learning , a </a:t>
            </a:r>
            <a:r>
              <a:rPr lang="en-US" b="1" dirty="0"/>
              <a:t>convolutional neural network</a:t>
            </a:r>
            <a:r>
              <a:rPr lang="en-US" dirty="0"/>
              <a:t> (</a:t>
            </a:r>
            <a:r>
              <a:rPr lang="en-US" b="1" dirty="0"/>
              <a:t>CNN</a:t>
            </a:r>
            <a:r>
              <a:rPr lang="en-US" dirty="0"/>
              <a:t>) is a class of deep neural network, most commonly applied to analyze visual imagery. Now when we think of a neural network we think about matrix multiplications but here it uses a special technique called Convolution. Now in mathematics </a:t>
            </a:r>
            <a:r>
              <a:rPr lang="en-US" b="1" dirty="0"/>
              <a:t>convolution</a:t>
            </a:r>
            <a:r>
              <a:rPr lang="en-US" dirty="0"/>
              <a:t> is a mathematical operation on two functions that produces a third function that expresses how the shape of one is modified by the other.</a:t>
            </a:r>
            <a:endParaRPr lang="en-IN" b="1" i="1" u="sng" dirty="0"/>
          </a:p>
        </p:txBody>
      </p:sp>
    </p:spTree>
    <p:extLst>
      <p:ext uri="{BB962C8B-B14F-4D97-AF65-F5344CB8AC3E}">
        <p14:creationId xmlns:p14="http://schemas.microsoft.com/office/powerpoint/2010/main" xmlns="" val="723771796"/>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1B941C-A42A-41D4-9463-41026B022FF0}"/>
              </a:ext>
            </a:extLst>
          </p:cNvPr>
          <p:cNvSpPr>
            <a:spLocks noGrp="1"/>
          </p:cNvSpPr>
          <p:nvPr>
            <p:ph type="title"/>
          </p:nvPr>
        </p:nvSpPr>
        <p:spPr/>
        <p:txBody>
          <a:bodyPr/>
          <a:lstStyle/>
          <a:p>
            <a:r>
              <a:rPr lang="en-IN" dirty="0">
                <a:latin typeface="Times New Roman" pitchFamily="18" charset="0"/>
                <a:cs typeface="Times New Roman" pitchFamily="18" charset="0"/>
              </a:rPr>
              <a:t>INTRODUCTION OF THE PROJECT</a:t>
            </a:r>
          </a:p>
        </p:txBody>
      </p:sp>
      <p:sp>
        <p:nvSpPr>
          <p:cNvPr id="3" name="Content Placeholder 2">
            <a:extLst>
              <a:ext uri="{FF2B5EF4-FFF2-40B4-BE49-F238E27FC236}">
                <a16:creationId xmlns="" xmlns:a16="http://schemas.microsoft.com/office/drawing/2014/main" id="{7CDDDEB4-613E-48D1-BF93-926E18D5B83D}"/>
              </a:ext>
            </a:extLst>
          </p:cNvPr>
          <p:cNvSpPr>
            <a:spLocks noGrp="1"/>
          </p:cNvSpPr>
          <p:nvPr>
            <p:ph idx="1"/>
          </p:nvPr>
        </p:nvSpPr>
        <p:spPr>
          <a:xfrm>
            <a:off x="623047" y="1690688"/>
            <a:ext cx="10515600" cy="4351338"/>
          </a:xfrm>
        </p:spPr>
        <p:txBody>
          <a:bodyPr>
            <a:noAutofit/>
          </a:bodyPr>
          <a:lstStyle/>
          <a:p>
            <a:pPr marL="0" indent="0">
              <a:lnSpc>
                <a:spcPct val="170000"/>
              </a:lnSpc>
              <a:buNone/>
            </a:pPr>
            <a:r>
              <a:rPr lang="en-US" sz="1800" dirty="0">
                <a:latin typeface="Times New Roman" pitchFamily="18" charset="0"/>
                <a:cs typeface="Times New Roman" pitchFamily="18" charset="0"/>
              </a:rPr>
              <a:t>Osteoarthritis is one of the most prevalent degenerative musculoskeletal diseases. This disease is a leading cause of disability among elderly adults , which affects 30 % of the global population over the age of 60 years old[1]. with more than 250 million patients worldwide, 1-2% of the gross domestic product is spent on OA[2][3]. With the ageing of global population, the number of patients who suffer knee osteoarthritis (KNO) is expected to increase[4] . Knee OA is a condition driven by mechanical wear and tear as well as biochemical changes .Known risk factors for OA include aging, obesity and previous Knee injuries . OA causes pain that limits function and reduces one’s quality of life . The joint damage of OA is irreversible , and definitive treatment requires total knee replacement (TKR) , which is expensive and has a short life span especially for the obese individuals . Therefore, early detection of knee OA is </a:t>
            </a:r>
            <a:r>
              <a:rPr lang="en-US" sz="1800" dirty="0" err="1">
                <a:latin typeface="Times New Roman" pitchFamily="18" charset="0"/>
                <a:cs typeface="Times New Roman" pitchFamily="18" charset="0"/>
              </a:rPr>
              <a:t>crutial</a:t>
            </a:r>
            <a:r>
              <a:rPr lang="en-US" sz="1800" dirty="0">
                <a:latin typeface="Times New Roman" pitchFamily="18" charset="0"/>
                <a:cs typeface="Times New Roman" pitchFamily="18" charset="0"/>
              </a:rPr>
              <a:t> for initiation of therapy such as weight reduction and exercises that has been found to be effective in halting knee OA progression and delaying.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48947607"/>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F54E7AF-33AC-4792-95DC-5B4188721FE4}"/>
              </a:ext>
            </a:extLst>
          </p:cNvPr>
          <p:cNvSpPr>
            <a:spLocks noGrp="1"/>
          </p:cNvSpPr>
          <p:nvPr>
            <p:ph idx="1"/>
          </p:nvPr>
        </p:nvSpPr>
        <p:spPr>
          <a:xfrm>
            <a:off x="838200" y="1111624"/>
            <a:ext cx="10515600" cy="5065339"/>
          </a:xfrm>
        </p:spPr>
        <p:txBody>
          <a:bodyPr>
            <a:normAutofit fontScale="70000" lnSpcReduction="20000"/>
          </a:bodyPr>
          <a:lstStyle/>
          <a:p>
            <a:pPr marL="0" indent="0">
              <a:lnSpc>
                <a:spcPct val="160000"/>
              </a:lnSpc>
              <a:buNone/>
            </a:pPr>
            <a:r>
              <a:rPr lang="en-US" dirty="0">
                <a:latin typeface="Times New Roman" pitchFamily="18" charset="0"/>
                <a:cs typeface="Times New Roman" pitchFamily="18" charset="0"/>
              </a:rPr>
              <a:t>Current radiographic grading scales form OA rely primarily on </a:t>
            </a:r>
            <a:r>
              <a:rPr lang="en-US" dirty="0" err="1">
                <a:latin typeface="Times New Roman" pitchFamily="18" charset="0"/>
                <a:cs typeface="Times New Roman" pitchFamily="18" charset="0"/>
              </a:rPr>
              <a:t>Kellgren</a:t>
            </a:r>
            <a:r>
              <a:rPr lang="en-US" dirty="0">
                <a:latin typeface="Times New Roman" pitchFamily="18" charset="0"/>
                <a:cs typeface="Times New Roman" pitchFamily="18" charset="0"/>
              </a:rPr>
              <a:t>-Lawrence grading which examines the changes shown on X- Ray plain radiography images. However, this approach causes delay in OA diagnosis because the bony changes only appear in advanced conditions. Besides, X-Ray , other imaging modalities such as magnetic resonance imaging can utilize several OA soft tissue biomarkers such as cartilage and meniscus degeneration and also deformation of the subchondral and trabecular bone to determine the onset of knee OA . There exists different types of OA-related segmentation or classification models for assessing the knee which are generally classified into classical methods and deep learning (DL) methods . In current clinical practices , evaluation of OA severity is normally performed visually with radiography images , which prone to interrater variability and time consumption for large datasets .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965022959"/>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5D111D7-A3E6-4DC2-9EE3-385FD0FADBAE}"/>
              </a:ext>
            </a:extLst>
          </p:cNvPr>
          <p:cNvSpPr>
            <a:spLocks noGrp="1"/>
          </p:cNvSpPr>
          <p:nvPr>
            <p:ph idx="1"/>
          </p:nvPr>
        </p:nvSpPr>
        <p:spPr/>
        <p:txBody>
          <a:bodyPr>
            <a:normAutofit/>
          </a:bodyPr>
          <a:lstStyle/>
          <a:p>
            <a:pPr marL="0" indent="0">
              <a:lnSpc>
                <a:spcPct val="150000"/>
              </a:lnSpc>
              <a:buNone/>
            </a:pPr>
            <a:r>
              <a:rPr lang="en-US" sz="2000" dirty="0">
                <a:latin typeface="Times New Roman" pitchFamily="18" charset="0"/>
                <a:cs typeface="Times New Roman" pitchFamily="18" charset="0"/>
              </a:rPr>
              <a:t>So we aim to design an automatic diagnosis system which can decrease the time- consumption and to reduce the uncertainties due to human error. Deep learning is an effective technique for the analysis and classification of images, which is widely applied in various fields such as the medical field, and demonstrates excellent performances.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04933260"/>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835B09-13B9-4008-8AB9-453F3DCEC7DD}"/>
              </a:ext>
            </a:extLst>
          </p:cNvPr>
          <p:cNvSpPr>
            <a:spLocks noGrp="1"/>
          </p:cNvSpPr>
          <p:nvPr>
            <p:ph type="title"/>
          </p:nvPr>
        </p:nvSpPr>
        <p:spPr/>
        <p:txBody>
          <a:bodyPr/>
          <a:lstStyle/>
          <a:p>
            <a:r>
              <a:rPr lang="en-US" dirty="0" smtClean="0">
                <a:latin typeface="Times New Roman" pitchFamily="18" charset="0"/>
                <a:cs typeface="Times New Roman" pitchFamily="18" charset="0"/>
              </a:rPr>
              <a:t>Background Study</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506B8CA-B81E-44DA-89BF-39CE85F55B4F}"/>
              </a:ext>
            </a:extLst>
          </p:cNvPr>
          <p:cNvSpPr>
            <a:spLocks noGrp="1"/>
          </p:cNvSpPr>
          <p:nvPr>
            <p:ph idx="1"/>
          </p:nvPr>
        </p:nvSpPr>
        <p:spPr/>
        <p:txBody>
          <a:bodyPr>
            <a:normAutofit/>
          </a:bodyPr>
          <a:lstStyle/>
          <a:p>
            <a:r>
              <a:rPr lang="en-IN" i="1" u="sng" dirty="0"/>
              <a:t>Fuzzy c means algorithm:</a:t>
            </a:r>
          </a:p>
          <a:p>
            <a:pPr marL="0" indent="0">
              <a:lnSpc>
                <a:spcPct val="150000"/>
              </a:lnSpc>
              <a:buNone/>
            </a:pPr>
            <a:r>
              <a:rPr lang="en-US" sz="2600" dirty="0">
                <a:latin typeface="Times New Roman" pitchFamily="18" charset="0"/>
                <a:cs typeface="Times New Roman" pitchFamily="18" charset="0"/>
              </a:rPr>
              <a:t>The fuzzy c means algorithm has been used for thermal image segmentation. The fuzzy c means algorithm is a technique for image segmentation and pattern recognition [5]. Fuzzy c means algorithm is a combination of fuzzy algorithm and clustering. In this segmentation method the region of interest was segmented based on the clusters present in the object. Image segmentation is carried out in </a:t>
            </a:r>
            <a:r>
              <a:rPr lang="en-US" sz="2600" dirty="0" err="1">
                <a:latin typeface="Times New Roman" pitchFamily="18" charset="0"/>
                <a:cs typeface="Times New Roman" pitchFamily="18" charset="0"/>
              </a:rPr>
              <a:t>Matlab</a:t>
            </a:r>
            <a:r>
              <a:rPr lang="en-US" sz="2600" dirty="0">
                <a:latin typeface="Times New Roman" pitchFamily="18" charset="0"/>
                <a:cs typeface="Times New Roman" pitchFamily="18" charset="0"/>
              </a:rPr>
              <a:t> platform</a:t>
            </a:r>
            <a:r>
              <a:rPr lang="en-US" dirty="0"/>
              <a:t>. </a:t>
            </a:r>
            <a:endParaRPr lang="en-IN" i="1" u="sng" dirty="0"/>
          </a:p>
        </p:txBody>
      </p:sp>
    </p:spTree>
    <p:extLst>
      <p:ext uri="{BB962C8B-B14F-4D97-AF65-F5344CB8AC3E}">
        <p14:creationId xmlns:p14="http://schemas.microsoft.com/office/powerpoint/2010/main" xmlns="" val="1578106769"/>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D4E98F3-B29D-4F64-B64A-AE7406812438}"/>
              </a:ext>
            </a:extLst>
          </p:cNvPr>
          <p:cNvSpPr>
            <a:spLocks noGrp="1"/>
          </p:cNvSpPr>
          <p:nvPr>
            <p:ph idx="1"/>
          </p:nvPr>
        </p:nvSpPr>
        <p:spPr>
          <a:xfrm>
            <a:off x="767862" y="404101"/>
            <a:ext cx="10515600" cy="5280492"/>
          </a:xfrm>
        </p:spPr>
        <p:txBody>
          <a:bodyPr>
            <a:noAutofit/>
          </a:bodyPr>
          <a:lstStyle/>
          <a:p>
            <a:pPr marL="0" indent="0">
              <a:lnSpc>
                <a:spcPct val="160000"/>
              </a:lnSpc>
              <a:buNone/>
            </a:pPr>
            <a:r>
              <a:rPr lang="en-US" sz="2000" dirty="0">
                <a:latin typeface="Times New Roman" pitchFamily="18" charset="0"/>
                <a:cs typeface="Times New Roman" pitchFamily="18" charset="0"/>
              </a:rPr>
              <a:t>The step by step procedure of this algorithm is </a:t>
            </a:r>
            <a:r>
              <a:rPr lang="en-US" sz="2000" dirty="0" err="1">
                <a:latin typeface="Times New Roman" pitchFamily="18" charset="0"/>
                <a:cs typeface="Times New Roman" pitchFamily="18" charset="0"/>
              </a:rPr>
              <a:t>summarised</a:t>
            </a:r>
            <a:r>
              <a:rPr lang="en-US" sz="2000" dirty="0">
                <a:latin typeface="Times New Roman" pitchFamily="18" charset="0"/>
                <a:cs typeface="Times New Roman" pitchFamily="18" charset="0"/>
              </a:rPr>
              <a:t> below.</a:t>
            </a:r>
          </a:p>
          <a:p>
            <a:pPr>
              <a:lnSpc>
                <a:spcPct val="160000"/>
              </a:lnSpc>
            </a:pPr>
            <a:r>
              <a:rPr lang="en-US" sz="2000" dirty="0">
                <a:latin typeface="Times New Roman" pitchFamily="18" charset="0"/>
                <a:cs typeface="Times New Roman" pitchFamily="18" charset="0"/>
              </a:rPr>
              <a:t> Step 1: Compute the Initial matrix </a:t>
            </a:r>
          </a:p>
          <a:p>
            <a:pPr>
              <a:lnSpc>
                <a:spcPct val="160000"/>
              </a:lnSpc>
            </a:pPr>
            <a:r>
              <a:rPr lang="en-US" sz="2000" dirty="0">
                <a:latin typeface="Times New Roman" pitchFamily="18" charset="0"/>
                <a:cs typeface="Times New Roman" pitchFamily="18" charset="0"/>
              </a:rPr>
              <a:t>Step 2: Choose the number of clusters </a:t>
            </a:r>
          </a:p>
          <a:p>
            <a:pPr>
              <a:lnSpc>
                <a:spcPct val="160000"/>
              </a:lnSpc>
            </a:pPr>
            <a:r>
              <a:rPr lang="en-US" sz="2000" dirty="0">
                <a:latin typeface="Times New Roman" pitchFamily="18" charset="0"/>
                <a:cs typeface="Times New Roman" pitchFamily="18" charset="0"/>
              </a:rPr>
              <a:t>Step 3: Identify the </a:t>
            </a:r>
            <a:r>
              <a:rPr lang="en-US" sz="2000" dirty="0" err="1">
                <a:latin typeface="Times New Roman" pitchFamily="18" charset="0"/>
                <a:cs typeface="Times New Roman" pitchFamily="18" charset="0"/>
              </a:rPr>
              <a:t>centre</a:t>
            </a:r>
            <a:r>
              <a:rPr lang="en-US" sz="2000" dirty="0">
                <a:latin typeface="Times New Roman" pitchFamily="18" charset="0"/>
                <a:cs typeface="Times New Roman" pitchFamily="18" charset="0"/>
              </a:rPr>
              <a:t> points for cluster </a:t>
            </a:r>
          </a:p>
          <a:p>
            <a:pPr>
              <a:lnSpc>
                <a:spcPct val="160000"/>
              </a:lnSpc>
            </a:pPr>
            <a:r>
              <a:rPr lang="en-US" sz="2000" dirty="0">
                <a:latin typeface="Times New Roman" pitchFamily="18" charset="0"/>
                <a:cs typeface="Times New Roman" pitchFamily="18" charset="0"/>
              </a:rPr>
              <a:t>Step 4: Find the mean values of the cluster data points and create the object.</a:t>
            </a:r>
          </a:p>
          <a:p>
            <a:pPr marL="0" indent="0">
              <a:lnSpc>
                <a:spcPct val="160000"/>
              </a:lnSpc>
              <a:buNone/>
            </a:pPr>
            <a:r>
              <a:rPr lang="en-US" sz="2000" dirty="0">
                <a:latin typeface="Times New Roman" pitchFamily="18" charset="0"/>
                <a:cs typeface="Times New Roman" pitchFamily="18" charset="0"/>
              </a:rPr>
              <a:t> The thermal image from the patients and control subjects was in the .jpeg format. Initially the image was read in the MATLAB software. The loaded image in MATLAB was in the RGB (Red Green Blue) image. The image was converted to grey image. Then the initial matrix was computed. After that the number of clusters in each matrix was chosen. From the chosen cluster the </a:t>
            </a:r>
            <a:r>
              <a:rPr lang="en-US" sz="2000" dirty="0" err="1">
                <a:latin typeface="Times New Roman" pitchFamily="18" charset="0"/>
                <a:cs typeface="Times New Roman" pitchFamily="18" charset="0"/>
              </a:rPr>
              <a:t>centre</a:t>
            </a:r>
            <a:r>
              <a:rPr lang="en-US" sz="2000" dirty="0">
                <a:latin typeface="Times New Roman" pitchFamily="18" charset="0"/>
                <a:cs typeface="Times New Roman" pitchFamily="18" charset="0"/>
              </a:rPr>
              <a:t> point of cluster was identified. Mean of the data points in the cluster was calculated. Using this values a new object was created in the blank image. That new image is the segmented output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21805486"/>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0F499-B76B-4E34-A3F0-9C9E37553264}"/>
              </a:ext>
            </a:extLst>
          </p:cNvPr>
          <p:cNvSpPr>
            <a:spLocks noGrp="1"/>
          </p:cNvSpPr>
          <p:nvPr>
            <p:ph type="title"/>
          </p:nvPr>
        </p:nvSpPr>
        <p:spPr/>
        <p:txBody>
          <a:bodyPr/>
          <a:lstStyle/>
          <a:p>
            <a:r>
              <a:rPr lang="en-IN" dirty="0">
                <a:latin typeface="Times New Roman" pitchFamily="18" charset="0"/>
                <a:cs typeface="Times New Roman" pitchFamily="18" charset="0"/>
              </a:rPr>
              <a:t>DRAWBACKS OF EXISTING SYSTEM</a:t>
            </a:r>
          </a:p>
        </p:txBody>
      </p:sp>
      <p:sp>
        <p:nvSpPr>
          <p:cNvPr id="3" name="Content Placeholder 2">
            <a:extLst>
              <a:ext uri="{FF2B5EF4-FFF2-40B4-BE49-F238E27FC236}">
                <a16:creationId xmlns="" xmlns:a16="http://schemas.microsoft.com/office/drawing/2014/main" id="{C16E9774-57FC-42CC-BF69-9CB406E02A5D}"/>
              </a:ext>
            </a:extLst>
          </p:cNvPr>
          <p:cNvSpPr>
            <a:spLocks noGrp="1"/>
          </p:cNvSpPr>
          <p:nvPr>
            <p:ph idx="1"/>
          </p:nvPr>
        </p:nvSpPr>
        <p:spPr>
          <a:xfrm>
            <a:off x="838200" y="2141537"/>
            <a:ext cx="10515600" cy="4351338"/>
          </a:xfrm>
        </p:spPr>
        <p:txBody>
          <a:bodyPr/>
          <a:lstStyle/>
          <a:p>
            <a:pPr lvl="0">
              <a:lnSpc>
                <a:spcPct val="150000"/>
              </a:lnSpc>
            </a:pPr>
            <a:r>
              <a:rPr lang="en-US" dirty="0"/>
              <a:t>This system is complex and unable to recover from database corruption. </a:t>
            </a:r>
            <a:endParaRPr lang="en-IN" dirty="0"/>
          </a:p>
          <a:p>
            <a:pPr lvl="0">
              <a:lnSpc>
                <a:spcPct val="150000"/>
              </a:lnSpc>
            </a:pPr>
            <a:r>
              <a:rPr lang="en-US" dirty="0"/>
              <a:t>This model required much more computational time.</a:t>
            </a:r>
            <a:endParaRPr lang="en-IN" dirty="0"/>
          </a:p>
          <a:p>
            <a:pPr lvl="0">
              <a:lnSpc>
                <a:spcPct val="150000"/>
              </a:lnSpc>
            </a:pPr>
            <a:r>
              <a:rPr lang="en-US" dirty="0"/>
              <a:t>This model is not good for noisy images. </a:t>
            </a:r>
            <a:endParaRPr lang="en-IN" dirty="0"/>
          </a:p>
          <a:p>
            <a:pPr marL="0" indent="0">
              <a:lnSpc>
                <a:spcPct val="150000"/>
              </a:lnSpc>
              <a:buNone/>
            </a:pPr>
            <a:endParaRPr lang="en-IN" dirty="0"/>
          </a:p>
        </p:txBody>
      </p:sp>
    </p:spTree>
    <p:extLst>
      <p:ext uri="{BB962C8B-B14F-4D97-AF65-F5344CB8AC3E}">
        <p14:creationId xmlns:p14="http://schemas.microsoft.com/office/powerpoint/2010/main" xmlns="" val="1877403783"/>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2797</Words>
  <Application>Microsoft Office PowerPoint</Application>
  <PresentationFormat>Custom</PresentationFormat>
  <Paragraphs>143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KNEE OSTEOARTHRITIS PREDICTION AND SEVERITY  Submitted in partial fulfillment of the requirements for the award of degree of</vt:lpstr>
      <vt:lpstr>Table of Contents</vt:lpstr>
      <vt:lpstr>INTRODUCTION</vt:lpstr>
      <vt:lpstr>INTRODUCTION OF THE PROJECT</vt:lpstr>
      <vt:lpstr>Slide 5</vt:lpstr>
      <vt:lpstr>Slide 6</vt:lpstr>
      <vt:lpstr>Background Study</vt:lpstr>
      <vt:lpstr>Slide 8</vt:lpstr>
      <vt:lpstr>DRAWBACKS OF EXISTING SYSTEM</vt:lpstr>
      <vt:lpstr>PROBLEM FORMULATION</vt:lpstr>
      <vt:lpstr>OBJECTIVES</vt:lpstr>
      <vt:lpstr>Requirement Analysis</vt:lpstr>
      <vt:lpstr>SYSTEM DESIGN/ARCHITECTURE</vt:lpstr>
      <vt:lpstr>Slide 14</vt:lpstr>
      <vt:lpstr>Slide 15</vt:lpstr>
      <vt:lpstr>Implementation &amp; Testing</vt:lpstr>
      <vt:lpstr>5.   REGISTRATION FORM: Generally after opening the website, the user has to register his/herself.  6.   LOGIN: After registering once, the user just has to login further to operate the software.</vt:lpstr>
      <vt:lpstr>Testing</vt:lpstr>
      <vt:lpstr>Slide 19</vt:lpstr>
      <vt:lpstr>TESTING PERFORMED</vt:lpstr>
      <vt:lpstr>System Testing : System testing of software or hardware is testing conducted on the complete, integrated system to evaluate the system's compliance with its specified requirements. System testing falls within the scope of black box testing, and as such, should require no knowledge of the inner design of the code or logic. As a rule, system testing takes, as its input, all of the "integrated" software components that have passed integration testing and also the software system itself integrated with any applicable hardware system(s). The purpose of integration testing is to detect any inconsistencies between the software units that are integrated together (called assemblages) or between any of the assemblages and the hardware. System testing is a more limited type of testing; it seeks to detect defects both within the "inter-assemblages" and also within the system as a whole.</vt:lpstr>
      <vt:lpstr>User Acceptance Testing : </vt:lpstr>
      <vt:lpstr>Results &amp; Discussion</vt:lpstr>
      <vt:lpstr>Slide 24</vt:lpstr>
      <vt:lpstr>CONCLUSIONS &amp; FUTURE SCOPE  CONCLUSION</vt:lpstr>
      <vt:lpstr>User-friendliness: Though most part of the system is supposed to act in the background, efforts have been made to make the foreground interaction with the user(owner) as smooth as possible. Also the integration of the existing system with the project has been kept in mind throughout the development phase.  FUTURE SCOPE </vt:lpstr>
      <vt:lpstr>References </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 Presentation</dc:title>
  <dc:creator>Dinesh Kashyap</dc:creator>
  <cp:lastModifiedBy>Welcome</cp:lastModifiedBy>
  <cp:revision>46</cp:revision>
  <dcterms:created xsi:type="dcterms:W3CDTF">2021-06-04T03:50:22Z</dcterms:created>
  <dcterms:modified xsi:type="dcterms:W3CDTF">2024-11-26T08:25:22Z</dcterms:modified>
</cp:coreProperties>
</file>