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64" r:id="rId6"/>
    <p:sldId id="273" r:id="rId7"/>
    <p:sldId id="263" r:id="rId8"/>
    <p:sldId id="265" r:id="rId9"/>
    <p:sldId id="266" r:id="rId10"/>
    <p:sldId id="267" r:id="rId11"/>
    <p:sldId id="272" r:id="rId12"/>
    <p:sldId id="274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A5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6578" autoAdjust="0"/>
  </p:normalViewPr>
  <p:slideViewPr>
    <p:cSldViewPr>
      <p:cViewPr varScale="1">
        <p:scale>
          <a:sx n="86" d="100"/>
          <a:sy n="86" d="100"/>
        </p:scale>
        <p:origin x="-138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46EBA-6AE6-40FA-9BB4-D10092F7FF9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30C6B-FF6A-4333-99BD-CEF2312F5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30C6B-FF6A-4333-99BD-CEF2312F53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3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58BFCFD-1D20-47DC-ABBD-A7C30F1AF2B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rora\OneDrive\Desktop\interview%20case%20study%20files\interview%20case%20study-final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arora\OneDrive\Desktop\important%20pdf\changelog.pdf" TargetMode="External"/><Relationship Id="rId5" Type="http://schemas.openxmlformats.org/officeDocument/2006/relationships/hyperlink" Target="https://olist.com/pt-br/solucoes-para-comercio/vender-em-marketplaces/?utm_source=homepage&amp;utm_medium=cta&amp;utm_campaign=awa_conteudo_homepage&amp;utm_content=np_null&amp;utm_term=conheca-o-olist-store" TargetMode="External"/><Relationship Id="rId4" Type="http://schemas.openxmlformats.org/officeDocument/2006/relationships/hyperlink" Target="https://www.kaggle.com/datasets/olistbr/brazilian-ecommer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574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300" dirty="0" smtClean="0">
                <a:solidFill>
                  <a:srgbClr val="FF0000"/>
                </a:solidFill>
                <a:latin typeface="Bahnschrift SemiBold Condensed" pitchFamily="34" charset="0"/>
              </a:rPr>
              <a:t>Strategy To increase the  customer satisfaction Of an e-commerce company</a:t>
            </a:r>
            <a:endParaRPr lang="en-US" sz="3600" spc="300" dirty="0">
              <a:solidFill>
                <a:srgbClr val="FF0000"/>
              </a:solidFill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267200"/>
            <a:ext cx="3886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latin typeface="+mj-lt"/>
              </a:rPr>
              <a:t>Presented By</a:t>
            </a:r>
            <a:r>
              <a:rPr lang="en-US" sz="2000" spc="300" dirty="0" smtClean="0">
                <a:latin typeface="Bahnschrift Light Condensed" pitchFamily="34" charset="0"/>
              </a:rPr>
              <a:t>: </a:t>
            </a:r>
            <a:r>
              <a:rPr lang="en-US" sz="2000" b="1" spc="300" dirty="0" smtClean="0">
                <a:latin typeface="Bahnschrift Light Condensed" pitchFamily="34" charset="0"/>
              </a:rPr>
              <a:t>Ishita Arora</a:t>
            </a:r>
          </a:p>
          <a:p>
            <a:r>
              <a:rPr lang="en-US" sz="2000" b="1" spc="300" dirty="0">
                <a:latin typeface="+mj-lt"/>
              </a:rPr>
              <a:t>Last Updated</a:t>
            </a:r>
            <a:r>
              <a:rPr lang="en-US" sz="2000" b="1" spc="300" dirty="0" smtClean="0">
                <a:latin typeface="Bahnschrift Light Condensed" pitchFamily="34" charset="0"/>
              </a:rPr>
              <a:t>: </a:t>
            </a:r>
            <a:r>
              <a:rPr lang="en-US" b="1" spc="300" dirty="0" smtClean="0">
                <a:latin typeface="Bahnschrift Light Condensed" pitchFamily="34" charset="0"/>
              </a:rPr>
              <a:t>20/02/2023</a:t>
            </a:r>
            <a:endParaRPr lang="en-US" b="1" spc="300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4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58112" y="457200"/>
            <a:ext cx="4818888" cy="83099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 </a:t>
            </a:r>
            <a:r>
              <a:rPr lang="en-US" sz="4800" b="1" i="1" dirty="0" smtClean="0">
                <a:solidFill>
                  <a:srgbClr val="0070C0"/>
                </a:solidFill>
              </a:rPr>
              <a:t>Top products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5601" y="2304633"/>
            <a:ext cx="2133600" cy="2800767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From the visualisation , we can clearly see that</a:t>
            </a:r>
            <a:endParaRPr lang="en-US" sz="1600" dirty="0"/>
          </a:p>
          <a:p>
            <a:r>
              <a:rPr lang="en-US" sz="1600" dirty="0" err="1"/>
              <a:t>health_beauty</a:t>
            </a:r>
            <a:r>
              <a:rPr lang="en-US" sz="1600" dirty="0"/>
              <a:t> , </a:t>
            </a:r>
            <a:r>
              <a:rPr lang="en-US" sz="1600" dirty="0" err="1"/>
              <a:t>sports_leisure</a:t>
            </a:r>
            <a:r>
              <a:rPr lang="en-US" sz="1600" dirty="0"/>
              <a:t> items and </a:t>
            </a:r>
            <a:r>
              <a:rPr lang="en-US" sz="1600" dirty="0" err="1"/>
              <a:t>furniture_Decor</a:t>
            </a:r>
            <a:r>
              <a:rPr lang="en-US" sz="1600" dirty="0"/>
              <a:t> are the top three most ordered items.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6248400" cy="4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5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6172200" y="2438400"/>
            <a:ext cx="2590800" cy="258532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5000"/>
                  <a:satMod val="270000"/>
                </a:schemeClr>
              </a:gs>
              <a:gs pos="25000">
                <a:schemeClr val="accent4">
                  <a:tint val="60000"/>
                  <a:satMod val="300000"/>
                </a:schemeClr>
              </a:gs>
              <a:gs pos="100000">
                <a:schemeClr val="accent4">
                  <a:tint val="29000"/>
                  <a:satMod val="40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items of the category 'children's clothes', '</a:t>
            </a:r>
            <a:r>
              <a:rPr lang="en-US" dirty="0" err="1"/>
              <a:t>cds</a:t>
            </a:r>
            <a:r>
              <a:rPr lang="en-US" dirty="0"/>
              <a:t>/</a:t>
            </a:r>
            <a:r>
              <a:rPr lang="en-US" dirty="0" err="1"/>
              <a:t>dvds</a:t>
            </a:r>
            <a:r>
              <a:rPr lang="en-US" dirty="0"/>
              <a:t>/musicals' and 'security and services' are the lease ordered items in this exact order.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447800"/>
            <a:ext cx="5867400" cy="4944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91234"/>
            <a:ext cx="6172200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Least ordered products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6269434" cy="4733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4234" y="2133600"/>
            <a:ext cx="2264966" cy="3693319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5000"/>
                  <a:satMod val="270000"/>
                </a:schemeClr>
              </a:gs>
              <a:gs pos="25000">
                <a:schemeClr val="accent4">
                  <a:tint val="60000"/>
                  <a:satMod val="300000"/>
                </a:schemeClr>
              </a:gs>
              <a:gs pos="100000">
                <a:schemeClr val="accent4">
                  <a:tint val="29000"/>
                  <a:satMod val="40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Maximum number of products have a review score between 4 to 5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suggests that the issue might not have mostly been with the quality of the product itself.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762000"/>
            <a:ext cx="4572000" cy="70788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Review scores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609600"/>
            <a:ext cx="3962400" cy="83099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4800" u="sng" dirty="0" smtClean="0">
                <a:solidFill>
                  <a:srgbClr val="0070C0"/>
                </a:solidFill>
                <a:latin typeface="Arial Black" pitchFamily="34" charset="0"/>
                <a:ea typeface="+mj-ea"/>
                <a:cs typeface="+mj-cs"/>
              </a:rPr>
              <a:t>Conclusion</a:t>
            </a:r>
            <a:endParaRPr lang="en-US" sz="4800" u="sng" dirty="0">
              <a:solidFill>
                <a:srgbClr val="0070C0"/>
              </a:solidFill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8534400" cy="4801314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Health_beauty</a:t>
            </a:r>
            <a:r>
              <a:rPr lang="en-US" dirty="0" smtClean="0"/>
              <a:t> , </a:t>
            </a:r>
            <a:r>
              <a:rPr lang="en-US" dirty="0" err="1" smtClean="0"/>
              <a:t>sports_leisure</a:t>
            </a:r>
            <a:r>
              <a:rPr lang="en-US" dirty="0" smtClean="0"/>
              <a:t> items and </a:t>
            </a:r>
            <a:r>
              <a:rPr lang="en-US" dirty="0" err="1" smtClean="0"/>
              <a:t>furniture_decor</a:t>
            </a:r>
            <a:r>
              <a:rPr lang="en-US" dirty="0" smtClean="0"/>
              <a:t> are the top three most ordered items.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The items of the category 'children's clothes', '</a:t>
            </a:r>
            <a:r>
              <a:rPr lang="en-US" dirty="0" err="1" smtClean="0"/>
              <a:t>cds</a:t>
            </a:r>
            <a:r>
              <a:rPr lang="en-US" dirty="0" smtClean="0"/>
              <a:t>/</a:t>
            </a:r>
            <a:r>
              <a:rPr lang="en-US" dirty="0" err="1" smtClean="0"/>
              <a:t>dvds</a:t>
            </a:r>
            <a:r>
              <a:rPr lang="en-US" dirty="0" smtClean="0"/>
              <a:t>/musicals' and ‘security and services' are the lease ordered items in this exact order.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More than 99% of customers order only once and only , less than 1% of customers order again.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Monday is the </a:t>
            </a:r>
            <a:r>
              <a:rPr lang="en-US" dirty="0" err="1" smtClean="0"/>
              <a:t>buisiest</a:t>
            </a:r>
            <a:r>
              <a:rPr lang="en-US" dirty="0" smtClean="0"/>
              <a:t> day of the week , receiving 16.4% of the total orders 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more than 70% of customers use </a:t>
            </a:r>
            <a:r>
              <a:rPr lang="en-US" dirty="0" err="1" smtClean="0"/>
              <a:t>credit_card</a:t>
            </a:r>
            <a:r>
              <a:rPr lang="en-US" dirty="0" smtClean="0"/>
              <a:t> as their payment method with less than 2% of them using debit card , thus , being the least preferred payment method.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More than 000 customers have a delivery time of more than 20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9007" y="457200"/>
            <a:ext cx="7010400" cy="83099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rgbClr val="0070C0"/>
                </a:solidFill>
                <a:latin typeface="Arial Black" pitchFamily="34" charset="0"/>
                <a:ea typeface="+mj-ea"/>
                <a:cs typeface="+mj-cs"/>
              </a:rPr>
              <a:t>Recommendations</a:t>
            </a:r>
            <a:endParaRPr lang="en-US" sz="3200" u="sng" dirty="0">
              <a:solidFill>
                <a:srgbClr val="0070C0"/>
              </a:solidFill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534400" cy="510909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200" b="1" dirty="0" smtClean="0"/>
              <a:t> </a:t>
            </a:r>
            <a:r>
              <a:rPr lang="en-US" sz="1400" b="1" dirty="0"/>
              <a:t>The data on the monthly or yearly sales of each of these items can be  collected to further identify , which of these items are actually more profitable for the company 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400" b="1" dirty="0"/>
              <a:t> </a:t>
            </a:r>
            <a:r>
              <a:rPr lang="en-US" sz="1400" b="1" dirty="0" smtClean="0"/>
              <a:t>   The </a:t>
            </a:r>
            <a:r>
              <a:rPr lang="en-US" sz="1400" b="1" dirty="0"/>
              <a:t>top and the least profitable products can be identified and accordingly, the promotional </a:t>
            </a:r>
            <a:r>
              <a:rPr lang="en-US" sz="1400" b="1" dirty="0" smtClean="0"/>
              <a:t>      strategies </a:t>
            </a:r>
            <a:r>
              <a:rPr lang="en-US" sz="1400" b="1" dirty="0"/>
              <a:t>can be designed to escalate a product's sales , or to discontinue a product  altogether , as per the requirement.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 smtClean="0"/>
              <a:t> </a:t>
            </a:r>
            <a:r>
              <a:rPr lang="en-US" sz="1400" b="1" dirty="0"/>
              <a:t>Individual states can be studied in terms of sales of each product done in those states , so as to adjust the manufacturing in those areas accordingly.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 smtClean="0"/>
              <a:t> </a:t>
            </a:r>
            <a:r>
              <a:rPr lang="en-US" sz="1400" b="1" dirty="0"/>
              <a:t>Regularly monitor and analyze customer reviews to gain insights in product quality and identify areas for improvement.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 smtClean="0"/>
              <a:t> </a:t>
            </a:r>
            <a:r>
              <a:rPr lang="en-US" sz="1400" b="1" dirty="0"/>
              <a:t>Investigate delivery delays and undelivered orders. Analyzing geographic locations could bring insights about certain challenges with demographics, accessibility, and possible route optimization.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 smtClean="0"/>
              <a:t> </a:t>
            </a:r>
            <a:r>
              <a:rPr lang="en-US" sz="1400" b="1" dirty="0"/>
              <a:t>Providing a proper shipment tracking system , having clear and concise communication between customers, sellers and couriers.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 smtClean="0"/>
              <a:t> </a:t>
            </a:r>
            <a:r>
              <a:rPr lang="en-US" sz="1400" b="1" dirty="0"/>
              <a:t>Regular updates can set proper expectations among customers and specific delivery instructions of customers can be properly accommodated</a:t>
            </a:r>
            <a:r>
              <a:rPr lang="en-US" sz="2000" b="1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79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2030" y="1524000"/>
            <a:ext cx="4099769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rgbClr val="0070C0"/>
                </a:solidFill>
                <a:latin typeface="Arial Black" pitchFamily="34" charset="0"/>
                <a:ea typeface="+mj-ea"/>
                <a:cs typeface="+mj-cs"/>
              </a:rPr>
              <a:t>Appendix</a:t>
            </a:r>
          </a:p>
        </p:txBody>
      </p:sp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1160484" y="3733800"/>
            <a:ext cx="6354662" cy="2308324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hlinkClick r:id="rId4"/>
              </a:rPr>
              <a:t>Data source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hlinkClick r:id="rId5"/>
              </a:rPr>
              <a:t>Website</a:t>
            </a:r>
            <a:endParaRPr lang="en-US" dirty="0" smtClean="0">
              <a:hlinkClick r:id="rId6" action="ppaction://hlinkfile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hlinkClick r:id="rId6" action="ppaction://hlinkfile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94816" y="2590800"/>
            <a:ext cx="2346960" cy="9541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70C0"/>
                </a:solidFill>
                <a:latin typeface="Arial Black" pitchFamily="34" charset="0"/>
                <a:ea typeface="+mj-ea"/>
                <a:cs typeface="+mj-cs"/>
              </a:rPr>
              <a:t>Additional links</a:t>
            </a:r>
          </a:p>
        </p:txBody>
      </p:sp>
    </p:spTree>
    <p:extLst>
      <p:ext uri="{BB962C8B-B14F-4D97-AF65-F5344CB8AC3E}">
        <p14:creationId xmlns:p14="http://schemas.microsoft.com/office/powerpoint/2010/main" val="2386381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36170"/>
            <a:ext cx="8458200" cy="415498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</a:p>
          <a:p>
            <a:pPr algn="ctr"/>
            <a:r>
              <a:rPr lang="en-US" sz="8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 Watching</a:t>
            </a:r>
            <a:endParaRPr lang="en-US" sz="88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3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7162800" cy="41909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u="sng" dirty="0" smtClean="0">
                <a:latin typeface="Bahnschrift Light SemiCondensed" pitchFamily="34" charset="0"/>
              </a:rPr>
              <a:t>What Are We Talking About ?</a:t>
            </a:r>
          </a:p>
          <a:p>
            <a:pPr>
              <a:buFont typeface="Wingdings" pitchFamily="2" charset="2"/>
              <a:buChar char="Ø"/>
            </a:pPr>
            <a:r>
              <a:rPr lang="en-US" sz="2000" b="1" u="sng" dirty="0">
                <a:latin typeface="Bahnschrift Light SemiCondensed" pitchFamily="34" charset="0"/>
              </a:rPr>
              <a:t>Data Sources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u="sng" dirty="0" smtClean="0">
                <a:latin typeface="Bahnschrift Light SemiCondensed" pitchFamily="34" charset="0"/>
              </a:rPr>
              <a:t>Business Task</a:t>
            </a:r>
          </a:p>
          <a:p>
            <a:pPr>
              <a:buFont typeface="Wingdings" pitchFamily="2" charset="2"/>
              <a:buChar char="Ø"/>
            </a:pPr>
            <a:r>
              <a:rPr lang="en-US" sz="2000" b="1" u="sng" dirty="0" smtClean="0">
                <a:latin typeface="Bahnschrift Light SemiCondensed" pitchFamily="34" charset="0"/>
              </a:rPr>
              <a:t>Findings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u="sng" dirty="0" smtClean="0">
                <a:latin typeface="Bahnschrift Light SemiCondensed" pitchFamily="34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sz="2000" b="1" u="sng" dirty="0" smtClean="0">
                <a:latin typeface="Bahnschrift Light SemiCondensed" pitchFamily="34" charset="0"/>
              </a:rPr>
              <a:t>Recommendations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u="sng" dirty="0" smtClean="0">
                <a:latin typeface="Bahnschrift Light SemiCondensed" pitchFamily="34" charset="0"/>
              </a:rPr>
              <a:t>Appendix</a:t>
            </a:r>
          </a:p>
          <a:p>
            <a:pPr>
              <a:buFont typeface="Wingdings" pitchFamily="2" charset="2"/>
              <a:buChar char="Ø"/>
            </a:pPr>
            <a:endParaRPr lang="en-US" sz="2000" b="0" u="sng" dirty="0" smtClean="0">
              <a:latin typeface="Bahnschrift Light SemiCondensed" pitchFamily="34" charset="0"/>
            </a:endParaRPr>
          </a:p>
          <a:p>
            <a:pPr marL="0" indent="0"/>
            <a:endParaRPr lang="en-US" sz="2000" b="0" u="sng" dirty="0">
              <a:solidFill>
                <a:srgbClr val="0070C0"/>
              </a:solidFill>
              <a:latin typeface="Bahnschrift Light SemiCondense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01000" cy="1143000"/>
          </a:xfrm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perspective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TABLE OF CONTENTS: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42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83564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3600" u="sng" cap="none" dirty="0" smtClean="0">
                <a:solidFill>
                  <a:srgbClr val="0070C0"/>
                </a:solidFill>
                <a:latin typeface="Arial Black" pitchFamily="34" charset="0"/>
              </a:rPr>
              <a:t>What Are We Talking About ?</a:t>
            </a:r>
            <a:endParaRPr lang="en-US" sz="3600" u="sng" cap="none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743200"/>
            <a:ext cx="8534400" cy="32008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6600"/>
                </a:solidFill>
                <a:latin typeface="Algerian" pitchFamily="82" charset="0"/>
              </a:rPr>
              <a:t>X&amp;Y co</a:t>
            </a:r>
            <a:endParaRPr lang="en-US" sz="1400" u="sng" dirty="0" smtClean="0">
              <a:solidFill>
                <a:srgbClr val="FF6600"/>
              </a:solidFill>
              <a:latin typeface="Algerian" pitchFamily="82" charset="0"/>
            </a:endParaRPr>
          </a:p>
          <a:p>
            <a:pPr marL="285750" indent="-285750" fontAlgn="base">
              <a:buFont typeface="Wingdings" pitchFamily="2" charset="2"/>
              <a:buChar char="q"/>
            </a:pPr>
            <a:r>
              <a:rPr lang="en-US" dirty="0" err="1" smtClean="0"/>
              <a:t>X&amp;y</a:t>
            </a:r>
            <a:r>
              <a:rPr lang="en-US" dirty="0" smtClean="0"/>
              <a:t> co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 largest department store in Brazilian marketplaces. Olist connects small businesses from all over Brazil to channels without hassle and with a single contract. Those merchants are able to sell their products through the </a:t>
            </a:r>
            <a:r>
              <a:rPr lang="en-US" dirty="0" smtClean="0"/>
              <a:t> </a:t>
            </a:r>
            <a:r>
              <a:rPr lang="en-US" dirty="0"/>
              <a:t>Store and ship them directly to the customers using </a:t>
            </a:r>
            <a:r>
              <a:rPr lang="en-US" dirty="0" err="1" smtClean="0"/>
              <a:t>x&amp;y</a:t>
            </a:r>
            <a:r>
              <a:rPr lang="en-US" dirty="0" smtClean="0"/>
              <a:t> co</a:t>
            </a:r>
            <a:r>
              <a:rPr lang="en-US" dirty="0" smtClean="0"/>
              <a:t> </a:t>
            </a:r>
            <a:r>
              <a:rPr lang="en-US" dirty="0"/>
              <a:t>logistics partners. </a:t>
            </a:r>
            <a:endParaRPr lang="en-US" dirty="0" smtClean="0"/>
          </a:p>
          <a:p>
            <a:pPr marL="285750" indent="-285750" fontAlgn="base">
              <a:buFont typeface="Wingdings" pitchFamily="2" charset="2"/>
              <a:buChar char="q"/>
            </a:pPr>
            <a:r>
              <a:rPr lang="en-US" dirty="0" smtClean="0"/>
              <a:t>After </a:t>
            </a:r>
            <a:r>
              <a:rPr lang="en-US" dirty="0"/>
              <a:t>a customer purchases the product from </a:t>
            </a:r>
            <a:r>
              <a:rPr lang="en-US" dirty="0" smtClean="0"/>
              <a:t>this</a:t>
            </a:r>
            <a:r>
              <a:rPr lang="en-US" dirty="0" smtClean="0"/>
              <a:t> Store, </a:t>
            </a:r>
            <a:r>
              <a:rPr lang="en-US" dirty="0"/>
              <a:t>a seller gets notified to fulfill that order. Once the customer receives the product, or the estimated delivery date is due, the customer gets a satisfaction survey by email where he can give a note for the purchase experience and write down some comments.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4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79" y="2590800"/>
            <a:ext cx="8254721" cy="3200400"/>
          </a:xfr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/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Important trends in the orders , payments , reviews and products data</a:t>
            </a:r>
          </a:p>
          <a:p>
            <a:pPr marL="0" indent="0"/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/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 design effective ways for  reducing time between estimated and actual delivery dates of products .</a:t>
            </a:r>
          </a:p>
          <a:p>
            <a:pPr marL="0" indent="0">
              <a:buNone/>
            </a:pP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/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Gaining loyal customers by Improving communication </a:t>
            </a:r>
            <a:r>
              <a:rPr lang="en-US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betweeen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customers , sellers and couriers , hence , establishing a trustworthy relationship with customers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5715000" cy="894665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pPr algn="ctr"/>
            <a:r>
              <a:rPr lang="en-US" sz="4400" u="sng" cap="none" dirty="0">
                <a:solidFill>
                  <a:srgbClr val="0070C0"/>
                </a:solidFill>
                <a:latin typeface="Arial Black" pitchFamily="34" charset="0"/>
              </a:rPr>
              <a:t>Business</a:t>
            </a:r>
            <a:r>
              <a:rPr lang="en-US" sz="6000" dirty="0" smtClean="0">
                <a:latin typeface="Arial Rounded MT Bold" pitchFamily="34" charset="0"/>
              </a:rPr>
              <a:t> </a:t>
            </a:r>
            <a:r>
              <a:rPr lang="en-US" u="sng" cap="none" dirty="0">
                <a:solidFill>
                  <a:srgbClr val="0070C0"/>
                </a:solidFill>
                <a:latin typeface="Arial Black" pitchFamily="34" charset="0"/>
              </a:rPr>
              <a:t>task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51816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To Identify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333750" y="1809065"/>
            <a:ext cx="5715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67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0" y="1752600"/>
            <a:ext cx="2395756" cy="45550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1600" dirty="0" smtClean="0"/>
              <a:t>Here we can see that more than 5000 orders were estimated to be delivered well within 20 to 40 days .</a:t>
            </a:r>
          </a:p>
          <a:p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 whereas , a shown in the second visualisation , more than 4000 orders were delayed and more than 2000 orders took between 30 to 50 days .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124200" y="381000"/>
            <a:ext cx="3048000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Findings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28416"/>
            <a:ext cx="5943600" cy="2650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5943600" cy="25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25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"/>
            <a:ext cx="84582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7000" y="2286000"/>
            <a:ext cx="2286000" cy="397031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As we can see from the visual , the number of orders have significantly increased from january 2017 to july 2018 and beyond.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might be a possible reason for delay in deliveries.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33400"/>
            <a:ext cx="7278404" cy="107721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Possible reason for delay in deliveries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26" y="1696040"/>
            <a:ext cx="6162774" cy="46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77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48401" y="1600200"/>
            <a:ext cx="2362200" cy="4801314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From the visualisation , we can clearly see </a:t>
            </a:r>
            <a:r>
              <a:rPr lang="en-US" b="1" dirty="0" smtClean="0"/>
              <a:t>that :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more than 99% of customers order only once and only , less than 1% of customers order again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Again , this suggests decreased customer satisfaction 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81000"/>
            <a:ext cx="6248400" cy="107721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Percentage of loyal customers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458218"/>
            <a:ext cx="4622277" cy="501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7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0" y="2144792"/>
            <a:ext cx="2895600" cy="3570208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From the visualisation , we can clearly see that</a:t>
            </a: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 </a:t>
            </a:r>
            <a:r>
              <a:rPr lang="en-US" sz="1600" dirty="0"/>
              <a:t>M</a:t>
            </a:r>
            <a:r>
              <a:rPr lang="en-US" sz="1600" dirty="0" smtClean="0"/>
              <a:t>ondays and </a:t>
            </a:r>
            <a:r>
              <a:rPr lang="en-US" sz="1600" dirty="0"/>
              <a:t>T</a:t>
            </a:r>
            <a:r>
              <a:rPr lang="en-US" sz="1600" dirty="0" smtClean="0"/>
              <a:t>uesdays are the most </a:t>
            </a:r>
            <a:r>
              <a:rPr lang="en-US" sz="1600" dirty="0" err="1"/>
              <a:t>buisiest</a:t>
            </a:r>
            <a:r>
              <a:rPr lang="en-US" sz="1600" dirty="0"/>
              <a:t> </a:t>
            </a:r>
            <a:r>
              <a:rPr lang="en-US" sz="1600" dirty="0" smtClean="0"/>
              <a:t>days </a:t>
            </a:r>
            <a:r>
              <a:rPr lang="en-US" sz="1600" dirty="0"/>
              <a:t>of the week , </a:t>
            </a:r>
            <a:r>
              <a:rPr lang="en-US" sz="1600" dirty="0" smtClean="0"/>
              <a:t>receiving more than 16% </a:t>
            </a:r>
            <a:r>
              <a:rPr lang="en-US" sz="1600" dirty="0"/>
              <a:t>of the total orders 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Weekends are the less hectic ones , receiving 10-11% of all the orders.</a:t>
            </a:r>
            <a:endParaRPr lang="en-US" sz="1600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0800000" flipV="1">
            <a:off x="381000" y="440947"/>
            <a:ext cx="8458200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Percentage of total orders on each day of the week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752600"/>
            <a:ext cx="496641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05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668</TotalTime>
  <Words>824</Words>
  <Application>Microsoft Office PowerPoint</Application>
  <PresentationFormat>On-screen Show (4:3)</PresentationFormat>
  <Paragraphs>85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Elemental</vt:lpstr>
      <vt:lpstr>PowerPoint Presentation</vt:lpstr>
      <vt:lpstr>TABLE OF CONTENTS:</vt:lpstr>
      <vt:lpstr>What Are We Talking About ?</vt:lpstr>
      <vt:lpstr>Business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Aryan Arora</cp:lastModifiedBy>
  <cp:revision>49</cp:revision>
  <dcterms:created xsi:type="dcterms:W3CDTF">2023-01-21T10:27:21Z</dcterms:created>
  <dcterms:modified xsi:type="dcterms:W3CDTF">2023-02-20T10:01:54Z</dcterms:modified>
</cp:coreProperties>
</file>