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6"/>
  </p:notesMasterIdLst>
  <p:sldIdLst>
    <p:sldId id="256" r:id="rId2"/>
    <p:sldId id="258" r:id="rId3"/>
    <p:sldId id="259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A5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>
      <p:cViewPr varScale="1">
        <p:scale>
          <a:sx n="83" d="100"/>
          <a:sy n="83" d="100"/>
        </p:scale>
        <p:origin x="-144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46EBA-6AE6-40FA-9BB4-D10092F7FF9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30C6B-FF6A-4333-99BD-CEF2312F5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1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FCFD-1D20-47DC-ABBD-A7C30F1AF2B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A4EA-90B7-47F2-9A5D-D782F488E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FCFD-1D20-47DC-ABBD-A7C30F1AF2B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A4EA-90B7-47F2-9A5D-D782F488E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FCFD-1D20-47DC-ABBD-A7C30F1AF2B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A4EA-90B7-47F2-9A5D-D782F488E6AA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FCFD-1D20-47DC-ABBD-A7C30F1AF2B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A4EA-90B7-47F2-9A5D-D782F488E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FCFD-1D20-47DC-ABBD-A7C30F1AF2B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A4EA-90B7-47F2-9A5D-D782F488E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FCFD-1D20-47DC-ABBD-A7C30F1AF2B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A4EA-90B7-47F2-9A5D-D782F488E6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FCFD-1D20-47DC-ABBD-A7C30F1AF2B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A4EA-90B7-47F2-9A5D-D782F488E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FCFD-1D20-47DC-ABBD-A7C30F1AF2B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A4EA-90B7-47F2-9A5D-D782F488E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FCFD-1D20-47DC-ABBD-A7C30F1AF2B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A4EA-90B7-47F2-9A5D-D782F488E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FCFD-1D20-47DC-ABBD-A7C30F1AF2B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A4EA-90B7-47F2-9A5D-D782F488E6A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FCFD-1D20-47DC-ABBD-A7C30F1AF2B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A4EA-90B7-47F2-9A5D-D782F488E6A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8BFCFD-1D20-47DC-ABBD-A7C30F1AF2B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4D8A4EA-90B7-47F2-9A5D-D782F488E6A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-tripdata.s3.amazonaws.com/index.htm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kaggle.com/code/ishitaarora1111/cyclistic-case-study-python" TargetMode="External"/><Relationship Id="rId5" Type="http://schemas.openxmlformats.org/officeDocument/2006/relationships/hyperlink" Target="file:///C:\Users\arora\OneDrive\Desktop\important%20pdf\changelog.pdf" TargetMode="External"/><Relationship Id="rId4" Type="http://schemas.openxmlformats.org/officeDocument/2006/relationships/hyperlink" Target="https://ride.divvybikes.com/data-license-agreemen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hyperlink" Target="https://ride.divvybikes.com/data-license-agreement" TargetMode="External"/><Relationship Id="rId4" Type="http://schemas.openxmlformats.org/officeDocument/2006/relationships/hyperlink" Target="https://divvy-tripdata.s3.amazonaws.com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5833"/>
            <a:ext cx="9144000" cy="5679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1371600" y="-54864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300" dirty="0" smtClean="0">
                <a:solidFill>
                  <a:srgbClr val="FF0000"/>
                </a:solidFill>
                <a:latin typeface="Bahnschrift SemiBold Condensed" pitchFamily="34" charset="0"/>
              </a:rPr>
              <a:t>Strategy To Increase  The      Number Of </a:t>
            </a:r>
            <a:r>
              <a:rPr lang="en-US" sz="3600" spc="300" dirty="0">
                <a:solidFill>
                  <a:srgbClr val="FF0000"/>
                </a:solidFill>
                <a:latin typeface="Bahnschrift SemiBold Condensed" pitchFamily="34" charset="0"/>
              </a:rPr>
              <a:t>A</a:t>
            </a:r>
            <a:r>
              <a:rPr lang="en-US" sz="3600" spc="300" dirty="0" smtClean="0">
                <a:solidFill>
                  <a:srgbClr val="FF0000"/>
                </a:solidFill>
                <a:latin typeface="Bahnschrift SemiBold Condensed" pitchFamily="34" charset="0"/>
              </a:rPr>
              <a:t>nnual Memberships</a:t>
            </a:r>
            <a:endParaRPr lang="en-US" sz="3600" spc="300" dirty="0">
              <a:solidFill>
                <a:srgbClr val="FF0000"/>
              </a:solidFill>
              <a:latin typeface="Bahnschrift SemiBold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42672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 smtClean="0">
                <a:latin typeface="+mj-lt"/>
              </a:rPr>
              <a:t>Presented By</a:t>
            </a:r>
            <a:r>
              <a:rPr lang="en-US" sz="2000" spc="300" dirty="0" smtClean="0">
                <a:latin typeface="Bahnschrift Light Condensed" pitchFamily="34" charset="0"/>
              </a:rPr>
              <a:t>: </a:t>
            </a:r>
            <a:r>
              <a:rPr lang="en-US" sz="2000" b="1" spc="300" dirty="0" smtClean="0">
                <a:latin typeface="Bahnschrift Light Condensed" pitchFamily="34" charset="0"/>
              </a:rPr>
              <a:t>Ishita Arora</a:t>
            </a:r>
          </a:p>
          <a:p>
            <a:r>
              <a:rPr lang="en-US" sz="2000" b="1" spc="300" dirty="0">
                <a:latin typeface="+mj-lt"/>
              </a:rPr>
              <a:t>Last Updated</a:t>
            </a:r>
            <a:r>
              <a:rPr lang="en-US" sz="2000" b="1" spc="300" dirty="0" smtClean="0">
                <a:latin typeface="Bahnschrift Light Condensed" pitchFamily="34" charset="0"/>
              </a:rPr>
              <a:t>: </a:t>
            </a:r>
            <a:r>
              <a:rPr lang="en-US" b="1" spc="300" dirty="0" smtClean="0">
                <a:latin typeface="Bahnschrift Light Condensed" pitchFamily="34" charset="0"/>
              </a:rPr>
              <a:t>09/02/2023</a:t>
            </a:r>
            <a:endParaRPr lang="en-US" b="1" spc="300" dirty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64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" y="2325624"/>
            <a:ext cx="6324600" cy="40113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5240" y="1128343"/>
            <a:ext cx="6342888" cy="120032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 </a:t>
            </a:r>
            <a:r>
              <a:rPr lang="en-US" sz="24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comparative count of casual riders and members by each hour of the day.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781801" y="2362200"/>
            <a:ext cx="2362199" cy="2862322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From the visualisation , we can clearly see that</a:t>
            </a:r>
            <a:endParaRPr lang="en-US" dirty="0"/>
          </a:p>
          <a:p>
            <a:r>
              <a:rPr lang="en-US" dirty="0"/>
              <a:t>the number of riders peak in the evening hours between 3pm to 7pm , with the highest number of riders at 5pm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5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1634698"/>
            <a:ext cx="3962400" cy="83099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4800" u="sng" dirty="0" smtClean="0">
                <a:solidFill>
                  <a:srgbClr val="0070C0"/>
                </a:solidFill>
                <a:latin typeface="Arial Black" pitchFamily="34" charset="0"/>
                <a:ea typeface="+mj-ea"/>
                <a:cs typeface="+mj-cs"/>
              </a:rPr>
              <a:t>Conclusion</a:t>
            </a:r>
            <a:endParaRPr lang="en-US" sz="4800" u="sng" dirty="0">
              <a:solidFill>
                <a:srgbClr val="0070C0"/>
              </a:solidFill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846593"/>
            <a:ext cx="9144000" cy="313932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The summer season , including ,july and august have been found to be the most popular months for riding.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The winter season (december to february , has the least number of rides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For casual riders , there is a peak in the no of rides on weekends whereas for members , the no of rides taken ,remain more or less consistent throughout the week which suggests that the members have a consistent working routine and defined timings in which they use a bike unlike casual riders , who use them on weekends , and mostly at night hours , which suggests that their reasons might be  recreational purposes.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3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524000"/>
            <a:ext cx="7010400" cy="83099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4800" u="sng" dirty="0">
                <a:solidFill>
                  <a:srgbClr val="0070C0"/>
                </a:solidFill>
                <a:latin typeface="Arial Black" pitchFamily="34" charset="0"/>
                <a:ea typeface="+mj-ea"/>
                <a:cs typeface="+mj-cs"/>
              </a:rPr>
              <a:t>Recommendations</a:t>
            </a:r>
            <a:endParaRPr lang="en-US" sz="3200" u="sng" dirty="0">
              <a:solidFill>
                <a:srgbClr val="0070C0"/>
              </a:solidFill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895600"/>
            <a:ext cx="9144000" cy="3693319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/>
              <a:t>Maximum riders in a year come from the six month period of may - October. The marketing team at cyclistic should run promotions during this period of the year to: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Increase chances to convert casual riders into annual members.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Increase visibility among their  customers.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/>
              <a:t>The company can introduce a better and affordable pricing plan and subscription model with deals, discounts, or promotions for new members , in order to attract casual riders towards the annual membership.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/>
              <a:t>Also , the promotional campaigns should be held in the evening hours between 3pm to 7pm , in which the number of riders are maximum , in both groups , as seen from the visualisation.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2030" y="1524000"/>
            <a:ext cx="4099769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5400" u="sng" dirty="0">
                <a:solidFill>
                  <a:srgbClr val="0070C0"/>
                </a:solidFill>
                <a:latin typeface="Arial Black" pitchFamily="34" charset="0"/>
                <a:ea typeface="+mj-ea"/>
                <a:cs typeface="+mj-cs"/>
              </a:rPr>
              <a:t>Appendix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4648200"/>
            <a:ext cx="6354662" cy="2031325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hlinkClick r:id="rId3"/>
              </a:rPr>
              <a:t>Data source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hlinkClick r:id="rId4"/>
              </a:rPr>
              <a:t>License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hlinkClick r:id="rId5" action="ppaction://hlinkfile"/>
              </a:rPr>
              <a:t>Documentation of changes made to the dataset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hlinkClick r:id="rId6"/>
              </a:rPr>
              <a:t>Data cleaning and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4816" y="3468707"/>
            <a:ext cx="2346960" cy="95410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70C0"/>
                </a:solidFill>
                <a:latin typeface="Arial Black" pitchFamily="34" charset="0"/>
                <a:ea typeface="+mj-ea"/>
                <a:cs typeface="+mj-cs"/>
              </a:rPr>
              <a:t>Additional links</a:t>
            </a:r>
          </a:p>
        </p:txBody>
      </p:sp>
    </p:spTree>
    <p:extLst>
      <p:ext uri="{BB962C8B-B14F-4D97-AF65-F5344CB8AC3E}">
        <p14:creationId xmlns:p14="http://schemas.microsoft.com/office/powerpoint/2010/main" val="2386381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426669"/>
            <a:ext cx="8001000" cy="540147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1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 </a:t>
            </a:r>
          </a:p>
          <a:p>
            <a:pPr algn="ctr"/>
            <a:r>
              <a:rPr lang="en-US" sz="11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 Watching</a:t>
            </a:r>
            <a:endParaRPr lang="en-US" sz="115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232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0" u="sng" dirty="0" smtClean="0">
                <a:solidFill>
                  <a:srgbClr val="0070C0"/>
                </a:solidFill>
                <a:latin typeface="Bahnschrift Light SemiCondensed" pitchFamily="34" charset="0"/>
              </a:rPr>
              <a:t>What Are We Talking About ?</a:t>
            </a:r>
          </a:p>
          <a:p>
            <a:pPr>
              <a:buFont typeface="Wingdings" pitchFamily="2" charset="2"/>
              <a:buChar char="Ø"/>
            </a:pPr>
            <a:r>
              <a:rPr lang="en-US" sz="2000" b="0" u="sng" dirty="0">
                <a:solidFill>
                  <a:srgbClr val="0070C0"/>
                </a:solidFill>
                <a:latin typeface="Bahnschrift Light SemiCondensed" pitchFamily="34" charset="0"/>
              </a:rPr>
              <a:t>Data Sources</a:t>
            </a:r>
          </a:p>
          <a:p>
            <a:pPr>
              <a:buFont typeface="Wingdings" pitchFamily="2" charset="2"/>
              <a:buChar char="Ø"/>
            </a:pPr>
            <a:r>
              <a:rPr lang="en-US" sz="2000" b="0" u="sng" dirty="0" smtClean="0">
                <a:solidFill>
                  <a:srgbClr val="0070C0"/>
                </a:solidFill>
                <a:latin typeface="Bahnschrift Light SemiCondensed" pitchFamily="34" charset="0"/>
              </a:rPr>
              <a:t>Business Task</a:t>
            </a:r>
          </a:p>
          <a:p>
            <a:pPr>
              <a:buFont typeface="Wingdings" pitchFamily="2" charset="2"/>
              <a:buChar char="Ø"/>
            </a:pPr>
            <a:r>
              <a:rPr lang="en-US" sz="2000" b="0" u="sng" dirty="0" smtClean="0">
                <a:solidFill>
                  <a:srgbClr val="0070C0"/>
                </a:solidFill>
                <a:latin typeface="Bahnschrift Light SemiCondensed" pitchFamily="34" charset="0"/>
              </a:rPr>
              <a:t>Findings</a:t>
            </a:r>
          </a:p>
          <a:p>
            <a:pPr>
              <a:buFont typeface="Wingdings" pitchFamily="2" charset="2"/>
              <a:buChar char="Ø"/>
            </a:pPr>
            <a:r>
              <a:rPr lang="en-US" sz="2000" b="0" u="sng" dirty="0" smtClean="0">
                <a:solidFill>
                  <a:srgbClr val="0070C0"/>
                </a:solidFill>
                <a:latin typeface="Bahnschrift Light SemiCondensed" pitchFamily="34" charset="0"/>
              </a:rPr>
              <a:t>Conclusion</a:t>
            </a:r>
          </a:p>
          <a:p>
            <a:pPr>
              <a:buFont typeface="Wingdings" pitchFamily="2" charset="2"/>
              <a:buChar char="Ø"/>
            </a:pPr>
            <a:r>
              <a:rPr lang="en-US" sz="2000" b="0" u="sng" dirty="0" smtClean="0">
                <a:solidFill>
                  <a:srgbClr val="0070C0"/>
                </a:solidFill>
                <a:latin typeface="Bahnschrift Light SemiCondensed" pitchFamily="34" charset="0"/>
              </a:rPr>
              <a:t>Recommendations</a:t>
            </a:r>
          </a:p>
          <a:p>
            <a:pPr>
              <a:buFont typeface="Wingdings" pitchFamily="2" charset="2"/>
              <a:buChar char="Ø"/>
            </a:pPr>
            <a:r>
              <a:rPr lang="en-US" sz="2000" b="0" u="sng" dirty="0" smtClean="0">
                <a:solidFill>
                  <a:srgbClr val="0070C0"/>
                </a:solidFill>
                <a:latin typeface="Bahnschrift Light SemiCondensed" pitchFamily="34" charset="0"/>
              </a:rPr>
              <a:t>Appendix</a:t>
            </a:r>
          </a:p>
          <a:p>
            <a:pPr>
              <a:buFont typeface="Wingdings" pitchFamily="2" charset="2"/>
              <a:buChar char="Ø"/>
            </a:pPr>
            <a:endParaRPr lang="en-US" sz="2000" b="0" u="sng" dirty="0" smtClean="0">
              <a:solidFill>
                <a:srgbClr val="0070C0"/>
              </a:solidFill>
              <a:latin typeface="Bahnschrift Light SemiCondensed" pitchFamily="34" charset="0"/>
            </a:endParaRPr>
          </a:p>
          <a:p>
            <a:pPr marL="0" indent="0"/>
            <a:endParaRPr lang="en-US" sz="2000" b="0" u="sng" dirty="0">
              <a:solidFill>
                <a:srgbClr val="0070C0"/>
              </a:solidFill>
              <a:latin typeface="Bahnschrift Light SemiCondense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>
                <a:lumMod val="40000"/>
                <a:lumOff val="60000"/>
              </a:schemeClr>
            </a:solidFill>
          </a:ln>
          <a:scene3d>
            <a:camera prst="perspective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TABLE OF CONTENTS: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42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99" y="364236"/>
            <a:ext cx="8229600" cy="1252728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sz="3600" u="sng" cap="none" dirty="0" smtClean="0">
                <a:solidFill>
                  <a:srgbClr val="0070C0"/>
                </a:solidFill>
                <a:latin typeface="Arial Black" pitchFamily="34" charset="0"/>
              </a:rPr>
              <a:t>What Are We Talking About ?</a:t>
            </a:r>
            <a:endParaRPr lang="en-US" sz="3600" u="sng" cap="none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0480" y="1981200"/>
            <a:ext cx="9174480" cy="59708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>
                <a:solidFill>
                  <a:srgbClr val="FF6600"/>
                </a:solidFill>
                <a:latin typeface="Algerian" pitchFamily="82" charset="0"/>
              </a:rPr>
              <a:t>Cyclistic</a:t>
            </a:r>
            <a:endParaRPr lang="en-US" sz="1400" u="sng" dirty="0" smtClean="0">
              <a:solidFill>
                <a:srgbClr val="FF6600"/>
              </a:solidFill>
              <a:latin typeface="Algerian" pitchFamily="82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Bahnschrift Light" pitchFamily="34" charset="0"/>
              </a:rPr>
              <a:t>A </a:t>
            </a:r>
            <a:r>
              <a:rPr lang="en-US" b="1" dirty="0" smtClean="0">
                <a:solidFill>
                  <a:schemeClr val="bg1"/>
                </a:solidFill>
                <a:latin typeface="Bahnschrift Light" pitchFamily="34" charset="0"/>
              </a:rPr>
              <a:t>bike-share program </a:t>
            </a:r>
            <a:r>
              <a:rPr lang="en-US" dirty="0" smtClean="0">
                <a:solidFill>
                  <a:schemeClr val="bg1"/>
                </a:solidFill>
                <a:latin typeface="Bahnschrift Light" pitchFamily="34" charset="0"/>
              </a:rPr>
              <a:t>that features more than 5,800 bicycles and 600 docking stations. Cyclistic sets itself apart by also offering reclining bikes, hand tricycles, and cargo bikes, making bike-share more inclusive to people with disabilities and riders who can’t use a standard two-wheeled bike.</a:t>
            </a:r>
          </a:p>
          <a:p>
            <a:r>
              <a:rPr lang="en-US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endParaRPr lang="en-US" dirty="0" smtClean="0">
              <a:solidFill>
                <a:schemeClr val="bg1"/>
              </a:solidFill>
              <a:latin typeface="Bahnschrift Light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Bahnschrift Light" pitchFamily="34" charset="0"/>
              </a:rPr>
              <a:t>Customers who purchase </a:t>
            </a:r>
            <a:r>
              <a:rPr lang="en-US" b="1" dirty="0" smtClean="0">
                <a:solidFill>
                  <a:schemeClr val="bg1"/>
                </a:solidFill>
                <a:latin typeface="Bahnschrift Light" pitchFamily="34" charset="0"/>
              </a:rPr>
              <a:t>single-ride or full-day passes </a:t>
            </a:r>
            <a:r>
              <a:rPr lang="en-US" dirty="0" smtClean="0">
                <a:solidFill>
                  <a:schemeClr val="bg1"/>
                </a:solidFill>
                <a:latin typeface="Bahnschrift Light" pitchFamily="34" charset="0"/>
              </a:rPr>
              <a:t>are referred to as </a:t>
            </a:r>
            <a:r>
              <a:rPr lang="en-US" b="1" dirty="0" smtClean="0">
                <a:solidFill>
                  <a:schemeClr val="bg1"/>
                </a:solidFill>
                <a:latin typeface="Bahnschrift Light" pitchFamily="34" charset="0"/>
              </a:rPr>
              <a:t>casual</a:t>
            </a:r>
            <a:r>
              <a:rPr lang="en-US" dirty="0" smtClean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Bahnschrift Light" pitchFamily="34" charset="0"/>
              </a:rPr>
              <a:t>riders</a:t>
            </a:r>
            <a:r>
              <a:rPr lang="en-US" dirty="0" smtClean="0">
                <a:solidFill>
                  <a:schemeClr val="bg1"/>
                </a:solidFill>
                <a:latin typeface="Bahnschrift Light" pitchFamily="34" charset="0"/>
              </a:rPr>
              <a:t>. Customers who purchase </a:t>
            </a:r>
            <a:r>
              <a:rPr lang="en-US" b="1" dirty="0" smtClean="0">
                <a:solidFill>
                  <a:schemeClr val="bg1"/>
                </a:solidFill>
                <a:latin typeface="Bahnschrift Light" pitchFamily="34" charset="0"/>
              </a:rPr>
              <a:t>annual memberships </a:t>
            </a:r>
            <a:r>
              <a:rPr lang="en-US" dirty="0" smtClean="0">
                <a:solidFill>
                  <a:schemeClr val="bg1"/>
                </a:solidFill>
                <a:latin typeface="Bahnschrift Light" pitchFamily="34" charset="0"/>
              </a:rPr>
              <a:t>are </a:t>
            </a:r>
            <a:r>
              <a:rPr lang="en-US" b="1" dirty="0" smtClean="0">
                <a:solidFill>
                  <a:schemeClr val="bg1"/>
                </a:solidFill>
                <a:latin typeface="Bahnschrift Light" pitchFamily="34" charset="0"/>
              </a:rPr>
              <a:t>Cyclistic members.</a:t>
            </a:r>
          </a:p>
          <a:p>
            <a:endParaRPr lang="en-US" dirty="0">
              <a:solidFill>
                <a:schemeClr val="bg1"/>
              </a:solidFill>
              <a:latin typeface="Bahnschrift Light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Bahnschrift Light" pitchFamily="34" charset="0"/>
              </a:rPr>
              <a:t>   Until now, Cyclistic’s marketing strategy relied on building general awareness and appealing  to broad consumer segments. One approach that helped make these things possible was the flexibility of its </a:t>
            </a:r>
            <a:r>
              <a:rPr lang="en-US" b="1" dirty="0" smtClean="0">
                <a:solidFill>
                  <a:schemeClr val="bg1"/>
                </a:solidFill>
                <a:latin typeface="Bahnschrift Light" pitchFamily="34" charset="0"/>
              </a:rPr>
              <a:t>pricing plans</a:t>
            </a:r>
            <a:r>
              <a:rPr lang="en-US" dirty="0" smtClean="0">
                <a:solidFill>
                  <a:schemeClr val="bg1"/>
                </a:solidFill>
                <a:latin typeface="Bahnschrift Light" pitchFamily="34" charset="0"/>
              </a:rPr>
              <a:t>: </a:t>
            </a:r>
            <a:r>
              <a:rPr lang="en-US" b="1" dirty="0" smtClean="0">
                <a:solidFill>
                  <a:schemeClr val="bg1"/>
                </a:solidFill>
                <a:latin typeface="Bahnschrift Light" pitchFamily="34" charset="0"/>
              </a:rPr>
              <a:t>single-ride passes, full-day passes, </a:t>
            </a:r>
            <a:r>
              <a:rPr lang="en-US" dirty="0" smtClean="0">
                <a:solidFill>
                  <a:schemeClr val="bg1"/>
                </a:solidFill>
                <a:latin typeface="Bahnschrift Light" pitchFamily="34" charset="0"/>
              </a:rPr>
              <a:t>and </a:t>
            </a:r>
            <a:r>
              <a:rPr lang="en-US" b="1" dirty="0" smtClean="0">
                <a:solidFill>
                  <a:schemeClr val="bg1"/>
                </a:solidFill>
                <a:latin typeface="Bahnschrift Light" pitchFamily="34" charset="0"/>
              </a:rPr>
              <a:t>annual memberships.</a:t>
            </a:r>
          </a:p>
          <a:p>
            <a:endParaRPr lang="en-US" b="1" dirty="0" smtClean="0">
              <a:solidFill>
                <a:schemeClr val="bg1"/>
              </a:solidFill>
              <a:latin typeface="Bahnschrift Light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Bahnschrift Light" pitchFamily="34" charset="0"/>
              </a:rPr>
              <a:t>Cyclistic’s finance analysts have concluded that </a:t>
            </a:r>
            <a:r>
              <a:rPr lang="en-US" dirty="0" smtClean="0">
                <a:solidFill>
                  <a:schemeClr val="bg1"/>
                </a:solidFill>
                <a:latin typeface="Bahnschrift Light" pitchFamily="34" charset="0"/>
              </a:rPr>
              <a:t>the annual </a:t>
            </a:r>
            <a:r>
              <a:rPr lang="en-US" dirty="0">
                <a:solidFill>
                  <a:schemeClr val="bg1"/>
                </a:solidFill>
                <a:latin typeface="Bahnschrift Light" pitchFamily="34" charset="0"/>
              </a:rPr>
              <a:t>members are much more profitable than casual riders.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  <a:latin typeface="Bahnschrift Light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Bahnschrift Light" pitchFamily="34" charset="0"/>
              </a:rPr>
              <a:t>Rather than creating a marketing campaign that targets all-new customers, The project manager  believes </a:t>
            </a:r>
            <a:r>
              <a:rPr lang="en-US" dirty="0" smtClean="0">
                <a:solidFill>
                  <a:schemeClr val="tx1"/>
                </a:solidFill>
                <a:latin typeface="Bahnschrift Light" pitchFamily="34" charset="0"/>
              </a:rPr>
              <a:t>that there </a:t>
            </a:r>
            <a:r>
              <a:rPr lang="en-US" dirty="0">
                <a:solidFill>
                  <a:schemeClr val="tx1"/>
                </a:solidFill>
                <a:latin typeface="Bahnschrift Light" pitchFamily="34" charset="0"/>
              </a:rPr>
              <a:t>is a very good chance to convert casual riders into </a:t>
            </a:r>
            <a:r>
              <a:rPr lang="en-US" dirty="0" smtClean="0">
                <a:solidFill>
                  <a:schemeClr val="tx1"/>
                </a:solidFill>
                <a:latin typeface="Bahnschrift Light" pitchFamily="34" charset="0"/>
              </a:rPr>
              <a:t>members</a:t>
            </a:r>
            <a:r>
              <a:rPr lang="en-US" sz="1400" dirty="0" smtClean="0">
                <a:solidFill>
                  <a:schemeClr val="tx1"/>
                </a:solidFill>
                <a:latin typeface="Bahnschrift Light" pitchFamily="34" charset="0"/>
              </a:rPr>
              <a:t>.</a:t>
            </a:r>
            <a:endParaRPr lang="en-US" sz="1400" dirty="0">
              <a:solidFill>
                <a:schemeClr val="tx1"/>
              </a:solidFill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041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6900" y="1524000"/>
            <a:ext cx="4648200" cy="76944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0070C0"/>
                </a:solidFill>
                <a:latin typeface="Arial Black" pitchFamily="34" charset="0"/>
                <a:ea typeface="+mj-ea"/>
                <a:cs typeface="+mj-cs"/>
              </a:rPr>
              <a:t>Data sources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4784" y="2667000"/>
            <a:ext cx="8472055" cy="1754326"/>
          </a:xfrm>
          <a:prstGeom prst="rect">
            <a:avLst/>
          </a:prstGeom>
          <a:ln>
            <a:solidFill>
              <a:schemeClr val="tx2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Data is made available on </a:t>
            </a: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  <a:hlinkClick r:id="rId3"/>
              </a:rPr>
              <a:t>kaggle.com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hlinkClick r:id="rId3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as a public dataset called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hlinkClick r:id="rId4"/>
              </a:rPr>
              <a:t>divvy-</a:t>
            </a:r>
            <a:r>
              <a:rPr lang="en-US" sz="2400" b="1" dirty="0" err="1" smtClean="0">
                <a:solidFill>
                  <a:schemeClr val="bg2">
                    <a:lumMod val="10000"/>
                  </a:schemeClr>
                </a:solidFill>
                <a:hlinkClick r:id="rId4"/>
              </a:rPr>
              <a:t>tripdata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of the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company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Lyft Bikes and Scooters, LLC 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, with the permission of  city of </a:t>
            </a:r>
            <a:r>
              <a:rPr lang="en-US" sz="2400" b="1" dirty="0" err="1" smtClean="0">
                <a:solidFill>
                  <a:schemeClr val="bg2">
                    <a:lumMod val="10000"/>
                  </a:schemeClr>
                </a:solidFill>
              </a:rPr>
              <a:t>chicago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 under this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hlinkClick r:id="rId5"/>
              </a:rPr>
              <a:t>license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4191000" y="4549676"/>
            <a:ext cx="4800599" cy="2308324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data is reliable and original , since it is company’s internal data </a:t>
            </a:r>
          </a:p>
          <a:p>
            <a:r>
              <a:rPr lang="en-US" dirty="0" smtClean="0"/>
              <a:t>. </a:t>
            </a:r>
          </a:p>
          <a:p>
            <a:r>
              <a:rPr lang="en-US" dirty="0" smtClean="0"/>
              <a:t>The issues related to bias , credibility and licensing have already been looked upon.</a:t>
            </a:r>
          </a:p>
          <a:p>
            <a:endParaRPr lang="en-US" dirty="0" smtClean="0"/>
          </a:p>
          <a:p>
            <a:r>
              <a:rPr lang="en-US" dirty="0" smtClean="0"/>
              <a:t> The data  used here , is of </a:t>
            </a:r>
            <a:r>
              <a:rPr lang="en-US" b="1" dirty="0" smtClean="0"/>
              <a:t>previous 12 months of 2022.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5029200"/>
            <a:ext cx="2286000" cy="830997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70C0"/>
                </a:solidFill>
                <a:latin typeface="Arial Black" pitchFamily="34" charset="0"/>
                <a:ea typeface="+mj-ea"/>
                <a:cs typeface="+mj-cs"/>
              </a:rPr>
              <a:t>Reliable data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250623" y="5329505"/>
            <a:ext cx="417368" cy="23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09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144" y="3810000"/>
            <a:ext cx="9144000" cy="3200400"/>
          </a:xfr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/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difference between the needs of annual members and casual riders who use cyclistic bikes,</a:t>
            </a:r>
          </a:p>
          <a:p>
            <a:pPr marL="0" indent="0"/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order to design effective marketing strategies aimed at</a:t>
            </a:r>
          </a:p>
          <a:p>
            <a:pPr marL="0" indent="0"/>
            <a:endParaRPr lang="en-US" sz="2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indent="0"/>
            <a:r>
              <a:rPr lang="en-US" sz="2800" dirty="0" smtClean="0">
                <a:latin typeface="Arial Black" pitchFamily="34" charset="0"/>
              </a:rPr>
              <a:t>Converting casual riders into annual members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" y="1981200"/>
            <a:ext cx="4343400" cy="742265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pPr algn="ctr"/>
            <a:r>
              <a:rPr lang="en-US" sz="4000" u="sng" cap="none" dirty="0">
                <a:solidFill>
                  <a:srgbClr val="0070C0"/>
                </a:solidFill>
                <a:latin typeface="Arial Black" pitchFamily="34" charset="0"/>
              </a:rPr>
              <a:t>Business</a:t>
            </a:r>
            <a:r>
              <a:rPr lang="en-US" sz="6000" dirty="0" smtClean="0">
                <a:latin typeface="Arial Rounded MT Bold" pitchFamily="34" charset="0"/>
              </a:rPr>
              <a:t> </a:t>
            </a:r>
            <a:r>
              <a:rPr lang="en-US" u="sng" cap="none" dirty="0">
                <a:solidFill>
                  <a:srgbClr val="0070C0"/>
                </a:solidFill>
                <a:latin typeface="Arial Black" pitchFamily="34" charset="0"/>
              </a:rPr>
              <a:t>task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200400"/>
            <a:ext cx="51816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Rounded MT Bold" pitchFamily="34" charset="0"/>
              </a:rPr>
              <a:t>To Identify</a:t>
            </a:r>
            <a:endParaRPr lang="en-US" sz="3600" dirty="0">
              <a:latin typeface="Arial Rounded MT Bold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667000" y="3409265"/>
            <a:ext cx="571500" cy="2286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8077200" y="4800600"/>
            <a:ext cx="304800" cy="121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67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693021"/>
            <a:ext cx="2539204" cy="70788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rgbClr val="0070C0"/>
                </a:solidFill>
                <a:latin typeface="Arial Black" pitchFamily="34" charset="0"/>
                <a:ea typeface="+mj-ea"/>
                <a:cs typeface="+mj-cs"/>
              </a:rPr>
              <a:t>Findings</a:t>
            </a:r>
            <a:endParaRPr lang="en-US" sz="4000" u="sng" dirty="0">
              <a:solidFill>
                <a:srgbClr val="0070C0"/>
              </a:solidFill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43625"/>
            <a:ext cx="5754404" cy="40161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059204" y="1905000"/>
            <a:ext cx="3084796" cy="452431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For casual </a:t>
            </a:r>
            <a:r>
              <a:rPr lang="en-US" dirty="0" err="1" smtClean="0"/>
              <a:t>riders,the</a:t>
            </a:r>
            <a:r>
              <a:rPr lang="en-US" dirty="0" smtClean="0"/>
              <a:t> maximum number of rides are taken in july , whereas for members , it is in august.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The maximum number of rides are in the month of july and august overall , with the summer season seeing the no of rides at its peak.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The winter season (december to february , has the least number of rides.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612628"/>
            <a:ext cx="5754404" cy="83099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Total number of rides in  each month of the year 2022 </a:t>
            </a:r>
            <a:endParaRPr lang="en-US" sz="2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877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2441022"/>
            <a:ext cx="6323099" cy="41961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509026" y="2452726"/>
            <a:ext cx="2395756" cy="3416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For casual riders , there is a peak in the no of rides on </a:t>
            </a:r>
            <a:r>
              <a:rPr lang="en-US" dirty="0" smtClean="0"/>
              <a:t>weekends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For members , the no of rides taken ,remain more or less consistent throughout the week , with a slight peak on Thursday.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399" y="1486915"/>
            <a:ext cx="6323099" cy="95410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Total number of rides  in 12 months by each day of week</a:t>
            </a:r>
            <a:endParaRPr lang="en-US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25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2" y="1905000"/>
            <a:ext cx="6156820" cy="495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48400" y="3420844"/>
            <a:ext cx="2666999" cy="2308324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From the visualisation , we can clearly see </a:t>
            </a:r>
            <a:r>
              <a:rPr lang="en-US" b="1" dirty="0" smtClean="0"/>
              <a:t>that :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The annual riders are the least active on weekends and mostly use a classic bike.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65777"/>
            <a:ext cx="6144628" cy="46166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count of annual members on each weekday</a:t>
            </a:r>
            <a:endParaRPr lang="en-US" sz="2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287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501444"/>
            <a:ext cx="6520779" cy="40522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705600" y="2667000"/>
            <a:ext cx="2438400" cy="2308324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From the </a:t>
            </a:r>
            <a:r>
              <a:rPr lang="en-US" b="1" dirty="0" err="1" smtClean="0"/>
              <a:t>visualisation</a:t>
            </a:r>
            <a:r>
              <a:rPr lang="en-US" b="1" dirty="0" smtClean="0"/>
              <a:t> , we can clearly see that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The casual riders mostly active of weekends with an electric bike.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10800000" flipV="1">
            <a:off x="0" y="1547337"/>
            <a:ext cx="6520778" cy="95410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count of casual riders on different weekdays</a:t>
            </a:r>
            <a:endParaRPr lang="en-US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905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562</TotalTime>
  <Words>805</Words>
  <Application>Microsoft Office PowerPoint</Application>
  <PresentationFormat>On-screen Show (4:3)</PresentationFormat>
  <Paragraphs>79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Waveform</vt:lpstr>
      <vt:lpstr>PowerPoint Presentation</vt:lpstr>
      <vt:lpstr>TABLE OF CONTENTS:</vt:lpstr>
      <vt:lpstr>What Are We Talking About ?</vt:lpstr>
      <vt:lpstr>PowerPoint Presentation</vt:lpstr>
      <vt:lpstr>Business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Aryan Arora</cp:lastModifiedBy>
  <cp:revision>38</cp:revision>
  <dcterms:created xsi:type="dcterms:W3CDTF">2023-01-21T10:27:21Z</dcterms:created>
  <dcterms:modified xsi:type="dcterms:W3CDTF">2023-02-14T09:22:52Z</dcterms:modified>
</cp:coreProperties>
</file>