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9" r:id="rId2"/>
  </p:sldIdLst>
  <p:sldSz cx="40233600" cy="21945600"/>
  <p:notesSz cx="9271000" cy="7010400"/>
  <p:custDataLst>
    <p:tags r:id="rId5"/>
  </p:custDataLst>
  <p:defaultTextStyle>
    <a:defPPr>
      <a:defRPr lang="en-US"/>
    </a:defPPr>
    <a:lvl1pPr marL="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6751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35020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0253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7004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3755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0506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0972571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40082" algn="l" defTabSz="3135020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26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535"/>
    <a:srgbClr val="E46C0A"/>
    <a:srgbClr val="10253F"/>
    <a:srgbClr val="215968"/>
    <a:srgbClr val="403152"/>
    <a:srgbClr val="1E1C11"/>
    <a:srgbClr val="984807"/>
    <a:srgbClr val="953735"/>
    <a:srgbClr val="4F6228"/>
    <a:srgbClr val="C9F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86417" autoAdjust="0"/>
  </p:normalViewPr>
  <p:slideViewPr>
    <p:cSldViewPr>
      <p:cViewPr varScale="1">
        <p:scale>
          <a:sx n="30" d="100"/>
          <a:sy n="30" d="100"/>
        </p:scale>
        <p:origin x="1692" y="96"/>
      </p:cViewPr>
      <p:guideLst>
        <p:guide orient="horz" pos="6912"/>
        <p:guide pos="126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51421" y="0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9281E4DE-EB0E-4FB2-BE29-FC865D9A50FC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51421" y="6658664"/>
            <a:ext cx="4017433" cy="350520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defPPr>
              <a:defRPr kern="1200" smtId="4294967295"/>
            </a:defPPr>
            <a:lvl1pPr algn="r">
              <a:defRPr sz="1200"/>
            </a:lvl1pPr>
          </a:lstStyle>
          <a:p>
            <a:fld id="{DE247C12-2C6F-4F8F-A764-8CB2FE9A4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91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17963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51450" y="0"/>
            <a:ext cx="4017963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61B198-8CD5-4FAB-A765-E0DAECD639BD}" type="datetimeFigureOut">
              <a:rPr lang="en-US" smtClean="0"/>
              <a:t>7/27/2017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66975" y="876300"/>
            <a:ext cx="433705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7100" y="3373438"/>
            <a:ext cx="7416800" cy="2760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9563"/>
            <a:ext cx="4017963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51450" y="6659563"/>
            <a:ext cx="4017963" cy="3508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391B8-51A3-4134-9E0F-51ED6D333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7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466975" y="876300"/>
            <a:ext cx="4337050" cy="23653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5391B8-51A3-4134-9E0F-51ED6D333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7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Microsoft Read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90386" y="1504216"/>
            <a:ext cx="4696899" cy="975449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22628126" y="19198248"/>
            <a:ext cx="16204437" cy="1518867"/>
            <a:chOff x="274638" y="4554931"/>
            <a:chExt cx="5008900" cy="484095"/>
          </a:xfrm>
        </p:grpSpPr>
        <p:sp>
          <p:nvSpPr>
            <p:cNvPr id="7" name="TextBox 6"/>
            <p:cNvSpPr txBox="1"/>
            <p:nvPr userDrawn="1"/>
          </p:nvSpPr>
          <p:spPr>
            <a:xfrm>
              <a:off x="274638" y="4554931"/>
              <a:ext cx="5008900" cy="426570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1883"/>
                </a:spcAft>
              </a:pPr>
              <a:r>
                <a:rPr lang="en-US" sz="753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Las Vegas, Nevada	July 17–21, 2017</a:t>
              </a:r>
            </a:p>
          </p:txBody>
        </p:sp>
        <p:cxnSp>
          <p:nvCxnSpPr>
            <p:cNvPr id="10" name="Straight Connector 9"/>
            <p:cNvCxnSpPr>
              <a:cxnSpLocks/>
            </p:cNvCxnSpPr>
            <p:nvPr userDrawn="1"/>
          </p:nvCxnSpPr>
          <p:spPr>
            <a:xfrm>
              <a:off x="3059781" y="4673270"/>
              <a:ext cx="0" cy="365756"/>
            </a:xfrm>
            <a:prstGeom prst="line">
              <a:avLst/>
            </a:prstGeom>
            <a:ln w="15875"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6C9DEE-6F0F-4952-B2B1-A47AFA7F3DE1}"/>
              </a:ext>
            </a:extLst>
          </p:cNvPr>
          <p:cNvSpPr txBox="1"/>
          <p:nvPr userDrawn="1"/>
        </p:nvSpPr>
        <p:spPr>
          <a:xfrm>
            <a:off x="730531" y="5870412"/>
            <a:ext cx="18206537" cy="3273640"/>
          </a:xfrm>
          <a:prstGeom prst="rect">
            <a:avLst/>
          </a:prstGeom>
          <a:noFill/>
        </p:spPr>
        <p:txBody>
          <a:bodyPr wrap="none" lIns="573793" tIns="459035" rIns="573793" bIns="459035" rtlCol="0">
            <a:spAutoFit/>
          </a:bodyPr>
          <a:lstStyle/>
          <a:p>
            <a:pPr>
              <a:lnSpc>
                <a:spcPct val="90000"/>
              </a:lnSpc>
              <a:spcAft>
                <a:spcPts val="1883"/>
              </a:spcAft>
            </a:pPr>
            <a:r>
              <a:rPr lang="en-US" sz="1694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Microsoft Ready to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D16D0-030B-4E01-8C7E-8FA7B612BB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8637701" y="5870412"/>
            <a:ext cx="20707413" cy="2642070"/>
          </a:xfrm>
        </p:spPr>
        <p:txBody>
          <a:bodyPr lIns="182880" tIns="146304" rIns="182880" bIns="146304"/>
          <a:lstStyle>
            <a:lvl1pPr marL="0" indent="0">
              <a:buNone/>
              <a:defRPr sz="16943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3994D1-B42D-4DF0-86D5-48A780335374}"/>
              </a:ext>
            </a:extLst>
          </p:cNvPr>
          <p:cNvSpPr txBox="1"/>
          <p:nvPr userDrawn="1"/>
        </p:nvSpPr>
        <p:spPr>
          <a:xfrm>
            <a:off x="730531" y="8319029"/>
            <a:ext cx="18682669" cy="3273640"/>
          </a:xfrm>
          <a:prstGeom prst="rect">
            <a:avLst/>
          </a:prstGeom>
          <a:noFill/>
        </p:spPr>
        <p:txBody>
          <a:bodyPr wrap="square" lIns="573793" tIns="459035" rIns="573793" bIns="459035" rtlCol="0">
            <a:spAutoFit/>
          </a:bodyPr>
          <a:lstStyle/>
          <a:p>
            <a:pPr algn="r">
              <a:lnSpc>
                <a:spcPct val="90000"/>
              </a:lnSpc>
              <a:spcAft>
                <a:spcPts val="1883"/>
              </a:spcAft>
            </a:pPr>
            <a:r>
              <a:rPr lang="en-US" sz="1694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EA71668-2A88-4115-853E-BEC05FB59E7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8637701" y="8319031"/>
            <a:ext cx="20707413" cy="2642070"/>
          </a:xfrm>
        </p:spPr>
        <p:txBody>
          <a:bodyPr lIns="182880" tIns="146304" rIns="182880" bIns="146304"/>
          <a:lstStyle>
            <a:lvl1pPr marL="0" indent="0">
              <a:buNone/>
              <a:defRPr sz="16943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274CE8-0669-40AC-B5B3-94E0883E20B7}"/>
              </a:ext>
            </a:extLst>
          </p:cNvPr>
          <p:cNvSpPr txBox="1"/>
          <p:nvPr userDrawn="1"/>
        </p:nvSpPr>
        <p:spPr>
          <a:xfrm>
            <a:off x="730531" y="10809684"/>
            <a:ext cx="18682669" cy="3273640"/>
          </a:xfrm>
          <a:prstGeom prst="rect">
            <a:avLst/>
          </a:prstGeom>
          <a:noFill/>
        </p:spPr>
        <p:txBody>
          <a:bodyPr wrap="square" lIns="573793" tIns="459035" rIns="573793" bIns="459035" rtlCol="0">
            <a:spAutoFit/>
          </a:bodyPr>
          <a:lstStyle/>
          <a:p>
            <a:pPr algn="r">
              <a:lnSpc>
                <a:spcPct val="90000"/>
              </a:lnSpc>
              <a:spcAft>
                <a:spcPts val="1883"/>
              </a:spcAft>
            </a:pPr>
            <a:r>
              <a:rPr lang="en-US" sz="1694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46AE5335-01B3-4932-AE7C-C7409C947F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8637701" y="10809686"/>
            <a:ext cx="20707413" cy="2642070"/>
          </a:xfrm>
        </p:spPr>
        <p:txBody>
          <a:bodyPr lIns="182880" tIns="146304" rIns="182880" bIns="146304"/>
          <a:lstStyle>
            <a:lvl1pPr marL="0" indent="0">
              <a:buNone/>
              <a:defRPr sz="16943"/>
            </a:lvl1pPr>
          </a:lstStyle>
          <a:p>
            <a:pPr lvl="0"/>
            <a:r>
              <a:rPr lang="en-US" dirty="0"/>
              <a:t>&lt;theme word here&gt;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A1E864-D76C-4EE8-B187-3A722343D017}"/>
              </a:ext>
            </a:extLst>
          </p:cNvPr>
          <p:cNvSpPr txBox="1"/>
          <p:nvPr userDrawn="1"/>
        </p:nvSpPr>
        <p:spPr>
          <a:xfrm>
            <a:off x="16419087" y="13258301"/>
            <a:ext cx="20164060" cy="3273640"/>
          </a:xfrm>
          <a:prstGeom prst="rect">
            <a:avLst/>
          </a:prstGeom>
          <a:noFill/>
        </p:spPr>
        <p:txBody>
          <a:bodyPr wrap="none" lIns="573793" tIns="459035" rIns="573793" bIns="459035" rtlCol="0">
            <a:spAutoFit/>
          </a:bodyPr>
          <a:lstStyle/>
          <a:p>
            <a:pPr>
              <a:lnSpc>
                <a:spcPct val="90000"/>
              </a:lnSpc>
              <a:spcAft>
                <a:spcPts val="1883"/>
              </a:spcAft>
            </a:pPr>
            <a:r>
              <a:rPr lang="en-US" sz="16943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</a:rPr>
              <a:t>to keep transforming</a:t>
            </a:r>
          </a:p>
        </p:txBody>
      </p:sp>
    </p:spTree>
    <p:extLst>
      <p:ext uri="{BB962C8B-B14F-4D97-AF65-F5344CB8AC3E}">
        <p14:creationId xmlns:p14="http://schemas.microsoft.com/office/powerpoint/2010/main" val="1720451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8490" y="6669349"/>
            <a:ext cx="38456624" cy="331334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22590" spc="-31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14592853" y="21014092"/>
            <a:ext cx="11047896" cy="50693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94" b="0" spc="471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64561307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8490" y="6669349"/>
            <a:ext cx="38456624" cy="331334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22590" spc="-314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14592853" y="21014092"/>
            <a:ext cx="11047896" cy="50693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94" b="0" spc="471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8679359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8493" y="9837556"/>
            <a:ext cx="15826380" cy="2270493"/>
          </a:xfrm>
        </p:spPr>
        <p:txBody>
          <a:bodyPr wrap="square" anchor="ctr">
            <a:spAutoFit/>
          </a:bodyPr>
          <a:lstStyle>
            <a:lvl1pPr>
              <a:defRPr sz="1506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Square photo layout</a:t>
            </a:r>
          </a:p>
        </p:txBody>
      </p:sp>
      <p:sp>
        <p:nvSpPr>
          <p:cNvPr id="6" name="Picture Placeholder 4"/>
          <p:cNvSpPr>
            <a:spLocks noGrp="1" noChangeAspect="1"/>
          </p:cNvSpPr>
          <p:nvPr>
            <p:ph type="pic" sz="quarter" idx="10"/>
          </p:nvPr>
        </p:nvSpPr>
        <p:spPr bwMode="ltGray">
          <a:xfrm>
            <a:off x="17603356" y="3"/>
            <a:ext cx="22630244" cy="2193951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502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0210508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pos="3141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14592853" y="21014092"/>
            <a:ext cx="11047896" cy="50693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94" b="0" spc="471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95694888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/>
          <p:cNvSpPr txBox="1"/>
          <p:nvPr userDrawn="1"/>
        </p:nvSpPr>
        <p:spPr bwMode="white">
          <a:xfrm>
            <a:off x="14592853" y="21014092"/>
            <a:ext cx="11047896" cy="50693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94" b="0" spc="471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834824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5" y="3805362"/>
            <a:ext cx="40233600" cy="18140238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6332" tIns="146332" rIns="146332" bIns="14633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2925631" fontAlgn="base">
              <a:spcBef>
                <a:spcPct val="0"/>
              </a:spcBef>
              <a:spcAft>
                <a:spcPct val="0"/>
              </a:spcAft>
            </a:pPr>
            <a:endParaRPr lang="en-US" sz="194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88491" y="3831430"/>
            <a:ext cx="38456622" cy="6717416"/>
          </a:xfrm>
        </p:spPr>
        <p:txBody>
          <a:bodyPr/>
          <a:lstStyle>
            <a:lvl1pPr marL="0" indent="0">
              <a:buNone/>
              <a:defRPr sz="10354"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1087310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1834204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2555691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3297503" indent="0">
              <a:buNone/>
              <a:defRPr>
                <a:gradFill>
                  <a:gsLst>
                    <a:gs pos="8718">
                      <a:srgbClr val="353535"/>
                    </a:gs>
                    <a:gs pos="34000">
                      <a:srgbClr val="353535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43181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888492" y="19517408"/>
            <a:ext cx="14791010" cy="149670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573793" tIns="573793" rIns="573793" bIns="573793" numCol="1" anchor="t" anchorCtr="0" compatLnSpc="1">
            <a:prstTxWarp prst="textNoShape">
              <a:avLst/>
            </a:prstTxWarp>
            <a:spAutoFit/>
          </a:bodyPr>
          <a:lstStyle/>
          <a:p>
            <a:pPr defTabSz="2925060" eaLnBrk="0" hangingPunct="0"/>
            <a:r>
              <a:rPr lang="en-US" sz="219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8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90386" y="1504216"/>
            <a:ext cx="4696899" cy="9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132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88490" y="3805365"/>
            <a:ext cx="38456624" cy="7272504"/>
          </a:xfrm>
          <a:prstGeom prst="rect">
            <a:avLst/>
          </a:prstGeom>
        </p:spPr>
        <p:txBody>
          <a:bodyPr/>
          <a:lstStyle>
            <a:lvl1pPr marL="911485" indent="-911485">
              <a:buClr>
                <a:schemeClr val="tx1"/>
              </a:buClr>
              <a:buSzPct val="90000"/>
              <a:buFont typeface="Arial" pitchFamily="34" charset="0"/>
              <a:buChar char="•"/>
              <a:defRPr sz="1129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1793081" indent="-881600">
              <a:buClr>
                <a:schemeClr val="tx1"/>
              </a:buClr>
              <a:buSzPct val="90000"/>
              <a:buFont typeface="Arial" pitchFamily="34" charset="0"/>
              <a:buChar char="•"/>
              <a:defRPr sz="1004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2704566" indent="-911485">
              <a:buClr>
                <a:schemeClr val="tx1"/>
              </a:buClr>
              <a:buSzPct val="90000"/>
              <a:buFont typeface="Arial" pitchFamily="34" charset="0"/>
              <a:buChar char="•"/>
              <a:defRPr sz="878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3421798" indent="-717233">
              <a:buClr>
                <a:schemeClr val="tx1"/>
              </a:buClr>
              <a:buSzPct val="90000"/>
              <a:buFont typeface="Arial" pitchFamily="34" charset="0"/>
              <a:buChar char="•"/>
              <a:defRPr sz="753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4139031" indent="-717233">
              <a:buClr>
                <a:schemeClr val="tx1"/>
              </a:buClr>
              <a:buSzPct val="90000"/>
              <a:buFont typeface="Arial" pitchFamily="34" charset="0"/>
              <a:buChar char="•"/>
              <a:defRPr sz="627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3" y="19964405"/>
            <a:ext cx="40233604" cy="1981199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11609" spc="-1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6428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88697" y="6669400"/>
            <a:ext cx="29581811" cy="5737889"/>
          </a:xfrm>
          <a:noFill/>
        </p:spPr>
        <p:txBody>
          <a:bodyPr lIns="146304" tIns="91440" rIns="146304" bIns="91440" anchor="t" anchorCtr="0"/>
          <a:lstStyle>
            <a:lvl1pPr>
              <a:defRPr sz="16943" spc="-314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88695" y="12411438"/>
            <a:ext cx="23665411" cy="5735445"/>
          </a:xfrm>
          <a:noFill/>
        </p:spPr>
        <p:txBody>
          <a:bodyPr lIns="164592" tIns="109728" rIns="164592" bIns="109728">
            <a:noAutofit/>
          </a:bodyPr>
          <a:lstStyle>
            <a:lvl1pPr marL="0" indent="0">
              <a:spcBef>
                <a:spcPts val="0"/>
              </a:spcBef>
              <a:buNone/>
              <a:defRPr sz="1004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MS logo white - E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490386" y="1504216"/>
            <a:ext cx="4696899" cy="975449"/>
          </a:xfrm>
          <a:prstGeom prst="rect">
            <a:avLst/>
          </a:prstGeom>
        </p:spPr>
      </p:pic>
      <p:sp>
        <p:nvSpPr>
          <p:cNvPr id="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7520935" y="923390"/>
            <a:ext cx="11832807" cy="1164550"/>
          </a:xfrm>
        </p:spPr>
        <p:txBody>
          <a:bodyPr lIns="182880" tIns="146304" rIns="182880" bIns="146304"/>
          <a:lstStyle>
            <a:lvl1pPr marL="0" indent="0" algn="r">
              <a:buNone/>
              <a:defRPr sz="6275">
                <a:latin typeface="+mn-lt"/>
              </a:defRPr>
            </a:lvl1pPr>
            <a:lvl2pPr marL="1075849" indent="0">
              <a:buNone/>
              <a:defRPr sz="6275"/>
            </a:lvl2pPr>
            <a:lvl3pPr marL="1793081" indent="0">
              <a:buNone/>
              <a:defRPr sz="6275"/>
            </a:lvl3pPr>
            <a:lvl4pPr marL="2510314" indent="0">
              <a:buNone/>
              <a:defRPr sz="6275"/>
            </a:lvl4pPr>
            <a:lvl5pPr marL="3227546" indent="0">
              <a:buNone/>
              <a:defRPr sz="6275"/>
            </a:lvl5pPr>
          </a:lstStyle>
          <a:p>
            <a:pPr lvl="0"/>
            <a:r>
              <a:rPr lang="en-US" dirty="0"/>
              <a:t>Session Code</a:t>
            </a:r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 hasCustomPrompt="1"/>
          </p:nvPr>
        </p:nvSpPr>
        <p:spPr>
          <a:xfrm>
            <a:off x="888701" y="19840554"/>
            <a:ext cx="11832807" cy="1164550"/>
          </a:xfrm>
        </p:spPr>
        <p:txBody>
          <a:bodyPr lIns="182880" tIns="146304" rIns="182880" bIns="146304" anchor="b"/>
          <a:lstStyle>
            <a:lvl1pPr marL="0" indent="0" algn="l">
              <a:buNone/>
              <a:defRPr sz="6275">
                <a:latin typeface="+mn-lt"/>
              </a:defRPr>
            </a:lvl1pPr>
            <a:lvl2pPr marL="1075849" indent="0">
              <a:buNone/>
              <a:defRPr sz="6275"/>
            </a:lvl2pPr>
            <a:lvl3pPr marL="1793081" indent="0">
              <a:buNone/>
              <a:defRPr sz="6275"/>
            </a:lvl3pPr>
            <a:lvl4pPr marL="2510314" indent="0">
              <a:buNone/>
              <a:defRPr sz="6275"/>
            </a:lvl4pPr>
            <a:lvl5pPr marL="3227546" indent="0">
              <a:buNone/>
              <a:defRPr sz="6275"/>
            </a:lvl5pPr>
          </a:lstStyle>
          <a:p>
            <a:pPr lvl="0"/>
            <a:r>
              <a:rPr lang="en-US" dirty="0"/>
              <a:t>Yammer hashtag</a:t>
            </a:r>
          </a:p>
        </p:txBody>
      </p:sp>
    </p:spTree>
    <p:extLst>
      <p:ext uri="{BB962C8B-B14F-4D97-AF65-F5344CB8AC3E}">
        <p14:creationId xmlns:p14="http://schemas.microsoft.com/office/powerpoint/2010/main" val="4160798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2.13345E-6 L 1.62369E-6 2.13345E-6 " pathEditMode="relative" rAng="0" ptsTypes="AA">
                                      <p:cBhvr>
                                        <p:cTn id="9" dur="9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9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3" presetClass="path" presetSubtype="0" decel="10000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0.01455 -2.09714E-6 L -4.54174E-6 -2.09714E-6 " pathEditMode="relative" rAng="0" ptsTypes="AA">
                                      <p:cBhvr>
                                        <p:cTn id="16" dur="9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accel="100000" autoRev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</p:cBhvr>
                                      <p:by x="95000" y="9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1"/>
      <p:bldP spid="7" grpId="2"/>
      <p:bldP spid="8" grpId="0">
        <p:tmplLst>
          <p:tmpl>
            <p:tnLst>
              <p:par>
                <p:cTn presetID="10" presetClass="entr" presetSubtype="0" fill="hold" nodeType="withEffect">
                  <p:stCondLst>
                    <p:cond delay="7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9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1"/>
      <p:bldP spid="8" grpId="2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8491" y="3805365"/>
            <a:ext cx="38461759" cy="6847708"/>
          </a:xfrm>
        </p:spPr>
        <p:txBody>
          <a:bodyPr>
            <a:spAutoFit/>
          </a:bodyPr>
          <a:lstStyle>
            <a:lvl1pPr marL="0" indent="0">
              <a:buNone/>
              <a:defRPr/>
            </a:lvl1pPr>
            <a:lvl2pPr marL="717233" indent="0">
              <a:buNone/>
              <a:defRPr/>
            </a:lvl2pPr>
            <a:lvl3pPr marL="1434465" indent="0">
              <a:buNone/>
              <a:defRPr/>
            </a:lvl3pPr>
            <a:lvl4pPr marL="2151698" indent="0">
              <a:buNone/>
              <a:defRPr/>
            </a:lvl4pPr>
            <a:lvl5pPr marL="2868930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Box 7"/>
          <p:cNvSpPr txBox="1"/>
          <p:nvPr userDrawn="1"/>
        </p:nvSpPr>
        <p:spPr bwMode="white">
          <a:xfrm>
            <a:off x="14592853" y="21014092"/>
            <a:ext cx="11047896" cy="50693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94" b="0" spc="471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9806278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888698" y="3800462"/>
            <a:ext cx="38461759" cy="684770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14592853" y="21014092"/>
            <a:ext cx="11047896" cy="50693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94" b="0" spc="471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63787292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8495" y="3800462"/>
            <a:ext cx="17749208" cy="6268383"/>
          </a:xfrm>
        </p:spPr>
        <p:txBody>
          <a:bodyPr wrap="square">
            <a:spAutoFit/>
          </a:bodyPr>
          <a:lstStyle>
            <a:lvl1pPr marL="0" indent="0">
              <a:spcBef>
                <a:spcPts val="3840"/>
              </a:spcBef>
              <a:buClr>
                <a:schemeClr val="tx1"/>
              </a:buClr>
              <a:buFont typeface="Wingdings" panose="05000000000000000000" pitchFamily="2" charset="2"/>
              <a:buNone/>
              <a:defRPr sz="9413" b="0">
                <a:latin typeface="+mn-lt"/>
              </a:defRPr>
            </a:lvl1pPr>
            <a:lvl2pPr marL="801907" indent="0">
              <a:buFont typeface="Wingdings" panose="05000000000000000000" pitchFamily="2" charset="2"/>
              <a:buNone/>
              <a:defRPr sz="7530" b="0"/>
            </a:lvl2pPr>
            <a:lvl3pPr marL="1414542" indent="0">
              <a:buFont typeface="Wingdings" panose="05000000000000000000" pitchFamily="2" charset="2"/>
              <a:buNone/>
              <a:tabLst/>
              <a:defRPr sz="6903" b="0"/>
            </a:lvl3pPr>
            <a:lvl4pPr marL="2047100" indent="0">
              <a:buFont typeface="Wingdings" panose="05000000000000000000" pitchFamily="2" charset="2"/>
              <a:buNone/>
              <a:defRPr sz="6903" b="0"/>
            </a:lvl4pPr>
            <a:lvl5pPr marL="2679660" indent="0">
              <a:buFont typeface="Wingdings" panose="05000000000000000000" pitchFamily="2" charset="2"/>
              <a:buNone/>
              <a:tabLst/>
              <a:defRPr sz="6903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595908" y="3800462"/>
            <a:ext cx="17749208" cy="6268383"/>
          </a:xfrm>
        </p:spPr>
        <p:txBody>
          <a:bodyPr wrap="square">
            <a:spAutoFit/>
          </a:bodyPr>
          <a:lstStyle>
            <a:lvl1pPr marL="0" indent="0">
              <a:spcBef>
                <a:spcPts val="3840"/>
              </a:spcBef>
              <a:buClr>
                <a:schemeClr val="tx1"/>
              </a:buClr>
              <a:buFont typeface="Arial" panose="020B0604020202020204" pitchFamily="34" charset="0"/>
              <a:buNone/>
              <a:defRPr lang="en-US" sz="941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801907" indent="0">
              <a:buFont typeface="Arial" panose="020B0604020202020204" pitchFamily="34" charset="0"/>
              <a:buNone/>
              <a:defRPr lang="en-US" sz="753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414542" indent="0">
              <a:buFont typeface="Arial" panose="020B0604020202020204" pitchFamily="34" charset="0"/>
              <a:buNone/>
              <a:tabLst/>
              <a:defRPr lang="en-US" sz="690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2047100" indent="0">
              <a:buFont typeface="Arial" panose="020B0604020202020204" pitchFamily="34" charset="0"/>
              <a:buNone/>
              <a:defRPr lang="en-US" sz="690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2679660" indent="0">
              <a:buFont typeface="Arial" panose="020B0604020202020204" pitchFamily="34" charset="0"/>
              <a:buNone/>
              <a:tabLst/>
              <a:defRPr lang="en-US" sz="690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1613773" marR="0" lvl="0" indent="-1613773" algn="l" defTabSz="2926478" rtl="0" eaLnBrk="1" fontAlgn="auto" latinLnBrk="0" hangingPunct="1">
              <a:lnSpc>
                <a:spcPct val="90000"/>
              </a:lnSpc>
              <a:spcBef>
                <a:spcPts val="3840"/>
              </a:spcBef>
              <a:spcAft>
                <a:spcPts val="0"/>
              </a:spcAft>
              <a:buClr>
                <a:schemeClr val="tx1"/>
              </a:buClr>
              <a:buSzPct val="90000"/>
              <a:tabLst/>
            </a:pPr>
            <a:r>
              <a:rPr lang="en-US" dirty="0"/>
              <a:t>Click to edit Master text styles</a:t>
            </a:r>
          </a:p>
          <a:p>
            <a:pPr marL="2236372" marR="0" lvl="1" indent="-1434465" algn="l" defTabSz="29264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Second level</a:t>
            </a:r>
          </a:p>
          <a:p>
            <a:pPr marL="2849007" marR="0" lvl="2" indent="-1434465" algn="l" defTabSz="29264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Third level</a:t>
            </a:r>
          </a:p>
          <a:p>
            <a:pPr marL="3481565" marR="0" lvl="3" indent="-1434465" algn="l" defTabSz="29264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Fourth level</a:t>
            </a:r>
          </a:p>
          <a:p>
            <a:pPr marL="4114125" marR="0" lvl="4" indent="-1434465" algn="l" defTabSz="29264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 dirty="0"/>
              <a:t>Fifth level</a:t>
            </a:r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14592853" y="21014092"/>
            <a:ext cx="11047896" cy="50693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94" b="0" spc="471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56787013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8495" y="3800462"/>
            <a:ext cx="17749208" cy="6268383"/>
          </a:xfrm>
        </p:spPr>
        <p:txBody>
          <a:bodyPr wrap="square">
            <a:spAutoFit/>
          </a:bodyPr>
          <a:lstStyle>
            <a:lvl1pPr marL="727194" indent="-727194">
              <a:spcBef>
                <a:spcPts val="3840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9413" b="0">
                <a:latin typeface="+mn-lt"/>
              </a:defRPr>
            </a:lvl1pPr>
            <a:lvl2pPr marL="1339832" indent="-537924">
              <a:buFont typeface="Wingdings" panose="05000000000000000000" pitchFamily="2" charset="2"/>
              <a:buChar char=""/>
              <a:defRPr sz="7530" b="0"/>
            </a:lvl2pPr>
            <a:lvl3pPr marL="2007256" indent="-592715">
              <a:buFont typeface="Wingdings" panose="05000000000000000000" pitchFamily="2" charset="2"/>
              <a:buChar char=""/>
              <a:tabLst/>
              <a:defRPr sz="6903" b="0"/>
            </a:lvl3pPr>
            <a:lvl4pPr marL="2599968" indent="-552868">
              <a:buFont typeface="Wingdings" panose="05000000000000000000" pitchFamily="2" charset="2"/>
              <a:buChar char=""/>
              <a:defRPr sz="6903" b="0"/>
            </a:lvl4pPr>
            <a:lvl5pPr marL="3212605" indent="-532945">
              <a:buFont typeface="Wingdings" panose="05000000000000000000" pitchFamily="2" charset="2"/>
              <a:buChar char=""/>
              <a:tabLst/>
              <a:defRPr sz="6903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595908" y="3800464"/>
            <a:ext cx="17749208" cy="6268383"/>
          </a:xfrm>
        </p:spPr>
        <p:txBody>
          <a:bodyPr wrap="square">
            <a:spAutoFit/>
          </a:bodyPr>
          <a:lstStyle>
            <a:lvl1pPr marL="901523" indent="-901523">
              <a:spcBef>
                <a:spcPts val="3840"/>
              </a:spcBef>
              <a:buClr>
                <a:schemeClr val="tx1"/>
              </a:buClr>
              <a:buFont typeface="Arial" pitchFamily="34" charset="0"/>
              <a:buChar char="•"/>
              <a:defRPr lang="en-US" sz="941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1877756" indent="-1075849">
              <a:defRPr lang="en-US" sz="7530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2490391" indent="-1075849">
              <a:tabLst/>
              <a:defRPr lang="en-US" sz="690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3122948" indent="-1075849">
              <a:defRPr lang="en-US" sz="690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3755509" indent="-1075849">
              <a:tabLst/>
              <a:defRPr lang="en-US" sz="6903" b="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727194" marR="0" lvl="0" indent="-727194" algn="l" defTabSz="2926478" rtl="0" eaLnBrk="1" fontAlgn="auto" latinLnBrk="0" hangingPunct="1">
              <a:lnSpc>
                <a:spcPct val="90000"/>
              </a:lnSpc>
              <a:spcBef>
                <a:spcPts val="384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Click to edit Master text styles</a:t>
            </a:r>
          </a:p>
          <a:p>
            <a:pPr marL="1339832" marR="0" lvl="1" indent="-537924" algn="l" defTabSz="29264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Second level</a:t>
            </a:r>
          </a:p>
          <a:p>
            <a:pPr marL="2007256" marR="0" lvl="2" indent="-592715" algn="l" defTabSz="29264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Third level</a:t>
            </a:r>
          </a:p>
          <a:p>
            <a:pPr marL="2599968" marR="0" lvl="3" indent="-552868" algn="l" defTabSz="29264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Fourth level</a:t>
            </a:r>
          </a:p>
          <a:p>
            <a:pPr marL="3212605" marR="0" lvl="4" indent="-532945" algn="l" defTabSz="2926478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</a:pPr>
            <a:r>
              <a:rPr lang="en-US" dirty="0"/>
              <a:t>Fifth level</a:t>
            </a:r>
          </a:p>
        </p:txBody>
      </p:sp>
      <p:sp>
        <p:nvSpPr>
          <p:cNvPr id="6" name="TextBox 7"/>
          <p:cNvSpPr txBox="1"/>
          <p:nvPr userDrawn="1"/>
        </p:nvSpPr>
        <p:spPr bwMode="white">
          <a:xfrm>
            <a:off x="14592853" y="21014092"/>
            <a:ext cx="11047896" cy="50693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94" b="0" spc="471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699153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14592853" y="21014092"/>
            <a:ext cx="11047896" cy="50693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94" b="0" spc="471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373957141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8489" y="6669397"/>
            <a:ext cx="32535083" cy="331334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22590" spc="-314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88491" y="12407285"/>
            <a:ext cx="32540224" cy="1685974"/>
          </a:xfrm>
          <a:noFill/>
        </p:spPr>
        <p:txBody>
          <a:bodyPr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1004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4" name="TextBox 7"/>
          <p:cNvSpPr txBox="1"/>
          <p:nvPr userDrawn="1"/>
        </p:nvSpPr>
        <p:spPr bwMode="white">
          <a:xfrm>
            <a:off x="14592853" y="21014092"/>
            <a:ext cx="11047896" cy="50693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94" b="0" spc="471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207643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88493" y="6669397"/>
            <a:ext cx="32535083" cy="3313343"/>
          </a:xfrm>
          <a:noFill/>
        </p:spPr>
        <p:txBody>
          <a:bodyPr tIns="91440" bIns="91440" anchor="t" anchorCtr="0">
            <a:spAutoFit/>
          </a:bodyPr>
          <a:lstStyle>
            <a:lvl1pPr>
              <a:defRPr lang="en-US" sz="22590" b="0" kern="1200" cap="none" spc="-314" baseline="0" dirty="0">
                <a:ln w="3175">
                  <a:noFill/>
                </a:ln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 title</a:t>
            </a:r>
          </a:p>
        </p:txBody>
      </p:sp>
      <p:sp>
        <p:nvSpPr>
          <p:cNvPr id="3" name="TextBox 7"/>
          <p:cNvSpPr txBox="1"/>
          <p:nvPr userDrawn="1"/>
        </p:nvSpPr>
        <p:spPr bwMode="white">
          <a:xfrm>
            <a:off x="14592853" y="21014092"/>
            <a:ext cx="11047896" cy="50693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>
            <a:defPPr>
              <a:defRPr lang="en-US"/>
            </a:defPPr>
            <a:lvl1pPr marL="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3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45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27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09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90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72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54" algn="l" defTabSz="914363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94" b="0" spc="471" baseline="0" dirty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86000">
                      <a:schemeClr val="tx1">
                        <a:alpha val="50000"/>
                      </a:schemeClr>
                    </a:gs>
                  </a:gsLst>
                  <a:lin ang="5400000" scaled="0"/>
                </a:gradFill>
                <a:latin typeface="Segoe UI" panose="020B0502040204020203" pitchFamily="34" charset="0"/>
              </a:rPr>
              <a:t>MICROSOFT CONFIDENTIAL – INTERNAL ONLY</a:t>
            </a:r>
          </a:p>
        </p:txBody>
      </p:sp>
    </p:spTree>
    <p:extLst>
      <p:ext uri="{BB962C8B-B14F-4D97-AF65-F5344CB8AC3E}">
        <p14:creationId xmlns:p14="http://schemas.microsoft.com/office/powerpoint/2010/main" val="13246372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8493" y="926435"/>
            <a:ext cx="38464272" cy="2878928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88496" y="3805368"/>
            <a:ext cx="38456618" cy="684770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 rot="5400000">
            <a:off x="30660291" y="9597988"/>
            <a:ext cx="21947592" cy="274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591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txStyles>
    <p:titleStyle>
      <a:lvl1pPr algn="l" defTabSz="2926478" rtl="0" eaLnBrk="1" latinLnBrk="0" hangingPunct="1">
        <a:lnSpc>
          <a:spcPct val="90000"/>
        </a:lnSpc>
        <a:spcBef>
          <a:spcPct val="0"/>
        </a:spcBef>
        <a:buNone/>
        <a:defRPr lang="en-US" sz="15060" b="0" kern="1200" cap="none" spc="-32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717233" marR="0" indent="-717233" algn="l" defTabSz="29264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129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1434465" marR="0" indent="-717233" algn="l" defTabSz="29264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878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2151698" marR="0" indent="-717233" algn="l" defTabSz="29264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753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2868930" marR="0" indent="-717233" algn="l" defTabSz="29264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690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3586163" marR="0" indent="-717233" algn="l" defTabSz="2926478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690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8047813" indent="-731621" algn="l" defTabSz="2926478" rtl="0" eaLnBrk="1" latinLnBrk="0" hangingPunct="1">
        <a:spcBef>
          <a:spcPct val="20000"/>
        </a:spcBef>
        <a:buFont typeface="Arial" pitchFamily="34" charset="0"/>
        <a:buChar char="•"/>
        <a:defRPr sz="6275" kern="1200">
          <a:solidFill>
            <a:schemeClr val="tx1"/>
          </a:solidFill>
          <a:latin typeface="+mn-lt"/>
          <a:ea typeface="+mn-ea"/>
          <a:cs typeface="+mn-cs"/>
        </a:defRPr>
      </a:lvl6pPr>
      <a:lvl7pPr marL="9511055" indent="-731621" algn="l" defTabSz="2926478" rtl="0" eaLnBrk="1" latinLnBrk="0" hangingPunct="1">
        <a:spcBef>
          <a:spcPct val="20000"/>
        </a:spcBef>
        <a:buFont typeface="Arial" pitchFamily="34" charset="0"/>
        <a:buChar char="•"/>
        <a:defRPr sz="6275" kern="1200">
          <a:solidFill>
            <a:schemeClr val="tx1"/>
          </a:solidFill>
          <a:latin typeface="+mn-lt"/>
          <a:ea typeface="+mn-ea"/>
          <a:cs typeface="+mn-cs"/>
        </a:defRPr>
      </a:lvl7pPr>
      <a:lvl8pPr marL="10974294" indent="-731621" algn="l" defTabSz="2926478" rtl="0" eaLnBrk="1" latinLnBrk="0" hangingPunct="1">
        <a:spcBef>
          <a:spcPct val="20000"/>
        </a:spcBef>
        <a:buFont typeface="Arial" pitchFamily="34" charset="0"/>
        <a:buChar char="•"/>
        <a:defRPr sz="6275" kern="1200">
          <a:solidFill>
            <a:schemeClr val="tx1"/>
          </a:solidFill>
          <a:latin typeface="+mn-lt"/>
          <a:ea typeface="+mn-ea"/>
          <a:cs typeface="+mn-cs"/>
        </a:defRPr>
      </a:lvl8pPr>
      <a:lvl9pPr marL="12437536" indent="-731621" algn="l" defTabSz="2926478" rtl="0" eaLnBrk="1" latinLnBrk="0" hangingPunct="1">
        <a:spcBef>
          <a:spcPct val="20000"/>
        </a:spcBef>
        <a:buFont typeface="Arial" pitchFamily="34" charset="0"/>
        <a:buChar char="•"/>
        <a:defRPr sz="6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478" rtl="0" eaLnBrk="1" latinLnBrk="0" hangingPunct="1">
        <a:defRPr sz="5648" kern="1200">
          <a:solidFill>
            <a:schemeClr val="tx1"/>
          </a:solidFill>
          <a:latin typeface="+mn-lt"/>
          <a:ea typeface="+mn-ea"/>
          <a:cs typeface="+mn-cs"/>
        </a:defRPr>
      </a:lvl1pPr>
      <a:lvl2pPr marL="1463239" algn="l" defTabSz="2926478" rtl="0" eaLnBrk="1" latinLnBrk="0" hangingPunct="1">
        <a:defRPr sz="5648" kern="1200">
          <a:solidFill>
            <a:schemeClr val="tx1"/>
          </a:solidFill>
          <a:latin typeface="+mn-lt"/>
          <a:ea typeface="+mn-ea"/>
          <a:cs typeface="+mn-cs"/>
        </a:defRPr>
      </a:lvl2pPr>
      <a:lvl3pPr marL="2926478" algn="l" defTabSz="2926478" rtl="0" eaLnBrk="1" latinLnBrk="0" hangingPunct="1">
        <a:defRPr sz="5648" kern="1200">
          <a:solidFill>
            <a:schemeClr val="tx1"/>
          </a:solidFill>
          <a:latin typeface="+mn-lt"/>
          <a:ea typeface="+mn-ea"/>
          <a:cs typeface="+mn-cs"/>
        </a:defRPr>
      </a:lvl3pPr>
      <a:lvl4pPr marL="4389717" algn="l" defTabSz="2926478" rtl="0" eaLnBrk="1" latinLnBrk="0" hangingPunct="1">
        <a:defRPr sz="5648" kern="1200">
          <a:solidFill>
            <a:schemeClr val="tx1"/>
          </a:solidFill>
          <a:latin typeface="+mn-lt"/>
          <a:ea typeface="+mn-ea"/>
          <a:cs typeface="+mn-cs"/>
        </a:defRPr>
      </a:lvl4pPr>
      <a:lvl5pPr marL="5852956" algn="l" defTabSz="2926478" rtl="0" eaLnBrk="1" latinLnBrk="0" hangingPunct="1">
        <a:defRPr sz="5648" kern="1200">
          <a:solidFill>
            <a:schemeClr val="tx1"/>
          </a:solidFill>
          <a:latin typeface="+mn-lt"/>
          <a:ea typeface="+mn-ea"/>
          <a:cs typeface="+mn-cs"/>
        </a:defRPr>
      </a:lvl5pPr>
      <a:lvl6pPr marL="7316198" algn="l" defTabSz="2926478" rtl="0" eaLnBrk="1" latinLnBrk="0" hangingPunct="1">
        <a:defRPr sz="5648" kern="1200">
          <a:solidFill>
            <a:schemeClr val="tx1"/>
          </a:solidFill>
          <a:latin typeface="+mn-lt"/>
          <a:ea typeface="+mn-ea"/>
          <a:cs typeface="+mn-cs"/>
        </a:defRPr>
      </a:lvl6pPr>
      <a:lvl7pPr marL="8779434" algn="l" defTabSz="2926478" rtl="0" eaLnBrk="1" latinLnBrk="0" hangingPunct="1">
        <a:defRPr sz="5648" kern="1200">
          <a:solidFill>
            <a:schemeClr val="tx1"/>
          </a:solidFill>
          <a:latin typeface="+mn-lt"/>
          <a:ea typeface="+mn-ea"/>
          <a:cs typeface="+mn-cs"/>
        </a:defRPr>
      </a:lvl7pPr>
      <a:lvl8pPr marL="10242673" algn="l" defTabSz="2926478" rtl="0" eaLnBrk="1" latinLnBrk="0" hangingPunct="1">
        <a:defRPr sz="5648" kern="1200">
          <a:solidFill>
            <a:schemeClr val="tx1"/>
          </a:solidFill>
          <a:latin typeface="+mn-lt"/>
          <a:ea typeface="+mn-ea"/>
          <a:cs typeface="+mn-cs"/>
        </a:defRPr>
      </a:lvl8pPr>
      <a:lvl9pPr marL="11705915" algn="l" defTabSz="2926478" rtl="0" eaLnBrk="1" latinLnBrk="0" hangingPunct="1">
        <a:defRPr sz="5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 userDrawn="1">
          <p15:clr>
            <a:srgbClr val="5ACBF0"/>
          </p15:clr>
        </p15:guide>
        <p15:guide id="2" pos="159" userDrawn="1">
          <p15:clr>
            <a:srgbClr val="5ACBF0"/>
          </p15:clr>
        </p15:guide>
        <p15:guide id="3" pos="687" userDrawn="1">
          <p15:clr>
            <a:srgbClr val="5ACBF0"/>
          </p15:clr>
        </p15:guide>
        <p15:guide id="4" pos="1215" userDrawn="1">
          <p15:clr>
            <a:srgbClr val="5ACBF0"/>
          </p15:clr>
        </p15:guide>
        <p15:guide id="5" pos="1743" userDrawn="1">
          <p15:clr>
            <a:srgbClr val="5ACBF0"/>
          </p15:clr>
        </p15:guide>
        <p15:guide id="6" pos="2271" userDrawn="1">
          <p15:clr>
            <a:srgbClr val="5ACBF0"/>
          </p15:clr>
        </p15:guide>
        <p15:guide id="7" pos="2799" userDrawn="1">
          <p15:clr>
            <a:srgbClr val="5ACBF0"/>
          </p15:clr>
        </p15:guide>
        <p15:guide id="8" pos="3327" userDrawn="1">
          <p15:clr>
            <a:srgbClr val="5ACBF0"/>
          </p15:clr>
        </p15:guide>
        <p15:guide id="9" pos="3855" userDrawn="1">
          <p15:clr>
            <a:srgbClr val="5ACBF0"/>
          </p15:clr>
        </p15:guide>
        <p15:guide id="10" pos="4383" userDrawn="1">
          <p15:clr>
            <a:srgbClr val="5ACBF0"/>
          </p15:clr>
        </p15:guide>
        <p15:guide id="11" pos="4911" userDrawn="1">
          <p15:clr>
            <a:srgbClr val="5ACBF0"/>
          </p15:clr>
        </p15:guide>
        <p15:guide id="12" pos="5439" userDrawn="1">
          <p15:clr>
            <a:srgbClr val="5ACBF0"/>
          </p15:clr>
        </p15:guide>
        <p15:guide id="13" pos="5967" userDrawn="1">
          <p15:clr>
            <a:srgbClr val="5ACBF0"/>
          </p15:clr>
        </p15:guide>
        <p15:guide id="14" pos="6495" userDrawn="1">
          <p15:clr>
            <a:srgbClr val="5ACBF0"/>
          </p15:clr>
        </p15:guide>
        <p15:guide id="15" pos="7023" userDrawn="1">
          <p15:clr>
            <a:srgbClr val="5ACBF0"/>
          </p15:clr>
        </p15:guide>
        <p15:guide id="16" pos="264" userDrawn="1">
          <p15:clr>
            <a:srgbClr val="C35EA4"/>
          </p15:clr>
        </p15:guide>
        <p15:guide id="17" pos="6917" userDrawn="1">
          <p15:clr>
            <a:srgbClr val="C35EA4"/>
          </p15:clr>
        </p15:guide>
        <p15:guide id="18" orient="horz" pos="763" userDrawn="1">
          <p15:clr>
            <a:srgbClr val="5ACBF0"/>
          </p15:clr>
        </p15:guide>
        <p15:guide id="19" orient="horz" pos="1339" userDrawn="1">
          <p15:clr>
            <a:srgbClr val="5ACBF0"/>
          </p15:clr>
        </p15:guide>
        <p15:guide id="20" orient="horz" pos="1915" userDrawn="1">
          <p15:clr>
            <a:srgbClr val="5ACBF0"/>
          </p15:clr>
        </p15:guide>
        <p15:guide id="21" orient="horz" pos="2491" userDrawn="1">
          <p15:clr>
            <a:srgbClr val="5ACBF0"/>
          </p15:clr>
        </p15:guide>
        <p15:guide id="22" orient="horz" pos="3067" userDrawn="1">
          <p15:clr>
            <a:srgbClr val="5ACBF0"/>
          </p15:clr>
        </p15:guide>
        <p15:guide id="23" orient="horz" pos="3643" userDrawn="1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6">
            <a:extLst>
              <a:ext uri="{FF2B5EF4-FFF2-40B4-BE49-F238E27FC236}">
                <a16:creationId xmlns:a16="http://schemas.microsoft.com/office/drawing/2014/main" id="{20DAF77F-2C2D-451D-8D04-F81D5CBD6795}"/>
              </a:ext>
            </a:extLst>
          </p:cNvPr>
          <p:cNvSpPr txBox="1">
            <a:spLocks/>
          </p:cNvSpPr>
          <p:nvPr/>
        </p:nvSpPr>
        <p:spPr>
          <a:xfrm>
            <a:off x="1471168" y="926439"/>
            <a:ext cx="37298689" cy="2917720"/>
          </a:xfrm>
          <a:prstGeom prst="rect">
            <a:avLst/>
          </a:prstGeom>
          <a:noFill/>
        </p:spPr>
        <p:txBody>
          <a:bodyPr vert="horz" wrap="square" lIns="468174" tIns="292607" rIns="468174" bIns="292607" rtlCol="0" anchor="t" anchorCtr="0">
            <a:spAutoFit/>
          </a:bodyPr>
          <a:lstStyle>
            <a:lvl1pPr algn="l" defTabSz="91443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7058" b="0" kern="1200" cap="none" spc="-98" baseline="0">
                <a:ln w="3175">
                  <a:noFill/>
                </a:ln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algn="ctr" defTabSz="2869046">
              <a:defRPr/>
            </a:pPr>
            <a:r>
              <a:rPr lang="en-US" sz="9600" spc="-307" dirty="0">
                <a:gradFill>
                  <a:gsLst>
                    <a:gs pos="100000">
                      <a:srgbClr val="FFFFFF"/>
                    </a:gs>
                    <a:gs pos="0">
                      <a:srgbClr val="FFFFFF"/>
                    </a:gs>
                  </a:gsLst>
                  <a:lin ang="5400000" scaled="0"/>
                </a:gradFill>
                <a:latin typeface="Segoe UI Light"/>
              </a:rPr>
              <a:t>Azure Data Lake: Improvements in Customer-Centric Health Modeling </a:t>
            </a:r>
          </a:p>
          <a:p>
            <a:pPr algn="ctr" defTabSz="2869046">
              <a:defRPr/>
            </a:pPr>
            <a:endParaRPr lang="en-US" sz="3600" dirty="0">
              <a:solidFill>
                <a:schemeClr val="tx1"/>
              </a:solidFill>
            </a:endParaRPr>
          </a:p>
          <a:p>
            <a:pPr algn="ctr" defTabSz="2869046">
              <a:defRPr/>
            </a:pPr>
            <a:r>
              <a:rPr lang="en-US" sz="3600" dirty="0">
                <a:solidFill>
                  <a:schemeClr val="tx1"/>
                </a:solidFill>
              </a:rPr>
              <a:t>Ishita Chordia, Tim Nash, Justin Dellamore, Steve Herbert, Sudheer Dhulipalla</a:t>
            </a:r>
            <a:endParaRPr lang="en-US" sz="3600" spc="-307" dirty="0">
              <a:solidFill>
                <a:schemeClr val="tx1"/>
              </a:solidFill>
              <a:latin typeface="Segoe UI Ligh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1D4EA-A314-4DD8-838E-7072CDF5CB3C}"/>
              </a:ext>
            </a:extLst>
          </p:cNvPr>
          <p:cNvSpPr txBox="1"/>
          <p:nvPr/>
        </p:nvSpPr>
        <p:spPr>
          <a:xfrm>
            <a:off x="990600" y="3967428"/>
            <a:ext cx="8346132" cy="18620523"/>
          </a:xfrm>
          <a:prstGeom prst="rect">
            <a:avLst/>
          </a:prstGeom>
          <a:noFill/>
        </p:spPr>
        <p:txBody>
          <a:bodyPr wrap="square" lIns="585217" tIns="468174" rIns="585217" bIns="468174" rtlCol="0" anchor="ctr">
            <a:spAutoFit/>
          </a:bodyPr>
          <a:lstStyle/>
          <a:p>
            <a:pPr defTabSz="2926478">
              <a:lnSpc>
                <a:spcPct val="90000"/>
              </a:lnSpc>
              <a:spcAft>
                <a:spcPts val="1920"/>
              </a:spcAft>
              <a:defRPr/>
            </a:pPr>
            <a:r>
              <a:rPr lang="en-US" sz="4200" dirty="0">
                <a:solidFill>
                  <a:srgbClr val="00B0F0"/>
                </a:solidFill>
                <a:latin typeface="Segoe UI Semilight"/>
              </a:rPr>
              <a:t>Introduction and Problem Statement:</a:t>
            </a:r>
          </a:p>
          <a:p>
            <a:r>
              <a:rPr lang="en-US" sz="3800" dirty="0"/>
              <a:t>ADL comprises a set of distributed services that provides resources for customers to store and analyze large amounts of data.</a:t>
            </a:r>
          </a:p>
          <a:p>
            <a:endParaRPr lang="en-US" sz="3800" dirty="0"/>
          </a:p>
          <a:p>
            <a:r>
              <a:rPr lang="en-US" sz="3800" dirty="0"/>
              <a:t>The health of these services can be one of three states: healthy state, unknown state, or unhealthy state. </a:t>
            </a:r>
          </a:p>
          <a:p>
            <a:endParaRPr lang="en-US" sz="3800" dirty="0"/>
          </a:p>
          <a:p>
            <a:r>
              <a:rPr lang="en-US" sz="3800" dirty="0"/>
              <a:t>Originally, a synthetic runner generated a health signal for the entire region. This was not ideal:  </a:t>
            </a:r>
          </a:p>
          <a:p>
            <a:pPr marL="571500" indent="-571500">
              <a:buFontTx/>
              <a:buChar char="-"/>
            </a:pPr>
            <a:r>
              <a:rPr lang="en-US" sz="3800" dirty="0"/>
              <a:t>The generated health signal was not always representative of the entire system.</a:t>
            </a:r>
          </a:p>
          <a:p>
            <a:pPr marL="571500" indent="-571500">
              <a:buFontTx/>
              <a:buChar char="-"/>
            </a:pPr>
            <a:r>
              <a:rPr lang="en-US" sz="3800" dirty="0"/>
              <a:t>Customers would receive notifications about unhealthy and healthy states for services they do not consume. </a:t>
            </a:r>
          </a:p>
          <a:p>
            <a:pPr marL="571500" indent="-571500">
              <a:buFontTx/>
              <a:buChar char="-"/>
            </a:pPr>
            <a:endParaRPr lang="en-US" sz="3800" dirty="0"/>
          </a:p>
          <a:p>
            <a:r>
              <a:rPr lang="en-US" sz="3800" dirty="0"/>
              <a:t>The goal of this project was to improve the health signal by combining real customer data with the synthetic runner data to create a more accurate signal.</a:t>
            </a:r>
          </a:p>
          <a:p>
            <a:pPr defTabSz="2926478">
              <a:lnSpc>
                <a:spcPct val="90000"/>
              </a:lnSpc>
              <a:spcAft>
                <a:spcPts val="1920"/>
              </a:spcAft>
              <a:defRPr/>
            </a:pPr>
            <a:endParaRPr lang="en-US" sz="7681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13612796" y="18669001"/>
            <a:ext cx="12523805" cy="2949839"/>
          </a:xfrm>
          <a:prstGeom prst="rect">
            <a:avLst/>
          </a:prstGeom>
          <a:solidFill>
            <a:srgbClr val="35353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011751" y="4560833"/>
            <a:ext cx="10210800" cy="1286506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200" dirty="0">
                <a:solidFill>
                  <a:srgbClr val="00B0F0"/>
                </a:solidFill>
              </a:rPr>
              <a:t>Health Tree: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71"/>
          <a:stretch/>
        </p:blipFill>
        <p:spPr>
          <a:xfrm>
            <a:off x="10011751" y="17770643"/>
            <a:ext cx="12751199" cy="3455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TextBox 23">
            <a:extLst/>
          </p:cNvPr>
          <p:cNvSpPr txBox="1"/>
          <p:nvPr/>
        </p:nvSpPr>
        <p:spPr>
          <a:xfrm>
            <a:off x="23622000" y="16730668"/>
            <a:ext cx="15750717" cy="5874983"/>
          </a:xfrm>
          <a:prstGeom prst="rect">
            <a:avLst/>
          </a:prstGeom>
          <a:noFill/>
        </p:spPr>
        <p:txBody>
          <a:bodyPr wrap="square" lIns="585217" tIns="468174" rIns="585217" bIns="468174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800" dirty="0"/>
              <a:t>Originally, each customer received a region-wide health status based on only the synthetic runner, which generated both false positives and false negatives. This project gives each customer a signal specific to the resources they are using. The hope is that this will save time for and improve feedback to customers, help focus DRI investigations, and build customer trust. </a:t>
            </a:r>
          </a:p>
          <a:p>
            <a:pPr defTabSz="2926478">
              <a:lnSpc>
                <a:spcPct val="90000"/>
              </a:lnSpc>
              <a:spcAft>
                <a:spcPts val="1920"/>
              </a:spcAft>
              <a:defRPr/>
            </a:pPr>
            <a:endParaRPr lang="en-US" sz="7681" dirty="0">
              <a:gradFill>
                <a:gsLst>
                  <a:gs pos="2917">
                    <a:srgbClr val="FFFFFF"/>
                  </a:gs>
                  <a:gs pos="30000">
                    <a:srgbClr val="FFFFFF"/>
                  </a:gs>
                </a:gsLst>
                <a:lin ang="5400000" scaled="0"/>
              </a:gradFill>
              <a:latin typeface="Segoe UI Semilight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1295517" y="4560833"/>
            <a:ext cx="10210800" cy="1314206"/>
          </a:xfrm>
          <a:prstGeom prst="rect">
            <a:avLst/>
          </a:prstGeom>
          <a:noFill/>
        </p:spPr>
        <p:txBody>
          <a:bodyPr wrap="square" lIns="182880" tIns="146304" rIns="182880" bIns="146304" rtlCol="0" anchor="ctr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200" dirty="0">
                <a:solidFill>
                  <a:srgbClr val="00B0F0"/>
                </a:solidFill>
              </a:rPr>
              <a:t>Health Model Calculations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4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011751" y="16903024"/>
            <a:ext cx="1904111" cy="674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926478">
              <a:lnSpc>
                <a:spcPct val="90000"/>
              </a:lnSpc>
              <a:spcAft>
                <a:spcPts val="1920"/>
              </a:spcAft>
              <a:defRPr/>
            </a:pPr>
            <a:r>
              <a:rPr lang="en-US" sz="4200" dirty="0">
                <a:solidFill>
                  <a:srgbClr val="00B0F0"/>
                </a:solidFill>
              </a:rPr>
              <a:t>Results:</a:t>
            </a:r>
            <a:endParaRPr lang="en-US" sz="4200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4"/>
          <a:srcRect l="4348" r="3478"/>
          <a:stretch/>
        </p:blipFill>
        <p:spPr>
          <a:xfrm>
            <a:off x="31295517" y="5679182"/>
            <a:ext cx="8077200" cy="86347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Rectangle 29"/>
          <p:cNvSpPr/>
          <p:nvPr/>
        </p:nvSpPr>
        <p:spPr>
          <a:xfrm>
            <a:off x="24056936" y="16903024"/>
            <a:ext cx="2866490" cy="674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2926478">
              <a:lnSpc>
                <a:spcPct val="90000"/>
              </a:lnSpc>
              <a:spcAft>
                <a:spcPts val="1920"/>
              </a:spcAft>
              <a:defRPr/>
            </a:pPr>
            <a:r>
              <a:rPr lang="en-US" sz="4200" dirty="0">
                <a:solidFill>
                  <a:srgbClr val="00B0F0"/>
                </a:solidFill>
              </a:rPr>
              <a:t>Discussion: </a:t>
            </a:r>
            <a:endParaRPr lang="en-US" sz="420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5"/>
          <a:srcRect r="16345"/>
          <a:stretch/>
        </p:blipFill>
        <p:spPr>
          <a:xfrm>
            <a:off x="10011751" y="5520136"/>
            <a:ext cx="20011049" cy="103040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9945644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1_5-50113_Microsoft_Ready_Dark_Template">
  <a:themeElements>
    <a:clrScheme name="Microsoft Ready Dark">
      <a:dk1>
        <a:srgbClr val="353535"/>
      </a:dk1>
      <a:lt1>
        <a:srgbClr val="FFFFFF"/>
      </a:lt1>
      <a:dk2>
        <a:srgbClr val="002050"/>
      </a:dk2>
      <a:lt2>
        <a:srgbClr val="CDF4FF"/>
      </a:lt2>
      <a:accent1>
        <a:srgbClr val="0078D7"/>
      </a:accent1>
      <a:accent2>
        <a:srgbClr val="00BCF2"/>
      </a:accent2>
      <a:accent3>
        <a:srgbClr val="D2D2D2"/>
      </a:accent3>
      <a:accent4>
        <a:srgbClr val="00B294"/>
      </a:accent4>
      <a:accent5>
        <a:srgbClr val="BAD80A"/>
      </a:accent5>
      <a:accent6>
        <a:srgbClr val="737373"/>
      </a:accent6>
      <a:hlink>
        <a:srgbClr val="00BCF2"/>
      </a:hlink>
      <a:folHlink>
        <a:srgbClr val="00BCF2"/>
      </a:folHlink>
    </a:clrScheme>
    <a:fontScheme name="Segoe UI Light - Segoe UI Semilight">
      <a:majorFont>
        <a:latin typeface="Segoe UI Light"/>
        <a:ea typeface=""/>
        <a:cs typeface=""/>
      </a:majorFont>
      <a:minorFont>
        <a:latin typeface="Segoe UI Semi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Ready_Template_16x9.potx" id="{73CD10E5-6BB9-40C7-89C8-F0CB96ABC0CF}" vid="{FC2AAF48-2452-480C-86DF-1CB35B28F3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3069</TotalTime>
  <Words>223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Consolas</vt:lpstr>
      <vt:lpstr>Segoe UI</vt:lpstr>
      <vt:lpstr>Segoe UI Light</vt:lpstr>
      <vt:lpstr>Segoe UI Semilight</vt:lpstr>
      <vt:lpstr>Wingdings</vt:lpstr>
      <vt:lpstr>1_5-50113_Microsoft_Ready_Dark_Template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to create a scientific poster</dc:title>
  <dc:subject>Free Research Poster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Ishita Chordia</cp:lastModifiedBy>
  <cp:revision>35</cp:revision>
  <cp:lastPrinted>2012-07-31T19:59:21Z</cp:lastPrinted>
  <dcterms:modified xsi:type="dcterms:W3CDTF">2017-07-27T20:51:57Z</dcterms:modified>
  <cp:category>research posters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t-ischor@microsoft.com</vt:lpwstr>
  </property>
  <property fmtid="{D5CDD505-2E9C-101B-9397-08002B2CF9AE}" pid="6" name="MSIP_Label_f42aa342-8706-4288-bd11-ebb85995028c_SetDate">
    <vt:lpwstr>2017-07-25T15:16:40.6413581-07:00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