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Lato" panose="020F0502020204030204" pitchFamily="34" charset="0"/>
      <p:regular r:id="rId13"/>
      <p:bold r:id="rId14"/>
      <p:italic r:id="rId15"/>
      <p:boldItalic r:id="rId16"/>
    </p:embeddedFont>
    <p:embeddedFont>
      <p:font typeface="Montserrat" panose="020F0502020204030204"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ta Agarwal" userId="9b1f3c46e13ac02a" providerId="LiveId" clId="{85B13607-3C66-4610-BF78-088543DB6EC6}"/>
    <pc:docChg chg="custSel modSld">
      <pc:chgData name="Ishita Agarwal" userId="9b1f3c46e13ac02a" providerId="LiveId" clId="{85B13607-3C66-4610-BF78-088543DB6EC6}" dt="2023-06-28T08:49:19.244" v="26" actId="20577"/>
      <pc:docMkLst>
        <pc:docMk/>
      </pc:docMkLst>
      <pc:sldChg chg="modSp mod">
        <pc:chgData name="Ishita Agarwal" userId="9b1f3c46e13ac02a" providerId="LiveId" clId="{85B13607-3C66-4610-BF78-088543DB6EC6}" dt="2023-06-28T08:49:19.244" v="26" actId="20577"/>
        <pc:sldMkLst>
          <pc:docMk/>
          <pc:sldMk cId="0" sldId="256"/>
        </pc:sldMkLst>
        <pc:spChg chg="mod">
          <ac:chgData name="Ishita Agarwal" userId="9b1f3c46e13ac02a" providerId="LiveId" clId="{85B13607-3C66-4610-BF78-088543DB6EC6}" dt="2023-06-28T08:49:04.311" v="2" actId="1076"/>
          <ac:spMkLst>
            <pc:docMk/>
            <pc:sldMk cId="0" sldId="256"/>
            <ac:spMk id="140" creationId="{00000000-0000-0000-0000-000000000000}"/>
          </ac:spMkLst>
        </pc:spChg>
        <pc:spChg chg="mod">
          <ac:chgData name="Ishita Agarwal" userId="9b1f3c46e13ac02a" providerId="LiveId" clId="{85B13607-3C66-4610-BF78-088543DB6EC6}" dt="2023-06-28T08:49:19.244" v="26" actId="20577"/>
          <ac:spMkLst>
            <pc:docMk/>
            <pc:sldMk cId="0" sldId="256"/>
            <ac:spMk id="14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65288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5a503f500_2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255a503f500_2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
              <a:t>1 slide:</a:t>
            </a:r>
            <a:br>
              <a:rPr lang="en"/>
            </a:br>
            <a:r>
              <a:rPr lang="en"/>
              <a:t>Intro of group members, about dataset(show excel)</a:t>
            </a:r>
            <a:endParaRPr/>
          </a:p>
        </p:txBody>
      </p:sp>
    </p:spTree>
    <p:extLst>
      <p:ext uri="{BB962C8B-B14F-4D97-AF65-F5344CB8AC3E}">
        <p14:creationId xmlns:p14="http://schemas.microsoft.com/office/powerpoint/2010/main" val="388237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5a503f500_2_1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55a503f500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019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5a503f500_2_1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55a503f500_2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469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5a503f500_2_15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55a503f500_2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210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5a503f500_2_15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55a503f500_2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225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5a503f500_2_1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255a503f500_2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35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chemeClr val="accent1"/>
              </a:buClr>
              <a:buSzPts val="2700"/>
              <a:buFont typeface="Trebuchet MS"/>
              <a:buNone/>
              <a:defRPr sz="27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32" name="Google Shape;132;p1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rm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133" name="Google Shape;133;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445099" y="1732208"/>
            <a:ext cx="5827112" cy="1177103"/>
          </a:xfrm>
          <a:prstGeom prst="rect">
            <a:avLst/>
          </a:prstGeom>
          <a:noFill/>
          <a:ln>
            <a:noFill/>
          </a:ln>
        </p:spPr>
        <p:txBody>
          <a:bodyPr spcFirstLastPara="1" wrap="square" lIns="91425" tIns="91425" rIns="91425" bIns="91425" anchor="b" anchorCtr="0">
            <a:normAutofit fontScale="90000"/>
          </a:bodyPr>
          <a:lstStyle/>
          <a:p>
            <a:pPr marL="0" lvl="0" indent="0" algn="l" rtl="0">
              <a:spcBef>
                <a:spcPts val="0"/>
              </a:spcBef>
              <a:spcAft>
                <a:spcPts val="0"/>
              </a:spcAft>
              <a:buClr>
                <a:schemeClr val="dk2"/>
              </a:buClr>
              <a:buSzPts val="4100"/>
              <a:buFont typeface="Trebuchet MS"/>
              <a:buNone/>
            </a:pPr>
            <a:r>
              <a:rPr lang="en" b="1" dirty="0">
                <a:solidFill>
                  <a:schemeClr val="dk2"/>
                </a:solidFill>
              </a:rPr>
              <a:t>Secure Online Transaction Using Cryptography</a:t>
            </a:r>
            <a:endParaRPr b="1" dirty="0">
              <a:solidFill>
                <a:schemeClr val="dk2"/>
              </a:solidFill>
            </a:endParaRPr>
          </a:p>
        </p:txBody>
      </p:sp>
      <p:sp>
        <p:nvSpPr>
          <p:cNvPr id="141" name="Google Shape;141;p14"/>
          <p:cNvSpPr txBox="1">
            <a:spLocks noGrp="1"/>
          </p:cNvSpPr>
          <p:nvPr>
            <p:ph type="subTitle" idx="1"/>
          </p:nvPr>
        </p:nvSpPr>
        <p:spPr>
          <a:xfrm>
            <a:off x="571200" y="3966279"/>
            <a:ext cx="8572800" cy="1008600"/>
          </a:xfrm>
          <a:prstGeom prst="rect">
            <a:avLst/>
          </a:prstGeom>
          <a:noFill/>
          <a:ln>
            <a:noFill/>
          </a:ln>
        </p:spPr>
        <p:txBody>
          <a:bodyPr spcFirstLastPara="1" wrap="square" lIns="91425" tIns="91425" rIns="91425" bIns="91425" anchor="t" anchorCtr="0">
            <a:normAutofit/>
          </a:bodyPr>
          <a:lstStyle/>
          <a:p>
            <a:pPr marL="4572000" lvl="0" indent="0" algn="l" rtl="0">
              <a:spcBef>
                <a:spcPts val="0"/>
              </a:spcBef>
              <a:spcAft>
                <a:spcPts val="0"/>
              </a:spcAft>
              <a:buSzPts val="1100"/>
              <a:buNone/>
            </a:pPr>
            <a:r>
              <a:rPr lang="en" b="1" dirty="0"/>
              <a:t>Ishita Agarwal 	21BCE5060 </a:t>
            </a:r>
            <a:endParaRPr dirty="0"/>
          </a:p>
          <a:p>
            <a:pPr marL="4572000" lvl="0" indent="0" algn="l" rtl="0">
              <a:spcBef>
                <a:spcPts val="0"/>
              </a:spcBef>
              <a:spcAft>
                <a:spcPts val="0"/>
              </a:spcAft>
              <a:buSzPts val="1100"/>
              <a:buNone/>
            </a:pPr>
            <a:r>
              <a:rPr lang="en" b="1" dirty="0"/>
              <a:t>S. Caitlin		21BCE5737</a:t>
            </a:r>
            <a:endParaRPr dirty="0"/>
          </a:p>
          <a:p>
            <a:pPr marL="4572000" lvl="0" indent="0" algn="l" rtl="0">
              <a:spcBef>
                <a:spcPts val="0"/>
              </a:spcBef>
              <a:spcAft>
                <a:spcPts val="0"/>
              </a:spcAft>
              <a:buSzPts val="1100"/>
              <a:buNone/>
            </a:pPr>
            <a:r>
              <a:rPr lang="en" b="1" dirty="0"/>
              <a:t>Shivansh Bansal 	21BCE5742 </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508000" y="747606"/>
            <a:ext cx="6447501"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en" dirty="0"/>
              <a:t>OBJECTIVE</a:t>
            </a:r>
            <a:endParaRPr dirty="0"/>
          </a:p>
        </p:txBody>
      </p:sp>
      <p:sp>
        <p:nvSpPr>
          <p:cNvPr id="147" name="Google Shape;147;p15"/>
          <p:cNvSpPr txBox="1">
            <a:spLocks noGrp="1"/>
          </p:cNvSpPr>
          <p:nvPr>
            <p:ph type="body" idx="1"/>
          </p:nvPr>
        </p:nvSpPr>
        <p:spPr>
          <a:xfrm>
            <a:off x="508000" y="1738206"/>
            <a:ext cx="7203888" cy="291058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100"/>
              <a:buNone/>
            </a:pPr>
            <a:r>
              <a:rPr lang="en" dirty="0"/>
              <a:t>With the increasing popularity of e-commerce and online transactions, ensuring the security and privacy of sensitive user information has become a critical concern. The objective of this project is to investigate the role of cryptography (Block-chain) in securing online transactions and identify the challenges and opportunities associated with its implementation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86124" y="235325"/>
            <a:ext cx="6447501"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en"/>
              <a:t>Proposed System</a:t>
            </a:r>
            <a:endParaRPr/>
          </a:p>
        </p:txBody>
      </p:sp>
      <p:sp>
        <p:nvSpPr>
          <p:cNvPr id="153" name="Google Shape;153;p16"/>
          <p:cNvSpPr txBox="1">
            <a:spLocks noGrp="1"/>
          </p:cNvSpPr>
          <p:nvPr>
            <p:ph type="body" idx="1"/>
          </p:nvPr>
        </p:nvSpPr>
        <p:spPr>
          <a:xfrm>
            <a:off x="138205" y="901023"/>
            <a:ext cx="8562450" cy="3973535"/>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SzPts val="800"/>
              <a:buChar char="●"/>
            </a:pPr>
            <a:r>
              <a:rPr lang="en" sz="1100" b="1" dirty="0"/>
              <a:t>Authentication and registration of users</a:t>
            </a:r>
            <a:r>
              <a:rPr lang="en" sz="1100" dirty="0"/>
              <a:t>: By providing their credentials (such as a username and password), users can sign up for the system. For subsequent transactions, use a secure authentication method like JWT (JSON Web Tokens) to verify user identity.</a:t>
            </a:r>
            <a:endParaRPr dirty="0"/>
          </a:p>
          <a:p>
            <a:pPr marL="254000" lvl="0" indent="-254000" algn="l" rtl="0">
              <a:spcBef>
                <a:spcPts val="800"/>
              </a:spcBef>
              <a:spcAft>
                <a:spcPts val="0"/>
              </a:spcAft>
              <a:buSzPts val="800"/>
              <a:buChar char="●"/>
            </a:pPr>
            <a:r>
              <a:rPr lang="en" sz="1100" b="1" dirty="0"/>
              <a:t>Encryption of Transaction Data</a:t>
            </a:r>
            <a:r>
              <a:rPr lang="en" sz="1100" dirty="0"/>
              <a:t>: Utilize either symmetric or asymmetric encryption algorithms to encrypt sensitive transaction data.</a:t>
            </a:r>
            <a:endParaRPr dirty="0"/>
          </a:p>
          <a:p>
            <a:pPr marL="254000" lvl="0" indent="-254000" algn="l" rtl="0">
              <a:spcBef>
                <a:spcPts val="800"/>
              </a:spcBef>
              <a:spcAft>
                <a:spcPts val="0"/>
              </a:spcAft>
              <a:buSzPts val="800"/>
              <a:buChar char="●"/>
            </a:pPr>
            <a:r>
              <a:rPr lang="en" sz="1100" b="1" dirty="0"/>
              <a:t>Secure Means of Communication</a:t>
            </a:r>
            <a:r>
              <a:rPr lang="en" sz="1100" dirty="0"/>
              <a:t>: Utilizing protocols like HTTPS (HTTP over SSL/TLS), create a secure communication channel between the client and the server. </a:t>
            </a:r>
            <a:endParaRPr dirty="0"/>
          </a:p>
          <a:p>
            <a:pPr marL="254000" lvl="0" indent="-254000" algn="l" rtl="0">
              <a:spcBef>
                <a:spcPts val="800"/>
              </a:spcBef>
              <a:spcAft>
                <a:spcPts val="0"/>
              </a:spcAft>
              <a:buSzPts val="800"/>
              <a:buChar char="●"/>
            </a:pPr>
            <a:r>
              <a:rPr lang="en" sz="1100" b="1" dirty="0"/>
              <a:t>Electronic Signatures</a:t>
            </a:r>
            <a:r>
              <a:rPr lang="en" sz="1100" dirty="0"/>
              <a:t>: Digital signatures can be used to check the authenticity of transactions and ensure the integrity of data. </a:t>
            </a:r>
            <a:endParaRPr dirty="0"/>
          </a:p>
          <a:p>
            <a:pPr marL="254000" lvl="0" indent="-254000" algn="l" rtl="0">
              <a:spcBef>
                <a:spcPts val="800"/>
              </a:spcBef>
              <a:spcAft>
                <a:spcPts val="0"/>
              </a:spcAft>
              <a:buSzPts val="800"/>
              <a:buChar char="●"/>
            </a:pPr>
            <a:r>
              <a:rPr lang="en" sz="1100" b="1" dirty="0"/>
              <a:t>The Block-chain System</a:t>
            </a:r>
            <a:r>
              <a:rPr lang="en" sz="1100" dirty="0"/>
              <a:t>: The digital signature can be represented for each transaction as a block of relevant data. To generate a hash for each block, cryptographic hashing algorithms like SHA-256 are used. By chaining the blocks together, data immutability is ensured and each block's hash is dependent on the previous block. To validate and add new blocks to the block-chain, use a consensus mechanism like proof-of-work or proof-of-stake.</a:t>
            </a:r>
            <a:endParaRPr dirty="0"/>
          </a:p>
          <a:p>
            <a:pPr marL="254000" lvl="0" indent="-254000" algn="l" rtl="0">
              <a:spcBef>
                <a:spcPts val="800"/>
              </a:spcBef>
              <a:spcAft>
                <a:spcPts val="0"/>
              </a:spcAft>
              <a:buSzPts val="800"/>
              <a:buChar char="●"/>
            </a:pPr>
            <a:r>
              <a:rPr lang="en" sz="1100" b="1" dirty="0"/>
              <a:t>Hashing Operations</a:t>
            </a:r>
            <a:r>
              <a:rPr lang="en" sz="1100" dirty="0"/>
              <a:t>: Data are represented by unique, fixed-size hash values using hash functions. Hash functions are used in online transactions to check for tampering and ensure the integrity of the data. </a:t>
            </a:r>
            <a:endParaRPr dirty="0"/>
          </a:p>
          <a:p>
            <a:pPr marL="254000" lvl="0" indent="-254000" algn="l" rtl="0">
              <a:spcBef>
                <a:spcPts val="800"/>
              </a:spcBef>
              <a:spcAft>
                <a:spcPts val="0"/>
              </a:spcAft>
              <a:buSzPts val="800"/>
              <a:buChar char="●"/>
            </a:pPr>
            <a:r>
              <a:rPr lang="en" sz="1100" b="1" dirty="0"/>
              <a:t>Key Leadership</a:t>
            </a:r>
            <a:r>
              <a:rPr lang="en" sz="1100" dirty="0"/>
              <a:t>: Key management includes key generation, distribution, storage, and revocation. To reduce the likelihood of a key being compromised, symmetric encryption keys should be rotated periodically and securely shared between the client and the server.</a:t>
            </a:r>
            <a:endParaRPr dirty="0"/>
          </a:p>
          <a:p>
            <a:pPr marL="254000" lvl="0" indent="-254000" algn="l" rtl="0">
              <a:spcBef>
                <a:spcPts val="800"/>
              </a:spcBef>
              <a:spcAft>
                <a:spcPts val="0"/>
              </a:spcAft>
              <a:buSzPts val="800"/>
              <a:buChar char="●"/>
            </a:pPr>
            <a:r>
              <a:rPr lang="en" sz="1100" dirty="0"/>
              <a:t> </a:t>
            </a:r>
            <a:r>
              <a:rPr lang="en" sz="1100" b="1" dirty="0"/>
              <a:t>Updates for the safety</a:t>
            </a:r>
            <a:r>
              <a:rPr lang="en" sz="1100" dirty="0"/>
              <a:t>: It is essential to regularly update the cryptographic algorithms, protocols, and software implementations in order to guarantee the continued safety of online transactions. This ensures that the system is always up to date with the most recent security practices and helps address any vulnerabilities that have recently been discovered.</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268618" y="288985"/>
            <a:ext cx="6938752"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en"/>
              <a:t>MODULES IN PROJECT</a:t>
            </a:r>
            <a:endParaRPr/>
          </a:p>
        </p:txBody>
      </p:sp>
      <p:sp>
        <p:nvSpPr>
          <p:cNvPr id="159" name="Google Shape;159;p17"/>
          <p:cNvSpPr txBox="1">
            <a:spLocks noGrp="1"/>
          </p:cNvSpPr>
          <p:nvPr>
            <p:ph type="body" idx="1"/>
          </p:nvPr>
        </p:nvSpPr>
        <p:spPr>
          <a:xfrm>
            <a:off x="268618" y="1186965"/>
            <a:ext cx="7566325" cy="3665394"/>
          </a:xfrm>
          <a:prstGeom prst="rect">
            <a:avLst/>
          </a:prstGeom>
          <a:noFill/>
          <a:ln>
            <a:noFill/>
          </a:ln>
        </p:spPr>
        <p:txBody>
          <a:bodyPr spcFirstLastPara="1" wrap="square" lIns="68575" tIns="34275" rIns="68575" bIns="34275" anchor="t" anchorCtr="0">
            <a:normAutofit/>
          </a:bodyPr>
          <a:lstStyle/>
          <a:p>
            <a:pPr marL="254000" lvl="0" indent="-260350" algn="l" rtl="0">
              <a:spcBef>
                <a:spcPts val="0"/>
              </a:spcBef>
              <a:spcAft>
                <a:spcPts val="0"/>
              </a:spcAft>
              <a:buSzPts val="1100"/>
              <a:buChar char="●"/>
            </a:pPr>
            <a:r>
              <a:rPr lang="en" b="1"/>
              <a:t>Crypto</a:t>
            </a:r>
            <a:r>
              <a:rPr lang="en"/>
              <a:t>: Node.js's built-in crypto module offers cryptographic features. It contains a variety of algorithms for digital signatures, encryption, decryption, and hash functions. This module can be used to make digital signatures, encrypt and decrypt data, and generate hashes.</a:t>
            </a:r>
            <a:endParaRPr/>
          </a:p>
          <a:p>
            <a:pPr marL="254000" lvl="0" indent="-260350" algn="l" rtl="0">
              <a:spcBef>
                <a:spcPts val="800"/>
              </a:spcBef>
              <a:spcAft>
                <a:spcPts val="0"/>
              </a:spcAft>
              <a:buSzPts val="1100"/>
              <a:buChar char="●"/>
            </a:pPr>
            <a:r>
              <a:rPr lang="en" b="1"/>
              <a:t>Jsonwebtoken</a:t>
            </a:r>
            <a:r>
              <a:rPr lang="en"/>
              <a:t>: Secure information transmission between parties is made possible by JWTs. To enforce authentication, sign and verify tokens, and guarantee the integrity of data, we can make use of this module.</a:t>
            </a:r>
            <a:endParaRPr/>
          </a:p>
          <a:p>
            <a:pPr marL="254000" lvl="0" indent="-260350" algn="l" rtl="0">
              <a:spcBef>
                <a:spcPts val="800"/>
              </a:spcBef>
              <a:spcAft>
                <a:spcPts val="0"/>
              </a:spcAft>
              <a:buSzPts val="1100"/>
              <a:buChar char="●"/>
            </a:pPr>
            <a:r>
              <a:rPr lang="en" b="1"/>
              <a:t>Bcrypt</a:t>
            </a:r>
            <a:r>
              <a:rPr lang="en"/>
              <a:t>: Hashing and salting passwords are done with the bcrypt module. By employing a one-way hash function and adding a salt to ward off rainbow table attacks, it provides a safe method for storing passwords. This module safeguards client passwords and touchy data. </a:t>
            </a:r>
            <a:endParaRPr/>
          </a:p>
          <a:p>
            <a:pPr marL="254000" lvl="0" indent="-260350" algn="l" rtl="0">
              <a:spcBef>
                <a:spcPts val="800"/>
              </a:spcBef>
              <a:spcAft>
                <a:spcPts val="0"/>
              </a:spcAft>
              <a:buSzPts val="1100"/>
              <a:buChar char="●"/>
            </a:pPr>
            <a:r>
              <a:rPr lang="en" b="1"/>
              <a:t>Tls</a:t>
            </a:r>
            <a:r>
              <a:rPr lang="en"/>
              <a:t>: Using the Transport Layer Security (TLS) and Secure Sockets Layer (SSL) protocols, the tls module in Node.js makes it possible for secure communication to take place over the network. Secure communication channels can be enforced, encrypted connections can be established, and secure servers and clients can be created with this tool.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339912" y="262217"/>
            <a:ext cx="6447501"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en"/>
              <a:t>ARCHITECTURE DIAGRAM</a:t>
            </a:r>
            <a:endParaRPr/>
          </a:p>
        </p:txBody>
      </p:sp>
      <p:pic>
        <p:nvPicPr>
          <p:cNvPr id="165" name="Google Shape;165;p18"/>
          <p:cNvPicPr preferRelativeResize="0"/>
          <p:nvPr/>
        </p:nvPicPr>
        <p:blipFill rotWithShape="1">
          <a:blip r:embed="rId3">
            <a:alphaModFix/>
          </a:blip>
          <a:srcRect/>
          <a:stretch/>
        </p:blipFill>
        <p:spPr>
          <a:xfrm>
            <a:off x="1627499" y="998921"/>
            <a:ext cx="5490120" cy="383529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393623" y="178998"/>
            <a:ext cx="6447501"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en"/>
              <a:t>Output after implementation</a:t>
            </a:r>
            <a:endParaRPr/>
          </a:p>
        </p:txBody>
      </p:sp>
      <p:pic>
        <p:nvPicPr>
          <p:cNvPr id="171" name="Google Shape;171;p19"/>
          <p:cNvPicPr preferRelativeResize="0"/>
          <p:nvPr/>
        </p:nvPicPr>
        <p:blipFill rotWithShape="1">
          <a:blip r:embed="rId3">
            <a:alphaModFix/>
          </a:blip>
          <a:srcRect/>
          <a:stretch/>
        </p:blipFill>
        <p:spPr>
          <a:xfrm>
            <a:off x="1917221" y="787858"/>
            <a:ext cx="4923903" cy="419850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Lato</vt:lpstr>
      <vt:lpstr>Arial</vt:lpstr>
      <vt:lpstr>Montserrat</vt:lpstr>
      <vt:lpstr>Calibri</vt:lpstr>
      <vt:lpstr>Trebuchet MS</vt:lpstr>
      <vt:lpstr>Focus</vt:lpstr>
      <vt:lpstr>Secure Online Transaction Using Cryptography</vt:lpstr>
      <vt:lpstr>OBJECTIVE</vt:lpstr>
      <vt:lpstr>Proposed System</vt:lpstr>
      <vt:lpstr>MODULES IN PROJECT</vt:lpstr>
      <vt:lpstr>ARCHITECTURE DIAGRAM</vt:lpstr>
      <vt:lpstr>Output after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Online Transaction Using Cryptography</dc:title>
  <dc:creator>Shivansh Bansal</dc:creator>
  <cp:lastModifiedBy>Ishita Agarwal</cp:lastModifiedBy>
  <cp:revision>2</cp:revision>
  <dcterms:modified xsi:type="dcterms:W3CDTF">2023-06-28T08:49:23Z</dcterms:modified>
</cp:coreProperties>
</file>