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aleway" charset="0"/>
      <p:regular r:id="rId10"/>
      <p:bold r:id="rId11"/>
      <p:italic r:id="rId12"/>
      <p:boldItalic r:id="rId13"/>
    </p:embeddedFont>
    <p:embeddedFont>
      <p:font typeface="Lato" charset="0"/>
      <p:regular r:id="rId14"/>
      <p:bold r:id="rId15"/>
      <p:italic r:id="rId16"/>
      <p:boldItalic r:id="rId17"/>
    </p:embeddedFont>
    <p:embeddedFont>
      <p:font typeface="IBM Plex Sans"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91AB7A9-7B35-4ADA-890A-3FBB62058979}">
  <a:tblStyle styleId="{B91AB7A9-7B35-4ADA-890A-3FBB620589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f827f915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10f827f915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 name="Google Shape;24;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6"/>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6"/>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7" name="Google Shape;47;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8"/>
        <p:cNvGrpSpPr/>
        <p:nvPr/>
      </p:nvGrpSpPr>
      <p:grpSpPr>
        <a:xfrm>
          <a:off x="0" y="0"/>
          <a:ext cx="0" cy="0"/>
          <a:chOff x="0" y="0"/>
          <a:chExt cx="0" cy="0"/>
        </a:xfrm>
      </p:grpSpPr>
      <p:grpSp>
        <p:nvGrpSpPr>
          <p:cNvPr id="49" name="Google Shape;49;p7"/>
          <p:cNvGrpSpPr/>
          <p:nvPr/>
        </p:nvGrpSpPr>
        <p:grpSpPr>
          <a:xfrm>
            <a:off x="830392" y="4169130"/>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7"/>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53" name="Google Shape;53;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8"/>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 name="Google Shape;56;p8"/>
          <p:cNvGrpSpPr/>
          <p:nvPr/>
        </p:nvGrpSpPr>
        <p:grpSpPr>
          <a:xfrm>
            <a:off x="830392" y="1191256"/>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8"/>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0" name="Google Shape;60;p8"/>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8"/>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2" name="Google Shape;62;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9"/>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65" name="Google Shape;65;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6"/>
        <p:cNvGrpSpPr/>
        <p:nvPr/>
      </p:nvGrpSpPr>
      <p:grpSpPr>
        <a:xfrm>
          <a:off x="0" y="0"/>
          <a:ext cx="0" cy="0"/>
          <a:chOff x="0" y="0"/>
          <a:chExt cx="0" cy="0"/>
        </a:xfrm>
      </p:grpSpPr>
      <p:grpSp>
        <p:nvGrpSpPr>
          <p:cNvPr id="67" name="Google Shape;67;p10"/>
          <p:cNvGrpSpPr/>
          <p:nvPr/>
        </p:nvGrpSpPr>
        <p:grpSpPr>
          <a:xfrm>
            <a:off x="830392" y="4169130"/>
            <a:ext cx="745763" cy="45826"/>
            <a:chOff x="4580561" y="2589004"/>
            <a:chExt cx="1064464" cy="25200"/>
          </a:xfrm>
        </p:grpSpPr>
        <p:sp>
          <p:nvSpPr>
            <p:cNvPr id="68" name="Google Shape;68;p1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10"/>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1" name="Google Shape;71;p10"/>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2" name="Google Shape;72;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p:nvPr/>
        </p:nvSpPr>
        <p:spPr>
          <a:xfrm>
            <a:off x="180" y="-64"/>
            <a:ext cx="9144000" cy="5143500"/>
          </a:xfrm>
          <a:prstGeom prst="rect">
            <a:avLst/>
          </a:prstGeom>
          <a:solidFill>
            <a:srgbClr val="343434"/>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2"/>
          <p:cNvSpPr/>
          <p:nvPr/>
        </p:nvSpPr>
        <p:spPr>
          <a:xfrm rot="3815004">
            <a:off x="4490941" y="4316031"/>
            <a:ext cx="1242766" cy="98034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2"/>
          <p:cNvSpPr/>
          <p:nvPr/>
        </p:nvSpPr>
        <p:spPr>
          <a:xfrm rot="2817929">
            <a:off x="5378272" y="-205353"/>
            <a:ext cx="531916" cy="53191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 name="Google Shape;82;p12"/>
          <p:cNvGrpSpPr/>
          <p:nvPr/>
        </p:nvGrpSpPr>
        <p:grpSpPr>
          <a:xfrm>
            <a:off x="3927106" y="314579"/>
            <a:ext cx="118573" cy="328376"/>
            <a:chOff x="3598963" y="244676"/>
            <a:chExt cx="98811" cy="255406"/>
          </a:xfrm>
        </p:grpSpPr>
        <p:sp>
          <p:nvSpPr>
            <p:cNvPr id="83" name="Google Shape;83;p12"/>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84" name="Google Shape;84;p12"/>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85" name="Google Shape;85;p12"/>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86" name="Google Shape;86;p12"/>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87" name="Google Shape;87;p12"/>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88" name="Google Shape;88;p12"/>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89" name="Google Shape;89;p12"/>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90" name="Google Shape;90;p12"/>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pic>
        <p:nvPicPr>
          <p:cNvPr id="91" name="Google Shape;91;p12"/>
          <p:cNvPicPr preferRelativeResize="0"/>
          <p:nvPr/>
        </p:nvPicPr>
        <p:blipFill rotWithShape="1">
          <a:blip r:embed="rId3">
            <a:alphaModFix/>
          </a:blip>
          <a:srcRect/>
          <a:stretch/>
        </p:blipFill>
        <p:spPr>
          <a:xfrm rot="-2097195">
            <a:off x="6096202" y="863537"/>
            <a:ext cx="2923546" cy="4546145"/>
          </a:xfrm>
          <a:prstGeom prst="rect">
            <a:avLst/>
          </a:prstGeom>
          <a:noFill/>
          <a:ln>
            <a:noFill/>
          </a:ln>
        </p:spPr>
      </p:pic>
      <p:grpSp>
        <p:nvGrpSpPr>
          <p:cNvPr id="92" name="Google Shape;92;p12"/>
          <p:cNvGrpSpPr/>
          <p:nvPr/>
        </p:nvGrpSpPr>
        <p:grpSpPr>
          <a:xfrm rot="1713340">
            <a:off x="174122" y="1757179"/>
            <a:ext cx="92359" cy="248646"/>
            <a:chOff x="3598963" y="244676"/>
            <a:chExt cx="98811" cy="255406"/>
          </a:xfrm>
        </p:grpSpPr>
        <p:sp>
          <p:nvSpPr>
            <p:cNvPr id="93" name="Google Shape;93;p12"/>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94" name="Google Shape;94;p12"/>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95" name="Google Shape;95;p12"/>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96" name="Google Shape;96;p12"/>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97" name="Google Shape;97;p12"/>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98" name="Google Shape;98;p12"/>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99" name="Google Shape;99;p12"/>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00" name="Google Shape;100;p12"/>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101" name="Google Shape;101;p12"/>
          <p:cNvGrpSpPr/>
          <p:nvPr/>
        </p:nvGrpSpPr>
        <p:grpSpPr>
          <a:xfrm rot="1713340">
            <a:off x="283611" y="1816744"/>
            <a:ext cx="92359" cy="248646"/>
            <a:chOff x="3598963" y="244676"/>
            <a:chExt cx="98811" cy="255406"/>
          </a:xfrm>
        </p:grpSpPr>
        <p:sp>
          <p:nvSpPr>
            <p:cNvPr id="102" name="Google Shape;102;p12"/>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03" name="Google Shape;103;p12"/>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04" name="Google Shape;104;p12"/>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05" name="Google Shape;105;p12"/>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06" name="Google Shape;106;p12"/>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07" name="Google Shape;107;p12"/>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08" name="Google Shape;108;p12"/>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09" name="Google Shape;109;p12"/>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110" name="Google Shape;110;p12"/>
          <p:cNvGrpSpPr/>
          <p:nvPr/>
        </p:nvGrpSpPr>
        <p:grpSpPr>
          <a:xfrm>
            <a:off x="3730293" y="1776876"/>
            <a:ext cx="118573" cy="328376"/>
            <a:chOff x="3598963" y="244676"/>
            <a:chExt cx="98811" cy="255406"/>
          </a:xfrm>
        </p:grpSpPr>
        <p:sp>
          <p:nvSpPr>
            <p:cNvPr id="111" name="Google Shape;111;p12"/>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12" name="Google Shape;112;p12"/>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13" name="Google Shape;113;p12"/>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14" name="Google Shape;114;p12"/>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15" name="Google Shape;115;p12"/>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16" name="Google Shape;116;p12"/>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17" name="Google Shape;117;p12"/>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18" name="Google Shape;118;p12"/>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119" name="Google Shape;119;p12"/>
          <p:cNvGrpSpPr/>
          <p:nvPr/>
        </p:nvGrpSpPr>
        <p:grpSpPr>
          <a:xfrm>
            <a:off x="3848876" y="1776876"/>
            <a:ext cx="118573" cy="328376"/>
            <a:chOff x="3598963" y="244676"/>
            <a:chExt cx="98811" cy="255406"/>
          </a:xfrm>
        </p:grpSpPr>
        <p:sp>
          <p:nvSpPr>
            <p:cNvPr id="120" name="Google Shape;120;p12"/>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21" name="Google Shape;121;p12"/>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22" name="Google Shape;122;p12"/>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23" name="Google Shape;123;p12"/>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24" name="Google Shape;124;p12"/>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25" name="Google Shape;125;p12"/>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26" name="Google Shape;126;p12"/>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27" name="Google Shape;127;p12"/>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128" name="Google Shape;128;p12"/>
          <p:cNvGrpSpPr/>
          <p:nvPr/>
        </p:nvGrpSpPr>
        <p:grpSpPr>
          <a:xfrm rot="5400000">
            <a:off x="4757757" y="2810279"/>
            <a:ext cx="127041" cy="306488"/>
            <a:chOff x="3598963" y="244676"/>
            <a:chExt cx="98811" cy="255406"/>
          </a:xfrm>
        </p:grpSpPr>
        <p:sp>
          <p:nvSpPr>
            <p:cNvPr id="129" name="Google Shape;129;p12"/>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30" name="Google Shape;130;p12"/>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31" name="Google Shape;131;p12"/>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32" name="Google Shape;132;p12"/>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33" name="Google Shape;133;p12"/>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34" name="Google Shape;134;p12"/>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35" name="Google Shape;135;p12"/>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36" name="Google Shape;136;p12"/>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sp>
        <p:nvSpPr>
          <p:cNvPr id="137" name="Google Shape;137;p12"/>
          <p:cNvSpPr txBox="1">
            <a:spLocks noGrp="1"/>
          </p:cNvSpPr>
          <p:nvPr>
            <p:ph type="ctrTitle"/>
          </p:nvPr>
        </p:nvSpPr>
        <p:spPr>
          <a:xfrm>
            <a:off x="502075" y="1522613"/>
            <a:ext cx="76881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en">
                <a:solidFill>
                  <a:schemeClr val="lt1"/>
                </a:solidFill>
              </a:rPr>
              <a:t>Text Classification</a:t>
            </a:r>
            <a:endParaRPr>
              <a:solidFill>
                <a:schemeClr val="lt1"/>
              </a:solidFill>
            </a:endParaRPr>
          </a:p>
        </p:txBody>
      </p:sp>
      <p:sp>
        <p:nvSpPr>
          <p:cNvPr id="138" name="Google Shape;138;p12"/>
          <p:cNvSpPr txBox="1">
            <a:spLocks noGrp="1"/>
          </p:cNvSpPr>
          <p:nvPr>
            <p:ph type="subTitle" idx="1"/>
          </p:nvPr>
        </p:nvSpPr>
        <p:spPr>
          <a:xfrm>
            <a:off x="575552" y="285215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a:solidFill>
                  <a:schemeClr val="lt1"/>
                </a:solidFill>
              </a:rPr>
              <a:t>ISHITA  JAIN</a:t>
            </a:r>
            <a:endParaRPr>
              <a:solidFill>
                <a:schemeClr val="lt1"/>
              </a:solidFill>
            </a:endParaRPr>
          </a:p>
          <a:p>
            <a:pPr marL="0" lvl="0" indent="0" algn="l" rtl="0">
              <a:lnSpc>
                <a:spcPct val="100000"/>
              </a:lnSpc>
              <a:spcBef>
                <a:spcPts val="0"/>
              </a:spcBef>
              <a:spcAft>
                <a:spcPts val="0"/>
              </a:spcAft>
              <a:buSzPts val="1600"/>
              <a:buNone/>
            </a:pPr>
            <a:r>
              <a:rPr lang="en">
                <a:solidFill>
                  <a:schemeClr val="lt1"/>
                </a:solidFill>
              </a:rPr>
              <a:t>IIT  BHU (Varanasi)</a:t>
            </a:r>
            <a:endParaRPr>
              <a:solidFill>
                <a:schemeClr val="lt1"/>
              </a:solidFill>
            </a:endParaRPr>
          </a:p>
        </p:txBody>
      </p:sp>
      <p:pic>
        <p:nvPicPr>
          <p:cNvPr id="139" name="Google Shape;139;p12"/>
          <p:cNvPicPr preferRelativeResize="0"/>
          <p:nvPr/>
        </p:nvPicPr>
        <p:blipFill rotWithShape="1">
          <a:blip r:embed="rId4">
            <a:alphaModFix/>
          </a:blip>
          <a:srcRect/>
          <a:stretch/>
        </p:blipFill>
        <p:spPr>
          <a:xfrm>
            <a:off x="126499" y="4081500"/>
            <a:ext cx="2847248" cy="676575"/>
          </a:xfrm>
          <a:prstGeom prst="rect">
            <a:avLst/>
          </a:prstGeom>
          <a:noFill/>
          <a:ln>
            <a:noFill/>
          </a:ln>
        </p:spPr>
      </p:pic>
      <p:sp>
        <p:nvSpPr>
          <p:cNvPr id="140" name="Google Shape;140;p12"/>
          <p:cNvSpPr txBox="1"/>
          <p:nvPr/>
        </p:nvSpPr>
        <p:spPr>
          <a:xfrm>
            <a:off x="-15599" y="4668943"/>
            <a:ext cx="4593600" cy="426900"/>
          </a:xfrm>
          <a:prstGeom prst="rect">
            <a:avLst/>
          </a:prstGeom>
          <a:noFill/>
          <a:ln>
            <a:noFill/>
          </a:ln>
        </p:spPr>
        <p:txBody>
          <a:bodyPr spcFirstLastPara="1" wrap="square" lIns="112325" tIns="112325" rIns="112325" bIns="1123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EDEDED"/>
                </a:solidFill>
                <a:latin typeface="IBM Plex Sans"/>
                <a:ea typeface="IBM Plex Sans"/>
                <a:cs typeface="IBM Plex Sans"/>
                <a:sym typeface="IBM Plex Sans"/>
              </a:rPr>
              <a:t>Coding the next generation of automation applications</a:t>
            </a:r>
            <a:endParaRPr sz="1300" b="0" i="0" u="none" strike="noStrike" cap="none">
              <a:solidFill>
                <a:srgbClr val="EDEDED"/>
              </a:solidFill>
              <a:latin typeface="IBM Plex Sans"/>
              <a:ea typeface="IBM Plex Sans"/>
              <a:cs typeface="IBM Plex Sans"/>
              <a:sym typeface="IBM Plex Sans"/>
            </a:endParaRPr>
          </a:p>
        </p:txBody>
      </p:sp>
      <p:pic>
        <p:nvPicPr>
          <p:cNvPr id="141" name="Google Shape;141;p12"/>
          <p:cNvPicPr preferRelativeResize="0"/>
          <p:nvPr/>
        </p:nvPicPr>
        <p:blipFill rotWithShape="1">
          <a:blip r:embed="rId5">
            <a:alphaModFix/>
          </a:blip>
          <a:srcRect/>
          <a:stretch/>
        </p:blipFill>
        <p:spPr>
          <a:xfrm>
            <a:off x="126497" y="160747"/>
            <a:ext cx="2076050" cy="22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3"/>
          <p:cNvSpPr/>
          <p:nvPr/>
        </p:nvSpPr>
        <p:spPr>
          <a:xfrm>
            <a:off x="5" y="11"/>
            <a:ext cx="9144000" cy="5143500"/>
          </a:xfrm>
          <a:prstGeom prst="rect">
            <a:avLst/>
          </a:prstGeom>
          <a:solidFill>
            <a:srgbClr val="343434"/>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 name="Google Shape;147;p13"/>
          <p:cNvPicPr preferRelativeResize="0"/>
          <p:nvPr/>
        </p:nvPicPr>
        <p:blipFill rotWithShape="1">
          <a:blip r:embed="rId3">
            <a:alphaModFix/>
          </a:blip>
          <a:srcRect/>
          <a:stretch/>
        </p:blipFill>
        <p:spPr>
          <a:xfrm rot="-2097195">
            <a:off x="6096202" y="863537"/>
            <a:ext cx="2923546" cy="4546145"/>
          </a:xfrm>
          <a:prstGeom prst="rect">
            <a:avLst/>
          </a:prstGeom>
          <a:noFill/>
          <a:ln>
            <a:noFill/>
          </a:ln>
        </p:spPr>
      </p:pic>
      <p:sp>
        <p:nvSpPr>
          <p:cNvPr id="148" name="Google Shape;148;p13"/>
          <p:cNvSpPr/>
          <p:nvPr/>
        </p:nvSpPr>
        <p:spPr>
          <a:xfrm rot="3815004">
            <a:off x="4490941" y="4316031"/>
            <a:ext cx="1242766" cy="98034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 name="Google Shape;149;p13"/>
          <p:cNvGrpSpPr/>
          <p:nvPr/>
        </p:nvGrpSpPr>
        <p:grpSpPr>
          <a:xfrm rot="5400000">
            <a:off x="4757757" y="2810279"/>
            <a:ext cx="127041" cy="306488"/>
            <a:chOff x="3598963" y="244676"/>
            <a:chExt cx="98811" cy="255406"/>
          </a:xfrm>
        </p:grpSpPr>
        <p:sp>
          <p:nvSpPr>
            <p:cNvPr id="150" name="Google Shape;150;p13"/>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51" name="Google Shape;151;p13"/>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52" name="Google Shape;152;p13"/>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53" name="Google Shape;153;p13"/>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54" name="Google Shape;154;p13"/>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55" name="Google Shape;155;p13"/>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56" name="Google Shape;156;p13"/>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57" name="Google Shape;157;p13"/>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158" name="Google Shape;158;p13"/>
          <p:cNvGrpSpPr/>
          <p:nvPr/>
        </p:nvGrpSpPr>
        <p:grpSpPr>
          <a:xfrm>
            <a:off x="3927106" y="314579"/>
            <a:ext cx="118573" cy="328376"/>
            <a:chOff x="3598963" y="244676"/>
            <a:chExt cx="98811" cy="255406"/>
          </a:xfrm>
        </p:grpSpPr>
        <p:sp>
          <p:nvSpPr>
            <p:cNvPr id="159" name="Google Shape;159;p13"/>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60" name="Google Shape;160;p13"/>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61" name="Google Shape;161;p13"/>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62" name="Google Shape;162;p13"/>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63" name="Google Shape;163;p13"/>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64" name="Google Shape;164;p13"/>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65" name="Google Shape;165;p13"/>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66" name="Google Shape;166;p13"/>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167" name="Google Shape;167;p13"/>
          <p:cNvGrpSpPr/>
          <p:nvPr/>
        </p:nvGrpSpPr>
        <p:grpSpPr>
          <a:xfrm rot="1713340">
            <a:off x="174122" y="1757179"/>
            <a:ext cx="92359" cy="248646"/>
            <a:chOff x="3598963" y="244676"/>
            <a:chExt cx="98811" cy="255406"/>
          </a:xfrm>
        </p:grpSpPr>
        <p:sp>
          <p:nvSpPr>
            <p:cNvPr id="168" name="Google Shape;168;p13"/>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69" name="Google Shape;169;p13"/>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70" name="Google Shape;170;p13"/>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71" name="Google Shape;171;p13"/>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72" name="Google Shape;172;p13"/>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73" name="Google Shape;173;p13"/>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74" name="Google Shape;174;p13"/>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75" name="Google Shape;175;p13"/>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176" name="Google Shape;176;p13"/>
          <p:cNvGrpSpPr/>
          <p:nvPr/>
        </p:nvGrpSpPr>
        <p:grpSpPr>
          <a:xfrm>
            <a:off x="474676" y="4373726"/>
            <a:ext cx="118573" cy="328376"/>
            <a:chOff x="3598963" y="244676"/>
            <a:chExt cx="98811" cy="255406"/>
          </a:xfrm>
        </p:grpSpPr>
        <p:sp>
          <p:nvSpPr>
            <p:cNvPr id="177" name="Google Shape;177;p13"/>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78" name="Google Shape;178;p13"/>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79" name="Google Shape;179;p13"/>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80" name="Google Shape;180;p13"/>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81" name="Google Shape;181;p13"/>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82" name="Google Shape;182;p13"/>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83" name="Google Shape;183;p13"/>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84" name="Google Shape;184;p13"/>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sp>
        <p:nvSpPr>
          <p:cNvPr id="185" name="Google Shape;185;p13"/>
          <p:cNvSpPr txBox="1">
            <a:spLocks noGrp="1"/>
          </p:cNvSpPr>
          <p:nvPr>
            <p:ph type="title"/>
          </p:nvPr>
        </p:nvSpPr>
        <p:spPr>
          <a:xfrm>
            <a:off x="474675" y="3145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Feature Engineering</a:t>
            </a:r>
            <a:endParaRPr>
              <a:solidFill>
                <a:schemeClr val="lt1"/>
              </a:solidFill>
            </a:endParaRPr>
          </a:p>
        </p:txBody>
      </p:sp>
      <p:sp>
        <p:nvSpPr>
          <p:cNvPr id="186" name="Google Shape;186;p13"/>
          <p:cNvSpPr txBox="1">
            <a:spLocks noGrp="1"/>
          </p:cNvSpPr>
          <p:nvPr>
            <p:ph type="body" idx="1"/>
          </p:nvPr>
        </p:nvSpPr>
        <p:spPr>
          <a:xfrm>
            <a:off x="474675" y="1114867"/>
            <a:ext cx="7885800" cy="3587400"/>
          </a:xfrm>
          <a:prstGeom prst="rect">
            <a:avLst/>
          </a:prstGeom>
          <a:noFill/>
          <a:ln>
            <a:noFill/>
          </a:ln>
        </p:spPr>
        <p:txBody>
          <a:bodyPr spcFirstLastPara="1" wrap="square" lIns="91425" tIns="91425" rIns="91425" bIns="91425" anchor="t" anchorCtr="0">
            <a:noAutofit/>
          </a:bodyPr>
          <a:lstStyle/>
          <a:p>
            <a:pPr marL="457200" lvl="0" indent="-330200" algn="l" rtl="0">
              <a:lnSpc>
                <a:spcPct val="95000"/>
              </a:lnSpc>
              <a:spcBef>
                <a:spcPts val="0"/>
              </a:spcBef>
              <a:spcAft>
                <a:spcPts val="0"/>
              </a:spcAft>
              <a:buClr>
                <a:schemeClr val="lt1"/>
              </a:buClr>
              <a:buSzPts val="1600"/>
              <a:buChar char="●"/>
            </a:pPr>
            <a:r>
              <a:rPr lang="en" sz="1600">
                <a:solidFill>
                  <a:schemeClr val="lt1"/>
                </a:solidFill>
              </a:rPr>
              <a:t>Data Cleaning-Ensured that data points for all the classes was close enough and there were no duplicates.</a:t>
            </a:r>
            <a:endParaRPr/>
          </a:p>
          <a:p>
            <a:pPr marL="457200" lvl="0" indent="-330200" algn="l" rtl="0">
              <a:lnSpc>
                <a:spcPct val="95000"/>
              </a:lnSpc>
              <a:spcBef>
                <a:spcPts val="0"/>
              </a:spcBef>
              <a:spcAft>
                <a:spcPts val="0"/>
              </a:spcAft>
              <a:buClr>
                <a:schemeClr val="lt1"/>
              </a:buClr>
              <a:buSzPts val="1600"/>
              <a:buChar char="●"/>
            </a:pPr>
            <a:r>
              <a:rPr lang="en" sz="1600">
                <a:solidFill>
                  <a:schemeClr val="lt1"/>
                </a:solidFill>
              </a:rPr>
              <a:t>Data Augmentation-Some more data was taken from law insider website along with the points given in problem statement and stored as a csv file. A total of 75 data points were created. Number of data points for each class was same during augmentation.</a:t>
            </a:r>
            <a:endParaRPr/>
          </a:p>
          <a:p>
            <a:pPr marL="457200" lvl="0" indent="-330200" algn="l" rtl="0">
              <a:lnSpc>
                <a:spcPct val="95000"/>
              </a:lnSpc>
              <a:spcBef>
                <a:spcPts val="0"/>
              </a:spcBef>
              <a:spcAft>
                <a:spcPts val="0"/>
              </a:spcAft>
              <a:buClr>
                <a:schemeClr val="lt1"/>
              </a:buClr>
              <a:buSzPts val="1600"/>
              <a:buChar char="●"/>
            </a:pPr>
            <a:r>
              <a:rPr lang="en" sz="1600">
                <a:solidFill>
                  <a:schemeClr val="lt1"/>
                </a:solidFill>
              </a:rPr>
              <a:t>Input sentences encoding-Done using Bert Tokenizers</a:t>
            </a:r>
            <a:endParaRPr/>
          </a:p>
          <a:p>
            <a:pPr marL="457200" lvl="0" indent="-330200" algn="l" rtl="0">
              <a:lnSpc>
                <a:spcPct val="95000"/>
              </a:lnSpc>
              <a:spcBef>
                <a:spcPts val="0"/>
              </a:spcBef>
              <a:spcAft>
                <a:spcPts val="0"/>
              </a:spcAft>
              <a:buClr>
                <a:schemeClr val="lt1"/>
              </a:buClr>
              <a:buSzPts val="1600"/>
              <a:buChar char="●"/>
            </a:pPr>
            <a:r>
              <a:rPr lang="en" sz="1600">
                <a:solidFill>
                  <a:schemeClr val="lt1"/>
                </a:solidFill>
              </a:rPr>
              <a:t>Labels encoded using one-hot encoding.</a:t>
            </a:r>
            <a:endParaRPr sz="1600">
              <a:solidFill>
                <a:schemeClr val="lt1"/>
              </a:solidFill>
            </a:endParaRPr>
          </a:p>
          <a:p>
            <a:pPr marL="457200" lvl="0" indent="-330200" algn="l" rtl="0">
              <a:lnSpc>
                <a:spcPct val="95000"/>
              </a:lnSpc>
              <a:spcBef>
                <a:spcPts val="0"/>
              </a:spcBef>
              <a:spcAft>
                <a:spcPts val="0"/>
              </a:spcAft>
              <a:buClr>
                <a:schemeClr val="lt1"/>
              </a:buClr>
              <a:buSzPts val="1600"/>
              <a:buChar char="●"/>
            </a:pPr>
            <a:r>
              <a:rPr lang="en" sz="1600">
                <a:solidFill>
                  <a:schemeClr val="lt1"/>
                </a:solidFill>
              </a:rPr>
              <a:t>Data visualization-After looking at the dataset, I realized that words like,indemnify was common in indemnification,and defaulting in lender defaulting.But ,this itself was not sufficient to make accurate predictions as different classes might have similar words. </a:t>
            </a:r>
            <a:endParaRPr sz="1600">
              <a:solidFill>
                <a:schemeClr val="lt1"/>
              </a:solidFill>
            </a:endParaRPr>
          </a:p>
          <a:p>
            <a:pPr marL="0" lvl="0" indent="0" algn="l" rtl="0">
              <a:lnSpc>
                <a:spcPct val="95000"/>
              </a:lnSpc>
              <a:spcBef>
                <a:spcPts val="1200"/>
              </a:spcBef>
              <a:spcAft>
                <a:spcPts val="1200"/>
              </a:spcAft>
              <a:buSzPts val="1018"/>
              <a:buNone/>
            </a:pPr>
            <a:endParaRPr sz="1600">
              <a:solidFill>
                <a:schemeClr val="lt1"/>
              </a:solidFill>
            </a:endParaRPr>
          </a:p>
        </p:txBody>
      </p:sp>
      <p:grpSp>
        <p:nvGrpSpPr>
          <p:cNvPr id="187" name="Google Shape;187;p13"/>
          <p:cNvGrpSpPr/>
          <p:nvPr/>
        </p:nvGrpSpPr>
        <p:grpSpPr>
          <a:xfrm>
            <a:off x="2142851" y="3678326"/>
            <a:ext cx="118573" cy="328376"/>
            <a:chOff x="3598963" y="244676"/>
            <a:chExt cx="98811" cy="255406"/>
          </a:xfrm>
        </p:grpSpPr>
        <p:sp>
          <p:nvSpPr>
            <p:cNvPr id="188" name="Google Shape;188;p13"/>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89" name="Google Shape;189;p13"/>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90" name="Google Shape;190;p13"/>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91" name="Google Shape;191;p13"/>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92" name="Google Shape;192;p13"/>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93" name="Google Shape;193;p13"/>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94" name="Google Shape;194;p13"/>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95" name="Google Shape;195;p13"/>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196" name="Google Shape;196;p13"/>
          <p:cNvGrpSpPr/>
          <p:nvPr/>
        </p:nvGrpSpPr>
        <p:grpSpPr>
          <a:xfrm>
            <a:off x="2337626" y="3678326"/>
            <a:ext cx="118573" cy="328376"/>
            <a:chOff x="3598963" y="244676"/>
            <a:chExt cx="98811" cy="255406"/>
          </a:xfrm>
        </p:grpSpPr>
        <p:sp>
          <p:nvSpPr>
            <p:cNvPr id="197" name="Google Shape;197;p13"/>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98" name="Google Shape;198;p13"/>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199" name="Google Shape;199;p13"/>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00" name="Google Shape;200;p13"/>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01" name="Google Shape;201;p13"/>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02" name="Google Shape;202;p13"/>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03" name="Google Shape;203;p13"/>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04" name="Google Shape;204;p13"/>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sp>
        <p:nvSpPr>
          <p:cNvPr id="205" name="Google Shape;205;p13"/>
          <p:cNvSpPr/>
          <p:nvPr/>
        </p:nvSpPr>
        <p:spPr>
          <a:xfrm rot="2817929">
            <a:off x="5378272" y="-205353"/>
            <a:ext cx="531916" cy="53191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4"/>
          <p:cNvSpPr/>
          <p:nvPr/>
        </p:nvSpPr>
        <p:spPr>
          <a:xfrm>
            <a:off x="5" y="11"/>
            <a:ext cx="9144000" cy="5143500"/>
          </a:xfrm>
          <a:prstGeom prst="rect">
            <a:avLst/>
          </a:prstGeom>
          <a:solidFill>
            <a:srgbClr val="343434"/>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1" name="Google Shape;211;p14"/>
          <p:cNvPicPr preferRelativeResize="0"/>
          <p:nvPr/>
        </p:nvPicPr>
        <p:blipFill rotWithShape="1">
          <a:blip r:embed="rId3">
            <a:alphaModFix/>
          </a:blip>
          <a:srcRect/>
          <a:stretch/>
        </p:blipFill>
        <p:spPr>
          <a:xfrm rot="-2097195">
            <a:off x="6096202" y="863537"/>
            <a:ext cx="2923546" cy="4546145"/>
          </a:xfrm>
          <a:prstGeom prst="rect">
            <a:avLst/>
          </a:prstGeom>
          <a:noFill/>
          <a:ln>
            <a:noFill/>
          </a:ln>
        </p:spPr>
      </p:pic>
      <p:sp>
        <p:nvSpPr>
          <p:cNvPr id="212" name="Google Shape;212;p14"/>
          <p:cNvSpPr/>
          <p:nvPr/>
        </p:nvSpPr>
        <p:spPr>
          <a:xfrm rot="3815004">
            <a:off x="4490941" y="4316031"/>
            <a:ext cx="1242766" cy="98034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3" name="Google Shape;213;p14"/>
          <p:cNvGrpSpPr/>
          <p:nvPr/>
        </p:nvGrpSpPr>
        <p:grpSpPr>
          <a:xfrm rot="5400000">
            <a:off x="4757757" y="2810279"/>
            <a:ext cx="127041" cy="306488"/>
            <a:chOff x="3598963" y="244676"/>
            <a:chExt cx="98811" cy="255406"/>
          </a:xfrm>
        </p:grpSpPr>
        <p:sp>
          <p:nvSpPr>
            <p:cNvPr id="214" name="Google Shape;214;p14"/>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15" name="Google Shape;215;p14"/>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16" name="Google Shape;216;p14"/>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17" name="Google Shape;217;p14"/>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18" name="Google Shape;218;p14"/>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19" name="Google Shape;219;p14"/>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20" name="Google Shape;220;p14"/>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21" name="Google Shape;221;p14"/>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222" name="Google Shape;222;p14"/>
          <p:cNvGrpSpPr/>
          <p:nvPr/>
        </p:nvGrpSpPr>
        <p:grpSpPr>
          <a:xfrm>
            <a:off x="3927106" y="314579"/>
            <a:ext cx="118573" cy="328376"/>
            <a:chOff x="3598963" y="244676"/>
            <a:chExt cx="98811" cy="255406"/>
          </a:xfrm>
        </p:grpSpPr>
        <p:sp>
          <p:nvSpPr>
            <p:cNvPr id="223" name="Google Shape;223;p14"/>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24" name="Google Shape;224;p14"/>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25" name="Google Shape;225;p14"/>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26" name="Google Shape;226;p14"/>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27" name="Google Shape;227;p14"/>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28" name="Google Shape;228;p14"/>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29" name="Google Shape;229;p14"/>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30" name="Google Shape;230;p14"/>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231" name="Google Shape;231;p14"/>
          <p:cNvGrpSpPr/>
          <p:nvPr/>
        </p:nvGrpSpPr>
        <p:grpSpPr>
          <a:xfrm rot="1713340">
            <a:off x="174122" y="1757179"/>
            <a:ext cx="92359" cy="248646"/>
            <a:chOff x="3598963" y="244676"/>
            <a:chExt cx="98811" cy="255406"/>
          </a:xfrm>
        </p:grpSpPr>
        <p:sp>
          <p:nvSpPr>
            <p:cNvPr id="232" name="Google Shape;232;p14"/>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33" name="Google Shape;233;p14"/>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34" name="Google Shape;234;p14"/>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35" name="Google Shape;235;p14"/>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36" name="Google Shape;236;p14"/>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37" name="Google Shape;237;p14"/>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38" name="Google Shape;238;p14"/>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39" name="Google Shape;239;p14"/>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240" name="Google Shape;240;p14"/>
          <p:cNvGrpSpPr/>
          <p:nvPr/>
        </p:nvGrpSpPr>
        <p:grpSpPr>
          <a:xfrm>
            <a:off x="474676" y="4373726"/>
            <a:ext cx="118573" cy="328376"/>
            <a:chOff x="3598963" y="244676"/>
            <a:chExt cx="98811" cy="255406"/>
          </a:xfrm>
        </p:grpSpPr>
        <p:sp>
          <p:nvSpPr>
            <p:cNvPr id="241" name="Google Shape;241;p14"/>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42" name="Google Shape;242;p14"/>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43" name="Google Shape;243;p14"/>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44" name="Google Shape;244;p14"/>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45" name="Google Shape;245;p14"/>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46" name="Google Shape;246;p14"/>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47" name="Google Shape;247;p14"/>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48" name="Google Shape;248;p14"/>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249" name="Google Shape;249;p14"/>
          <p:cNvGrpSpPr/>
          <p:nvPr/>
        </p:nvGrpSpPr>
        <p:grpSpPr>
          <a:xfrm>
            <a:off x="2142851" y="3678326"/>
            <a:ext cx="118573" cy="328376"/>
            <a:chOff x="3598963" y="244676"/>
            <a:chExt cx="98811" cy="255406"/>
          </a:xfrm>
        </p:grpSpPr>
        <p:sp>
          <p:nvSpPr>
            <p:cNvPr id="250" name="Google Shape;250;p14"/>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51" name="Google Shape;251;p14"/>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52" name="Google Shape;252;p14"/>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53" name="Google Shape;253;p14"/>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54" name="Google Shape;254;p14"/>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55" name="Google Shape;255;p14"/>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56" name="Google Shape;256;p14"/>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57" name="Google Shape;257;p14"/>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258" name="Google Shape;258;p14"/>
          <p:cNvGrpSpPr/>
          <p:nvPr/>
        </p:nvGrpSpPr>
        <p:grpSpPr>
          <a:xfrm>
            <a:off x="2337626" y="3678326"/>
            <a:ext cx="118573" cy="328376"/>
            <a:chOff x="3598963" y="244676"/>
            <a:chExt cx="98811" cy="255406"/>
          </a:xfrm>
        </p:grpSpPr>
        <p:sp>
          <p:nvSpPr>
            <p:cNvPr id="259" name="Google Shape;259;p14"/>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60" name="Google Shape;260;p14"/>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61" name="Google Shape;261;p14"/>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62" name="Google Shape;262;p14"/>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63" name="Google Shape;263;p14"/>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64" name="Google Shape;264;p14"/>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65" name="Google Shape;265;p14"/>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66" name="Google Shape;266;p14"/>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sp>
        <p:nvSpPr>
          <p:cNvPr id="267" name="Google Shape;267;p14"/>
          <p:cNvSpPr/>
          <p:nvPr/>
        </p:nvSpPr>
        <p:spPr>
          <a:xfrm rot="2817929">
            <a:off x="5378272" y="-205353"/>
            <a:ext cx="531916" cy="53191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4"/>
          <p:cNvSpPr txBox="1">
            <a:spLocks noGrp="1"/>
          </p:cNvSpPr>
          <p:nvPr>
            <p:ph type="title"/>
          </p:nvPr>
        </p:nvSpPr>
        <p:spPr>
          <a:xfrm>
            <a:off x="474675" y="3145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Model Options Considered</a:t>
            </a:r>
            <a:endParaRPr>
              <a:solidFill>
                <a:schemeClr val="lt1"/>
              </a:solidFill>
            </a:endParaRPr>
          </a:p>
        </p:txBody>
      </p:sp>
      <p:sp>
        <p:nvSpPr>
          <p:cNvPr id="269" name="Google Shape;269;p14"/>
          <p:cNvSpPr txBox="1">
            <a:spLocks noGrp="1"/>
          </p:cNvSpPr>
          <p:nvPr>
            <p:ph type="body" idx="1"/>
          </p:nvPr>
        </p:nvSpPr>
        <p:spPr>
          <a:xfrm>
            <a:off x="474675" y="724088"/>
            <a:ext cx="7688700" cy="3568500"/>
          </a:xfrm>
          <a:prstGeom prst="rect">
            <a:avLst/>
          </a:prstGeom>
          <a:noFill/>
          <a:ln>
            <a:noFill/>
          </a:ln>
        </p:spPr>
        <p:txBody>
          <a:bodyPr spcFirstLastPara="1" wrap="square" lIns="91425" tIns="91425" rIns="91425" bIns="91425" anchor="t" anchorCtr="0">
            <a:noAutofit/>
          </a:bodyPr>
          <a:lstStyle/>
          <a:p>
            <a:pPr marL="457200" lvl="0" indent="-330200" algn="l" rtl="0">
              <a:lnSpc>
                <a:spcPct val="95000"/>
              </a:lnSpc>
              <a:spcBef>
                <a:spcPts val="0"/>
              </a:spcBef>
              <a:spcAft>
                <a:spcPts val="0"/>
              </a:spcAft>
              <a:buClr>
                <a:schemeClr val="lt1"/>
              </a:buClr>
              <a:buSzPts val="1600"/>
              <a:buChar char="●"/>
            </a:pPr>
            <a:r>
              <a:rPr lang="en" sz="1600">
                <a:solidFill>
                  <a:schemeClr val="lt1"/>
                </a:solidFill>
              </a:rPr>
              <a:t>RNN Model-RNN model was the first considered option.LSTM models are better then traditional RNN in terms of memory.So, explored and directly implemented on LSTM.</a:t>
            </a:r>
            <a:endParaRPr sz="1600">
              <a:solidFill>
                <a:schemeClr val="lt1"/>
              </a:solidFill>
            </a:endParaRPr>
          </a:p>
          <a:p>
            <a:pPr marL="457200" lvl="0" indent="0" algn="l" rtl="0">
              <a:lnSpc>
                <a:spcPct val="95000"/>
              </a:lnSpc>
              <a:spcBef>
                <a:spcPts val="0"/>
              </a:spcBef>
              <a:spcAft>
                <a:spcPts val="0"/>
              </a:spcAft>
              <a:buNone/>
            </a:pPr>
            <a:endParaRPr sz="1600">
              <a:solidFill>
                <a:schemeClr val="lt1"/>
              </a:solidFill>
            </a:endParaRPr>
          </a:p>
          <a:p>
            <a:pPr marL="457200" lvl="0" indent="-330200" algn="l" rtl="0">
              <a:lnSpc>
                <a:spcPct val="95000"/>
              </a:lnSpc>
              <a:spcBef>
                <a:spcPts val="0"/>
              </a:spcBef>
              <a:spcAft>
                <a:spcPts val="0"/>
              </a:spcAft>
              <a:buClr>
                <a:schemeClr val="lt1"/>
              </a:buClr>
              <a:buSzPts val="1600"/>
              <a:buChar char="●"/>
            </a:pPr>
            <a:r>
              <a:rPr lang="en" sz="1600">
                <a:solidFill>
                  <a:schemeClr val="lt1"/>
                </a:solidFill>
              </a:rPr>
              <a:t>LSTM Model(Artificial RNN)-The performance of the LSTM model on test data was not good.It was overfitting on the training data.It was not the best for capturing  the true meaning of words.</a:t>
            </a:r>
            <a:endParaRPr sz="1600">
              <a:solidFill>
                <a:schemeClr val="lt1"/>
              </a:solidFill>
            </a:endParaRPr>
          </a:p>
          <a:p>
            <a:pPr marL="457200" lvl="0" indent="0" algn="l" rtl="0">
              <a:lnSpc>
                <a:spcPct val="95000"/>
              </a:lnSpc>
              <a:spcBef>
                <a:spcPts val="0"/>
              </a:spcBef>
              <a:spcAft>
                <a:spcPts val="0"/>
              </a:spcAft>
              <a:buNone/>
            </a:pPr>
            <a:endParaRPr sz="1600">
              <a:solidFill>
                <a:schemeClr val="lt1"/>
              </a:solidFill>
            </a:endParaRPr>
          </a:p>
          <a:p>
            <a:pPr marL="457200" lvl="0" indent="-330200" algn="l" rtl="0">
              <a:lnSpc>
                <a:spcPct val="95000"/>
              </a:lnSpc>
              <a:spcBef>
                <a:spcPts val="0"/>
              </a:spcBef>
              <a:spcAft>
                <a:spcPts val="0"/>
              </a:spcAft>
              <a:buClr>
                <a:schemeClr val="lt1"/>
              </a:buClr>
              <a:buSzPts val="1600"/>
              <a:buChar char="●"/>
            </a:pPr>
            <a:r>
              <a:rPr lang="en" sz="1600">
                <a:solidFill>
                  <a:schemeClr val="lt1"/>
                </a:solidFill>
              </a:rPr>
              <a:t>Bert model (pretrained on BookCorpus dataset)-The model was not able to fit the training data well. It was underfitting. The accuracy was not so good in this model. It was not able to capture the law terminology which might be the reason for its poor performance. I wanted to pretrain it on some law data so that it gets familiar with the terminology.</a:t>
            </a:r>
            <a:endParaRPr sz="1600">
              <a:solidFill>
                <a:schemeClr val="lt1"/>
              </a:solidFill>
            </a:endParaRPr>
          </a:p>
          <a:p>
            <a:pPr marL="457200" lvl="0" indent="0" algn="l" rtl="0">
              <a:lnSpc>
                <a:spcPct val="95000"/>
              </a:lnSpc>
              <a:spcBef>
                <a:spcPts val="0"/>
              </a:spcBef>
              <a:spcAft>
                <a:spcPts val="0"/>
              </a:spcAft>
              <a:buNone/>
            </a:pPr>
            <a:endParaRPr sz="1600">
              <a:solidFill>
                <a:schemeClr val="lt1"/>
              </a:solidFill>
            </a:endParaRPr>
          </a:p>
          <a:p>
            <a:pPr marL="457200" lvl="0" indent="-330200" algn="l" rtl="0">
              <a:lnSpc>
                <a:spcPct val="95000"/>
              </a:lnSpc>
              <a:spcBef>
                <a:spcPts val="0"/>
              </a:spcBef>
              <a:spcAft>
                <a:spcPts val="0"/>
              </a:spcAft>
              <a:buClr>
                <a:schemeClr val="lt1"/>
              </a:buClr>
              <a:buSzPts val="1600"/>
              <a:buChar char="●"/>
            </a:pPr>
            <a:r>
              <a:rPr lang="en" sz="1600">
                <a:solidFill>
                  <a:schemeClr val="lt1"/>
                </a:solidFill>
              </a:rPr>
              <a:t>Fine tuning bert model(Pretrained on law data)-Finally,the pretrained bert model got familiar with law terminology and was fine tuned with my augmented training data. It produced accurate results and was working well.</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p:nvPr/>
        </p:nvSpPr>
        <p:spPr>
          <a:xfrm>
            <a:off x="5" y="11"/>
            <a:ext cx="9144000" cy="5143500"/>
          </a:xfrm>
          <a:prstGeom prst="rect">
            <a:avLst/>
          </a:prstGeom>
          <a:solidFill>
            <a:srgbClr val="343434"/>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5" name="Google Shape;275;p15"/>
          <p:cNvPicPr preferRelativeResize="0"/>
          <p:nvPr/>
        </p:nvPicPr>
        <p:blipFill rotWithShape="1">
          <a:blip r:embed="rId3">
            <a:alphaModFix/>
          </a:blip>
          <a:srcRect/>
          <a:stretch/>
        </p:blipFill>
        <p:spPr>
          <a:xfrm rot="-2097195">
            <a:off x="6096202" y="863537"/>
            <a:ext cx="2923546" cy="4546145"/>
          </a:xfrm>
          <a:prstGeom prst="rect">
            <a:avLst/>
          </a:prstGeom>
          <a:noFill/>
          <a:ln>
            <a:noFill/>
          </a:ln>
        </p:spPr>
      </p:pic>
      <p:sp>
        <p:nvSpPr>
          <p:cNvPr id="276" name="Google Shape;276;p15"/>
          <p:cNvSpPr/>
          <p:nvPr/>
        </p:nvSpPr>
        <p:spPr>
          <a:xfrm rot="3815004">
            <a:off x="4490941" y="4316031"/>
            <a:ext cx="1242766" cy="98034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7" name="Google Shape;277;p15"/>
          <p:cNvGrpSpPr/>
          <p:nvPr/>
        </p:nvGrpSpPr>
        <p:grpSpPr>
          <a:xfrm rot="5400000">
            <a:off x="4757757" y="2810279"/>
            <a:ext cx="127041" cy="306488"/>
            <a:chOff x="3598963" y="244676"/>
            <a:chExt cx="98811" cy="255406"/>
          </a:xfrm>
        </p:grpSpPr>
        <p:sp>
          <p:nvSpPr>
            <p:cNvPr id="278" name="Google Shape;278;p15"/>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79" name="Google Shape;279;p15"/>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80" name="Google Shape;280;p15"/>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81" name="Google Shape;281;p15"/>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82" name="Google Shape;282;p15"/>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83" name="Google Shape;283;p15"/>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84" name="Google Shape;284;p15"/>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85" name="Google Shape;285;p15"/>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286" name="Google Shape;286;p15"/>
          <p:cNvGrpSpPr/>
          <p:nvPr/>
        </p:nvGrpSpPr>
        <p:grpSpPr>
          <a:xfrm>
            <a:off x="3927106" y="314579"/>
            <a:ext cx="118573" cy="328376"/>
            <a:chOff x="3598963" y="244676"/>
            <a:chExt cx="98811" cy="255406"/>
          </a:xfrm>
        </p:grpSpPr>
        <p:sp>
          <p:nvSpPr>
            <p:cNvPr id="287" name="Google Shape;287;p15"/>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88" name="Google Shape;288;p15"/>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89" name="Google Shape;289;p15"/>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90" name="Google Shape;290;p15"/>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91" name="Google Shape;291;p15"/>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92" name="Google Shape;292;p15"/>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93" name="Google Shape;293;p15"/>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94" name="Google Shape;294;p15"/>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295" name="Google Shape;295;p15"/>
          <p:cNvGrpSpPr/>
          <p:nvPr/>
        </p:nvGrpSpPr>
        <p:grpSpPr>
          <a:xfrm rot="1713340">
            <a:off x="174122" y="1757179"/>
            <a:ext cx="92359" cy="248646"/>
            <a:chOff x="3598963" y="244676"/>
            <a:chExt cx="98811" cy="255406"/>
          </a:xfrm>
        </p:grpSpPr>
        <p:sp>
          <p:nvSpPr>
            <p:cNvPr id="296" name="Google Shape;296;p15"/>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97" name="Google Shape;297;p15"/>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98" name="Google Shape;298;p15"/>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299" name="Google Shape;299;p15"/>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0" name="Google Shape;300;p15"/>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1" name="Google Shape;301;p15"/>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2" name="Google Shape;302;p15"/>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3" name="Google Shape;303;p15"/>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304" name="Google Shape;304;p15"/>
          <p:cNvGrpSpPr/>
          <p:nvPr/>
        </p:nvGrpSpPr>
        <p:grpSpPr>
          <a:xfrm>
            <a:off x="474676" y="4373726"/>
            <a:ext cx="118573" cy="328376"/>
            <a:chOff x="3598963" y="244676"/>
            <a:chExt cx="98811" cy="255406"/>
          </a:xfrm>
        </p:grpSpPr>
        <p:sp>
          <p:nvSpPr>
            <p:cNvPr id="305" name="Google Shape;305;p15"/>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6" name="Google Shape;306;p15"/>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7" name="Google Shape;307;p15"/>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8" name="Google Shape;308;p15"/>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09" name="Google Shape;309;p15"/>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10" name="Google Shape;310;p15"/>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11" name="Google Shape;311;p15"/>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12" name="Google Shape;312;p15"/>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313" name="Google Shape;313;p15"/>
          <p:cNvGrpSpPr/>
          <p:nvPr/>
        </p:nvGrpSpPr>
        <p:grpSpPr>
          <a:xfrm>
            <a:off x="2142851" y="3678326"/>
            <a:ext cx="118573" cy="328376"/>
            <a:chOff x="3598963" y="244676"/>
            <a:chExt cx="98811" cy="255406"/>
          </a:xfrm>
        </p:grpSpPr>
        <p:sp>
          <p:nvSpPr>
            <p:cNvPr id="314" name="Google Shape;314;p15"/>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15" name="Google Shape;315;p15"/>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16" name="Google Shape;316;p15"/>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17" name="Google Shape;317;p15"/>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18" name="Google Shape;318;p15"/>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19" name="Google Shape;319;p15"/>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20" name="Google Shape;320;p15"/>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21" name="Google Shape;321;p15"/>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322" name="Google Shape;322;p15"/>
          <p:cNvGrpSpPr/>
          <p:nvPr/>
        </p:nvGrpSpPr>
        <p:grpSpPr>
          <a:xfrm>
            <a:off x="2337626" y="3678326"/>
            <a:ext cx="118573" cy="328376"/>
            <a:chOff x="3598963" y="244676"/>
            <a:chExt cx="98811" cy="255406"/>
          </a:xfrm>
        </p:grpSpPr>
        <p:sp>
          <p:nvSpPr>
            <p:cNvPr id="323" name="Google Shape;323;p15"/>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24" name="Google Shape;324;p15"/>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25" name="Google Shape;325;p15"/>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26" name="Google Shape;326;p15"/>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27" name="Google Shape;327;p15"/>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28" name="Google Shape;328;p15"/>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29" name="Google Shape;329;p15"/>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30" name="Google Shape;330;p15"/>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sp>
        <p:nvSpPr>
          <p:cNvPr id="331" name="Google Shape;331;p15"/>
          <p:cNvSpPr/>
          <p:nvPr/>
        </p:nvSpPr>
        <p:spPr>
          <a:xfrm rot="2817929">
            <a:off x="5378272" y="-205353"/>
            <a:ext cx="531916" cy="53191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5"/>
          <p:cNvSpPr txBox="1">
            <a:spLocks noGrp="1"/>
          </p:cNvSpPr>
          <p:nvPr>
            <p:ph type="title"/>
          </p:nvPr>
        </p:nvSpPr>
        <p:spPr>
          <a:xfrm>
            <a:off x="320275" y="211163"/>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Final Solution- Bert Model</a:t>
            </a:r>
            <a:endParaRPr>
              <a:solidFill>
                <a:schemeClr val="lt1"/>
              </a:solidFill>
            </a:endParaRPr>
          </a:p>
        </p:txBody>
      </p:sp>
      <p:sp>
        <p:nvSpPr>
          <p:cNvPr id="333" name="Google Shape;333;p15"/>
          <p:cNvSpPr txBox="1">
            <a:spLocks noGrp="1"/>
          </p:cNvSpPr>
          <p:nvPr>
            <p:ph type="body" idx="1"/>
          </p:nvPr>
        </p:nvSpPr>
        <p:spPr>
          <a:xfrm>
            <a:off x="404425" y="834777"/>
            <a:ext cx="7520400" cy="4067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lt1"/>
              </a:buClr>
              <a:buSzPts val="1600"/>
              <a:buChar char="●"/>
            </a:pPr>
            <a:r>
              <a:rPr lang="en" sz="1600">
                <a:solidFill>
                  <a:schemeClr val="lt1"/>
                </a:solidFill>
              </a:rPr>
              <a:t>Bert, stands for Bidirectional Encoder Representations for Transformers.</a:t>
            </a:r>
            <a:endParaRPr sz="1600">
              <a:solidFill>
                <a:schemeClr val="lt1"/>
              </a:solidFill>
            </a:endParaRPr>
          </a:p>
          <a:p>
            <a:pPr marL="457200" lvl="0" indent="0" algn="l" rtl="0">
              <a:lnSpc>
                <a:spcPct val="115000"/>
              </a:lnSpc>
              <a:spcBef>
                <a:spcPts val="0"/>
              </a:spcBef>
              <a:spcAft>
                <a:spcPts val="0"/>
              </a:spcAft>
              <a:buNone/>
            </a:pP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rPr>
              <a:t>Firstly, input data given in the problem statement had some 25 data points which was very less. So, I made some more data points from law insider website  and prepared a csv file.The 5 given labels were encoded using one-hot encoding as it was a classic multiclass classification problem.</a:t>
            </a:r>
            <a:endParaRPr sz="1600">
              <a:solidFill>
                <a:schemeClr val="lt1"/>
              </a:solidFill>
            </a:endParaRPr>
          </a:p>
          <a:p>
            <a:pPr marL="457200" lvl="0" indent="0" algn="l" rtl="0">
              <a:lnSpc>
                <a:spcPct val="115000"/>
              </a:lnSpc>
              <a:spcBef>
                <a:spcPts val="0"/>
              </a:spcBef>
              <a:spcAft>
                <a:spcPts val="0"/>
              </a:spcAft>
              <a:buNone/>
            </a:pP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rPr>
              <a:t>Input sentences were encoded using Bert Tokenizers. Tokenization is a process to take raw texts and split into tokens, which are numeric data to represent words. Used custom datasets class to feed data into our model.</a:t>
            </a:r>
            <a:endParaRPr sz="1600">
              <a:solidFill>
                <a:schemeClr val="lt1"/>
              </a:solidFill>
            </a:endParaRPr>
          </a:p>
          <a:p>
            <a:pPr marL="457200" lvl="0" indent="0" algn="l" rtl="0">
              <a:lnSpc>
                <a:spcPct val="115000"/>
              </a:lnSpc>
              <a:spcBef>
                <a:spcPts val="0"/>
              </a:spcBef>
              <a:spcAft>
                <a:spcPts val="0"/>
              </a:spcAft>
              <a:buNone/>
            </a:pP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rPr>
              <a:t>Transformers gave Bert its increased capacity for understanding context and ambiguity in languages. Bert model pre-trained on law dataset was fine tuned using our training data.</a:t>
            </a:r>
            <a:endParaRPr/>
          </a:p>
          <a:p>
            <a:pPr marL="457200" lvl="0" indent="-228600" algn="l" rtl="0">
              <a:lnSpc>
                <a:spcPct val="115000"/>
              </a:lnSpc>
              <a:spcBef>
                <a:spcPts val="0"/>
              </a:spcBef>
              <a:spcAft>
                <a:spcPts val="0"/>
              </a:spcAft>
              <a:buClr>
                <a:schemeClr val="lt1"/>
              </a:buClr>
              <a:buSzPts val="1600"/>
              <a:buNone/>
            </a:pPr>
            <a:endParaRPr sz="1600">
              <a:solidFill>
                <a:schemeClr val="lt1"/>
              </a:solidFill>
            </a:endParaRPr>
          </a:p>
          <a:p>
            <a:pPr marL="457200" lvl="0" indent="0" algn="l" rtl="0">
              <a:lnSpc>
                <a:spcPct val="115000"/>
              </a:lnSpc>
              <a:spcBef>
                <a:spcPts val="1200"/>
              </a:spcBef>
              <a:spcAft>
                <a:spcPts val="1200"/>
              </a:spcAft>
              <a:buSzPts val="1300"/>
              <a:buNone/>
            </a:pPr>
            <a:endParaRPr sz="1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6"/>
          <p:cNvSpPr/>
          <p:nvPr/>
        </p:nvSpPr>
        <p:spPr>
          <a:xfrm>
            <a:off x="5" y="11"/>
            <a:ext cx="9144000" cy="5143500"/>
          </a:xfrm>
          <a:prstGeom prst="rect">
            <a:avLst/>
          </a:prstGeom>
          <a:solidFill>
            <a:srgbClr val="343434"/>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9" name="Google Shape;339;p16"/>
          <p:cNvPicPr preferRelativeResize="0"/>
          <p:nvPr/>
        </p:nvPicPr>
        <p:blipFill rotWithShape="1">
          <a:blip r:embed="rId3">
            <a:alphaModFix/>
          </a:blip>
          <a:srcRect/>
          <a:stretch/>
        </p:blipFill>
        <p:spPr>
          <a:xfrm rot="-2097195">
            <a:off x="6096201" y="863538"/>
            <a:ext cx="2923546" cy="4546143"/>
          </a:xfrm>
          <a:prstGeom prst="rect">
            <a:avLst/>
          </a:prstGeom>
          <a:noFill/>
          <a:ln>
            <a:noFill/>
          </a:ln>
        </p:spPr>
      </p:pic>
      <p:grpSp>
        <p:nvGrpSpPr>
          <p:cNvPr id="340" name="Google Shape;340;p16"/>
          <p:cNvGrpSpPr/>
          <p:nvPr/>
        </p:nvGrpSpPr>
        <p:grpSpPr>
          <a:xfrm rot="5400000">
            <a:off x="4757758" y="2810280"/>
            <a:ext cx="127041" cy="306487"/>
            <a:chOff x="3598964" y="244676"/>
            <a:chExt cx="98811" cy="255406"/>
          </a:xfrm>
        </p:grpSpPr>
        <p:sp>
          <p:nvSpPr>
            <p:cNvPr id="341" name="Google Shape;341;p16"/>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42" name="Google Shape;342;p16"/>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43" name="Google Shape;343;p16"/>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44" name="Google Shape;344;p16"/>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45" name="Google Shape;345;p16"/>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46" name="Google Shape;346;p16"/>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47" name="Google Shape;347;p16"/>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48" name="Google Shape;348;p16"/>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349" name="Google Shape;349;p16"/>
          <p:cNvGrpSpPr/>
          <p:nvPr/>
        </p:nvGrpSpPr>
        <p:grpSpPr>
          <a:xfrm>
            <a:off x="3927107" y="314578"/>
            <a:ext cx="118573" cy="328376"/>
            <a:chOff x="3598964" y="244676"/>
            <a:chExt cx="98811" cy="255406"/>
          </a:xfrm>
        </p:grpSpPr>
        <p:sp>
          <p:nvSpPr>
            <p:cNvPr id="350" name="Google Shape;350;p16"/>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51" name="Google Shape;351;p16"/>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52" name="Google Shape;352;p16"/>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53" name="Google Shape;353;p16"/>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54" name="Google Shape;354;p16"/>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55" name="Google Shape;355;p16"/>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56" name="Google Shape;356;p16"/>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57" name="Google Shape;357;p16"/>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358" name="Google Shape;358;p16"/>
          <p:cNvGrpSpPr/>
          <p:nvPr/>
        </p:nvGrpSpPr>
        <p:grpSpPr>
          <a:xfrm rot="1713340">
            <a:off x="174111" y="1757177"/>
            <a:ext cx="92359" cy="248650"/>
            <a:chOff x="3598964" y="244676"/>
            <a:chExt cx="98811" cy="255406"/>
          </a:xfrm>
        </p:grpSpPr>
        <p:sp>
          <p:nvSpPr>
            <p:cNvPr id="359" name="Google Shape;359;p16"/>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60" name="Google Shape;360;p16"/>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61" name="Google Shape;361;p16"/>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62" name="Google Shape;362;p16"/>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63" name="Google Shape;363;p16"/>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64" name="Google Shape;364;p16"/>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65" name="Google Shape;365;p16"/>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66" name="Google Shape;366;p16"/>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367" name="Google Shape;367;p16"/>
          <p:cNvGrpSpPr/>
          <p:nvPr/>
        </p:nvGrpSpPr>
        <p:grpSpPr>
          <a:xfrm>
            <a:off x="474677" y="4373725"/>
            <a:ext cx="118573" cy="328376"/>
            <a:chOff x="3598964" y="244676"/>
            <a:chExt cx="98811" cy="255406"/>
          </a:xfrm>
        </p:grpSpPr>
        <p:sp>
          <p:nvSpPr>
            <p:cNvPr id="368" name="Google Shape;368;p16"/>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69" name="Google Shape;369;p16"/>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70" name="Google Shape;370;p16"/>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71" name="Google Shape;371;p16"/>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72" name="Google Shape;372;p16"/>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73" name="Google Shape;373;p16"/>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74" name="Google Shape;374;p16"/>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75" name="Google Shape;375;p16"/>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376" name="Google Shape;376;p16"/>
          <p:cNvGrpSpPr/>
          <p:nvPr/>
        </p:nvGrpSpPr>
        <p:grpSpPr>
          <a:xfrm>
            <a:off x="2142852" y="3678325"/>
            <a:ext cx="118573" cy="328376"/>
            <a:chOff x="3598964" y="244676"/>
            <a:chExt cx="98811" cy="255406"/>
          </a:xfrm>
        </p:grpSpPr>
        <p:sp>
          <p:nvSpPr>
            <p:cNvPr id="377" name="Google Shape;377;p16"/>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78" name="Google Shape;378;p16"/>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79" name="Google Shape;379;p16"/>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80" name="Google Shape;380;p16"/>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81" name="Google Shape;381;p16"/>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82" name="Google Shape;382;p16"/>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83" name="Google Shape;383;p16"/>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84" name="Google Shape;384;p16"/>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385" name="Google Shape;385;p16"/>
          <p:cNvGrpSpPr/>
          <p:nvPr/>
        </p:nvGrpSpPr>
        <p:grpSpPr>
          <a:xfrm>
            <a:off x="2337627" y="3678325"/>
            <a:ext cx="118573" cy="328376"/>
            <a:chOff x="3598964" y="244676"/>
            <a:chExt cx="98811" cy="255406"/>
          </a:xfrm>
        </p:grpSpPr>
        <p:sp>
          <p:nvSpPr>
            <p:cNvPr id="386" name="Google Shape;386;p16"/>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87" name="Google Shape;387;p16"/>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88" name="Google Shape;388;p16"/>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89" name="Google Shape;389;p16"/>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90" name="Google Shape;390;p16"/>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91" name="Google Shape;391;p16"/>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92" name="Google Shape;392;p16"/>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393" name="Google Shape;393;p16"/>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sp>
        <p:nvSpPr>
          <p:cNvPr id="394" name="Google Shape;394;p16"/>
          <p:cNvSpPr/>
          <p:nvPr/>
        </p:nvSpPr>
        <p:spPr>
          <a:xfrm rot="2817929">
            <a:off x="5378272" y="-205353"/>
            <a:ext cx="531916" cy="531916"/>
          </a:xfrm>
          <a:prstGeom prst="rect">
            <a:avLst/>
          </a:prstGeom>
          <a:solidFill>
            <a:srgbClr val="555555">
              <a:alpha val="31760"/>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6"/>
          <p:cNvSpPr txBox="1">
            <a:spLocks noGrp="1"/>
          </p:cNvSpPr>
          <p:nvPr>
            <p:ph type="title"/>
          </p:nvPr>
        </p:nvSpPr>
        <p:spPr>
          <a:xfrm>
            <a:off x="593250" y="1077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Model Metrics</a:t>
            </a:r>
            <a:endParaRPr>
              <a:solidFill>
                <a:schemeClr val="lt1"/>
              </a:solidFill>
            </a:endParaRPr>
          </a:p>
        </p:txBody>
      </p:sp>
      <p:sp>
        <p:nvSpPr>
          <p:cNvPr id="396" name="Google Shape;396;p16"/>
          <p:cNvSpPr txBox="1">
            <a:spLocks noGrp="1"/>
          </p:cNvSpPr>
          <p:nvPr>
            <p:ph type="body" idx="1"/>
          </p:nvPr>
        </p:nvSpPr>
        <p:spPr>
          <a:xfrm>
            <a:off x="270325" y="698450"/>
            <a:ext cx="3599700" cy="4378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Clr>
                <a:schemeClr val="lt1"/>
              </a:buClr>
              <a:buSzPts val="1400"/>
              <a:buChar char="●"/>
            </a:pPr>
            <a:r>
              <a:rPr lang="en" sz="1400" dirty="0">
                <a:solidFill>
                  <a:schemeClr val="lt1"/>
                </a:solidFill>
              </a:rPr>
              <a:t>For the final model</a:t>
            </a:r>
            <a:r>
              <a:rPr lang="en" sz="1400" dirty="0" smtClean="0">
                <a:solidFill>
                  <a:schemeClr val="lt1"/>
                </a:solidFill>
              </a:rPr>
              <a:t>: Average values-</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dirty="0">
                <a:solidFill>
                  <a:schemeClr val="lt1"/>
                </a:solidFill>
              </a:rPr>
              <a:t>Validation accuracy = 90.00%</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dirty="0">
                <a:solidFill>
                  <a:schemeClr val="lt1"/>
                </a:solidFill>
              </a:rPr>
              <a:t>F1 score(micro) = 0.90</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dirty="0">
                <a:solidFill>
                  <a:schemeClr val="lt1"/>
                </a:solidFill>
              </a:rPr>
              <a:t>F1 score(macro) = 0.86</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dirty="0">
                <a:solidFill>
                  <a:schemeClr val="lt1"/>
                </a:solidFill>
              </a:rPr>
              <a:t>Precision = 0.93</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dirty="0">
                <a:solidFill>
                  <a:schemeClr val="lt1"/>
                </a:solidFill>
              </a:rPr>
              <a:t>Recall = 0.9</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dirty="0">
                <a:solidFill>
                  <a:schemeClr val="lt1"/>
                </a:solidFill>
              </a:rPr>
              <a:t>Random search was used for the hyperparameter optimization of our model </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dirty="0">
                <a:solidFill>
                  <a:schemeClr val="lt1"/>
                </a:solidFill>
              </a:rPr>
              <a:t>Accuracy on the training set is 100%</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dirty="0">
                <a:solidFill>
                  <a:schemeClr val="lt1"/>
                </a:solidFill>
              </a:rPr>
              <a:t>Accuracy on validation set was 80%, but after adding regularization I was able to achieve 90% validation accuracy(which is neither overfitting nor underfitting I believe)</a:t>
            </a:r>
            <a:endParaRPr sz="1400">
              <a:solidFill>
                <a:schemeClr val="lt1"/>
              </a:solidFill>
            </a:endParaRPr>
          </a:p>
          <a:p>
            <a:pPr marL="914400" lvl="0" indent="0" algn="l" rtl="0">
              <a:lnSpc>
                <a:spcPct val="115000"/>
              </a:lnSpc>
              <a:spcBef>
                <a:spcPts val="1200"/>
              </a:spcBef>
              <a:spcAft>
                <a:spcPts val="1200"/>
              </a:spcAft>
              <a:buNone/>
            </a:pPr>
            <a:endParaRPr sz="1400">
              <a:solidFill>
                <a:schemeClr val="lt1"/>
              </a:solidFill>
            </a:endParaRPr>
          </a:p>
        </p:txBody>
      </p:sp>
      <p:grpSp>
        <p:nvGrpSpPr>
          <p:cNvPr id="397" name="Google Shape;397;p16"/>
          <p:cNvGrpSpPr/>
          <p:nvPr/>
        </p:nvGrpSpPr>
        <p:grpSpPr>
          <a:xfrm>
            <a:off x="3691825" y="107750"/>
            <a:ext cx="5285125" cy="3970000"/>
            <a:chOff x="3641875" y="1105625"/>
            <a:chExt cx="5285125" cy="3970000"/>
          </a:xfrm>
        </p:grpSpPr>
        <p:pic>
          <p:nvPicPr>
            <p:cNvPr id="398" name="Google Shape;398;p16"/>
            <p:cNvPicPr preferRelativeResize="0"/>
            <p:nvPr/>
          </p:nvPicPr>
          <p:blipFill>
            <a:blip r:embed="rId4">
              <a:alphaModFix/>
            </a:blip>
            <a:stretch>
              <a:fillRect/>
            </a:stretch>
          </p:blipFill>
          <p:spPr>
            <a:xfrm>
              <a:off x="3641875" y="1105625"/>
              <a:ext cx="5285125" cy="3480025"/>
            </a:xfrm>
            <a:prstGeom prst="rect">
              <a:avLst/>
            </a:prstGeom>
            <a:noFill/>
            <a:ln>
              <a:noFill/>
            </a:ln>
          </p:spPr>
        </p:pic>
        <p:sp>
          <p:nvSpPr>
            <p:cNvPr id="399" name="Google Shape;399;p16"/>
            <p:cNvSpPr txBox="1"/>
            <p:nvPr/>
          </p:nvSpPr>
          <p:spPr>
            <a:xfrm>
              <a:off x="4974525" y="4536825"/>
              <a:ext cx="3620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a:solidFill>
                    <a:schemeClr val="lt1"/>
                  </a:solidFill>
                  <a:latin typeface="Lato"/>
                  <a:ea typeface="Lato"/>
                  <a:cs typeface="Lato"/>
                  <a:sym typeface="Lato"/>
                </a:rPr>
                <a:t>Confusion Matrix</a:t>
              </a:r>
              <a:endParaRPr sz="2300">
                <a:solidFill>
                  <a:schemeClr val="lt1"/>
                </a:solidFill>
                <a:latin typeface="Lato"/>
                <a:ea typeface="Lato"/>
                <a:cs typeface="Lato"/>
                <a:sym typeface="La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7"/>
          <p:cNvSpPr/>
          <p:nvPr/>
        </p:nvSpPr>
        <p:spPr>
          <a:xfrm>
            <a:off x="5" y="11"/>
            <a:ext cx="9144000" cy="5143500"/>
          </a:xfrm>
          <a:prstGeom prst="rect">
            <a:avLst/>
          </a:prstGeom>
          <a:solidFill>
            <a:srgbClr val="343434"/>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5" name="Google Shape;405;p17"/>
          <p:cNvPicPr preferRelativeResize="0"/>
          <p:nvPr/>
        </p:nvPicPr>
        <p:blipFill rotWithShape="1">
          <a:blip r:embed="rId3">
            <a:alphaModFix/>
          </a:blip>
          <a:srcRect/>
          <a:stretch/>
        </p:blipFill>
        <p:spPr>
          <a:xfrm rot="-2097195">
            <a:off x="6096202" y="863537"/>
            <a:ext cx="2923546" cy="4546145"/>
          </a:xfrm>
          <a:prstGeom prst="rect">
            <a:avLst/>
          </a:prstGeom>
          <a:noFill/>
          <a:ln>
            <a:noFill/>
          </a:ln>
        </p:spPr>
      </p:pic>
      <p:sp>
        <p:nvSpPr>
          <p:cNvPr id="406" name="Google Shape;406;p17"/>
          <p:cNvSpPr/>
          <p:nvPr/>
        </p:nvSpPr>
        <p:spPr>
          <a:xfrm rot="3815004">
            <a:off x="4490941" y="4316031"/>
            <a:ext cx="1242766" cy="98034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7" name="Google Shape;407;p17"/>
          <p:cNvGrpSpPr/>
          <p:nvPr/>
        </p:nvGrpSpPr>
        <p:grpSpPr>
          <a:xfrm rot="5400000">
            <a:off x="4757757" y="2810279"/>
            <a:ext cx="127041" cy="306488"/>
            <a:chOff x="3598963" y="244676"/>
            <a:chExt cx="98811" cy="255406"/>
          </a:xfrm>
        </p:grpSpPr>
        <p:sp>
          <p:nvSpPr>
            <p:cNvPr id="408" name="Google Shape;408;p17"/>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09" name="Google Shape;409;p17"/>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10" name="Google Shape;410;p17"/>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11" name="Google Shape;411;p17"/>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12" name="Google Shape;412;p17"/>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13" name="Google Shape;413;p17"/>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14" name="Google Shape;414;p17"/>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15" name="Google Shape;415;p17"/>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416" name="Google Shape;416;p17"/>
          <p:cNvGrpSpPr/>
          <p:nvPr/>
        </p:nvGrpSpPr>
        <p:grpSpPr>
          <a:xfrm>
            <a:off x="3927106" y="314579"/>
            <a:ext cx="118573" cy="328376"/>
            <a:chOff x="3598963" y="244676"/>
            <a:chExt cx="98811" cy="255406"/>
          </a:xfrm>
        </p:grpSpPr>
        <p:sp>
          <p:nvSpPr>
            <p:cNvPr id="417" name="Google Shape;417;p17"/>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18" name="Google Shape;418;p17"/>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19" name="Google Shape;419;p17"/>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20" name="Google Shape;420;p17"/>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21" name="Google Shape;421;p17"/>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22" name="Google Shape;422;p17"/>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23" name="Google Shape;423;p17"/>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24" name="Google Shape;424;p17"/>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425" name="Google Shape;425;p17"/>
          <p:cNvGrpSpPr/>
          <p:nvPr/>
        </p:nvGrpSpPr>
        <p:grpSpPr>
          <a:xfrm rot="1713340">
            <a:off x="174122" y="1757179"/>
            <a:ext cx="92359" cy="248646"/>
            <a:chOff x="3598963" y="244676"/>
            <a:chExt cx="98811" cy="255406"/>
          </a:xfrm>
        </p:grpSpPr>
        <p:sp>
          <p:nvSpPr>
            <p:cNvPr id="426" name="Google Shape;426;p17"/>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27" name="Google Shape;427;p17"/>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28" name="Google Shape;428;p17"/>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29" name="Google Shape;429;p17"/>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30" name="Google Shape;430;p17"/>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31" name="Google Shape;431;p17"/>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32" name="Google Shape;432;p17"/>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33" name="Google Shape;433;p17"/>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434" name="Google Shape;434;p17"/>
          <p:cNvGrpSpPr/>
          <p:nvPr/>
        </p:nvGrpSpPr>
        <p:grpSpPr>
          <a:xfrm>
            <a:off x="474676" y="4373726"/>
            <a:ext cx="118573" cy="328376"/>
            <a:chOff x="3598963" y="244676"/>
            <a:chExt cx="98811" cy="255406"/>
          </a:xfrm>
        </p:grpSpPr>
        <p:sp>
          <p:nvSpPr>
            <p:cNvPr id="435" name="Google Shape;435;p17"/>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36" name="Google Shape;436;p17"/>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37" name="Google Shape;437;p17"/>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38" name="Google Shape;438;p17"/>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39" name="Google Shape;439;p17"/>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40" name="Google Shape;440;p17"/>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41" name="Google Shape;441;p17"/>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42" name="Google Shape;442;p17"/>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443" name="Google Shape;443;p17"/>
          <p:cNvGrpSpPr/>
          <p:nvPr/>
        </p:nvGrpSpPr>
        <p:grpSpPr>
          <a:xfrm>
            <a:off x="2142851" y="3678326"/>
            <a:ext cx="118573" cy="328376"/>
            <a:chOff x="3598963" y="244676"/>
            <a:chExt cx="98811" cy="255406"/>
          </a:xfrm>
        </p:grpSpPr>
        <p:sp>
          <p:nvSpPr>
            <p:cNvPr id="444" name="Google Shape;444;p17"/>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45" name="Google Shape;445;p17"/>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46" name="Google Shape;446;p17"/>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47" name="Google Shape;447;p17"/>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48" name="Google Shape;448;p17"/>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49" name="Google Shape;449;p17"/>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0" name="Google Shape;450;p17"/>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1" name="Google Shape;451;p17"/>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452" name="Google Shape;452;p17"/>
          <p:cNvGrpSpPr/>
          <p:nvPr/>
        </p:nvGrpSpPr>
        <p:grpSpPr>
          <a:xfrm>
            <a:off x="2337626" y="3678326"/>
            <a:ext cx="118573" cy="328376"/>
            <a:chOff x="3598963" y="244676"/>
            <a:chExt cx="98811" cy="255406"/>
          </a:xfrm>
        </p:grpSpPr>
        <p:sp>
          <p:nvSpPr>
            <p:cNvPr id="453" name="Google Shape;453;p17"/>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4" name="Google Shape;454;p17"/>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5" name="Google Shape;455;p17"/>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6" name="Google Shape;456;p17"/>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7" name="Google Shape;457;p17"/>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8" name="Google Shape;458;p17"/>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59" name="Google Shape;459;p17"/>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60" name="Google Shape;460;p17"/>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sp>
        <p:nvSpPr>
          <p:cNvPr id="461" name="Google Shape;461;p17"/>
          <p:cNvSpPr/>
          <p:nvPr/>
        </p:nvSpPr>
        <p:spPr>
          <a:xfrm rot="2817929">
            <a:off x="5378272" y="-205353"/>
            <a:ext cx="531916" cy="53191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7"/>
          <p:cNvSpPr txBox="1">
            <a:spLocks noGrp="1"/>
          </p:cNvSpPr>
          <p:nvPr>
            <p:ph type="title"/>
          </p:nvPr>
        </p:nvSpPr>
        <p:spPr>
          <a:xfrm>
            <a:off x="729450" y="6328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Model comparison</a:t>
            </a:r>
            <a:endParaRPr>
              <a:solidFill>
                <a:schemeClr val="lt1"/>
              </a:solidFill>
            </a:endParaRPr>
          </a:p>
        </p:txBody>
      </p:sp>
      <p:sp>
        <p:nvSpPr>
          <p:cNvPr id="463" name="Google Shape;463;p17"/>
          <p:cNvSpPr txBox="1">
            <a:spLocks noGrp="1"/>
          </p:cNvSpPr>
          <p:nvPr>
            <p:ph type="body" idx="1"/>
          </p:nvPr>
        </p:nvSpPr>
        <p:spPr>
          <a:xfrm>
            <a:off x="729450" y="1393075"/>
            <a:ext cx="7688700" cy="32457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600">
              <a:solidFill>
                <a:schemeClr val="lt1"/>
              </a:solidFill>
            </a:endParaRPr>
          </a:p>
          <a:p>
            <a:pPr marL="457200" lvl="0" indent="0" algn="l" rtl="0">
              <a:lnSpc>
                <a:spcPct val="115000"/>
              </a:lnSpc>
              <a:spcBef>
                <a:spcPts val="1200"/>
              </a:spcBef>
              <a:spcAft>
                <a:spcPts val="1200"/>
              </a:spcAft>
              <a:buSzPts val="1300"/>
              <a:buNone/>
            </a:pPr>
            <a:endParaRPr sz="1600">
              <a:solidFill>
                <a:schemeClr val="lt1"/>
              </a:solidFill>
            </a:endParaRPr>
          </a:p>
        </p:txBody>
      </p:sp>
      <p:graphicFrame>
        <p:nvGraphicFramePr>
          <p:cNvPr id="464" name="Google Shape;464;p17"/>
          <p:cNvGraphicFramePr/>
          <p:nvPr/>
        </p:nvGraphicFramePr>
        <p:xfrm>
          <a:off x="952500" y="1591050"/>
          <a:ext cx="7239000" cy="1859220"/>
        </p:xfrm>
        <a:graphic>
          <a:graphicData uri="http://schemas.openxmlformats.org/drawingml/2006/table">
            <a:tbl>
              <a:tblPr>
                <a:noFill/>
                <a:tableStyleId>{B91AB7A9-7B35-4ADA-890A-3FBB62058979}</a:tableStyleId>
              </a:tblPr>
              <a:tblGrid>
                <a:gridCol w="2413000"/>
                <a:gridCol w="2413000"/>
                <a:gridCol w="2413000"/>
              </a:tblGrid>
              <a:tr h="569300">
                <a:tc>
                  <a:txBody>
                    <a:bodyPr/>
                    <a:lstStyle/>
                    <a:p>
                      <a:pPr marL="0" lvl="0" indent="0" algn="l" rtl="0">
                        <a:spcBef>
                          <a:spcPts val="0"/>
                        </a:spcBef>
                        <a:spcAft>
                          <a:spcPts val="0"/>
                        </a:spcAft>
                        <a:buNone/>
                      </a:pPr>
                      <a:r>
                        <a:rPr lang="en" b="1">
                          <a:solidFill>
                            <a:schemeClr val="lt1"/>
                          </a:solidFill>
                        </a:rPr>
                        <a:t>LSTM model pretrained on English Google News 200B corpus</a:t>
                      </a:r>
                      <a:endParaRPr b="1">
                        <a:solidFill>
                          <a:schemeClr val="lt1"/>
                        </a:solidFill>
                      </a:endParaRPr>
                    </a:p>
                  </a:txBody>
                  <a:tcPr marL="91425" marR="91425" marT="91425" marB="91425"/>
                </a:tc>
                <a:tc>
                  <a:txBody>
                    <a:bodyPr/>
                    <a:lstStyle/>
                    <a:p>
                      <a:pPr marL="0" lvl="0" indent="0" algn="l" rtl="0">
                        <a:spcBef>
                          <a:spcPts val="0"/>
                        </a:spcBef>
                        <a:spcAft>
                          <a:spcPts val="0"/>
                        </a:spcAft>
                        <a:buNone/>
                      </a:pPr>
                      <a:r>
                        <a:rPr lang="en" b="1">
                          <a:solidFill>
                            <a:schemeClr val="lt1"/>
                          </a:solidFill>
                        </a:rPr>
                        <a:t>BERT pre-trained on BookCorpus dataset(bert-base-uncased)</a:t>
                      </a:r>
                      <a:endParaRPr b="1">
                        <a:solidFill>
                          <a:schemeClr val="lt1"/>
                        </a:solidFill>
                      </a:endParaRPr>
                    </a:p>
                  </a:txBody>
                  <a:tcPr marL="91425" marR="91425" marT="91425" marB="91425"/>
                </a:tc>
                <a:tc>
                  <a:txBody>
                    <a:bodyPr/>
                    <a:lstStyle/>
                    <a:p>
                      <a:pPr marL="0" lvl="0" indent="0" algn="l" rtl="0">
                        <a:spcBef>
                          <a:spcPts val="0"/>
                        </a:spcBef>
                        <a:spcAft>
                          <a:spcPts val="0"/>
                        </a:spcAft>
                        <a:buNone/>
                      </a:pPr>
                      <a:r>
                        <a:rPr lang="en" b="1">
                          <a:solidFill>
                            <a:schemeClr val="lt1"/>
                          </a:solidFill>
                        </a:rPr>
                        <a:t>BERT pre-trained on multiple Law datasets</a:t>
                      </a:r>
                      <a:endParaRPr b="1">
                        <a:solidFill>
                          <a:schemeClr val="lt1"/>
                        </a:solidFill>
                      </a:endParaRPr>
                    </a:p>
                  </a:txBody>
                  <a:tcPr marL="91425" marR="91425" marT="91425" marB="91425"/>
                </a:tc>
              </a:tr>
              <a:tr h="981275">
                <a:tc>
                  <a:txBody>
                    <a:bodyPr/>
                    <a:lstStyle/>
                    <a:p>
                      <a:pPr marL="0" lvl="0" indent="0" algn="l" rtl="0">
                        <a:spcBef>
                          <a:spcPts val="0"/>
                        </a:spcBef>
                        <a:spcAft>
                          <a:spcPts val="0"/>
                        </a:spcAft>
                        <a:buNone/>
                      </a:pPr>
                      <a:r>
                        <a:rPr lang="en">
                          <a:solidFill>
                            <a:schemeClr val="lt1"/>
                          </a:solidFill>
                        </a:rPr>
                        <a:t>Training accuracy: 98.33%</a:t>
                      </a:r>
                      <a:endParaRPr>
                        <a:solidFill>
                          <a:schemeClr val="lt1"/>
                        </a:solidFill>
                      </a:endParaRPr>
                    </a:p>
                    <a:p>
                      <a:pPr marL="0" lvl="0" indent="0" algn="l" rtl="0">
                        <a:spcBef>
                          <a:spcPts val="0"/>
                        </a:spcBef>
                        <a:spcAft>
                          <a:spcPts val="0"/>
                        </a:spcAft>
                        <a:buNone/>
                      </a:pPr>
                      <a:r>
                        <a:rPr lang="en">
                          <a:solidFill>
                            <a:schemeClr val="lt1"/>
                          </a:solidFill>
                        </a:rPr>
                        <a:t>Validation accuracy: 46.67%</a:t>
                      </a:r>
                      <a:endParaRPr>
                        <a:solidFill>
                          <a:schemeClr val="lt1"/>
                        </a:solidFill>
                      </a:endParaRPr>
                    </a:p>
                    <a:p>
                      <a:pPr marL="0" lvl="0" indent="0" algn="l" rtl="0">
                        <a:spcBef>
                          <a:spcPts val="0"/>
                        </a:spcBef>
                        <a:spcAft>
                          <a:spcPts val="0"/>
                        </a:spcAft>
                        <a:buNone/>
                      </a:pPr>
                      <a:r>
                        <a:rPr lang="en">
                          <a:solidFill>
                            <a:schemeClr val="lt1"/>
                          </a:solidFill>
                        </a:rPr>
                        <a:t>Overfitting</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Training accuracy: 75%</a:t>
                      </a:r>
                      <a:endParaRPr>
                        <a:solidFill>
                          <a:schemeClr val="lt1"/>
                        </a:solidFill>
                      </a:endParaRPr>
                    </a:p>
                    <a:p>
                      <a:pPr marL="0" lvl="0" indent="0" algn="l" rtl="0">
                        <a:spcBef>
                          <a:spcPts val="0"/>
                        </a:spcBef>
                        <a:spcAft>
                          <a:spcPts val="0"/>
                        </a:spcAft>
                        <a:buNone/>
                      </a:pPr>
                      <a:r>
                        <a:rPr lang="en">
                          <a:solidFill>
                            <a:schemeClr val="lt1"/>
                          </a:solidFill>
                        </a:rPr>
                        <a:t>Validation accuracy: 40%</a:t>
                      </a:r>
                      <a:endParaRPr>
                        <a:solidFill>
                          <a:schemeClr val="lt1"/>
                        </a:solidFill>
                      </a:endParaRPr>
                    </a:p>
                    <a:p>
                      <a:pPr marL="0" lvl="0" indent="0" algn="l" rtl="0">
                        <a:spcBef>
                          <a:spcPts val="0"/>
                        </a:spcBef>
                        <a:spcAft>
                          <a:spcPts val="0"/>
                        </a:spcAft>
                        <a:buNone/>
                      </a:pPr>
                      <a:r>
                        <a:rPr lang="en">
                          <a:solidFill>
                            <a:schemeClr val="lt1"/>
                          </a:solidFill>
                        </a:rPr>
                        <a:t>Underfitting</a:t>
                      </a:r>
                      <a:endParaRPr>
                        <a:solidFill>
                          <a:schemeClr val="lt1"/>
                        </a:solidFill>
                      </a:endParaRPr>
                    </a:p>
                  </a:txBody>
                  <a:tcPr marL="91425" marR="91425" marT="91425" marB="91425"/>
                </a:tc>
                <a:tc>
                  <a:txBody>
                    <a:bodyPr/>
                    <a:lstStyle/>
                    <a:p>
                      <a:pPr marL="0" lvl="0" indent="0" algn="l" rtl="0">
                        <a:spcBef>
                          <a:spcPts val="0"/>
                        </a:spcBef>
                        <a:spcAft>
                          <a:spcPts val="0"/>
                        </a:spcAft>
                        <a:buNone/>
                      </a:pPr>
                      <a:r>
                        <a:rPr lang="en">
                          <a:solidFill>
                            <a:schemeClr val="lt1"/>
                          </a:solidFill>
                        </a:rPr>
                        <a:t>Training accuracy: 100.00%</a:t>
                      </a:r>
                      <a:endParaRPr>
                        <a:solidFill>
                          <a:schemeClr val="lt1"/>
                        </a:solidFill>
                      </a:endParaRPr>
                    </a:p>
                    <a:p>
                      <a:pPr marL="0" lvl="0" indent="0" algn="l" rtl="0">
                        <a:spcBef>
                          <a:spcPts val="0"/>
                        </a:spcBef>
                        <a:spcAft>
                          <a:spcPts val="0"/>
                        </a:spcAft>
                        <a:buNone/>
                      </a:pPr>
                      <a:r>
                        <a:rPr lang="en">
                          <a:solidFill>
                            <a:schemeClr val="lt1"/>
                          </a:solidFill>
                        </a:rPr>
                        <a:t>Validation accuracy: 90.00%</a:t>
                      </a:r>
                      <a:endParaRPr>
                        <a:solidFill>
                          <a:schemeClr val="lt1"/>
                        </a:solidFill>
                      </a:endParaRPr>
                    </a:p>
                    <a:p>
                      <a:pPr marL="0" lvl="0" indent="0" algn="l" rtl="0">
                        <a:spcBef>
                          <a:spcPts val="0"/>
                        </a:spcBef>
                        <a:spcAft>
                          <a:spcPts val="0"/>
                        </a:spcAft>
                        <a:buNone/>
                      </a:pPr>
                      <a:r>
                        <a:rPr lang="en">
                          <a:solidFill>
                            <a:schemeClr val="lt1"/>
                          </a:solidFill>
                        </a:rPr>
                        <a:t>Best model</a:t>
                      </a:r>
                      <a:endParaRPr>
                        <a:solidFill>
                          <a:schemeClr val="lt1"/>
                        </a:solidFill>
                      </a:endParaRPr>
                    </a:p>
                  </a:txBody>
                  <a:tcPr marL="91425" marR="91425" marT="91425" marB="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8"/>
          <p:cNvSpPr/>
          <p:nvPr/>
        </p:nvSpPr>
        <p:spPr>
          <a:xfrm>
            <a:off x="5" y="11"/>
            <a:ext cx="9144000" cy="5143500"/>
          </a:xfrm>
          <a:prstGeom prst="rect">
            <a:avLst/>
          </a:prstGeom>
          <a:solidFill>
            <a:srgbClr val="343434"/>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0" name="Google Shape;470;p18"/>
          <p:cNvPicPr preferRelativeResize="0"/>
          <p:nvPr/>
        </p:nvPicPr>
        <p:blipFill rotWithShape="1">
          <a:blip r:embed="rId3">
            <a:alphaModFix/>
          </a:blip>
          <a:srcRect/>
          <a:stretch/>
        </p:blipFill>
        <p:spPr>
          <a:xfrm rot="-2097195">
            <a:off x="6096202" y="863537"/>
            <a:ext cx="2923546" cy="4546145"/>
          </a:xfrm>
          <a:prstGeom prst="rect">
            <a:avLst/>
          </a:prstGeom>
          <a:noFill/>
          <a:ln>
            <a:noFill/>
          </a:ln>
        </p:spPr>
      </p:pic>
      <p:sp>
        <p:nvSpPr>
          <p:cNvPr id="471" name="Google Shape;471;p18"/>
          <p:cNvSpPr/>
          <p:nvPr/>
        </p:nvSpPr>
        <p:spPr>
          <a:xfrm rot="3815004">
            <a:off x="4490941" y="4316031"/>
            <a:ext cx="1242766" cy="98034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2" name="Google Shape;472;p18"/>
          <p:cNvGrpSpPr/>
          <p:nvPr/>
        </p:nvGrpSpPr>
        <p:grpSpPr>
          <a:xfrm rot="5400000">
            <a:off x="4757757" y="2810279"/>
            <a:ext cx="127041" cy="306488"/>
            <a:chOff x="3598963" y="244676"/>
            <a:chExt cx="98811" cy="255406"/>
          </a:xfrm>
        </p:grpSpPr>
        <p:sp>
          <p:nvSpPr>
            <p:cNvPr id="473" name="Google Shape;473;p18"/>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74" name="Google Shape;474;p18"/>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75" name="Google Shape;475;p18"/>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76" name="Google Shape;476;p18"/>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77" name="Google Shape;477;p18"/>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78" name="Google Shape;478;p18"/>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79" name="Google Shape;479;p18"/>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80" name="Google Shape;480;p18"/>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9A9A9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481" name="Google Shape;481;p18"/>
          <p:cNvGrpSpPr/>
          <p:nvPr/>
        </p:nvGrpSpPr>
        <p:grpSpPr>
          <a:xfrm>
            <a:off x="3927106" y="314579"/>
            <a:ext cx="118573" cy="328376"/>
            <a:chOff x="3598963" y="244676"/>
            <a:chExt cx="98811" cy="255406"/>
          </a:xfrm>
        </p:grpSpPr>
        <p:sp>
          <p:nvSpPr>
            <p:cNvPr id="482" name="Google Shape;482;p18"/>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83" name="Google Shape;483;p18"/>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84" name="Google Shape;484;p18"/>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85" name="Google Shape;485;p18"/>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86" name="Google Shape;486;p18"/>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87" name="Google Shape;487;p18"/>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88" name="Google Shape;488;p18"/>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89" name="Google Shape;489;p18"/>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490" name="Google Shape;490;p18"/>
          <p:cNvGrpSpPr/>
          <p:nvPr/>
        </p:nvGrpSpPr>
        <p:grpSpPr>
          <a:xfrm rot="1713340">
            <a:off x="174122" y="1757179"/>
            <a:ext cx="92359" cy="248646"/>
            <a:chOff x="3598963" y="244676"/>
            <a:chExt cx="98811" cy="255406"/>
          </a:xfrm>
        </p:grpSpPr>
        <p:sp>
          <p:nvSpPr>
            <p:cNvPr id="491" name="Google Shape;491;p18"/>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92" name="Google Shape;492;p18"/>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93" name="Google Shape;493;p18"/>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94" name="Google Shape;494;p18"/>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95" name="Google Shape;495;p18"/>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96" name="Google Shape;496;p18"/>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97" name="Google Shape;497;p18"/>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498" name="Google Shape;498;p18"/>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499" name="Google Shape;499;p18"/>
          <p:cNvGrpSpPr/>
          <p:nvPr/>
        </p:nvGrpSpPr>
        <p:grpSpPr>
          <a:xfrm>
            <a:off x="474676" y="4373726"/>
            <a:ext cx="118573" cy="328376"/>
            <a:chOff x="3598963" y="244676"/>
            <a:chExt cx="98811" cy="255406"/>
          </a:xfrm>
        </p:grpSpPr>
        <p:sp>
          <p:nvSpPr>
            <p:cNvPr id="500" name="Google Shape;500;p18"/>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01" name="Google Shape;501;p18"/>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02" name="Google Shape;502;p18"/>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03" name="Google Shape;503;p18"/>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04" name="Google Shape;504;p18"/>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05" name="Google Shape;505;p18"/>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06" name="Google Shape;506;p18"/>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07" name="Google Shape;507;p18"/>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508" name="Google Shape;508;p18"/>
          <p:cNvGrpSpPr/>
          <p:nvPr/>
        </p:nvGrpSpPr>
        <p:grpSpPr>
          <a:xfrm>
            <a:off x="2142851" y="3678326"/>
            <a:ext cx="118573" cy="328376"/>
            <a:chOff x="3598963" y="244676"/>
            <a:chExt cx="98811" cy="255406"/>
          </a:xfrm>
        </p:grpSpPr>
        <p:sp>
          <p:nvSpPr>
            <p:cNvPr id="509" name="Google Shape;509;p18"/>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10" name="Google Shape;510;p18"/>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11" name="Google Shape;511;p18"/>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12" name="Google Shape;512;p18"/>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13" name="Google Shape;513;p18"/>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14" name="Google Shape;514;p18"/>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15" name="Google Shape;515;p18"/>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16" name="Google Shape;516;p18"/>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grpSp>
        <p:nvGrpSpPr>
          <p:cNvPr id="517" name="Google Shape;517;p18"/>
          <p:cNvGrpSpPr/>
          <p:nvPr/>
        </p:nvGrpSpPr>
        <p:grpSpPr>
          <a:xfrm>
            <a:off x="2337626" y="3678326"/>
            <a:ext cx="118573" cy="328376"/>
            <a:chOff x="3598963" y="244676"/>
            <a:chExt cx="98811" cy="255406"/>
          </a:xfrm>
        </p:grpSpPr>
        <p:sp>
          <p:nvSpPr>
            <p:cNvPr id="518" name="Google Shape;518;p18"/>
            <p:cNvSpPr/>
            <p:nvPr/>
          </p:nvSpPr>
          <p:spPr>
            <a:xfrm rot="5400000">
              <a:off x="3662478"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19" name="Google Shape;519;p18"/>
            <p:cNvSpPr/>
            <p:nvPr/>
          </p:nvSpPr>
          <p:spPr>
            <a:xfrm rot="5400000">
              <a:off x="3662478"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20" name="Google Shape;520;p18"/>
            <p:cNvSpPr/>
            <p:nvPr/>
          </p:nvSpPr>
          <p:spPr>
            <a:xfrm rot="5400000">
              <a:off x="3596785" y="246854"/>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21" name="Google Shape;521;p18"/>
            <p:cNvSpPr/>
            <p:nvPr/>
          </p:nvSpPr>
          <p:spPr>
            <a:xfrm rot="5400000">
              <a:off x="3596785" y="464785"/>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22" name="Google Shape;522;p18"/>
            <p:cNvSpPr/>
            <p:nvPr/>
          </p:nvSpPr>
          <p:spPr>
            <a:xfrm rot="5400000">
              <a:off x="3662478"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23" name="Google Shape;523;p18"/>
            <p:cNvSpPr/>
            <p:nvPr/>
          </p:nvSpPr>
          <p:spPr>
            <a:xfrm rot="5400000">
              <a:off x="3596785" y="321179"/>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24" name="Google Shape;524;p18"/>
            <p:cNvSpPr/>
            <p:nvPr/>
          </p:nvSpPr>
          <p:spPr>
            <a:xfrm rot="5400000">
              <a:off x="3662478"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sp>
          <p:nvSpPr>
            <p:cNvPr id="525" name="Google Shape;525;p18"/>
            <p:cNvSpPr/>
            <p:nvPr/>
          </p:nvSpPr>
          <p:spPr>
            <a:xfrm rot="5400000">
              <a:off x="3596785" y="393631"/>
              <a:ext cx="37475" cy="33118"/>
            </a:xfrm>
            <a:custGeom>
              <a:avLst/>
              <a:gdLst/>
              <a:ahLst/>
              <a:cxnLst/>
              <a:rect l="l" t="t" r="r" b="b"/>
              <a:pathLst>
                <a:path w="38734" h="38734" extrusionOk="0">
                  <a:moveTo>
                    <a:pt x="32432" y="0"/>
                  </a:moveTo>
                  <a:lnTo>
                    <a:pt x="6394" y="0"/>
                  </a:lnTo>
                  <a:lnTo>
                    <a:pt x="5559" y="40"/>
                  </a:lnTo>
                  <a:lnTo>
                    <a:pt x="0" y="5974"/>
                  </a:lnTo>
                  <a:lnTo>
                    <a:pt x="0" y="32012"/>
                  </a:lnTo>
                  <a:lnTo>
                    <a:pt x="5974" y="38407"/>
                  </a:lnTo>
                  <a:lnTo>
                    <a:pt x="32012" y="38407"/>
                  </a:lnTo>
                  <a:lnTo>
                    <a:pt x="38407" y="32432"/>
                  </a:lnTo>
                  <a:lnTo>
                    <a:pt x="38407" y="6394"/>
                  </a:lnTo>
                  <a:lnTo>
                    <a:pt x="32432" y="0"/>
                  </a:lnTo>
                  <a:close/>
                </a:path>
              </a:pathLst>
            </a:custGeom>
            <a:solidFill>
              <a:srgbClr val="555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p:txBody>
        </p:sp>
      </p:grpSp>
      <p:sp>
        <p:nvSpPr>
          <p:cNvPr id="526" name="Google Shape;526;p18"/>
          <p:cNvSpPr/>
          <p:nvPr/>
        </p:nvSpPr>
        <p:spPr>
          <a:xfrm rot="2817929">
            <a:off x="5378272" y="-205353"/>
            <a:ext cx="531916" cy="531916"/>
          </a:xfrm>
          <a:prstGeom prst="rect">
            <a:avLst/>
          </a:prstGeom>
          <a:solidFill>
            <a:srgbClr val="555555">
              <a:alpha val="31764"/>
            </a:srgbClr>
          </a:solidFill>
          <a:ln>
            <a:noFill/>
          </a:ln>
        </p:spPr>
        <p:txBody>
          <a:bodyPr spcFirstLastPara="1" wrap="square" lIns="112325" tIns="112325" rIns="112325" bIns="1123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8"/>
          <p:cNvSpPr txBox="1">
            <a:spLocks noGrp="1"/>
          </p:cNvSpPr>
          <p:nvPr>
            <p:ph type="title"/>
          </p:nvPr>
        </p:nvSpPr>
        <p:spPr>
          <a:xfrm>
            <a:off x="593250" y="3145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chemeClr val="lt1"/>
                </a:solidFill>
              </a:rPr>
              <a:t>Further Improvements</a:t>
            </a:r>
            <a:endParaRPr>
              <a:solidFill>
                <a:schemeClr val="lt1"/>
              </a:solidFill>
            </a:endParaRPr>
          </a:p>
        </p:txBody>
      </p:sp>
      <p:sp>
        <p:nvSpPr>
          <p:cNvPr id="528" name="Google Shape;528;p18"/>
          <p:cNvSpPr txBox="1">
            <a:spLocks noGrp="1"/>
          </p:cNvSpPr>
          <p:nvPr>
            <p:ph type="body" idx="1"/>
          </p:nvPr>
        </p:nvSpPr>
        <p:spPr>
          <a:xfrm>
            <a:off x="727650" y="918207"/>
            <a:ext cx="7688700" cy="30885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lt1"/>
              </a:buClr>
              <a:buSzPts val="1600"/>
              <a:buChar char="●"/>
            </a:pPr>
            <a:r>
              <a:rPr lang="en" sz="1600">
                <a:solidFill>
                  <a:schemeClr val="lt1"/>
                </a:solidFill>
              </a:rPr>
              <a:t>More accuracy can be obtained if we have more data.</a:t>
            </a:r>
            <a:endParaRPr sz="1600">
              <a:solidFill>
                <a:schemeClr val="lt1"/>
              </a:solidFill>
            </a:endParaRPr>
          </a:p>
          <a:p>
            <a:pPr marL="457200" lvl="0" indent="0" algn="l" rtl="0">
              <a:lnSpc>
                <a:spcPct val="115000"/>
              </a:lnSpc>
              <a:spcBef>
                <a:spcPts val="0"/>
              </a:spcBef>
              <a:spcAft>
                <a:spcPts val="0"/>
              </a:spcAft>
              <a:buNone/>
            </a:pP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rPr>
              <a:t>Bert can be pre-trained on multiple law datasets and fine tuned using our dataset(As of now we pre- trained  it on only  one law dataset)</a:t>
            </a:r>
            <a:endParaRPr sz="1600">
              <a:solidFill>
                <a:schemeClr val="lt1"/>
              </a:solidFill>
            </a:endParaRPr>
          </a:p>
          <a:p>
            <a:pPr marL="457200" lvl="0" indent="0" algn="l" rtl="0">
              <a:lnSpc>
                <a:spcPct val="115000"/>
              </a:lnSpc>
              <a:spcBef>
                <a:spcPts val="0"/>
              </a:spcBef>
              <a:spcAft>
                <a:spcPts val="0"/>
              </a:spcAft>
              <a:buNone/>
            </a:pP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rPr>
              <a:t>A larger version of Bert might be used which is computationally expensive.</a:t>
            </a:r>
            <a:endParaRPr sz="1600">
              <a:solidFill>
                <a:schemeClr val="lt1"/>
              </a:solidFill>
            </a:endParaRPr>
          </a:p>
          <a:p>
            <a:pPr marL="457200" lvl="0" indent="0" algn="l" rtl="0">
              <a:lnSpc>
                <a:spcPct val="115000"/>
              </a:lnSpc>
              <a:spcBef>
                <a:spcPts val="0"/>
              </a:spcBef>
              <a:spcAft>
                <a:spcPts val="0"/>
              </a:spcAft>
              <a:buNone/>
            </a:pP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rPr>
              <a:t>One of the weaknesses when using Bert architecture is that it is limited to 512 tokens,that means the maximum sequence length allowed as input is 512 words.</a:t>
            </a:r>
            <a:endParaRPr sz="1600"/>
          </a:p>
          <a:p>
            <a:pPr marL="457200" lvl="0" indent="-330200" algn="l" rtl="0">
              <a:lnSpc>
                <a:spcPct val="115000"/>
              </a:lnSpc>
              <a:spcBef>
                <a:spcPts val="0"/>
              </a:spcBef>
              <a:spcAft>
                <a:spcPts val="0"/>
              </a:spcAft>
              <a:buClr>
                <a:schemeClr val="lt1"/>
              </a:buClr>
              <a:buSzPts val="1600"/>
              <a:buNone/>
            </a:pPr>
            <a:endParaRPr sz="1600">
              <a:solidFill>
                <a:schemeClr val="lt1"/>
              </a:solidFill>
            </a:endParaRPr>
          </a:p>
          <a:p>
            <a:pPr marL="457200" lvl="0" indent="0" algn="l" rtl="0">
              <a:lnSpc>
                <a:spcPct val="115000"/>
              </a:lnSpc>
              <a:spcBef>
                <a:spcPts val="1200"/>
              </a:spcBef>
              <a:spcAft>
                <a:spcPts val="1200"/>
              </a:spcAft>
              <a:buSzPts val="1300"/>
              <a:buNone/>
            </a:pPr>
            <a:endParaRPr sz="1600">
              <a:solidFill>
                <a:schemeClr val="lt1"/>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Words>
  <PresentationFormat>On-screen Show (16:9)</PresentationFormat>
  <Paragraphs>58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Raleway</vt:lpstr>
      <vt:lpstr>Lato</vt:lpstr>
      <vt:lpstr>IBM Plex Sans</vt:lpstr>
      <vt:lpstr>Streamline</vt:lpstr>
      <vt:lpstr>Text Classification</vt:lpstr>
      <vt:lpstr>Feature Engineering</vt:lpstr>
      <vt:lpstr>Model Options Considered</vt:lpstr>
      <vt:lpstr>Final Solution- Bert Model</vt:lpstr>
      <vt:lpstr>Model Metrics</vt:lpstr>
      <vt:lpstr>Model comparison</vt:lpstr>
      <vt:lpstr>Further Improvements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dc:title>
  <cp:lastModifiedBy>hp</cp:lastModifiedBy>
  <cp:revision>1</cp:revision>
  <dcterms:modified xsi:type="dcterms:W3CDTF">2022-01-23T10:57:48Z</dcterms:modified>
</cp:coreProperties>
</file>