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undocs.org/en/E/CN.5/2020/3" TargetMode="External"/><Relationship Id="rId3" Type="http://schemas.openxmlformats.org/officeDocument/2006/relationships/hyperlink" Target="https://www.oecd.org/els/family/HC3-1-Homeless-population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shita Khanna"/>
          <p:cNvSpPr txBox="1"/>
          <p:nvPr>
            <p:ph type="body" idx="21"/>
          </p:nvPr>
        </p:nvSpPr>
        <p:spPr>
          <a:xfrm>
            <a:off x="11332725" y="7830876"/>
            <a:ext cx="3100080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Ishita Khanna </a:t>
            </a:r>
          </a:p>
        </p:txBody>
      </p:sp>
      <p:sp>
        <p:nvSpPr>
          <p:cNvPr id="152" name="From Regression to Learning the Underlying Trajectory: Forecasting the Homelessness"/>
          <p:cNvSpPr txBox="1"/>
          <p:nvPr>
            <p:ph type="ctrTitle"/>
          </p:nvPr>
        </p:nvSpPr>
        <p:spPr>
          <a:xfrm>
            <a:off x="1206498" y="3470341"/>
            <a:ext cx="21971004" cy="2857501"/>
          </a:xfrm>
          <a:prstGeom prst="rect">
            <a:avLst/>
          </a:prstGeom>
        </p:spPr>
        <p:txBody>
          <a:bodyPr/>
          <a:lstStyle>
            <a:lvl1pPr defTabSz="1779987">
              <a:defRPr spc="-169" sz="8468">
                <a:solidFill>
                  <a:srgbClr val="0096FF"/>
                </a:solidFill>
              </a:defRPr>
            </a:lvl1pPr>
          </a:lstStyle>
          <a:p>
            <a:pPr/>
            <a:r>
              <a:t>From Regression to Learning the Underlying Trajectory: Forecasting the Homelessness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37879" y="10645324"/>
            <a:ext cx="5377714" cy="3024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05164" y="10728787"/>
            <a:ext cx="28575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nteresting use-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Interesting use-cases 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8976" y="3602879"/>
            <a:ext cx="19586048" cy="494962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Initial Day 0"/>
          <p:cNvSpPr txBox="1"/>
          <p:nvPr/>
        </p:nvSpPr>
        <p:spPr>
          <a:xfrm>
            <a:off x="4133311" y="2827088"/>
            <a:ext cx="169499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Initial Day 0</a:t>
            </a:r>
          </a:p>
        </p:txBody>
      </p:sp>
      <p:sp>
        <p:nvSpPr>
          <p:cNvPr id="215" name="Ground Truth at Day 175"/>
          <p:cNvSpPr txBox="1"/>
          <p:nvPr/>
        </p:nvSpPr>
        <p:spPr>
          <a:xfrm>
            <a:off x="12920353" y="2827088"/>
            <a:ext cx="345734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Ground Truth at Day 175</a:t>
            </a:r>
          </a:p>
        </p:txBody>
      </p:sp>
      <p:sp>
        <p:nvSpPr>
          <p:cNvPr id="216" name="Prediction at Day 175"/>
          <p:cNvSpPr txBox="1"/>
          <p:nvPr/>
        </p:nvSpPr>
        <p:spPr>
          <a:xfrm>
            <a:off x="18038051" y="2827088"/>
            <a:ext cx="304464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Prediction at Day 175</a:t>
            </a:r>
          </a:p>
        </p:txBody>
      </p:sp>
      <p:sp>
        <p:nvSpPr>
          <p:cNvPr id="217" name="Predictions were made using Consistent KAE (CKAE), where modifications were made to the original KAE."/>
          <p:cNvSpPr txBox="1"/>
          <p:nvPr/>
        </p:nvSpPr>
        <p:spPr>
          <a:xfrm>
            <a:off x="16389827" y="9642716"/>
            <a:ext cx="6341096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Predictions were made using Consistent KAE (CKAE), where modifications were made to the original KAE.  </a:t>
            </a:r>
          </a:p>
        </p:txBody>
      </p:sp>
      <p:sp>
        <p:nvSpPr>
          <p:cNvPr id="218" name="Predicting SEA surface levels."/>
          <p:cNvSpPr txBox="1"/>
          <p:nvPr/>
        </p:nvSpPr>
        <p:spPr>
          <a:xfrm>
            <a:off x="9021452" y="12148828"/>
            <a:ext cx="634109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Predicting SEA surface levels.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imulation using a circular slow-manifold 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>
                <a:solidFill>
                  <a:srgbClr val="0096FF"/>
                </a:solidFill>
              </a:defRPr>
            </a:lvl1pPr>
          </a:lstStyle>
          <a:p>
            <a:pPr/>
            <a:r>
              <a:t>Simulation using a circular slow-manifold dataset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9368" y="3604117"/>
            <a:ext cx="10705787" cy="7546363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Equation"/>
          <p:cNvSpPr txBox="1"/>
          <p:nvPr/>
        </p:nvSpPr>
        <p:spPr>
          <a:xfrm>
            <a:off x="1209711" y="3917565"/>
            <a:ext cx="7844198" cy="425704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4000" i="1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xmlns:a="http://schemas.openxmlformats.org/drawingml/2006/main" sz="4000" i="1">
                                <a:solidFill>
                                  <a:srgbClr val="2121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4000" i="1">
                                <a:solidFill>
                                  <a:srgbClr val="21212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4000" i="1">
                                <a:solidFill>
                                  <a:srgbClr val="212121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  <m:f>
                              <m:fPr>
                                <m:ctrlP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  <m:type m:val="bar"/>
                              </m:fPr>
                              <m:num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</m:e>
                    </m:mr>
                    <m:mr>
                      <m:e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4000" i="1">
                                <a:solidFill>
                                  <a:srgbClr val="2121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4000" i="1">
                                <a:solidFill>
                                  <a:srgbClr val="21212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xmlns:a="http://schemas.openxmlformats.org/drawingml/2006/main" sz="4000" i="1">
                                <a:solidFill>
                                  <a:srgbClr val="212121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  <m:f>
                              <m:fPr>
                                <m:ctrlP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  <m:type m:val="bar"/>
                              </m:fPr>
                              <m:num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num>
                              <m:den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den>
                            </m:f>
                          </m:e>
                        </m:d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where</m:t>
                        </m:r>
                      </m:e>
                    </m:mr>
                    <m:mr>
                      <m:e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40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xmlns:a="http://schemas.openxmlformats.org/drawingml/2006/main" sz="4000" i="1">
                                <a:solidFill>
                                  <a:srgbClr val="2121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rgPr>
                              <m:scrLvl m:val="0"/>
                            </m:argPr>
                            <m:f>
                              <m:fPr>
                                <m:ctrlP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  <m:type m:val="bar"/>
                              </m:fPr>
                              <m:num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num>
                              <m:den>
                                <m:argPr>
                                  <m:scrLvl m:val="0"/>
                                </m:argPr>
                                <m:r>
                                  <a:rPr xmlns:a="http://schemas.openxmlformats.org/drawingml/2006/main" sz="4000" i="1">
                                    <a:solidFill>
                                      <a:srgbClr val="21212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den>
                            </m:f>
                          </m:e>
                        </m:d>
                      </m:e>
                    </m:mr>
                  </m:m>
                </m:oMath>
              </m:oMathPara>
            </a14:m>
            <a:endParaRPr sz="4000">
              <a:solidFill>
                <a:srgbClr val="21212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839" y="6005016"/>
            <a:ext cx="10370883" cy="6694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73268" y="5831592"/>
            <a:ext cx="10545997" cy="7040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Motivation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57" name="Add some bullet points to why do we consider this problem? Etc etc.…"/>
          <p:cNvSpPr txBox="1"/>
          <p:nvPr>
            <p:ph type="body" sz="quarter" idx="1"/>
          </p:nvPr>
        </p:nvSpPr>
        <p:spPr>
          <a:xfrm>
            <a:off x="1206500" y="3074204"/>
            <a:ext cx="21971000" cy="978966"/>
          </a:xfrm>
          <a:prstGeom prst="rect">
            <a:avLst/>
          </a:prstGeom>
        </p:spPr>
        <p:txBody>
          <a:bodyPr/>
          <a:lstStyle/>
          <a:p>
            <a:pPr marL="268223" indent="-268223" defTabSz="1072869">
              <a:spcBef>
                <a:spcPts val="1900"/>
              </a:spcBef>
              <a:defRPr sz="2112"/>
            </a:pPr>
            <a:r>
              <a:t>Add some bullet points to why do we consider this problem? Etc etc. </a:t>
            </a:r>
          </a:p>
          <a:p>
            <a:pPr marL="268223" indent="-268223" defTabSz="1072869">
              <a:spcBef>
                <a:spcPts val="1900"/>
              </a:spcBef>
              <a:defRPr sz="2112"/>
            </a:pPr>
            <a:r>
              <a:t>Refer [1], [2] and [3]. </a:t>
            </a:r>
          </a:p>
        </p:txBody>
      </p:sp>
      <p:sp>
        <p:nvSpPr>
          <p:cNvPr id="158" name="[1] United Nations Commission for Social Development. Affordable housing and social protection systems for all to address homelessness. Report of the Secretary-General. E/CN.5/2020/3. New York: United Nations Commission for Social Development; 2019 Nov 2"/>
          <p:cNvSpPr txBox="1"/>
          <p:nvPr/>
        </p:nvSpPr>
        <p:spPr>
          <a:xfrm>
            <a:off x="2074854" y="9283232"/>
            <a:ext cx="7667858" cy="279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800"/>
              </a:spcBef>
              <a:defRPr sz="1300">
                <a:solidFill>
                  <a:srgbClr val="20202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[1] United Nations Commission for Social Development. Affordable housing and social protection systems for all to address homelessness. Report of the Secretary-General. E/CN.5/2020/3. New York: United Nations Commission for Social Development; 2019 Nov 27 [cited 2020 May 10]. Available from: </a:t>
            </a:r>
            <a:r>
              <a:rPr u="sng">
                <a:solidFill>
                  <a:srgbClr val="520043"/>
                </a:solidFill>
                <a:uFill>
                  <a:solidFill>
                    <a:srgbClr val="520043"/>
                  </a:solidFill>
                </a:uFill>
                <a:hlinkClick r:id="rId2" invalidUrl="" action="" tgtFrame="" tooltip="" history="1" highlightClick="0" endSnd="0"/>
              </a:rPr>
              <a:t>https://undocs.org/en/E/CN.5/2020/3</a:t>
            </a:r>
            <a:r>
              <a:t>.</a:t>
            </a:r>
            <a:r>
              <a:rPr b="1"/>
              <a:t>	</a:t>
            </a:r>
            <a:endParaRPr b="1"/>
          </a:p>
          <a:p>
            <a:pPr algn="l" defTabSz="457200">
              <a:spcBef>
                <a:spcPts val="1800"/>
              </a:spcBef>
              <a:defRPr sz="1300">
                <a:solidFill>
                  <a:srgbClr val="20202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br>
              <a:rPr b="1"/>
            </a:br>
            <a:r>
              <a:rPr b="1"/>
              <a:t>[2] </a:t>
            </a:r>
            <a:r>
              <a:t>Directorate of Employment, Labour and Social Affairs. HC3.1 Homeless population. Paris: Organisation for Economic Co-operation and Development; 2020 [cited 2020 May 3]. Available from: </a:t>
            </a:r>
            <a:r>
              <a:rPr u="sng">
                <a:solidFill>
                  <a:srgbClr val="520043"/>
                </a:solidFill>
                <a:uFill>
                  <a:solidFill>
                    <a:srgbClr val="520043"/>
                  </a:solidFill>
                </a:uFill>
                <a:hlinkClick r:id="rId3" invalidUrl="" action="" tgtFrame="" tooltip="" history="1" highlightClick="0" endSnd="0"/>
              </a:rPr>
              <a:t>https://www.oecd.org/els/family/HC3-1-Homeless-population.pdf</a:t>
            </a:r>
            <a:r>
              <a:t>.</a:t>
            </a:r>
          </a:p>
          <a:p>
            <a:pPr algn="l" defTabSz="457200">
              <a:spcBef>
                <a:spcPts val="1800"/>
              </a:spcBef>
              <a:defRPr sz="1300">
                <a:solidFill>
                  <a:srgbClr val="20202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[3] </a:t>
            </a:r>
            <a:r>
              <a:rPr b="1"/>
              <a:t>T</a:t>
            </a:r>
            <a:r>
              <a:t>sai J. Lifetime and 1-year prevalence of homelessness in the US population: results from the National Epidemiologic Survey on Alcohol and Related Conditions-III. J Public Health (Oxf). 2018;40(1):65–74. pmid:28335013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eliminarie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267936">
              <a:defRPr spc="-107" sz="5356">
                <a:solidFill>
                  <a:srgbClr val="0096FF"/>
                </a:solidFill>
              </a:defRPr>
            </a:pPr>
            <a:r>
              <a:t>Preliminaries </a:t>
            </a:r>
          </a:p>
          <a:p>
            <a:pPr defTabSz="1267936">
              <a:defRPr b="0" spc="-88" sz="4419">
                <a:solidFill>
                  <a:srgbClr val="0096FF"/>
                </a:solidFill>
              </a:defRPr>
            </a:pPr>
            <a:r>
              <a:t>Traditional Approaches: Regression-based Analysis</a:t>
            </a:r>
          </a:p>
        </p:txBody>
      </p:sp>
      <p:sp>
        <p:nvSpPr>
          <p:cNvPr id="161" name="Given, at time step…"/>
          <p:cNvSpPr txBox="1"/>
          <p:nvPr>
            <p:ph type="body" idx="1"/>
          </p:nvPr>
        </p:nvSpPr>
        <p:spPr>
          <a:xfrm>
            <a:off x="1206500" y="2780371"/>
            <a:ext cx="21971000" cy="7904603"/>
          </a:xfrm>
          <a:prstGeom prst="rect">
            <a:avLst/>
          </a:prstGeom>
        </p:spPr>
        <p:txBody>
          <a:bodyPr/>
          <a:lstStyle/>
          <a:p>
            <a:pPr marL="603503" indent="-603503" defTabSz="2413955">
              <a:spcBef>
                <a:spcPts val="4400"/>
              </a:spcBef>
              <a:defRPr sz="3168"/>
            </a:pPr>
            <a:r>
              <a:t>Given, at time step </a:t>
            </a:r>
            <a14:m>
              <m:oMath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</a:p>
          <a:p>
            <a:pPr lvl="1" marL="1207008" indent="-603504" defTabSz="2413955">
              <a:spcBef>
                <a:spcPts val="4400"/>
              </a:spcBef>
              <a:defRPr sz="3168"/>
            </a:pPr>
            <a14:m>
              <m:oMath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nor/>
                  </m:rP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Target variable</m:t>
                </m:r>
              </m:oMath>
            </a14:m>
            <a:r>
              <a:t> </a:t>
            </a:r>
            <a:r>
              <a:rPr>
                <a:solidFill>
                  <a:srgbClr val="FF2600"/>
                </a:solidFill>
              </a:rPr>
              <a:t>(Add based on your dataset)</a:t>
            </a:r>
          </a:p>
          <a:p>
            <a:pPr lvl="1" marL="1207008" indent="-603504" defTabSz="2413955">
              <a:lnSpc>
                <a:spcPct val="100000"/>
              </a:lnSpc>
              <a:spcBef>
                <a:spcPts val="4400"/>
              </a:spcBef>
              <a:defRPr sz="3168"/>
            </a:pPr>
            <a14:m>
              <m:oMath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⋯</m:t>
                </m:r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nor/>
                  </m:rP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Indepedent variable</m:t>
                </m:r>
              </m:oMath>
            </a14:m>
            <a:r>
              <a:t> (such as economic factors, states, etc). </a:t>
            </a:r>
            <a:r>
              <a:rPr>
                <a:solidFill>
                  <a:srgbClr val="FF2600"/>
                </a:solidFill>
              </a:rPr>
              <a:t>(Can be updated based on your dataset)</a:t>
            </a:r>
            <a:endParaRPr>
              <a:solidFill>
                <a:srgbClr val="FF2600"/>
              </a:solidFill>
            </a:endParaRPr>
          </a:p>
          <a:p>
            <a:pPr lvl="1" marL="1207008" indent="-603504" defTabSz="2413955">
              <a:lnSpc>
                <a:spcPct val="100000"/>
              </a:lnSpc>
              <a:spcBef>
                <a:spcPts val="4400"/>
              </a:spcBef>
              <a:defRPr sz="3168"/>
            </a:pPr>
            <a:r>
              <a:t>Then, a simple multi-regression model can be given using </a:t>
            </a:r>
            <a:endParaRPr>
              <a:solidFill>
                <a:srgbClr val="FF2600"/>
              </a:solidFill>
            </a:endParaRPr>
          </a:p>
          <a:p>
            <a:pPr lvl="2" marL="1810511" indent="-603504" defTabSz="2413955">
              <a:lnSpc>
                <a:spcPct val="100000"/>
              </a:lnSpc>
              <a:spcBef>
                <a:spcPts val="4400"/>
              </a:spcBef>
              <a:defRPr sz="3168"/>
            </a:pPr>
            <a14:m>
              <m:oMath>
                <m:m>
                  <m:mPr>
                    <m:ctrlP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aseJc m:val="center"/>
                    <m:plcHide m:val="on"/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</m:mPr>
                  <m:mr>
                    <m:e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e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e>
                  </m:mr>
                </m:m>
              </m:oMath>
            </a14:m>
            <a:r>
              <a:t>, </a:t>
            </a:r>
          </a:p>
          <a:p>
            <a:pPr lvl="2" marL="1810511" indent="-603504" defTabSz="2413955">
              <a:lnSpc>
                <a:spcPct val="100000"/>
              </a:lnSpc>
              <a:spcBef>
                <a:spcPts val="4400"/>
              </a:spcBef>
              <a:defRPr sz="3168"/>
            </a:pPr>
            <a:r>
              <a:t>where, </a:t>
            </a:r>
          </a:p>
          <a:p>
            <a:pPr lvl="2" marL="1810511" indent="-603504" defTabSz="2413955">
              <a:lnSpc>
                <a:spcPct val="100000"/>
              </a:lnSpc>
              <a:spcBef>
                <a:spcPts val="4400"/>
              </a:spcBef>
              <a:defRPr sz="3168"/>
            </a:pPr>
            <a14:m>
              <m:oMath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is the intercept, while </a:t>
            </a:r>
            <a14:m>
              <m:oMath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⋯</m:t>
                </m:r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e>
                  <m:sub>
                    <m:r>
                      <a:rPr xmlns:a="http://schemas.openxmlformats.org/drawingml/2006/main"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are the coefficient parameters, </a:t>
            </a:r>
            <a14:m>
              <m:oMath>
                <m:r>
                  <a:rPr xmlns:a="http://schemas.openxmlformats.org/drawingml/2006/main" sz="3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ϵ</m:t>
                </m:r>
              </m:oMath>
            </a14:m>
            <a:r>
              <a:t> is the error terms. </a:t>
            </a:r>
            <a:endParaRPr sz="3200"/>
          </a:p>
        </p:txBody>
      </p:sp>
      <p:sp>
        <p:nvSpPr>
          <p:cNvPr id="162" name="[4] Gutwinski, S., Schreiter, S., Deutscher, K. and Fazel, S., 2021. The prevalence of mental disorders among homeless people in high-income countries: An updated systematic review and meta-regression analysis. PLoS medicine, 18(8), p.e1003750."/>
          <p:cNvSpPr txBox="1"/>
          <p:nvPr/>
        </p:nvSpPr>
        <p:spPr>
          <a:xfrm>
            <a:off x="1526495" y="11552872"/>
            <a:ext cx="21331009" cy="827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[4] Gutwinski, S., Schreiter, S., Deutscher, K. and Fazel, S., 2021. The prevalence of mental disorders among homeless people in high-income countries: An updated systematic review and meta-regression analysis. </a:t>
            </a:r>
            <a:r>
              <a:rPr i="1"/>
              <a:t>PLoS medicine</a:t>
            </a:r>
            <a:r>
              <a:t>, </a:t>
            </a:r>
            <a:r>
              <a:rPr i="1"/>
              <a:t>18</a:t>
            </a:r>
            <a:r>
              <a:t>(8), p.e1003750.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he success of Deep Learning"/>
          <p:cNvSpPr txBox="1"/>
          <p:nvPr>
            <p:ph type="title"/>
          </p:nvPr>
        </p:nvSpPr>
        <p:spPr>
          <a:xfrm>
            <a:off x="1491489" y="7524218"/>
            <a:ext cx="9570535" cy="1433163"/>
          </a:xfrm>
          <a:prstGeom prst="rect">
            <a:avLst/>
          </a:prstGeom>
        </p:spPr>
        <p:txBody>
          <a:bodyPr/>
          <a:lstStyle>
            <a:lvl1pPr defTabSz="1536153">
              <a:defRPr spc="-107" sz="5355">
                <a:solidFill>
                  <a:srgbClr val="0096FF"/>
                </a:solidFill>
              </a:defRPr>
            </a:lvl1pPr>
          </a:lstStyle>
          <a:p>
            <a:pPr/>
            <a:r>
              <a:t>The success of Deep Learning 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11274" y="3392543"/>
            <a:ext cx="11060583" cy="693091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With the surge in computational capabilities and access to abundant data, neural networks emerged as the state-of-the-art for prediction tasks.…"/>
          <p:cNvSpPr txBox="1"/>
          <p:nvPr/>
        </p:nvSpPr>
        <p:spPr>
          <a:xfrm>
            <a:off x="1552988" y="8774856"/>
            <a:ext cx="10064152" cy="267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t>With the surge in computational capabilities and access to abundant data, neural networks emerged as the state-of-the-art for prediction tasks.</a:t>
            </a:r>
          </a:p>
          <a:p>
            <a:pPr algn="l">
              <a:defRPr>
                <a:solidFill>
                  <a:srgbClr val="000000"/>
                </a:solidFill>
              </a:defRPr>
            </a:pPr>
          </a:p>
          <a:p>
            <a:pPr algn="l">
              <a:defRPr>
                <a:solidFill>
                  <a:srgbClr val="000000"/>
                </a:solidFill>
              </a:defRPr>
            </a:pPr>
            <a:r>
              <a:t>Complicated neural network architectures such as Recurrent Neural Networks (RNNs) were proposed for the time-series predictions.  </a:t>
            </a:r>
          </a:p>
        </p:txBody>
      </p:sp>
      <p:sp>
        <p:nvSpPr>
          <p:cNvPr id="167" name="Limitations to a Regression-based Analysis"/>
          <p:cNvSpPr txBox="1"/>
          <p:nvPr/>
        </p:nvSpPr>
        <p:spPr>
          <a:xfrm>
            <a:off x="1491489" y="1863194"/>
            <a:ext cx="9570535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1365469">
              <a:lnSpc>
                <a:spcPct val="80000"/>
              </a:lnSpc>
              <a:defRPr b="1" spc="-95" sz="4760">
                <a:solidFill>
                  <a:srgbClr val="0096FF"/>
                </a:solidFill>
              </a:defRPr>
            </a:lvl1pPr>
          </a:lstStyle>
          <a:p>
            <a:pPr/>
            <a:r>
              <a:t>Limitations to a Regression-based Analysis</a:t>
            </a:r>
          </a:p>
        </p:txBody>
      </p:sp>
      <p:sp>
        <p:nvSpPr>
          <p:cNvPr id="168" name="Text"/>
          <p:cNvSpPr txBox="1"/>
          <p:nvPr/>
        </p:nvSpPr>
        <p:spPr>
          <a:xfrm>
            <a:off x="1522239" y="4602537"/>
            <a:ext cx="10064152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69" name="Assumptions about Data- Linearity, Homoscedasticity, Normality &amp; Independence assumption.…"/>
          <p:cNvSpPr txBox="1"/>
          <p:nvPr/>
        </p:nvSpPr>
        <p:spPr>
          <a:xfrm>
            <a:off x="1552988" y="3560590"/>
            <a:ext cx="10064152" cy="292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solidFill>
                  <a:srgbClr val="000000"/>
                </a:solidFill>
              </a:defRPr>
            </a:pPr>
            <a:r>
              <a:t>Assumptions about Data- Linearity, Homoscedasticity, Normality &amp; Independence assumption.</a:t>
            </a:r>
          </a:p>
          <a:p>
            <a:pPr algn="l">
              <a:defRPr>
                <a:solidFill>
                  <a:srgbClr val="000000"/>
                </a:solidFill>
              </a:defRPr>
            </a:pPr>
          </a:p>
          <a:p>
            <a:pPr algn="l">
              <a:defRPr>
                <a:solidFill>
                  <a:srgbClr val="000000"/>
                </a:solidFill>
              </a:defRPr>
            </a:pPr>
            <a:r>
              <a:t>Poor Modelling - Regression analysis often ignores the temporal nature of the data while only focusing on </a:t>
            </a: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⋯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rather than </a:t>
            </a:r>
          </a:p>
          <a:p>
            <a:pPr algn="l">
              <a:defRPr>
                <a:solidFill>
                  <a:srgbClr val="000000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⋯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⋯</m:t>
                </m:r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where the first term captures the temporal property.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liminarie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267936">
              <a:defRPr spc="-107" sz="5356">
                <a:solidFill>
                  <a:srgbClr val="0096FF"/>
                </a:solidFill>
              </a:defRPr>
            </a:pPr>
            <a:r>
              <a:t>Preliminaries </a:t>
            </a:r>
          </a:p>
          <a:p>
            <a:pPr defTabSz="1267936">
              <a:defRPr b="0" spc="-88" sz="4419">
                <a:solidFill>
                  <a:srgbClr val="0096FF"/>
                </a:solidFill>
              </a:defRPr>
            </a:pPr>
            <a:r>
              <a:t>Traditional Approaches: RNNs for forecasting</a:t>
            </a:r>
          </a:p>
        </p:txBody>
      </p:sp>
      <p:sp>
        <p:nvSpPr>
          <p:cNvPr id="172" name="The hidden state   at time step   is given as"/>
          <p:cNvSpPr txBox="1"/>
          <p:nvPr>
            <p:ph type="body" sz="quarter" idx="1"/>
          </p:nvPr>
        </p:nvSpPr>
        <p:spPr>
          <a:xfrm>
            <a:off x="1437627" y="3022550"/>
            <a:ext cx="11846513" cy="505967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600"/>
            </a:pPr>
            <a:r>
              <a:t>The hidden state </a:t>
            </a:r>
            <a14:m>
              <m:oMath>
                <m:sSub>
                  <m:e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at time step </a:t>
            </a:r>
            <a14:m>
              <m:oMath>
                <m:r>
                  <a:rPr xmlns:a="http://schemas.openxmlformats.org/drawingml/2006/main" sz="3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is given as </a:t>
            </a:r>
          </a:p>
          <a:p>
            <a:pPr lvl="1" marL="0" indent="457200">
              <a:buSzTx/>
              <a:buNone/>
              <a:defRPr sz="2600"/>
            </a:pPr>
            <a14:m>
              <m:oMathPara>
                <m:oMathParaPr>
                  <m:jc m:val="left"/>
                </m:oMathParaPr>
                <m:oMath>
                  <m:m>
                    <m:mPr>
                      <m:ctrlP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>
                        <m:r>
                          <m:rPr>
                            <m:nor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State Update:</m:t>
                        </m:r>
                      </m:e>
                      <m:e/>
                    </m:mr>
                    <m:mr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  <m:e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mr>
                    <m:mr>
                      <m:e>
                        <m:r>
                          <m:rPr>
                            <m:nor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Where:</m:t>
                        </m:r>
                      </m:e>
                      <m:e/>
                    </m:mr>
                    <m:mr>
                      <m:e/>
                      <m:e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is a non-linear activation function</m:t>
                        </m:r>
                      </m:e>
                    </m:mr>
                    <m:mr>
                      <m:e/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is the weight matrix for the previous hidden state.</m:t>
                        </m:r>
                      </m:e>
                    </m:mr>
                    <m:mr>
                      <m:e/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is the weight matrix for the current input.</m:t>
                        </m:r>
                      </m:e>
                    </m:mr>
                    <m:mr>
                      <m:e/>
                      <m:e>
                        <m:sSub>
                          <m:e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argPr>
                              <m:scrLvl m:val="0"/>
                            </m:argPr>
                            <m:r>
                              <a:rPr xmlns:a="http://schemas.openxmlformats.org/drawingml/2006/main" sz="3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xmlns:a="http://schemas.openxmlformats.org/drawingml/2006/main" sz="3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is the bias.</m:t>
                        </m:r>
                      </m:e>
                    </m:mr>
                  </m:m>
                </m:oMath>
              </m:oMathPara>
            </a14:m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9186" y="6016769"/>
            <a:ext cx="9897026" cy="2645289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hen, the predictions can be now be given as"/>
          <p:cNvSpPr txBox="1"/>
          <p:nvPr/>
        </p:nvSpPr>
        <p:spPr>
          <a:xfrm>
            <a:off x="1286196" y="8076658"/>
            <a:ext cx="12599762" cy="3109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600">
                <a:solidFill>
                  <a:srgbClr val="000000"/>
                </a:solidFill>
              </a:defRPr>
            </a:pPr>
            <a:r>
              <a:t>Then, the predictions can be now be given as</a:t>
            </a:r>
          </a:p>
          <a:p>
            <a:pPr>
              <a:defRPr sz="2600">
                <a:solidFill>
                  <a:srgbClr val="000000"/>
                </a:solidFill>
              </a:defRPr>
            </a:pPr>
          </a:p>
          <a:p>
            <a:pPr>
              <a:defRPr sz="2600">
                <a:solidFill>
                  <a:srgbClr val="000000"/>
                </a:solidFill>
              </a:defRPr>
            </a:pPr>
            <a14:m>
              <m:oMath>
                <m:m>
                  <m:mPr>
                    <m:ctrlPr>
                      <a:rPr xmlns:a="http://schemas.openxmlformats.org/drawingml/2006/main" sz="3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aseJc m:val="center"/>
                    <m:plcHide m:val="on"/>
                    <m:mcs>
                      <m:mc>
                        <m:mcPr>
                          <m:count m:val="2"/>
                          <m:mcJc m:val="center"/>
                        </m:mcPr>
                      </m:mc>
                    </m:mcs>
                  </m:mPr>
                  <m:mr>
                    <m:e>
                      <m:r>
                        <m:rPr>
                          <m:nor/>
                        </m:rP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Output at time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e>
                    <m:e/>
                  </m:mr>
                  <m:mr>
                    <m:e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e>
                    <m:e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m:rPr>
                          <m:nor/>
                        </m:rP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Where:</m:t>
                      </m:r>
                    </m:e>
                  </m:mr>
                  <m:mr>
                    <m:e/>
                    <m:e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m:rPr>
                          <m:nor/>
                        </m:rP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 the weight matrix connecting the hidden state to the output.</m:t>
                      </m:r>
                    </m:e>
                  </m:mr>
                  <m:mr>
                    <m:e/>
                    <m:e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3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m:rPr>
                          <m:nor/>
                        </m:rPr>
                        <a:rPr xmlns:a="http://schemas.openxmlformats.org/drawingml/2006/main" sz="3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 the output bias.</m:t>
                      </m:r>
                    </m:e>
                  </m:mr>
                </m:m>
              </m:oMath>
            </a14:m>
            <a:r>
              <a:t> </a:t>
            </a:r>
          </a:p>
        </p:txBody>
      </p:sp>
      <p:sp>
        <p:nvSpPr>
          <p:cNvPr id="175" name="Equation"/>
          <p:cNvSpPr txBox="1"/>
          <p:nvPr/>
        </p:nvSpPr>
        <p:spPr>
          <a:xfrm>
            <a:off x="3757271" y="12088570"/>
            <a:ext cx="2950323" cy="93614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m:rPr>
                          <m:scr m:val="script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Up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</m:oMath>
              </m:oMathPara>
            </a14:m>
            <a:endParaRPr sz="2600"/>
          </a:p>
        </p:txBody>
      </p:sp>
      <p:sp>
        <p:nvSpPr>
          <p:cNvPr id="176" name="For training, we simply use the loss function as to backpropogate"/>
          <p:cNvSpPr txBox="1"/>
          <p:nvPr/>
        </p:nvSpPr>
        <p:spPr>
          <a:xfrm>
            <a:off x="1332338" y="11254295"/>
            <a:ext cx="9746896" cy="49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:r>
              <a:t>For training, we simply use the loss function as to backpropogate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ownfalls of the traditional approach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/>
            <a:r>
              <a:t>Downfalls of the traditional approaches</a:t>
            </a:r>
          </a:p>
        </p:txBody>
      </p:sp>
      <p:sp>
        <p:nvSpPr>
          <p:cNvPr id="179" name="While traditional methodologies that predict   based on   have shown significant efficacy, they come with inherent challenges in practical applications (where data is collected):…"/>
          <p:cNvSpPr txBox="1"/>
          <p:nvPr>
            <p:ph type="body" idx="1"/>
          </p:nvPr>
        </p:nvSpPr>
        <p:spPr>
          <a:xfrm>
            <a:off x="1206500" y="2806212"/>
            <a:ext cx="21971000" cy="9698304"/>
          </a:xfrm>
          <a:prstGeom prst="rect">
            <a:avLst/>
          </a:prstGeom>
        </p:spPr>
        <p:txBody>
          <a:bodyPr/>
          <a:lstStyle/>
          <a:p>
            <a:pPr/>
            <a:r>
              <a:t>While traditional methodologies that predict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based on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have shown significant efficacy, they come with inherent challenges in practical applications (where data is collected):</a:t>
            </a:r>
          </a:p>
          <a:p>
            <a:pPr lvl="1"/>
            <a:r>
              <a:rPr b="1"/>
              <a:t>Over-reliance on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rPr b="1"/>
              <a:t> Variables</a:t>
            </a:r>
            <a:r>
              <a:t>: A heavy dependence on predictor variables can sometimes overshadow the intrinsic properties of the target variable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.</a:t>
            </a:r>
          </a:p>
          <a:p>
            <a:pPr lvl="1"/>
            <a:r>
              <a:rPr b="1"/>
              <a:t>Data Incompleteness</a:t>
            </a:r>
            <a:r>
              <a:t>: The presence of missing data can introduce biases and reduce the robustness of the predictions.</a:t>
            </a:r>
          </a:p>
          <a:p>
            <a:pPr lvl="1"/>
            <a:r>
              <a:rPr b="1"/>
              <a:t>Absence of Correlation</a:t>
            </a:r>
            <a:r>
              <a:t>: In some instances, the predictors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might not have a meaningful or strong relationship with the target variable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leading to weak predictive power.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earning the underlying trajec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/>
            <a:r>
              <a:t>Learning the underlying trajectory </a:t>
            </a:r>
          </a:p>
        </p:txBody>
      </p:sp>
      <p:sp>
        <p:nvSpPr>
          <p:cNvPr id="182" name="Koopman Theo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/>
            <a:r>
              <a:t>Koopman Theory</a:t>
            </a:r>
          </a:p>
        </p:txBody>
      </p:sp>
      <p:sp>
        <p:nvSpPr>
          <p:cNvPr id="183" name="The discrete mapping between the target variable   can be represented as:…"/>
          <p:cNvSpPr txBox="1"/>
          <p:nvPr>
            <p:ph type="body" sz="half" idx="1"/>
          </p:nvPr>
        </p:nvSpPr>
        <p:spPr>
          <a:xfrm>
            <a:off x="1275838" y="3877345"/>
            <a:ext cx="13605614" cy="8196966"/>
          </a:xfrm>
          <a:prstGeom prst="rect">
            <a:avLst/>
          </a:prstGeom>
        </p:spPr>
        <p:txBody>
          <a:bodyPr/>
          <a:lstStyle/>
          <a:p>
            <a:pPr marL="262127" indent="-262127" defTabSz="1048485">
              <a:spcBef>
                <a:spcPts val="1900"/>
              </a:spcBef>
              <a:defRPr sz="2064"/>
            </a:pPr>
            <a:r>
              <a:t>The discrete mapping between the target variable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can be represented as: </a:t>
            </a:r>
          </a:p>
          <a:p>
            <a:pPr lvl="1" marL="524255" indent="-262127" defTabSz="1048485">
              <a:spcBef>
                <a:spcPts val="1900"/>
              </a:spcBef>
              <a:defRPr sz="2064"/>
            </a:pPr>
            <a14:m>
              <m:oMath>
                <m:sSub>
                  <m:e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</a:t>
            </a:r>
          </a:p>
          <a:p>
            <a:pPr lvl="2" marL="786384" indent="-262127" defTabSz="1048485">
              <a:spcBef>
                <a:spcPts val="1900"/>
              </a:spcBef>
              <a:defRPr sz="2064"/>
            </a:pPr>
            <a:r>
              <a:t>where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a non-linear function mapping which is usually unknown. </a:t>
            </a:r>
          </a:p>
          <a:p>
            <a:pPr lvl="1" marL="524255" indent="-262127" defTabSz="1048485">
              <a:spcBef>
                <a:spcPts val="1900"/>
              </a:spcBef>
              <a:defRPr sz="2064"/>
            </a:pPr>
            <a:r>
              <a:t>Lifting operation to represent in linear space using an observable function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⋅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which gives</a:t>
            </a:r>
          </a:p>
          <a:p>
            <a:pPr lvl="2" marL="786384" indent="-262127" defTabSz="1048485">
              <a:spcBef>
                <a:spcPts val="1900"/>
              </a:spcBef>
              <a:defRPr sz="2064"/>
            </a:pPr>
            <a14:m>
              <m:oMath>
                <m:sSub>
                  <m:e>
                    <m:r>
                      <m:rPr>
                        <m:sty m:val="b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p>
              </m:oMath>
            </a14:m>
            <a:r>
              <a:t>, where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can be infinite dimensional long. </a:t>
            </a:r>
          </a:p>
          <a:p>
            <a:pPr lvl="2" marL="786384" indent="-262127" defTabSz="1048485">
              <a:spcBef>
                <a:spcPts val="1900"/>
              </a:spcBef>
              <a:defRPr sz="2064"/>
            </a:pPr>
            <a:r>
              <a:t>The mapping, now can be given using a linear operation, </a:t>
            </a:r>
          </a:p>
          <a:p>
            <a:pPr lvl="3" marL="1048511" indent="-262127" defTabSz="1048485">
              <a:spcBef>
                <a:spcPts val="1900"/>
              </a:spcBef>
              <a:defRPr sz="2064"/>
            </a:pPr>
            <a14:m>
              <m:oMath>
                <m:sSub>
                  <m:e>
                    <m:r>
                      <m:rPr>
                        <m:sty m:val="b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b"/>
                  </m:rP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sSub>
                  <m:e>
                    <m:r>
                      <m:rPr>
                        <m:sty m:val="b"/>
                      </m:rP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, where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is the Koopman Operator. </a:t>
            </a:r>
          </a:p>
          <a:p>
            <a:pPr lvl="2" marL="786384" indent="-262127" defTabSz="1048485">
              <a:spcBef>
                <a:spcPts val="1900"/>
              </a:spcBef>
              <a:defRPr sz="2064"/>
            </a:pPr>
            <a:r>
              <a:t>Finally, we have</a:t>
            </a:r>
          </a:p>
          <a:p>
            <a:pPr lvl="3" marL="1048511" indent="-262127" defTabSz="1048485">
              <a:spcBef>
                <a:spcPts val="1900"/>
              </a:spcBef>
              <a:defRPr sz="2064"/>
            </a:pPr>
            <a:r>
              <a:t>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lim>
                        <m:r>
                          <a:rPr xmlns:a="http://schemas.openxmlformats.org/drawingml/2006/main"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</m:e>
                  <m:sup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sty m:val="b"/>
                  </m:rP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b>
                    <m:r>
                      <a:rPr xmlns:a="http://schemas.openxmlformats.org/drawingml/2006/main" sz="2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which represents a one step prediction.</a:t>
            </a:r>
          </a:p>
          <a:p>
            <a:pPr lvl="2" marL="786384" indent="-262127" defTabSz="1048485">
              <a:spcBef>
                <a:spcPts val="1900"/>
              </a:spcBef>
              <a:defRPr sz="2064"/>
            </a:pPr>
            <a:r>
              <a:t>We can exploit the property of the linearity to make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time step predictions by sampling multiplying the </a:t>
            </a:r>
            <a14:m>
              <m:oMath>
                <m:r>
                  <m:rPr>
                    <m:sty m:val="b"/>
                  </m:rP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matrix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 times. </a:t>
            </a:r>
          </a:p>
          <a:p>
            <a:pPr lvl="3" marL="1048511" indent="-262127" defTabSz="1048485">
              <a:spcBef>
                <a:spcPts val="1900"/>
              </a:spcBef>
              <a:defRPr sz="2064"/>
            </a:pPr>
            <a14:m>
              <m:oMathPara>
                <m:oMathParaPr>
                  <m:jc m:val="left"/>
                </m:oMathParaPr>
                <m:oMath>
                  <m:eqArr>
                    <m:eqArrPr>
                      <m:ctrlP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sSub>
                        <m:e>
                          <m:argPr>
                            <m:scrLvl m:val="0"/>
                          </m:argPr>
                          <m:limUp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b"/>
                        </m:rP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e>
                      <m:sSub>
                        <m:e>
                          <m:argPr>
                            <m:scrLvl m:val="0"/>
                          </m:argPr>
                          <m:limUp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m:rPr>
                              <m:sty m:val="b"/>
                            </m:rP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e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e>
                    <m:e>
                      <m:sSub>
                        <m:e>
                          <m:argPr>
                            <m:scrLvl m:val="0"/>
                          </m:argPr>
                          <m:limUpp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4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m:rPr>
                              <m:sty m:val="b"/>
                            </m:rP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argPr>
                            <m:scrLvl m:val="0"/>
                          </m:argPr>
                          <m:r>
                            <a:rPr xmlns:a="http://schemas.openxmlformats.org/drawingml/2006/main" sz="2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</m:eqArr>
                </m:oMath>
              </m:oMathPara>
            </a14:m>
            <a:endParaRPr sz="4800"/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00755" y="5023802"/>
            <a:ext cx="2451101" cy="332740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“It is possible to represent a nonlinear dynamical system in terms of an infinite-dimensional linear operator”"/>
          <p:cNvSpPr txBox="1"/>
          <p:nvPr/>
        </p:nvSpPr>
        <p:spPr>
          <a:xfrm>
            <a:off x="15447683" y="9324959"/>
            <a:ext cx="7957243" cy="674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“It is possible to represent a nonlinear dynamical system in terms of an infinite-dimensional linear operator”</a:t>
            </a:r>
          </a:p>
        </p:txBody>
      </p:sp>
      <p:sp>
        <p:nvSpPr>
          <p:cNvPr id="186" name="B.O. Koopman (1931)"/>
          <p:cNvSpPr txBox="1"/>
          <p:nvPr/>
        </p:nvSpPr>
        <p:spPr>
          <a:xfrm>
            <a:off x="17148506" y="8514511"/>
            <a:ext cx="4831509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b="1" sz="3600">
                <a:solidFill>
                  <a:srgbClr val="000000"/>
                </a:solidFill>
              </a:defRPr>
            </a:lvl1pPr>
          </a:lstStyle>
          <a:p>
            <a:pPr/>
            <a:r>
              <a:t>B.O. Koopman (1931)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pproximating the Koopman Op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/>
            <a:r>
              <a:t>Approximating the Koopman Operator</a:t>
            </a:r>
          </a:p>
        </p:txBody>
      </p:sp>
      <p:sp>
        <p:nvSpPr>
          <p:cNvPr id="189" name="We do not discuss the previously proposed approaches such as Dynamic Mode Decomposition (DMD) or Extended DMD (EDMD) and rather focus on the state-of-the-art approach for learning the Koopman Operator."/>
          <p:cNvSpPr txBox="1"/>
          <p:nvPr>
            <p:ph type="body" sz="quarter" idx="1"/>
          </p:nvPr>
        </p:nvSpPr>
        <p:spPr>
          <a:xfrm>
            <a:off x="1206500" y="3532008"/>
            <a:ext cx="21971000" cy="2550323"/>
          </a:xfrm>
          <a:prstGeom prst="rect">
            <a:avLst/>
          </a:prstGeom>
        </p:spPr>
        <p:txBody>
          <a:bodyPr/>
          <a:lstStyle/>
          <a:p>
            <a:pPr/>
            <a:r>
              <a:t>We do not discuss the previously proposed approaches such as Dynamic Mode Decomposition (DMD) or Extended DMD (EDMD) and rather focus on the state-of-the-art approach for learning the Koopman Operator. </a:t>
            </a:r>
          </a:p>
        </p:txBody>
      </p:sp>
      <p:sp>
        <p:nvSpPr>
          <p:cNvPr id="190" name="Neural Network approach"/>
          <p:cNvSpPr txBox="1"/>
          <p:nvPr/>
        </p:nvSpPr>
        <p:spPr>
          <a:xfrm>
            <a:off x="1206500" y="2408365"/>
            <a:ext cx="21971000" cy="1002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10" sz="5500">
                <a:solidFill>
                  <a:srgbClr val="0096FF"/>
                </a:solidFill>
              </a:defRPr>
            </a:lvl1pPr>
          </a:lstStyle>
          <a:p>
            <a:pPr/>
            <a:r>
              <a:t>Neural Network approach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5570655" y="6203918"/>
            <a:ext cx="13242690" cy="3128752"/>
            <a:chOff x="0" y="0"/>
            <a:chExt cx="13242689" cy="3128751"/>
          </a:xfrm>
        </p:grpSpPr>
        <p:sp>
          <p:nvSpPr>
            <p:cNvPr id="191" name="Equation"/>
            <p:cNvSpPr txBox="1"/>
            <p:nvPr/>
          </p:nvSpPr>
          <p:spPr>
            <a:xfrm>
              <a:off x="607698" y="693733"/>
              <a:ext cx="563484" cy="612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m:oMathPara>
              </a14:m>
              <a:endParaRPr sz="6900"/>
            </a:p>
          </p:txBody>
        </p:sp>
        <p:sp>
          <p:nvSpPr>
            <p:cNvPr id="192" name="Trapezoid"/>
            <p:cNvSpPr/>
            <p:nvPr/>
          </p:nvSpPr>
          <p:spPr>
            <a:xfrm rot="16200000">
              <a:off x="973690" y="918478"/>
              <a:ext cx="3039535" cy="129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7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627" y="0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rgbClr val="000000">
                <a:alpha val="16483"/>
              </a:srgbClr>
            </a:solidFill>
            <a:ln w="63500" cap="flat">
              <a:solidFill>
                <a:srgbClr val="000000">
                  <a:alpha val="1648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 flipV="1">
              <a:off x="0" y="1564383"/>
              <a:ext cx="177451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4" name="ENCODER"/>
            <p:cNvSpPr txBox="1"/>
            <p:nvPr/>
          </p:nvSpPr>
          <p:spPr>
            <a:xfrm rot="5400000">
              <a:off x="1521398" y="1292189"/>
              <a:ext cx="1944119" cy="544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t>ENCODER </a:t>
              </a:r>
              <a14:m>
                <m:oMath>
                  <m:r>
                    <a:rPr xmlns:a="http://schemas.openxmlformats.org/drawingml/2006/main" sz="28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φ</m:t>
                  </m:r>
                </m:oMath>
              </a14:m>
            </a:p>
          </p:txBody>
        </p:sp>
        <p:sp>
          <p:nvSpPr>
            <p:cNvPr id="195" name="Equation"/>
            <p:cNvSpPr txBox="1"/>
            <p:nvPr/>
          </p:nvSpPr>
          <p:spPr>
            <a:xfrm>
              <a:off x="3642514" y="699928"/>
              <a:ext cx="585509" cy="599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m:rPr>
                            <m:nor/>
                            <m:sty m:val="b"/>
                          </m:rP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m:oMathPara>
              </a14:m>
              <a:endParaRPr sz="6900"/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3212403" y="1564383"/>
              <a:ext cx="177451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7" name="Rectangle"/>
            <p:cNvSpPr/>
            <p:nvPr/>
          </p:nvSpPr>
          <p:spPr>
            <a:xfrm>
              <a:off x="5100346" y="0"/>
              <a:ext cx="2896336" cy="3128752"/>
            </a:xfrm>
            <a:prstGeom prst="rect">
              <a:avLst/>
            </a:prstGeom>
            <a:solidFill>
              <a:srgbClr val="000000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8" name="Equation"/>
            <p:cNvSpPr txBox="1"/>
            <p:nvPr/>
          </p:nvSpPr>
          <p:spPr>
            <a:xfrm>
              <a:off x="6175898" y="1114971"/>
              <a:ext cx="744322" cy="897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m:rPr>
                        <m:nor/>
                        <m:sty m:val="b"/>
                      </m:rPr>
                      <a:rPr xmlns:a="http://schemas.openxmlformats.org/drawingml/2006/main" sz="9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m:oMathPara>
              </a14:m>
              <a:endParaRPr sz="9900"/>
            </a:p>
          </p:txBody>
        </p:sp>
        <p:sp>
          <p:nvSpPr>
            <p:cNvPr id="199" name="Line"/>
            <p:cNvSpPr/>
            <p:nvPr/>
          </p:nvSpPr>
          <p:spPr>
            <a:xfrm flipV="1">
              <a:off x="8110112" y="1564376"/>
              <a:ext cx="17745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0" name="Equation"/>
            <p:cNvSpPr txBox="1"/>
            <p:nvPr/>
          </p:nvSpPr>
          <p:spPr>
            <a:xfrm>
              <a:off x="8379379" y="690669"/>
              <a:ext cx="1245635" cy="618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r>
                          <m:rPr>
                            <m:nor/>
                            <m:sty m:val="b"/>
                          </m:rP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sz="6900"/>
            </a:p>
          </p:txBody>
        </p:sp>
        <p:sp>
          <p:nvSpPr>
            <p:cNvPr id="201" name="Trapezoid"/>
            <p:cNvSpPr/>
            <p:nvPr/>
          </p:nvSpPr>
          <p:spPr>
            <a:xfrm rot="5400000">
              <a:off x="9156634" y="918478"/>
              <a:ext cx="3039535" cy="1291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7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627" y="0"/>
                  </a:lnTo>
                  <a:lnTo>
                    <a:pt x="2972" y="0"/>
                  </a:lnTo>
                  <a:close/>
                </a:path>
              </a:pathLst>
            </a:custGeom>
            <a:solidFill>
              <a:srgbClr val="000000">
                <a:alpha val="16483"/>
              </a:srgbClr>
            </a:solidFill>
            <a:ln w="63500" cap="flat">
              <a:solidFill>
                <a:srgbClr val="000000">
                  <a:alpha val="16483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" name="DECODER"/>
            <p:cNvSpPr txBox="1"/>
            <p:nvPr/>
          </p:nvSpPr>
          <p:spPr>
            <a:xfrm rot="5400000">
              <a:off x="9704342" y="1104005"/>
              <a:ext cx="1944120" cy="920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t>DECODER </a:t>
              </a:r>
              <a14:m>
                <m:oMath>
                  <m:sSup>
                    <m:e>
                      <m:r>
                        <a:rPr xmlns:a="http://schemas.openxmlformats.org/drawingml/2006/main" sz="2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e>
                    <m:sup>
                      <m:r>
                        <a:rPr xmlns:a="http://schemas.openxmlformats.org/drawingml/2006/main" sz="2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</m:oMath>
              </a14:m>
            </a:p>
          </p:txBody>
        </p:sp>
        <p:sp>
          <p:nvSpPr>
            <p:cNvPr id="203" name="Line"/>
            <p:cNvSpPr/>
            <p:nvPr/>
          </p:nvSpPr>
          <p:spPr>
            <a:xfrm flipV="1">
              <a:off x="11468177" y="1564376"/>
              <a:ext cx="17745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04" name="Equation"/>
            <p:cNvSpPr txBox="1"/>
            <p:nvPr/>
          </p:nvSpPr>
          <p:spPr>
            <a:xfrm>
              <a:off x="11737444" y="592324"/>
              <a:ext cx="1254398" cy="8481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sSub>
                      <m:e>
                        <m:limUpp>
                          <m:e>
                            <m:r>
                              <a:rPr xmlns:a="http://schemas.openxmlformats.org/drawingml/2006/main" sz="6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lim>
                            <m:r>
                              <a:rPr xmlns:a="http://schemas.openxmlformats.org/drawingml/2006/main" sz="69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̂</m:t>
                            </m:r>
                          </m:lim>
                        </m:limUpp>
                      </m:e>
                      <m:sub>
                        <m: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6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sz="6900"/>
            </a:p>
          </p:txBody>
        </p:sp>
      </p:grpSp>
      <p:sp>
        <p:nvSpPr>
          <p:cNvPr id="206" name="The Koopman Autoencoder (KAE)."/>
          <p:cNvSpPr txBox="1"/>
          <p:nvPr/>
        </p:nvSpPr>
        <p:spPr>
          <a:xfrm>
            <a:off x="9755124" y="9651180"/>
            <a:ext cx="487375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Koopman Autoencoder (KAE). </a:t>
            </a:r>
          </a:p>
        </p:txBody>
      </p:sp>
      <p:sp>
        <p:nvSpPr>
          <p:cNvPr id="207" name="Encoder   and Decoder  are blocks of fully connected layers.…"/>
          <p:cNvSpPr txBox="1"/>
          <p:nvPr/>
        </p:nvSpPr>
        <p:spPr>
          <a:xfrm>
            <a:off x="1206500" y="10431057"/>
            <a:ext cx="21971000" cy="255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Encoder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φ</m:t>
                </m:r>
              </m:oMath>
            </a14:m>
            <a:r>
              <a:t> and Decoder </a:t>
            </a:r>
            <a14:m>
              <m:oMath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are blocks of fully connected layers.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14:m>
              <m:oMath>
                <m:r>
                  <m:rPr>
                    <m:nor/>
                    <m:sty m:val="b"/>
                  </m:rP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K</m:t>
                </m:r>
              </m:oMath>
            </a14:m>
            <a:r>
              <a:t> is a fully connected layer without bias or non-linear activations.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raining the KA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pPr/>
            <a:r>
              <a:t>Training the KAE</a:t>
            </a:r>
          </a:p>
        </p:txBody>
      </p:sp>
      <p:sp>
        <p:nvSpPr>
          <p:cNvPr id="210" name="Training the KAE considers the following loss functions…"/>
          <p:cNvSpPr txBox="1"/>
          <p:nvPr>
            <p:ph type="body" idx="1"/>
          </p:nvPr>
        </p:nvSpPr>
        <p:spPr>
          <a:xfrm>
            <a:off x="1206500" y="2677105"/>
            <a:ext cx="21971000" cy="9734960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Training the KAE considers the following loss functions 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m:rPr>
                          <m:scr m:val="script"/>
                        </m:rP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5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Upp>
                  <m:sSubSup>
                    <m:e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e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limUpp>
                            <m:e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r>
                                <a:rPr xmlns:a="http://schemas.openxmlformats.org/drawingml/2006/main" sz="5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5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b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5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bSup>
                </m:oMath>
              </m:oMathPara>
            </a14:m>
          </a:p>
          <a:p>
            <a:pPr lvl="1" marL="1072895" indent="-536447" defTabSz="2145738">
              <a:spcBef>
                <a:spcPts val="3900"/>
              </a:spcBef>
              <a:defRPr sz="4224"/>
            </a:pPr>
            <a14:m>
              <m:oMath>
                <m:sSub>
                  <m:e>
                    <m:r>
                      <m:rPr>
                        <m:scr m:val="script"/>
                      </m:rP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b>
                </m:sSub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limLow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τ</m:t>
                    </m:r>
                  </m:lim>
                </m:limUpp>
                <m:sSubSup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</m:oMath>
            </a14:m>
            <a:r>
              <a:t>, where we enforce linearity over </a:t>
            </a:r>
            <a14:m>
              <m:oMath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time steps. 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14:m>
              <m:oMath>
                <m:sSub>
                  <m:e>
                    <m:r>
                      <m:rPr>
                        <m:scr m:val="script"/>
                      </m:rP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sub>
                </m:sSub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limUpp>
                  <m:e>
                    <m:limLow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lim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lim>
                    </m:limLow>
                  </m:e>
                  <m:lim>
                    <m:sSub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lim>
                </m:limUpp>
                <m:sSubSup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m:rPr>
                            <m:sty m:val="b"/>
                          </m:r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e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p>
                      <m:e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e>
                        <m:r>
                          <m:rPr>
                            <m:sty m:val="b"/>
                          </m:r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sSub>
                          <m:e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xmlns:a="http://schemas.openxmlformats.org/drawingml/2006/main" sz="5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sup>
                    </m:sSup>
                    <m:sSub>
                      <m:e>
                        <m:r>
                          <m:rPr>
                            <m:sty m:val="b"/>
                          </m:rP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xmlns:a="http://schemas.openxmlformats.org/drawingml/2006/main" sz="5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bSup>
              </m:oMath>
            </a14:m>
            <a:r>
              <a:t>, </a:t>
            </a:r>
            <a14:m>
              <m:oMath>
                <m:sSub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sub>
                </m:sSub>
              </m:oMath>
            </a14:m>
            <a:r>
              <a:t> determines the prediction window. 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The total loss function is written as a weighted sum of the 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14:m>
              <m:oMath>
                <m:sSub>
                  <m:e>
                    <m:r>
                      <m:rPr>
                        <m:scr m:val="script"/>
                      </m:rP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m:rPr>
                        <m:scr m:val="script"/>
                      </m:rP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</m:sub>
                </m:sSub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sSub>
                  <m:e>
                    <m:r>
                      <m:rPr>
                        <m:scr m:val="script"/>
                      </m:rP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</m:sub>
                </m:sSub>
                <m:r>
                  <a:rPr xmlns:a="http://schemas.openxmlformats.org/drawingml/2006/main" sz="5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sSub>
                  <m:e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  <m:sSub>
                  <m:e>
                    <m:r>
                      <m:rPr>
                        <m:scr m:val="script"/>
                      </m:rP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5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sub>
                </m:sSub>
              </m:oMath>
            </a14:m>
            <a:r>
              <a:t> </a:t>
            </a:r>
            <a:endParaRPr sz="4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