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13716000" cx="2438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7fS3WybUe7rv5TTDjprLz4nNI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14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14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6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/>
          <p:nvPr>
            <p:ph idx="2" type="pic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6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>
            <p:ph idx="2" type="pic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7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19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undocs.org/en/E/CN.5/2020/3" TargetMode="External"/><Relationship Id="rId4" Type="http://schemas.openxmlformats.org/officeDocument/2006/relationships/hyperlink" Target="https://www.oecd.org/els/family/HC3-1-Homeless-population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idx="1" type="body"/>
          </p:nvPr>
        </p:nvSpPr>
        <p:spPr>
          <a:xfrm>
            <a:off x="11332725" y="7830876"/>
            <a:ext cx="3100080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-US" sz="3600"/>
              <a:t>Ishita Khanna </a:t>
            </a:r>
            <a:endParaRPr/>
          </a:p>
        </p:txBody>
      </p:sp>
      <p:sp>
        <p:nvSpPr>
          <p:cNvPr id="77" name="Google Shape;77;p1"/>
          <p:cNvSpPr txBox="1"/>
          <p:nvPr>
            <p:ph idx="4294967295" type="ctrTitle"/>
          </p:nvPr>
        </p:nvSpPr>
        <p:spPr>
          <a:xfrm>
            <a:off x="1206498" y="3470341"/>
            <a:ext cx="21971004" cy="28575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8468"/>
              <a:buFont typeface="Helvetica Neue"/>
              <a:buNone/>
            </a:pPr>
            <a:r>
              <a:rPr b="1" i="0" lang="en-US" sz="8468" u="none" cap="none" strike="noStrike">
                <a:solidFill>
                  <a:srgbClr val="009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Regression to Learning the Underlying Trajectory: Forecasting the Homelessness</a:t>
            </a:r>
            <a:endParaRPr/>
          </a:p>
        </p:txBody>
      </p:sp>
      <p:pic>
        <p:nvPicPr>
          <p:cNvPr descr="Image" id="78" name="Google Shape;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37879" y="10645324"/>
            <a:ext cx="5377714" cy="3024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9" name="Google Shape;7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05164" y="10728787"/>
            <a:ext cx="2857501" cy="285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Interesting use-cases </a:t>
            </a:r>
            <a:endParaRPr/>
          </a:p>
        </p:txBody>
      </p:sp>
      <p:pic>
        <p:nvPicPr>
          <p:cNvPr descr="Image" id="165" name="Google Shape;1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976" y="3602879"/>
            <a:ext cx="19586048" cy="494962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0"/>
          <p:cNvSpPr txBox="1"/>
          <p:nvPr/>
        </p:nvSpPr>
        <p:spPr>
          <a:xfrm>
            <a:off x="4133311" y="2827088"/>
            <a:ext cx="1694993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Day 0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2920353" y="2827088"/>
            <a:ext cx="3457347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Ground Truth at Day 175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18038051" y="2827088"/>
            <a:ext cx="3044648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 at Day 175</a:t>
            </a:r>
            <a:endParaRPr/>
          </a:p>
        </p:txBody>
      </p:sp>
      <p:sp>
        <p:nvSpPr>
          <p:cNvPr id="169" name="Google Shape;169;p10"/>
          <p:cNvSpPr txBox="1"/>
          <p:nvPr/>
        </p:nvSpPr>
        <p:spPr>
          <a:xfrm>
            <a:off x="16389827" y="9642716"/>
            <a:ext cx="6341096" cy="11979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Predictions were made using Consistent KAE (CKAE), where modifications were made to the original KAE.  </a:t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9021452" y="12148828"/>
            <a:ext cx="6341096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Predicting SEA surface levels.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7565"/>
              <a:buFont typeface="Helvetica Neue"/>
              <a:buNone/>
            </a:pPr>
            <a:r>
              <a:rPr lang="en-US" sz="7565">
                <a:solidFill>
                  <a:srgbClr val="0096FF"/>
                </a:solidFill>
              </a:rPr>
              <a:t>Simulation using a circular slow-manifold dataset</a:t>
            </a:r>
            <a:endParaRPr/>
          </a:p>
        </p:txBody>
      </p:sp>
      <p:pic>
        <p:nvPicPr>
          <p:cNvPr descr="Image" id="176" name="Google Shape;1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49368" y="3604117"/>
            <a:ext cx="10705787" cy="754636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1"/>
          <p:cNvSpPr txBox="1"/>
          <p:nvPr/>
        </p:nvSpPr>
        <p:spPr>
          <a:xfrm>
            <a:off x="1209711" y="3917565"/>
            <a:ext cx="7844198" cy="4257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t/>
            </a:r>
            <a:endParaRPr b="0" i="0" sz="4000" u="none" cap="none" strike="noStrike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2" name="Google Shape;1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839" y="6005016"/>
            <a:ext cx="10370883" cy="66940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3" name="Google Shape;18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73268" y="5831592"/>
            <a:ext cx="10545997" cy="7040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8500"/>
              <a:buFont typeface="Helvetica Neue"/>
              <a:buNone/>
            </a:pPr>
            <a:r>
              <a:rPr lang="en-US">
                <a:solidFill>
                  <a:srgbClr val="0096FF"/>
                </a:solidFill>
              </a:rPr>
              <a:t>Motivation</a:t>
            </a:r>
            <a:endParaRPr/>
          </a:p>
        </p:txBody>
      </p:sp>
      <p:sp>
        <p:nvSpPr>
          <p:cNvPr id="85" name="Google Shape;85;p2"/>
          <p:cNvSpPr txBox="1"/>
          <p:nvPr>
            <p:ph idx="2" type="body"/>
          </p:nvPr>
        </p:nvSpPr>
        <p:spPr>
          <a:xfrm>
            <a:off x="1206500" y="3074181"/>
            <a:ext cx="21971100" cy="55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287272" lvl="0" marL="26822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98"/>
              <a:buFont typeface="Helvetica Neue"/>
              <a:buChar char="•"/>
            </a:pPr>
            <a:r>
              <a:rPr lang="en-US" sz="2412"/>
              <a:t> Predicting homelessness allow us to focus on prevention rather than reaction. </a:t>
            </a:r>
            <a:endParaRPr sz="2412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2"/>
          </a:p>
          <a:p>
            <a:pPr indent="-287272" lvl="0" marL="26822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98"/>
              <a:buFont typeface="Helvetica Neue"/>
              <a:buChar char="•"/>
            </a:pPr>
            <a:r>
              <a:rPr lang="en-US" sz="2412"/>
              <a:t>With limited resources available for social services and housing programs, it's crucial to allocate resources efficiently.</a:t>
            </a:r>
            <a:endParaRPr sz="2412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2"/>
          </a:p>
          <a:p>
            <a:pPr indent="-287272" lvl="0" marL="26822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98"/>
              <a:buFont typeface="Helvetica Neue"/>
              <a:buChar char="•"/>
            </a:pPr>
            <a:r>
              <a:rPr lang="en-US" sz="2412"/>
              <a:t>Addressing homelessness contributes to the stability of the housing market and reduces the economic burden on healthcare, emergency services, and the criminal justice system.</a:t>
            </a:r>
            <a:endParaRPr sz="2412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2"/>
          </a:p>
          <a:p>
            <a:pPr indent="-287272" lvl="0" marL="26822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98"/>
              <a:buFont typeface="Helvetica Neue"/>
              <a:buChar char="•"/>
            </a:pPr>
            <a:r>
              <a:rPr lang="en-US" sz="2412"/>
              <a:t>Understanding and addressing homelessness can position the UK as a global leader in social policy and serve as a model for other nations facing similar challenges.</a:t>
            </a:r>
            <a:endParaRPr sz="2412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2"/>
          </a:p>
          <a:p>
            <a:pPr indent="-287272" lvl="0" marL="26822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98"/>
              <a:buFont typeface="Helvetica Neue"/>
              <a:buChar char="•"/>
            </a:pPr>
            <a:r>
              <a:rPr lang="en-US" sz="2412"/>
              <a:t>The motivation is to improve the lives of individuals and families, ensuring they have the opportunity for stable housing, better health, education, and employment prospects.</a:t>
            </a:r>
            <a:endParaRPr sz="2412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12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12"/>
          </a:p>
          <a:p>
            <a:pPr indent="-268222" lvl="0" marL="268222" rtl="0" algn="l">
              <a:spcBef>
                <a:spcPts val="0"/>
              </a:spcBef>
              <a:spcAft>
                <a:spcPts val="0"/>
              </a:spcAft>
              <a:buSzPts val="2598"/>
              <a:buChar char="•"/>
            </a:pPr>
            <a:r>
              <a:rPr lang="en-US" sz="2112"/>
              <a:t>Refer [1], [2] and [3]. </a:t>
            </a:r>
            <a:endParaRPr sz="2112"/>
          </a:p>
        </p:txBody>
      </p:sp>
      <p:sp>
        <p:nvSpPr>
          <p:cNvPr id="86" name="Google Shape;86;p2"/>
          <p:cNvSpPr txBox="1"/>
          <p:nvPr/>
        </p:nvSpPr>
        <p:spPr>
          <a:xfrm>
            <a:off x="2074854" y="9283232"/>
            <a:ext cx="7667858" cy="279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20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[1] United Nations Commission for Social Development. Affordable housing and social protection systems for all to address homelessness. Report of the Secretary-General. E/CN.5/2020/3. New York: United Nations Commission for Social Development; 2019 Nov 27 [cited 2020 May 10]. Available from: </a:t>
            </a:r>
            <a:r>
              <a:rPr b="0" i="0" lang="en-US" sz="1300" u="sng" cap="none" strike="noStrike">
                <a:solidFill>
                  <a:srgbClr val="520043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https://undocs.org/en/E/CN.5/2020/3</a:t>
            </a:r>
            <a:r>
              <a:rPr b="0" i="0" lang="en-US" sz="1300" u="none" cap="none" strike="noStrike">
                <a:solidFill>
                  <a:srgbClr val="20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1" i="0" lang="en-US" sz="1300" u="none" cap="none" strike="noStrike">
                <a:solidFill>
                  <a:srgbClr val="20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b="1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Helvetica Neue"/>
              <a:buNone/>
            </a:pPr>
            <a:br>
              <a:rPr b="1" i="0" lang="en-US" sz="1300" u="none" cap="none" strike="noStrike">
                <a:solidFill>
                  <a:srgbClr val="20202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300" u="none" cap="none" strike="noStrike">
                <a:solidFill>
                  <a:srgbClr val="20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[2] </a:t>
            </a:r>
            <a:r>
              <a:rPr b="0" i="0" lang="en-US" sz="1300" u="none" cap="none" strike="noStrike">
                <a:solidFill>
                  <a:srgbClr val="20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Directorate of Employment, Labour and Social Affairs. HC3.1 Homeless population. Paris: Organisation for Economic Co-operation and Development; 2020 [cited 2020 May 3]. Available from: </a:t>
            </a:r>
            <a:r>
              <a:rPr b="0" i="0" lang="en-US" sz="1300" u="sng" cap="none" strike="noStrike">
                <a:solidFill>
                  <a:srgbClr val="520043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https://www.oecd.org/els/family/HC3-1-Homeless-population.pdf</a:t>
            </a:r>
            <a:r>
              <a:rPr b="0" i="0" lang="en-US" sz="1300" u="none" cap="none" strike="noStrike">
                <a:solidFill>
                  <a:srgbClr val="20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20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[3] </a:t>
            </a:r>
            <a:r>
              <a:rPr b="1" i="0" lang="en-US" sz="1300" u="none" cap="none" strike="noStrike">
                <a:solidFill>
                  <a:srgbClr val="20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300" u="none" cap="none" strike="noStrike">
                <a:solidFill>
                  <a:srgbClr val="20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sai J. Lifetime and 1-year prevalence of homelessness in the US population: results from the National Epidemiologic Survey on Alcohol and Related Conditions-III. J Public Health (Oxf). 2018;40(1):65–74. pmid:28335013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5356"/>
              <a:buFont typeface="Helvetica Neue"/>
              <a:buNone/>
            </a:pPr>
            <a:r>
              <a:rPr lang="en-US" sz="5356">
                <a:solidFill>
                  <a:srgbClr val="0096FF"/>
                </a:solidFill>
              </a:rPr>
              <a:t>Preliminaries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4419"/>
              <a:buFont typeface="Helvetica Neue"/>
              <a:buNone/>
            </a:pPr>
            <a:r>
              <a:rPr b="0" lang="en-US" sz="4419">
                <a:solidFill>
                  <a:srgbClr val="0096FF"/>
                </a:solidFill>
              </a:rPr>
              <a:t>Traditional Approaches: Regression-based Analysis</a:t>
            </a:r>
            <a:endParaRPr/>
          </a:p>
        </p:txBody>
      </p:sp>
      <p:sp>
        <p:nvSpPr>
          <p:cNvPr id="92" name="Google Shape;92;p3"/>
          <p:cNvSpPr txBox="1"/>
          <p:nvPr>
            <p:ph idx="2" type="body"/>
          </p:nvPr>
        </p:nvSpPr>
        <p:spPr>
          <a:xfrm>
            <a:off x="1206500" y="2780371"/>
            <a:ext cx="21971000" cy="790460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2500" lnSpcReduction="20000"/>
          </a:bodyPr>
          <a:lstStyle/>
          <a:p>
            <a:pPr indent="-584945" lvl="0" marL="60350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3000"/>
              <a:buFont typeface="Helvetica Neue"/>
              <a:buChar char="•"/>
            </a:pPr>
            <a:r>
              <a:rPr lang="en-US" sz="3168"/>
              <a:t>Given, at time step (i.e. year)</a:t>
            </a:r>
            <a:endParaRPr/>
          </a:p>
          <a:p>
            <a:pPr indent="-584946" lvl="1" marL="1207008" rtl="0" algn="l">
              <a:lnSpc>
                <a:spcPct val="9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SzPct val="123000"/>
              <a:buFont typeface="Helvetica Neue"/>
              <a:buChar char="•"/>
            </a:pPr>
            <a:r>
              <a:rPr lang="en-US" sz="3168"/>
              <a:t> Y represents the “Homeless Decisions</a:t>
            </a:r>
            <a:r>
              <a:rPr lang="en-US" sz="3168"/>
              <a:t>"</a:t>
            </a:r>
            <a:endParaRPr sz="3168"/>
          </a:p>
          <a:p>
            <a:pPr indent="-542147" lvl="1" marL="1207008" rtl="0" algn="l">
              <a:lnSpc>
                <a:spcPct val="90000"/>
              </a:lnSpc>
              <a:spcBef>
                <a:spcPts val="4400"/>
              </a:spcBef>
              <a:spcAft>
                <a:spcPts val="0"/>
              </a:spcAft>
              <a:buSzPct val="100000"/>
              <a:buChar char="•"/>
            </a:pPr>
            <a:r>
              <a:rPr lang="en-US" sz="3168"/>
              <a:t>X</a:t>
            </a:r>
            <a:r>
              <a:rPr baseline="-25000" lang="en-US" sz="3168"/>
              <a:t>1</a:t>
            </a:r>
            <a:r>
              <a:rPr lang="en-US" sz="3168"/>
              <a:t> represents the “Year”</a:t>
            </a:r>
            <a:endParaRPr sz="3168"/>
          </a:p>
          <a:p>
            <a:pPr indent="-584946" lvl="1" marL="1207008" rtl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SzPct val="123000"/>
              <a:buFont typeface="Helvetica Neue"/>
              <a:buChar char="•"/>
            </a:pPr>
            <a:r>
              <a:rPr lang="en-US" sz="3168"/>
              <a:t> X</a:t>
            </a:r>
            <a:r>
              <a:rPr baseline="-25000" lang="en-US" sz="3168"/>
              <a:t>2</a:t>
            </a:r>
            <a:r>
              <a:rPr lang="en-US" sz="3168"/>
              <a:t> represents factors such as “Local Authority Regions”. </a:t>
            </a:r>
            <a:endParaRPr>
              <a:solidFill>
                <a:srgbClr val="FF2600"/>
              </a:solidFill>
            </a:endParaRPr>
          </a:p>
          <a:p>
            <a:pPr indent="-584946" lvl="1" marL="1207008" rtl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SzPct val="123000"/>
              <a:buFont typeface="Helvetica Neue"/>
              <a:buChar char="•"/>
            </a:pPr>
            <a:r>
              <a:rPr lang="en-US" sz="3168"/>
              <a:t>Then, a simple multi-regression model can be given using </a:t>
            </a:r>
            <a:endParaRPr>
              <a:solidFill>
                <a:srgbClr val="FF2600"/>
              </a:solidFill>
            </a:endParaRPr>
          </a:p>
          <a:p>
            <a:pPr indent="-584946" lvl="2" marL="1810511" rtl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SzPct val="123000"/>
              <a:buFont typeface="Helvetica Neue"/>
              <a:buChar char="•"/>
            </a:pPr>
            <a:r>
              <a:rPr lang="en-US" sz="3168"/>
              <a:t>Y = 𝛽</a:t>
            </a:r>
            <a:r>
              <a:rPr baseline="-25000" lang="en-US" sz="3168"/>
              <a:t>0</a:t>
            </a:r>
            <a:r>
              <a:rPr lang="en-US" sz="3168"/>
              <a:t> + </a:t>
            </a:r>
            <a:r>
              <a:rPr lang="en-US" sz="3168"/>
              <a:t>𝛽</a:t>
            </a:r>
            <a:r>
              <a:rPr baseline="-25000" lang="en-US" sz="3168"/>
              <a:t>1</a:t>
            </a:r>
            <a:r>
              <a:rPr lang="en-US" sz="3168"/>
              <a:t>X</a:t>
            </a:r>
            <a:r>
              <a:rPr baseline="-25000" lang="en-US" sz="3168"/>
              <a:t>1</a:t>
            </a:r>
            <a:r>
              <a:rPr lang="en-US" sz="3168"/>
              <a:t> + 𝛽</a:t>
            </a:r>
            <a:r>
              <a:rPr baseline="-25000" lang="en-US" sz="3168"/>
              <a:t>2</a:t>
            </a:r>
            <a:r>
              <a:rPr lang="en-US" sz="3168"/>
              <a:t>X</a:t>
            </a:r>
            <a:r>
              <a:rPr baseline="-25000" lang="en-US" sz="3168"/>
              <a:t>2</a:t>
            </a:r>
            <a:r>
              <a:rPr lang="en-US" sz="3168"/>
              <a:t> + 𝜀</a:t>
            </a:r>
            <a:endParaRPr b="1" baseline="-25000"/>
          </a:p>
          <a:p>
            <a:pPr indent="-584946" lvl="2" marL="1810511" rtl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SzPct val="123000"/>
              <a:buFont typeface="Helvetica Neue"/>
              <a:buChar char="•"/>
            </a:pPr>
            <a:r>
              <a:rPr lang="en-US" sz="3168"/>
              <a:t>where, </a:t>
            </a:r>
            <a:endParaRPr/>
          </a:p>
          <a:p>
            <a:pPr indent="-584946" lvl="2" marL="1810510" rtl="0" algn="l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SzPct val="123000"/>
              <a:buFont typeface="Helvetica Neue"/>
              <a:buChar char="•"/>
            </a:pPr>
            <a:r>
              <a:rPr lang="en-US" sz="3168"/>
              <a:t>𝛽</a:t>
            </a:r>
            <a:r>
              <a:rPr baseline="-25000" lang="en-US" sz="3168"/>
              <a:t>0</a:t>
            </a:r>
            <a:r>
              <a:rPr lang="en-US" sz="3168"/>
              <a:t> </a:t>
            </a:r>
            <a:r>
              <a:rPr lang="en-US" sz="3168"/>
              <a:t> is the intercept, while </a:t>
            </a:r>
            <a:r>
              <a:rPr lang="en-US" sz="3168"/>
              <a:t>𝛽</a:t>
            </a:r>
            <a:r>
              <a:rPr baseline="-25000" lang="en-US" sz="3168"/>
              <a:t>1 </a:t>
            </a:r>
            <a:r>
              <a:rPr lang="en-US" sz="3168"/>
              <a:t> and </a:t>
            </a:r>
            <a:r>
              <a:rPr lang="en-US" sz="3168"/>
              <a:t>𝛽</a:t>
            </a:r>
            <a:r>
              <a:rPr baseline="-25000" lang="en-US" sz="3168"/>
              <a:t>2  </a:t>
            </a:r>
            <a:r>
              <a:rPr lang="en-US" sz="3168"/>
              <a:t>are the coefficient parameters,  </a:t>
            </a:r>
            <a:r>
              <a:rPr lang="en-US" sz="3168"/>
              <a:t>𝜀 </a:t>
            </a:r>
            <a:r>
              <a:rPr lang="en-US" sz="3168"/>
              <a:t>is the error terms. </a:t>
            </a:r>
            <a:endParaRPr sz="3200"/>
          </a:p>
        </p:txBody>
      </p:sp>
      <p:sp>
        <p:nvSpPr>
          <p:cNvPr id="93" name="Google Shape;93;p3"/>
          <p:cNvSpPr txBox="1"/>
          <p:nvPr/>
        </p:nvSpPr>
        <p:spPr>
          <a:xfrm>
            <a:off x="1526495" y="11552872"/>
            <a:ext cx="21331009" cy="827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[4] Gutwinski, S., Schreiter, S., Deutscher, K. and Fazel, S., 2021. The prevalence of mental disorders among homeless people in high-income countries: An updated systematic review and meta-regression analysis. </a:t>
            </a:r>
            <a:r>
              <a:rPr b="0" i="1" lang="en-US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PLoS medicine</a:t>
            </a:r>
            <a:r>
              <a:rPr b="0" i="0" lang="en-US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b="0" i="0" lang="en-US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(8), p.e1003750.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1491489" y="7524218"/>
            <a:ext cx="9570535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5355"/>
              <a:buFont typeface="Helvetica Neue"/>
              <a:buNone/>
            </a:pPr>
            <a:r>
              <a:rPr lang="en-US" sz="5355">
                <a:solidFill>
                  <a:srgbClr val="0096FF"/>
                </a:solidFill>
              </a:rPr>
              <a:t>The success of Deep Learning </a:t>
            </a:r>
            <a:endParaRPr/>
          </a:p>
        </p:txBody>
      </p:sp>
      <p:pic>
        <p:nvPicPr>
          <p:cNvPr descr="Image"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1274" y="3392543"/>
            <a:ext cx="11060583" cy="6930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/>
        </p:nvSpPr>
        <p:spPr>
          <a:xfrm>
            <a:off x="1552988" y="8774856"/>
            <a:ext cx="10064152" cy="267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the surge in computational capabilities and access to abundant data, neural networks emerged as the state-of-the-art for prediction tasks.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Complicated neural network architectures such as Recurrent Neural Networks (RNNs) were proposed for the time-series predictions.  </a:t>
            </a:r>
            <a:endParaRPr/>
          </a:p>
        </p:txBody>
      </p:sp>
      <p:sp>
        <p:nvSpPr>
          <p:cNvPr id="101" name="Google Shape;101;p4"/>
          <p:cNvSpPr txBox="1"/>
          <p:nvPr/>
        </p:nvSpPr>
        <p:spPr>
          <a:xfrm>
            <a:off x="1491489" y="1863194"/>
            <a:ext cx="9570535" cy="143316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4760"/>
              <a:buFont typeface="Helvetica Neue"/>
              <a:buNone/>
            </a:pPr>
            <a:r>
              <a:rPr b="1" i="0" lang="en-US" sz="4760" u="none" cap="none" strike="noStrike">
                <a:solidFill>
                  <a:srgbClr val="009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Limitations to a Regression-based Analysis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1522239" y="4602537"/>
            <a:ext cx="10064152" cy="829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1553000" y="3560603"/>
            <a:ext cx="10064100" cy="3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Assumptions about Data</a:t>
            </a: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Assumes Linearity between variables, Homoscedasticity (constant variance of errors), Normality of errors, and Independence of observations.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Poor Modelling</a:t>
            </a: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Regression analysis often ignores the temporal nature of the data while only focusing on individual data points rather than sequential </a:t>
            </a: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patterns</a:t>
            </a:r>
            <a:r>
              <a:rPr lang="en-US"/>
              <a:t>,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the first term captures the temporal property.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5356"/>
              <a:buFont typeface="Helvetica Neue"/>
              <a:buNone/>
            </a:pPr>
            <a:r>
              <a:rPr lang="en-US" sz="5356">
                <a:solidFill>
                  <a:srgbClr val="0096FF"/>
                </a:solidFill>
              </a:rPr>
              <a:t>Preliminaries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4419"/>
              <a:buFont typeface="Helvetica Neue"/>
              <a:buNone/>
            </a:pPr>
            <a:r>
              <a:rPr b="0" lang="en-US" sz="4419">
                <a:solidFill>
                  <a:srgbClr val="0096FF"/>
                </a:solidFill>
              </a:rPr>
              <a:t>Traditional Approaches: RNNs for forecasting</a:t>
            </a:r>
            <a:endParaRPr/>
          </a:p>
        </p:txBody>
      </p:sp>
      <p:sp>
        <p:nvSpPr>
          <p:cNvPr id="109" name="Google Shape;109;p5"/>
          <p:cNvSpPr txBox="1"/>
          <p:nvPr>
            <p:ph idx="2" type="body"/>
          </p:nvPr>
        </p:nvSpPr>
        <p:spPr>
          <a:xfrm>
            <a:off x="1437627" y="3022550"/>
            <a:ext cx="11846513" cy="50596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</a:pPr>
            <a:r>
              <a:rPr lang="en-US" sz="2600"/>
              <a:t>The hidden state  at time step  is given as </a:t>
            </a:r>
            <a:endParaRPr/>
          </a:p>
          <a:p>
            <a:pPr indent="457200" lvl="1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</a:pPr>
            <a:r>
              <a:t/>
            </a:r>
            <a:endParaRPr sz="2600"/>
          </a:p>
        </p:txBody>
      </p:sp>
      <p:pic>
        <p:nvPicPr>
          <p:cNvPr descr="Image"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89186" y="6016769"/>
            <a:ext cx="9897026" cy="264528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/>
          <p:nvPr/>
        </p:nvSpPr>
        <p:spPr>
          <a:xfrm>
            <a:off x="1286196" y="8076658"/>
            <a:ext cx="12599762" cy="3109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Then, the predictions can be now be given as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12" name="Google Shape;112;p5"/>
          <p:cNvSpPr txBox="1"/>
          <p:nvPr/>
        </p:nvSpPr>
        <p:spPr>
          <a:xfrm>
            <a:off x="3757271" y="12088570"/>
            <a:ext cx="2950323" cy="936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1332338" y="11254295"/>
            <a:ext cx="9746896" cy="498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training, we simply use the loss function as to backpropogate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8500"/>
              <a:buFont typeface="Helvetica Neue"/>
              <a:buNone/>
            </a:pPr>
            <a:r>
              <a:rPr lang="en-US">
                <a:solidFill>
                  <a:srgbClr val="0096FF"/>
                </a:solidFill>
              </a:rPr>
              <a:t>Downfalls of the traditional approaches</a:t>
            </a:r>
            <a:endParaRPr/>
          </a:p>
        </p:txBody>
      </p:sp>
      <p:sp>
        <p:nvSpPr>
          <p:cNvPr id="119" name="Google Shape;119;p6"/>
          <p:cNvSpPr txBox="1"/>
          <p:nvPr>
            <p:ph idx="2" type="body"/>
          </p:nvPr>
        </p:nvSpPr>
        <p:spPr>
          <a:xfrm>
            <a:off x="1206500" y="2806212"/>
            <a:ext cx="21971000" cy="969830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traditional methodologies that predict outcomes based on historical data have shown significant efficacy, they come with inherent challenges in practical applications (where data is collected):</a:t>
            </a:r>
            <a:endParaRPr/>
          </a:p>
          <a:p>
            <a:pPr indent="-609599" lvl="1" marL="1219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1" lang="en-US"/>
              <a:t>Over-reliance on Variables</a:t>
            </a: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 heavy dependence on predictor variables can sometimes overshadow the intrinsic properties of the target variable .</a:t>
            </a:r>
            <a:endParaRPr/>
          </a:p>
          <a:p>
            <a:pPr indent="-609599" lvl="1" marL="1219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1" lang="en-US"/>
              <a:t>Data Incompleteness</a:t>
            </a: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The presence of missing data can introduce biases and reduce the robustness of the predictions.</a:t>
            </a:r>
            <a:endParaRPr/>
          </a:p>
          <a:p>
            <a:pPr indent="-609599" lvl="1" marL="1219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1" lang="en-US"/>
              <a:t>Absence of Correlation</a:t>
            </a: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 some instances, the predictors  might not have a meaningful or strong relationship with the target variable , leading to weak predictive power.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8500"/>
              <a:buFont typeface="Helvetica Neue"/>
              <a:buNone/>
            </a:pPr>
            <a:r>
              <a:rPr lang="en-US">
                <a:solidFill>
                  <a:srgbClr val="0096FF"/>
                </a:solidFill>
              </a:rPr>
              <a:t>Learning the underlying trajectory 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5500"/>
              <a:buFont typeface="Helvetica Neue"/>
              <a:buNone/>
            </a:pPr>
            <a:r>
              <a:rPr lang="en-US">
                <a:solidFill>
                  <a:srgbClr val="0096FF"/>
                </a:solidFill>
              </a:rPr>
              <a:t>Koopman Theory</a:t>
            </a:r>
            <a:endParaRPr/>
          </a:p>
        </p:txBody>
      </p:sp>
      <p:sp>
        <p:nvSpPr>
          <p:cNvPr id="126" name="Google Shape;126;p7"/>
          <p:cNvSpPr txBox="1"/>
          <p:nvPr>
            <p:ph idx="2" type="body"/>
          </p:nvPr>
        </p:nvSpPr>
        <p:spPr>
          <a:xfrm>
            <a:off x="1275838" y="3877345"/>
            <a:ext cx="13605614" cy="81969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262126" lvl="0" marL="26212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9"/>
              <a:buFont typeface="Helvetica Neue"/>
              <a:buChar char="•"/>
            </a:pPr>
            <a:r>
              <a:rPr lang="en-US" sz="2064"/>
              <a:t>The discrete mapping between the target variable </a:t>
            </a:r>
            <a:r>
              <a:rPr lang="en-US" sz="2064"/>
              <a:t>𝓎 </a:t>
            </a:r>
            <a:r>
              <a:rPr lang="en-US" sz="2064"/>
              <a:t>and the predictors </a:t>
            </a:r>
            <a:r>
              <a:rPr lang="en-US" sz="2064"/>
              <a:t>𝓍</a:t>
            </a:r>
            <a:r>
              <a:rPr lang="en-US" sz="2064"/>
              <a:t> can be represented as: </a:t>
            </a:r>
            <a:endParaRPr/>
          </a:p>
          <a:p>
            <a:pPr indent="-630219" lvl="1" marL="1219200" rtl="0" algn="l">
              <a:spcBef>
                <a:spcPts val="0"/>
              </a:spcBef>
              <a:spcAft>
                <a:spcPts val="0"/>
              </a:spcAft>
              <a:buSzPts val="2539"/>
              <a:buChar char="•"/>
            </a:pPr>
            <a:r>
              <a:rPr lang="en-US" sz="2064"/>
              <a:t>𝓎 = ƒ(𝓍 )</a:t>
            </a:r>
            <a:endParaRPr/>
          </a:p>
          <a:p>
            <a:pPr indent="-262126" lvl="2" marL="786384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539"/>
              <a:buFont typeface="Helvetica Neue"/>
              <a:buChar char="•"/>
            </a:pPr>
            <a:r>
              <a:rPr lang="en-US" sz="2064"/>
              <a:t>where  is a non-linear function mapping which is usually unknown. </a:t>
            </a:r>
            <a:endParaRPr/>
          </a:p>
          <a:p>
            <a:pPr indent="-262127" lvl="1" marL="524255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539"/>
              <a:buFont typeface="Helvetica Neue"/>
              <a:buChar char="•"/>
            </a:pPr>
            <a:r>
              <a:rPr lang="en-US" sz="2064"/>
              <a:t>Lifting operation to represent in linear space using an observable function , which gives</a:t>
            </a:r>
            <a:endParaRPr/>
          </a:p>
          <a:p>
            <a:pPr indent="-262126" lvl="2" marL="786384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539"/>
              <a:buFont typeface="Helvetica Neue"/>
              <a:buChar char="•"/>
            </a:pPr>
            <a:r>
              <a:rPr lang="en-US" sz="2064"/>
              <a:t>, where  can be infinite dimensional long. </a:t>
            </a:r>
            <a:endParaRPr/>
          </a:p>
          <a:p>
            <a:pPr indent="-262126" lvl="2" marL="786384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539"/>
              <a:buFont typeface="Helvetica Neue"/>
              <a:buChar char="•"/>
            </a:pPr>
            <a:r>
              <a:rPr lang="en-US" sz="2064"/>
              <a:t>The mapping, now can be given using a linear operation, </a:t>
            </a:r>
            <a:endParaRPr/>
          </a:p>
          <a:p>
            <a:pPr indent="-262126" lvl="3" marL="1048511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539"/>
              <a:buFont typeface="Helvetica Neue"/>
              <a:buChar char="•"/>
            </a:pPr>
            <a:r>
              <a:rPr lang="en-US" sz="2064"/>
              <a:t>, where  is the Koopman Operator. </a:t>
            </a:r>
            <a:endParaRPr/>
          </a:p>
          <a:p>
            <a:pPr indent="-262126" lvl="2" marL="786384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539"/>
              <a:buFont typeface="Helvetica Neue"/>
              <a:buChar char="•"/>
            </a:pPr>
            <a:r>
              <a:rPr lang="en-US" sz="2064"/>
              <a:t>Finally, we have</a:t>
            </a:r>
            <a:endParaRPr/>
          </a:p>
          <a:p>
            <a:pPr indent="-262126" lvl="3" marL="1048511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539"/>
              <a:buFont typeface="Helvetica Neue"/>
              <a:buChar char="•"/>
            </a:pPr>
            <a:r>
              <a:rPr lang="en-US" sz="2064"/>
              <a:t>  which represents a one step prediction.</a:t>
            </a:r>
            <a:endParaRPr/>
          </a:p>
          <a:p>
            <a:pPr indent="-262126" lvl="2" marL="786384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539"/>
              <a:buFont typeface="Helvetica Neue"/>
              <a:buChar char="•"/>
            </a:pPr>
            <a:r>
              <a:rPr lang="en-US" sz="2064"/>
              <a:t>We can exploit the property of the linearity to make  time step predictions by sampling multiplying the  matrix  times. </a:t>
            </a:r>
            <a:endParaRPr/>
          </a:p>
          <a:p>
            <a:pPr indent="0" lvl="3" marL="1048511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None/>
            </a:pPr>
            <a:r>
              <a:t/>
            </a:r>
            <a:endParaRPr sz="4800"/>
          </a:p>
        </p:txBody>
      </p:sp>
      <p:pic>
        <p:nvPicPr>
          <p:cNvPr descr="Image"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00755" y="5023802"/>
            <a:ext cx="2451101" cy="332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/>
          <p:nvPr/>
        </p:nvSpPr>
        <p:spPr>
          <a:xfrm>
            <a:off x="15447683" y="9324959"/>
            <a:ext cx="7957243" cy="6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“It is possible to represent a nonlinear dynamical system in terms of an infinite-dimensional linear operator”</a:t>
            </a:r>
            <a:endParaRPr/>
          </a:p>
        </p:txBody>
      </p:sp>
      <p:sp>
        <p:nvSpPr>
          <p:cNvPr id="129" name="Google Shape;129;p7"/>
          <p:cNvSpPr txBox="1"/>
          <p:nvPr/>
        </p:nvSpPr>
        <p:spPr>
          <a:xfrm>
            <a:off x="17148506" y="8514511"/>
            <a:ext cx="4831509" cy="6471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B.O. Koopman (1931)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8500"/>
              <a:buFont typeface="Helvetica Neue"/>
              <a:buNone/>
            </a:pPr>
            <a:r>
              <a:rPr lang="en-US">
                <a:solidFill>
                  <a:srgbClr val="0096FF"/>
                </a:solidFill>
              </a:rPr>
              <a:t>Approximating the Koopman Operator</a:t>
            </a:r>
            <a:endParaRPr/>
          </a:p>
        </p:txBody>
      </p:sp>
      <p:sp>
        <p:nvSpPr>
          <p:cNvPr id="135" name="Google Shape;135;p8"/>
          <p:cNvSpPr txBox="1"/>
          <p:nvPr>
            <p:ph idx="2" type="body"/>
          </p:nvPr>
        </p:nvSpPr>
        <p:spPr>
          <a:xfrm>
            <a:off x="1206500" y="3532008"/>
            <a:ext cx="21971000" cy="255032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do not discuss the previously proposed approaches such as Dynamic Mode Decomposition (DMD) or Extended DMD (EDMD) and rather focus on the state-of-the-art approach for learning the Koopman Operator. </a:t>
            </a:r>
            <a:endParaRPr/>
          </a:p>
        </p:txBody>
      </p:sp>
      <p:sp>
        <p:nvSpPr>
          <p:cNvPr id="136" name="Google Shape;136;p8"/>
          <p:cNvSpPr txBox="1"/>
          <p:nvPr/>
        </p:nvSpPr>
        <p:spPr>
          <a:xfrm>
            <a:off x="1206500" y="2408365"/>
            <a:ext cx="21971000" cy="100205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5500"/>
              <a:buFont typeface="Helvetica Neue"/>
              <a:buNone/>
            </a:pPr>
            <a:r>
              <a:rPr b="1" i="0" lang="en-US" sz="5500" u="none" cap="none" strike="noStrike">
                <a:solidFill>
                  <a:srgbClr val="009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Neural Network approach</a:t>
            </a:r>
            <a:endParaRPr/>
          </a:p>
        </p:txBody>
      </p:sp>
      <p:grpSp>
        <p:nvGrpSpPr>
          <p:cNvPr id="137" name="Google Shape;137;p8"/>
          <p:cNvGrpSpPr/>
          <p:nvPr/>
        </p:nvGrpSpPr>
        <p:grpSpPr>
          <a:xfrm>
            <a:off x="5570655" y="6203918"/>
            <a:ext cx="13242691" cy="3128753"/>
            <a:chOff x="0" y="0"/>
            <a:chExt cx="13242690" cy="3128752"/>
          </a:xfrm>
        </p:grpSpPr>
        <p:sp>
          <p:nvSpPr>
            <p:cNvPr id="138" name="Google Shape;138;p8"/>
            <p:cNvSpPr txBox="1"/>
            <p:nvPr/>
          </p:nvSpPr>
          <p:spPr>
            <a:xfrm>
              <a:off x="607698" y="693733"/>
              <a:ext cx="563484" cy="612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900"/>
                <a:buFont typeface="Helvetica Neue"/>
                <a:buNone/>
              </a:pPr>
              <a:r>
                <a:t/>
              </a:r>
              <a:endParaRPr b="0" i="0" sz="6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 rot="-5400000">
              <a:off x="973690" y="918478"/>
              <a:ext cx="3039535" cy="1291803"/>
            </a:xfrm>
            <a:custGeom>
              <a:rect b="b" l="l" r="r" t="t"/>
              <a:pathLst>
                <a:path extrusionOk="0" h="21600" w="21600">
                  <a:moveTo>
                    <a:pt x="2972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627" y="0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 cap="flat" cmpd="sng" w="63500">
              <a:solidFill>
                <a:srgbClr val="000000">
                  <a:alpha val="1647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40" name="Google Shape;140;p8"/>
            <p:cNvCxnSpPr/>
            <p:nvPr/>
          </p:nvCxnSpPr>
          <p:spPr>
            <a:xfrm flipH="1" rot="10800000">
              <a:off x="0" y="1564383"/>
              <a:ext cx="1774512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141" name="Google Shape;141;p8"/>
            <p:cNvSpPr txBox="1"/>
            <p:nvPr/>
          </p:nvSpPr>
          <p:spPr>
            <a:xfrm rot="5400000">
              <a:off x="1521398" y="1292189"/>
              <a:ext cx="1944119" cy="544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ENCODER </a:t>
              </a:r>
              <a:endParaRPr/>
            </a:p>
          </p:txBody>
        </p:sp>
        <p:sp>
          <p:nvSpPr>
            <p:cNvPr id="142" name="Google Shape;142;p8"/>
            <p:cNvSpPr txBox="1"/>
            <p:nvPr/>
          </p:nvSpPr>
          <p:spPr>
            <a:xfrm>
              <a:off x="3642514" y="699928"/>
              <a:ext cx="585509" cy="599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900"/>
                <a:buFont typeface="Helvetica Neue"/>
                <a:buNone/>
              </a:pPr>
              <a:r>
                <a:t/>
              </a:r>
              <a:endParaRPr b="0" i="0" sz="6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43" name="Google Shape;143;p8"/>
            <p:cNvCxnSpPr/>
            <p:nvPr/>
          </p:nvCxnSpPr>
          <p:spPr>
            <a:xfrm flipH="1" rot="10800000">
              <a:off x="3212403" y="1564383"/>
              <a:ext cx="1774512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144" name="Google Shape;144;p8"/>
            <p:cNvSpPr/>
            <p:nvPr/>
          </p:nvSpPr>
          <p:spPr>
            <a:xfrm>
              <a:off x="5100346" y="0"/>
              <a:ext cx="2896336" cy="3128752"/>
            </a:xfrm>
            <a:prstGeom prst="rect">
              <a:avLst/>
            </a:prstGeom>
            <a:solidFill>
              <a:srgbClr val="000000">
                <a:alpha val="15686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" name="Google Shape;145;p8"/>
            <p:cNvSpPr txBox="1"/>
            <p:nvPr/>
          </p:nvSpPr>
          <p:spPr>
            <a:xfrm>
              <a:off x="6175898" y="1114971"/>
              <a:ext cx="744322" cy="897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900"/>
                <a:buFont typeface="Helvetica Neue"/>
                <a:buNone/>
              </a:pPr>
              <a:r>
                <a:t/>
              </a:r>
              <a:endParaRPr b="0" i="0" sz="9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46" name="Google Shape;146;p8"/>
            <p:cNvCxnSpPr/>
            <p:nvPr/>
          </p:nvCxnSpPr>
          <p:spPr>
            <a:xfrm flipH="1" rot="10800000">
              <a:off x="8110112" y="1564376"/>
              <a:ext cx="1774513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147" name="Google Shape;147;p8"/>
            <p:cNvSpPr txBox="1"/>
            <p:nvPr/>
          </p:nvSpPr>
          <p:spPr>
            <a:xfrm>
              <a:off x="8379379" y="690669"/>
              <a:ext cx="1245635" cy="618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900"/>
                <a:buFont typeface="Helvetica Neue"/>
                <a:buNone/>
              </a:pPr>
              <a:r>
                <a:t/>
              </a:r>
              <a:endParaRPr b="0" i="0" sz="6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 rot="5400000">
              <a:off x="9156634" y="918478"/>
              <a:ext cx="3039535" cy="1291803"/>
            </a:xfrm>
            <a:custGeom>
              <a:rect b="b" l="l" r="r" t="t"/>
              <a:pathLst>
                <a:path extrusionOk="0" h="21600" w="21600">
                  <a:moveTo>
                    <a:pt x="2972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627" y="0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 cap="flat" cmpd="sng" w="63500">
              <a:solidFill>
                <a:srgbClr val="000000">
                  <a:alpha val="1647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" name="Google Shape;149;p8"/>
            <p:cNvSpPr txBox="1"/>
            <p:nvPr/>
          </p:nvSpPr>
          <p:spPr>
            <a:xfrm rot="5400000">
              <a:off x="9704342" y="1104005"/>
              <a:ext cx="1944120" cy="920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DECODER </a:t>
              </a:r>
              <a:endParaRPr/>
            </a:p>
          </p:txBody>
        </p:sp>
        <p:cxnSp>
          <p:nvCxnSpPr>
            <p:cNvPr id="150" name="Google Shape;150;p8"/>
            <p:cNvCxnSpPr/>
            <p:nvPr/>
          </p:nvCxnSpPr>
          <p:spPr>
            <a:xfrm flipH="1" rot="10800000">
              <a:off x="11468177" y="1564376"/>
              <a:ext cx="1774513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151" name="Google Shape;151;p8"/>
            <p:cNvSpPr txBox="1"/>
            <p:nvPr/>
          </p:nvSpPr>
          <p:spPr>
            <a:xfrm>
              <a:off x="11737444" y="592324"/>
              <a:ext cx="1254398" cy="848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900"/>
                <a:buFont typeface="Helvetica Neue"/>
                <a:buNone/>
              </a:pPr>
              <a:r>
                <a:t/>
              </a:r>
              <a:endParaRPr b="0" i="0" sz="6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52" name="Google Shape;152;p8"/>
          <p:cNvSpPr txBox="1"/>
          <p:nvPr/>
        </p:nvSpPr>
        <p:spPr>
          <a:xfrm>
            <a:off x="9755124" y="9651180"/>
            <a:ext cx="4873753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Koopman Autoencoder (KAE). </a:t>
            </a:r>
            <a:endParaRPr/>
          </a:p>
        </p:txBody>
      </p:sp>
      <p:sp>
        <p:nvSpPr>
          <p:cNvPr id="153" name="Google Shape;153;p8"/>
          <p:cNvSpPr txBox="1"/>
          <p:nvPr/>
        </p:nvSpPr>
        <p:spPr>
          <a:xfrm>
            <a:off x="1206500" y="10431057"/>
            <a:ext cx="21971000" cy="255032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Encoder  and Decoder are blocks of fully connected layers.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fully connected layer without bias or non-linear activations.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8500"/>
              <a:buFont typeface="Helvetica Neue"/>
              <a:buNone/>
            </a:pPr>
            <a:r>
              <a:rPr lang="en-US">
                <a:solidFill>
                  <a:srgbClr val="0096FF"/>
                </a:solidFill>
              </a:rPr>
              <a:t>Training the KAE</a:t>
            </a:r>
            <a:endParaRPr/>
          </a:p>
        </p:txBody>
      </p:sp>
      <p:sp>
        <p:nvSpPr>
          <p:cNvPr id="159" name="Google Shape;159;p9"/>
          <p:cNvSpPr txBox="1"/>
          <p:nvPr>
            <p:ph idx="2" type="body"/>
          </p:nvPr>
        </p:nvSpPr>
        <p:spPr>
          <a:xfrm>
            <a:off x="1206500" y="2677105"/>
            <a:ext cx="21971000" cy="97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36447" lvl="0" marL="5364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6"/>
              <a:buFont typeface="Helvetica Neue"/>
              <a:buChar char="•"/>
            </a:pPr>
            <a:r>
              <a:rPr lang="en-US" sz="4224"/>
              <a:t>Training the KAE considers the following loss functions </a:t>
            </a:r>
            <a:endParaRPr/>
          </a:p>
          <a:p>
            <a:pPr indent="-206531" lvl="1" marL="1072895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5196"/>
              <a:buFont typeface="Helvetica Neue"/>
              <a:buNone/>
            </a:pPr>
            <a:r>
              <a:t/>
            </a:r>
            <a:endParaRPr sz="4224"/>
          </a:p>
          <a:p>
            <a:pPr indent="-536446" lvl="1" marL="1072895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5196"/>
              <a:buFont typeface="Helvetica Neue"/>
              <a:buChar char="•"/>
            </a:pPr>
            <a:r>
              <a:rPr lang="en-US" sz="4224"/>
              <a:t>, where we enforce linearity over  time steps. </a:t>
            </a:r>
            <a:endParaRPr/>
          </a:p>
          <a:p>
            <a:pPr indent="-536446" lvl="1" marL="1072895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5196"/>
              <a:buFont typeface="Helvetica Neue"/>
              <a:buChar char="•"/>
            </a:pPr>
            <a:r>
              <a:rPr lang="en-US" sz="4224"/>
              <a:t>,  determines the prediction window. </a:t>
            </a:r>
            <a:endParaRPr/>
          </a:p>
          <a:p>
            <a:pPr indent="-536446" lvl="1" marL="1072895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5196"/>
              <a:buFont typeface="Helvetica Neue"/>
              <a:buChar char="•"/>
            </a:pPr>
            <a:r>
              <a:rPr lang="en-US" sz="4224"/>
              <a:t>The total loss function is written as a weighted sum of the </a:t>
            </a:r>
            <a:endParaRPr/>
          </a:p>
          <a:p>
            <a:pPr indent="-536446" lvl="1" marL="1072895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5196"/>
              <a:buFont typeface="Helvetica Neue"/>
              <a:buChar char="•"/>
            </a:pPr>
            <a:r>
              <a:rPr lang="en-US" sz="4224"/>
              <a:t> 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