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54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09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09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09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09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7" y="888736"/>
            <a:ext cx="6812280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009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917" y="1917606"/>
            <a:ext cx="17444720" cy="270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09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4005" y="10819703"/>
            <a:ext cx="286384" cy="24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.org/els/family/HC3-1-Homeless-population.pdf" TargetMode="External"/><Relationship Id="rId2" Type="http://schemas.openxmlformats.org/officeDocument/2006/relationships/hyperlink" Target="https://undocs.org/en/E/CN.5/2020/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8591" y="6316926"/>
            <a:ext cx="2489200" cy="114427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950" b="1" spc="5" dirty="0">
                <a:latin typeface="Arial"/>
                <a:cs typeface="Arial"/>
              </a:rPr>
              <a:t>Ishita</a:t>
            </a:r>
            <a:r>
              <a:rPr sz="2950" b="1" spc="-7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Khanna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500" b="1" spc="-5" dirty="0">
                <a:latin typeface="Arial"/>
                <a:cs typeface="Arial"/>
              </a:rPr>
              <a:t>11</a:t>
            </a:r>
            <a:r>
              <a:rPr sz="2500" b="1" spc="-50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October</a:t>
            </a:r>
            <a:r>
              <a:rPr sz="2500" b="1" spc="-5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2023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916" y="3220121"/>
            <a:ext cx="17987010" cy="195770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 marR="9525">
              <a:lnSpc>
                <a:spcPts val="6830"/>
              </a:lnSpc>
              <a:spcBef>
                <a:spcPts val="1614"/>
              </a:spcBef>
            </a:pPr>
            <a:r>
              <a:rPr sz="6950" spc="-120" dirty="0"/>
              <a:t>From</a:t>
            </a:r>
            <a:r>
              <a:rPr sz="6950" spc="-280" dirty="0"/>
              <a:t> </a:t>
            </a:r>
            <a:r>
              <a:rPr sz="6950" spc="-150" dirty="0"/>
              <a:t>Regression</a:t>
            </a:r>
            <a:r>
              <a:rPr sz="6950" spc="-275" dirty="0"/>
              <a:t> </a:t>
            </a:r>
            <a:r>
              <a:rPr sz="6950" spc="10" dirty="0"/>
              <a:t>to</a:t>
            </a:r>
            <a:r>
              <a:rPr sz="6950" spc="-280" dirty="0"/>
              <a:t> </a:t>
            </a:r>
            <a:r>
              <a:rPr sz="6950" spc="-125" dirty="0"/>
              <a:t>Learning</a:t>
            </a:r>
            <a:r>
              <a:rPr sz="6950" spc="-275" dirty="0"/>
              <a:t> </a:t>
            </a:r>
            <a:r>
              <a:rPr sz="6950" spc="-35" dirty="0"/>
              <a:t>the</a:t>
            </a:r>
            <a:r>
              <a:rPr sz="6950" spc="-275" dirty="0"/>
              <a:t> </a:t>
            </a:r>
            <a:r>
              <a:rPr sz="6950" spc="-180" dirty="0"/>
              <a:t>Underlying </a:t>
            </a:r>
            <a:r>
              <a:rPr sz="6950" spc="-1914" dirty="0"/>
              <a:t> </a:t>
            </a:r>
            <a:r>
              <a:rPr sz="6950" spc="-185" dirty="0"/>
              <a:t>Trajectory:</a:t>
            </a:r>
            <a:r>
              <a:rPr sz="6950" spc="-280" dirty="0"/>
              <a:t> </a:t>
            </a:r>
            <a:r>
              <a:rPr sz="6950" spc="-125" dirty="0"/>
              <a:t>Forecasting</a:t>
            </a:r>
            <a:r>
              <a:rPr sz="6950" spc="-280" dirty="0"/>
              <a:t> </a:t>
            </a:r>
            <a:r>
              <a:rPr sz="6950" spc="-35" dirty="0"/>
              <a:t>the</a:t>
            </a:r>
            <a:r>
              <a:rPr sz="6950" spc="-275" dirty="0"/>
              <a:t> </a:t>
            </a:r>
            <a:r>
              <a:rPr sz="6950" spc="-125" dirty="0"/>
              <a:t>Homelessness</a:t>
            </a:r>
            <a:endParaRPr sz="6950"/>
          </a:p>
        </p:txBody>
      </p:sp>
      <p:grpSp>
        <p:nvGrpSpPr>
          <p:cNvPr id="4" name="object 4"/>
          <p:cNvGrpSpPr/>
          <p:nvPr/>
        </p:nvGrpSpPr>
        <p:grpSpPr>
          <a:xfrm>
            <a:off x="13278370" y="8776847"/>
            <a:ext cx="6522084" cy="2493645"/>
            <a:chOff x="13278370" y="8776847"/>
            <a:chExt cx="6522084" cy="24936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66548" y="8776847"/>
              <a:ext cx="4433812" cy="2493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78370" y="8845661"/>
              <a:ext cx="2355949" cy="2355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8195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solidFill>
                  <a:srgbClr val="000000"/>
                </a:solidFill>
              </a:rPr>
              <a:t>Interesting</a:t>
            </a:r>
            <a:r>
              <a:rPr spc="-330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use-cases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807" y="3101857"/>
            <a:ext cx="15745451" cy="37480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42248" y="2351850"/>
            <a:ext cx="13290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70" dirty="0">
                <a:solidFill>
                  <a:srgbClr val="5E5E5E"/>
                </a:solidFill>
                <a:latin typeface="Trebuchet MS"/>
                <a:cs typeface="Trebuchet MS"/>
              </a:rPr>
              <a:t>Initial</a:t>
            </a:r>
            <a:r>
              <a:rPr sz="1950" spc="-7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E5E5E"/>
                </a:solidFill>
                <a:latin typeface="Trebuchet MS"/>
                <a:cs typeface="Trebuchet MS"/>
              </a:rPr>
              <a:t>Day</a:t>
            </a:r>
            <a:r>
              <a:rPr sz="1950" spc="-7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E5E5E"/>
                </a:solidFill>
                <a:latin typeface="Trebuchet MS"/>
                <a:cs typeface="Trebuchet MS"/>
              </a:rPr>
              <a:t>0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10</a:t>
            </a:fld>
            <a:endParaRPr spc="60" dirty="0"/>
          </a:p>
        </p:txBody>
      </p:sp>
      <p:sp>
        <p:nvSpPr>
          <p:cNvPr id="5" name="object 5"/>
          <p:cNvSpPr txBox="1"/>
          <p:nvPr/>
        </p:nvSpPr>
        <p:spPr>
          <a:xfrm>
            <a:off x="10686984" y="2351850"/>
            <a:ext cx="27819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45" dirty="0">
                <a:solidFill>
                  <a:srgbClr val="5E5E5E"/>
                </a:solidFill>
                <a:latin typeface="Trebuchet MS"/>
                <a:cs typeface="Trebuchet MS"/>
              </a:rPr>
              <a:t>Ground</a:t>
            </a:r>
            <a:r>
              <a:rPr sz="1950" spc="-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75" dirty="0">
                <a:solidFill>
                  <a:srgbClr val="5E5E5E"/>
                </a:solidFill>
                <a:latin typeface="Trebuchet MS"/>
                <a:cs typeface="Trebuchet MS"/>
              </a:rPr>
              <a:t>Truth</a:t>
            </a:r>
            <a:r>
              <a:rPr sz="1950" spc="-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60" dirty="0">
                <a:solidFill>
                  <a:srgbClr val="5E5E5E"/>
                </a:solidFill>
                <a:latin typeface="Trebuchet MS"/>
                <a:cs typeface="Trebuchet MS"/>
              </a:rPr>
              <a:t>at</a:t>
            </a:r>
            <a:r>
              <a:rPr sz="1950" spc="-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E5E5E"/>
                </a:solidFill>
                <a:latin typeface="Trebuchet MS"/>
                <a:cs typeface="Trebuchet MS"/>
              </a:rPr>
              <a:t>Day</a:t>
            </a:r>
            <a:r>
              <a:rPr sz="1950" spc="-5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E5E5E"/>
                </a:solidFill>
                <a:latin typeface="Trebuchet MS"/>
                <a:cs typeface="Trebuchet MS"/>
              </a:rPr>
              <a:t>175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06417" y="2351850"/>
            <a:ext cx="24415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5" dirty="0">
                <a:solidFill>
                  <a:srgbClr val="5E5E5E"/>
                </a:solidFill>
                <a:latin typeface="Trebuchet MS"/>
                <a:cs typeface="Trebuchet MS"/>
              </a:rPr>
              <a:t>Prediction</a:t>
            </a:r>
            <a:r>
              <a:rPr sz="1950" spc="-5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60" dirty="0">
                <a:solidFill>
                  <a:srgbClr val="5E5E5E"/>
                </a:solidFill>
                <a:latin typeface="Trebuchet MS"/>
                <a:cs typeface="Trebuchet MS"/>
              </a:rPr>
              <a:t>at</a:t>
            </a:r>
            <a:r>
              <a:rPr sz="1950" spc="-5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5E5E5E"/>
                </a:solidFill>
                <a:latin typeface="Trebuchet MS"/>
                <a:cs typeface="Trebuchet MS"/>
              </a:rPr>
              <a:t>Day</a:t>
            </a:r>
            <a:r>
              <a:rPr sz="1950" spc="-5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5E5E5E"/>
                </a:solidFill>
                <a:latin typeface="Trebuchet MS"/>
                <a:cs typeface="Trebuchet MS"/>
              </a:rPr>
              <a:t>175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6239" y="7331569"/>
            <a:ext cx="10403205" cy="1953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Trebuchet MS"/>
                <a:cs typeface="Trebuchet MS"/>
              </a:rPr>
              <a:t>Figure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4.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Predicting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210" dirty="0">
                <a:latin typeface="Trebuchet MS"/>
                <a:cs typeface="Trebuchet MS"/>
              </a:rPr>
              <a:t>SEA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15" dirty="0">
                <a:latin typeface="Trebuchet MS"/>
                <a:cs typeface="Trebuchet MS"/>
              </a:rPr>
              <a:t>surface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levels.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rebuchet MS"/>
              <a:cs typeface="Trebuchet MS"/>
            </a:endParaRPr>
          </a:p>
          <a:p>
            <a:pPr marL="5311775" marR="5080" algn="ctr">
              <a:lnSpc>
                <a:spcPct val="102200"/>
              </a:lnSpc>
            </a:pPr>
            <a:r>
              <a:rPr sz="1950" spc="15" dirty="0">
                <a:latin typeface="Trebuchet MS"/>
                <a:cs typeface="Trebuchet MS"/>
              </a:rPr>
              <a:t>Predictions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were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made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using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40" dirty="0">
                <a:latin typeface="Trebuchet MS"/>
                <a:cs typeface="Trebuchet MS"/>
              </a:rPr>
              <a:t>Consistent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160" dirty="0">
                <a:latin typeface="Trebuchet MS"/>
                <a:cs typeface="Trebuchet MS"/>
              </a:rPr>
              <a:t>KAE </a:t>
            </a:r>
            <a:r>
              <a:rPr sz="1950" spc="-570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(CKAE), </a:t>
            </a:r>
            <a:r>
              <a:rPr sz="1950" spc="-15" dirty="0">
                <a:latin typeface="Trebuchet MS"/>
                <a:cs typeface="Trebuchet MS"/>
              </a:rPr>
              <a:t>where </a:t>
            </a:r>
            <a:r>
              <a:rPr sz="1950" spc="5" dirty="0">
                <a:latin typeface="Trebuchet MS"/>
                <a:cs typeface="Trebuchet MS"/>
              </a:rPr>
              <a:t>modifications </a:t>
            </a:r>
            <a:r>
              <a:rPr sz="1950" spc="-25" dirty="0">
                <a:latin typeface="Trebuchet MS"/>
                <a:cs typeface="Trebuchet MS"/>
              </a:rPr>
              <a:t>were </a:t>
            </a:r>
            <a:r>
              <a:rPr sz="1950" spc="45" dirty="0">
                <a:latin typeface="Trebuchet MS"/>
                <a:cs typeface="Trebuchet MS"/>
              </a:rPr>
              <a:t>made </a:t>
            </a:r>
            <a:r>
              <a:rPr sz="1950" spc="-35" dirty="0">
                <a:latin typeface="Trebuchet MS"/>
                <a:cs typeface="Trebuchet MS"/>
              </a:rPr>
              <a:t>to 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20" dirty="0">
                <a:latin typeface="Trebuchet MS"/>
                <a:cs typeface="Trebuchet MS"/>
              </a:rPr>
              <a:t>original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80" dirty="0">
                <a:latin typeface="Trebuchet MS"/>
                <a:cs typeface="Trebuchet MS"/>
              </a:rPr>
              <a:t>KAE.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647" y="10611436"/>
            <a:ext cx="16866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Azencot,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O.,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Erichson,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Arial MT"/>
                <a:cs typeface="Arial MT"/>
              </a:rPr>
              <a:t>N.B.,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Lin,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222222"/>
                </a:solidFill>
                <a:latin typeface="Arial MT"/>
                <a:cs typeface="Arial MT"/>
              </a:rPr>
              <a:t>V.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and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22222"/>
                </a:solidFill>
                <a:latin typeface="Arial MT"/>
                <a:cs typeface="Arial MT"/>
              </a:rPr>
              <a:t>Mahoney,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Arial MT"/>
                <a:cs typeface="Arial MT"/>
              </a:rPr>
              <a:t>M.,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2020,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22222"/>
                </a:solidFill>
                <a:latin typeface="Arial MT"/>
                <a:cs typeface="Arial MT"/>
              </a:rPr>
              <a:t>November.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22222"/>
                </a:solidFill>
                <a:latin typeface="Arial MT"/>
                <a:cs typeface="Arial MT"/>
              </a:rPr>
              <a:t>Forecasting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sequential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data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using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consistent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Koopman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autoencoders.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In </a:t>
            </a:r>
            <a:r>
              <a:rPr sz="1400" i="1" dirty="0">
                <a:solidFill>
                  <a:srgbClr val="222222"/>
                </a:solidFill>
                <a:latin typeface="Arial"/>
                <a:cs typeface="Arial"/>
              </a:rPr>
              <a:t>International</a:t>
            </a:r>
            <a:r>
              <a:rPr sz="1400" i="1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22222"/>
                </a:solidFill>
                <a:latin typeface="Arial"/>
                <a:cs typeface="Arial"/>
              </a:rPr>
              <a:t>Conference</a:t>
            </a:r>
            <a:r>
              <a:rPr sz="1400" i="1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sz="1400" i="1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22222"/>
                </a:solidFill>
                <a:latin typeface="Arial"/>
                <a:cs typeface="Arial"/>
              </a:rPr>
              <a:t>Machine</a:t>
            </a:r>
            <a:r>
              <a:rPr sz="1400" i="1" spc="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22222"/>
                </a:solidFill>
                <a:latin typeface="Arial"/>
                <a:cs typeface="Arial"/>
              </a:rPr>
              <a:t>Learning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(pp.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475-485).</a:t>
            </a:r>
            <a:r>
              <a:rPr sz="1400" spc="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22222"/>
                </a:solidFill>
                <a:latin typeface="Arial MT"/>
                <a:cs typeface="Arial MT"/>
              </a:rPr>
              <a:t>PMLR.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95543"/>
            <a:ext cx="17902555" cy="9759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00" spc="-135" dirty="0"/>
              <a:t>Simulation</a:t>
            </a:r>
            <a:r>
              <a:rPr sz="6200" spc="-235" dirty="0"/>
              <a:t> </a:t>
            </a:r>
            <a:r>
              <a:rPr sz="6200" spc="-175" dirty="0"/>
              <a:t>using</a:t>
            </a:r>
            <a:r>
              <a:rPr sz="6200" spc="-229" dirty="0"/>
              <a:t> </a:t>
            </a:r>
            <a:r>
              <a:rPr sz="6200" spc="130" dirty="0"/>
              <a:t>a</a:t>
            </a:r>
            <a:r>
              <a:rPr sz="6200" spc="-229" dirty="0"/>
              <a:t> </a:t>
            </a:r>
            <a:r>
              <a:rPr sz="6200" spc="-114" dirty="0"/>
              <a:t>circular</a:t>
            </a:r>
            <a:r>
              <a:rPr sz="6200" spc="-229" dirty="0"/>
              <a:t> </a:t>
            </a:r>
            <a:r>
              <a:rPr sz="6200" spc="-75" dirty="0"/>
              <a:t>slow-manifold</a:t>
            </a:r>
            <a:r>
              <a:rPr sz="6200" spc="-229" dirty="0"/>
              <a:t> </a:t>
            </a:r>
            <a:r>
              <a:rPr sz="6200" spc="-45" dirty="0"/>
              <a:t>dataset</a:t>
            </a:r>
            <a:endParaRPr sz="6200"/>
          </a:p>
        </p:txBody>
      </p:sp>
      <p:grpSp>
        <p:nvGrpSpPr>
          <p:cNvPr id="3" name="object 3"/>
          <p:cNvGrpSpPr/>
          <p:nvPr/>
        </p:nvGrpSpPr>
        <p:grpSpPr>
          <a:xfrm>
            <a:off x="11111717" y="3129520"/>
            <a:ext cx="8481060" cy="5943600"/>
            <a:chOff x="11111717" y="3129520"/>
            <a:chExt cx="8481060" cy="5943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1717" y="3129520"/>
              <a:ext cx="8480803" cy="58503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17394" y="8692203"/>
              <a:ext cx="1639570" cy="381000"/>
            </a:xfrm>
            <a:custGeom>
              <a:avLst/>
              <a:gdLst/>
              <a:ahLst/>
              <a:cxnLst/>
              <a:rect l="l" t="t" r="r" b="b"/>
              <a:pathLst>
                <a:path w="1639569" h="381000">
                  <a:moveTo>
                    <a:pt x="1639489" y="0"/>
                  </a:moveTo>
                  <a:lnTo>
                    <a:pt x="0" y="0"/>
                  </a:lnTo>
                  <a:lnTo>
                    <a:pt x="0" y="380386"/>
                  </a:lnTo>
                  <a:lnTo>
                    <a:pt x="1639489" y="380386"/>
                  </a:lnTo>
                  <a:lnTo>
                    <a:pt x="163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01239" y="4088955"/>
            <a:ext cx="224726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i="1" spc="-85" dirty="0">
                <a:solidFill>
                  <a:srgbClr val="212121"/>
                </a:solidFill>
                <a:latin typeface="Times New Roman"/>
                <a:cs typeface="Times New Roman"/>
              </a:rPr>
              <a:t>x</a:t>
            </a:r>
            <a:r>
              <a:rPr sz="3300" spc="-85" dirty="0">
                <a:solidFill>
                  <a:srgbClr val="212121"/>
                </a:solidFill>
                <a:latin typeface="Cambria"/>
                <a:cs typeface="Cambria"/>
              </a:rPr>
              <a:t>(</a:t>
            </a:r>
            <a:r>
              <a:rPr sz="3300" i="1" spc="-85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3300" spc="-85" dirty="0">
                <a:solidFill>
                  <a:srgbClr val="212121"/>
                </a:solidFill>
                <a:latin typeface="Cambria"/>
                <a:cs typeface="Cambria"/>
              </a:rPr>
              <a:t>)</a:t>
            </a:r>
            <a:r>
              <a:rPr sz="3300" spc="14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3300" spc="430" dirty="0">
                <a:solidFill>
                  <a:srgbClr val="212121"/>
                </a:solidFill>
                <a:latin typeface="Cambria"/>
                <a:cs typeface="Cambria"/>
              </a:rPr>
              <a:t>=</a:t>
            </a:r>
            <a:r>
              <a:rPr sz="3300" spc="14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3300" i="1" spc="-7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3300" spc="-75" dirty="0">
                <a:solidFill>
                  <a:srgbClr val="212121"/>
                </a:solidFill>
                <a:latin typeface="Cambria"/>
                <a:cs typeface="Cambria"/>
              </a:rPr>
              <a:t>(</a:t>
            </a:r>
            <a:r>
              <a:rPr sz="3300" i="1" spc="-75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3300" spc="-75" dirty="0">
                <a:solidFill>
                  <a:srgbClr val="212121"/>
                </a:solidFill>
                <a:latin typeface="Cambria"/>
                <a:cs typeface="Cambria"/>
              </a:rPr>
              <a:t>)cos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11</a:t>
            </a:fld>
            <a:endParaRPr spc="60" dirty="0"/>
          </a:p>
        </p:txBody>
      </p:sp>
      <p:sp>
        <p:nvSpPr>
          <p:cNvPr id="7" name="object 7"/>
          <p:cNvSpPr txBox="1"/>
          <p:nvPr/>
        </p:nvSpPr>
        <p:spPr>
          <a:xfrm>
            <a:off x="4392871" y="4333136"/>
            <a:ext cx="3397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400" dirty="0">
                <a:solidFill>
                  <a:srgbClr val="212121"/>
                </a:solidFill>
                <a:latin typeface="Lucida Sans Unicode"/>
                <a:cs typeface="Lucida Sans Unicode"/>
              </a:rPr>
              <a:t>(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177" y="4017597"/>
            <a:ext cx="231267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70915" algn="l"/>
                <a:tab pos="1854835" algn="l"/>
              </a:tabLst>
            </a:pPr>
            <a:r>
              <a:rPr sz="4800" spc="-547" baseline="-39562" dirty="0">
                <a:solidFill>
                  <a:srgbClr val="212121"/>
                </a:solidFill>
                <a:latin typeface="Cambria"/>
                <a:cs typeface="Cambria"/>
              </a:rPr>
              <a:t>2</a:t>
            </a:r>
            <a:r>
              <a:rPr sz="4800" i="1" spc="-547" baseline="-39562" dirty="0">
                <a:solidFill>
                  <a:srgbClr val="212121"/>
                </a:solidFill>
                <a:latin typeface="Arial"/>
                <a:cs typeface="Arial"/>
              </a:rPr>
              <a:t>π</a:t>
            </a:r>
            <a:r>
              <a:rPr sz="4800" i="1" spc="-232" baseline="-39562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3200" i="1" u="heavy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t	</a:t>
            </a:r>
            <a:r>
              <a:rPr sz="3200" u="heavy" spc="-15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Cambria"/>
                <a:cs typeface="Cambria"/>
              </a:rPr>
              <a:t>mod	</a:t>
            </a:r>
            <a:r>
              <a:rPr sz="3200" u="heavy" spc="-18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Cambria"/>
                <a:cs typeface="Cambria"/>
              </a:rPr>
              <a:t>50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3288" y="4419123"/>
            <a:ext cx="44450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80" dirty="0">
                <a:solidFill>
                  <a:srgbClr val="212121"/>
                </a:solidFill>
                <a:latin typeface="Cambria"/>
                <a:cs typeface="Cambria"/>
              </a:rPr>
              <a:t>50</a:t>
            </a:r>
            <a:endParaRPr sz="33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6082" y="4333136"/>
            <a:ext cx="3397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400" dirty="0">
                <a:solidFill>
                  <a:srgbClr val="212121"/>
                </a:solidFill>
                <a:latin typeface="Lucida Sans Unicode"/>
                <a:cs typeface="Lucida Sans Unicode"/>
              </a:rPr>
              <a:t>)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1239" y="5328708"/>
            <a:ext cx="21780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i="1" spc="-85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3300" spc="-85" dirty="0">
                <a:solidFill>
                  <a:srgbClr val="212121"/>
                </a:solidFill>
                <a:latin typeface="Cambria"/>
                <a:cs typeface="Cambria"/>
              </a:rPr>
              <a:t>(</a:t>
            </a:r>
            <a:r>
              <a:rPr sz="3300" i="1" spc="-85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3300" spc="-85" dirty="0">
                <a:solidFill>
                  <a:srgbClr val="212121"/>
                </a:solidFill>
                <a:latin typeface="Cambria"/>
                <a:cs typeface="Cambria"/>
              </a:rPr>
              <a:t>)</a:t>
            </a:r>
            <a:r>
              <a:rPr sz="3300" spc="14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3300" spc="430" dirty="0">
                <a:solidFill>
                  <a:srgbClr val="212121"/>
                </a:solidFill>
                <a:latin typeface="Cambria"/>
                <a:cs typeface="Cambria"/>
              </a:rPr>
              <a:t>=</a:t>
            </a:r>
            <a:r>
              <a:rPr sz="3300" spc="15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3300" i="1" spc="-9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3300" spc="-90" dirty="0">
                <a:solidFill>
                  <a:srgbClr val="212121"/>
                </a:solidFill>
                <a:latin typeface="Cambria"/>
                <a:cs typeface="Cambria"/>
              </a:rPr>
              <a:t>(</a:t>
            </a:r>
            <a:r>
              <a:rPr sz="3300" i="1" spc="-9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3300" spc="-90" dirty="0">
                <a:solidFill>
                  <a:srgbClr val="212121"/>
                </a:solidFill>
                <a:latin typeface="Cambria"/>
                <a:cs typeface="Cambria"/>
              </a:rPr>
              <a:t>)sin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0035" y="5390400"/>
            <a:ext cx="3397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400" dirty="0">
                <a:solidFill>
                  <a:srgbClr val="212121"/>
                </a:solidFill>
                <a:latin typeface="Lucida Sans Unicode"/>
                <a:cs typeface="Lucida Sans Unicode"/>
              </a:rPr>
              <a:t>(</a:t>
            </a:r>
            <a:endParaRPr sz="33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2071" y="5033429"/>
            <a:ext cx="231267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70915" algn="l"/>
                <a:tab pos="1854835" algn="l"/>
              </a:tabLst>
            </a:pPr>
            <a:r>
              <a:rPr sz="4950" spc="-547" baseline="-39562" dirty="0">
                <a:solidFill>
                  <a:srgbClr val="212121"/>
                </a:solidFill>
                <a:latin typeface="Cambria"/>
                <a:cs typeface="Cambria"/>
              </a:rPr>
              <a:t>2</a:t>
            </a:r>
            <a:r>
              <a:rPr sz="4950" i="1" spc="-547" baseline="-39562" dirty="0">
                <a:solidFill>
                  <a:srgbClr val="212121"/>
                </a:solidFill>
                <a:latin typeface="Arial"/>
                <a:cs typeface="Arial"/>
              </a:rPr>
              <a:t>π</a:t>
            </a:r>
            <a:r>
              <a:rPr sz="4950" i="1" spc="-232" baseline="-39562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3300" i="1" u="heavy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t	</a:t>
            </a:r>
            <a:r>
              <a:rPr sz="3300" u="heavy" spc="-15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Cambria"/>
                <a:cs typeface="Cambria"/>
              </a:rPr>
              <a:t>mod	</a:t>
            </a:r>
            <a:r>
              <a:rPr sz="3300" u="heavy" spc="-18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Cambria"/>
                <a:cs typeface="Cambria"/>
              </a:rPr>
              <a:t>50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7046" y="5390400"/>
            <a:ext cx="1376680" cy="182562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1100"/>
              </a:spcBef>
            </a:pPr>
            <a:r>
              <a:rPr sz="3300" spc="-180" dirty="0">
                <a:solidFill>
                  <a:srgbClr val="212121"/>
                </a:solidFill>
                <a:latin typeface="Cambria"/>
                <a:cs typeface="Cambria"/>
              </a:rPr>
              <a:t>50</a:t>
            </a:r>
            <a:endParaRPr sz="33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3300" u="heavy" spc="-2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Cambria"/>
                <a:cs typeface="Cambria"/>
              </a:rPr>
              <a:t>2</a:t>
            </a:r>
            <a:r>
              <a:rPr sz="3300" i="1" u="heavy" spc="-2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π</a:t>
            </a:r>
            <a:r>
              <a:rPr sz="3300" i="1" u="heavy" spc="-2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t</a:t>
            </a:r>
            <a:endParaRPr sz="3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533400" algn="l"/>
                <a:tab pos="986155" algn="l"/>
              </a:tabLst>
            </a:pPr>
            <a:r>
              <a:rPr sz="3300" spc="1400" dirty="0">
                <a:solidFill>
                  <a:srgbClr val="212121"/>
                </a:solidFill>
                <a:latin typeface="Lucida Sans Unicode"/>
                <a:cs typeface="Lucida Sans Unicode"/>
              </a:rPr>
              <a:t>(	</a:t>
            </a:r>
            <a:r>
              <a:rPr sz="4950" i="1" spc="-7" baseline="-9259" dirty="0">
                <a:solidFill>
                  <a:srgbClr val="212121"/>
                </a:solidFill>
                <a:latin typeface="Times New Roman"/>
                <a:cs typeface="Times New Roman"/>
              </a:rPr>
              <a:t>T	</a:t>
            </a:r>
            <a:r>
              <a:rPr sz="3300" spc="1400" dirty="0">
                <a:solidFill>
                  <a:srgbClr val="212121"/>
                </a:solidFill>
                <a:latin typeface="Lucida Sans Unicode"/>
                <a:cs typeface="Lucida Sans Unicode"/>
              </a:rPr>
              <a:t>)</a:t>
            </a:r>
            <a:endParaRPr sz="330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9345" y="5353360"/>
            <a:ext cx="3397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400" dirty="0">
                <a:solidFill>
                  <a:srgbClr val="212121"/>
                </a:solidFill>
                <a:latin typeface="Lucida Sans Unicode"/>
                <a:cs typeface="Lucida Sans Unicode"/>
              </a:rPr>
              <a:t>)</a:t>
            </a:r>
            <a:endParaRPr sz="330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9070" y="5297589"/>
            <a:ext cx="133223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145" dirty="0">
                <a:solidFill>
                  <a:srgbClr val="212121"/>
                </a:solidFill>
                <a:latin typeface="Cambria"/>
                <a:cs typeface="Cambria"/>
              </a:rPr>
              <a:t>,</a:t>
            </a:r>
            <a:r>
              <a:rPr sz="3300" spc="-18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3300" spc="-40" dirty="0">
                <a:solidFill>
                  <a:srgbClr val="212121"/>
                </a:solidFill>
                <a:latin typeface="Trebuchet MS"/>
                <a:cs typeface="Trebuchet MS"/>
              </a:rPr>
              <a:t>whe</a:t>
            </a:r>
            <a:r>
              <a:rPr sz="3300" spc="-85" dirty="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sz="3300" spc="-30" dirty="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0136" y="6568461"/>
            <a:ext cx="28727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i="1" spc="2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3300" spc="-165" dirty="0">
                <a:solidFill>
                  <a:srgbClr val="212121"/>
                </a:solidFill>
                <a:latin typeface="Cambria"/>
                <a:cs typeface="Cambria"/>
              </a:rPr>
              <a:t>(</a:t>
            </a:r>
            <a:r>
              <a:rPr sz="3300" i="1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3300" spc="-165" dirty="0">
                <a:solidFill>
                  <a:srgbClr val="212121"/>
                </a:solidFill>
                <a:latin typeface="Cambria"/>
                <a:cs typeface="Cambria"/>
              </a:rPr>
              <a:t>)</a:t>
            </a:r>
            <a:r>
              <a:rPr sz="3300" spc="18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3300" spc="430" dirty="0">
                <a:solidFill>
                  <a:srgbClr val="212121"/>
                </a:solidFill>
                <a:latin typeface="Cambria"/>
                <a:cs typeface="Cambria"/>
              </a:rPr>
              <a:t>=</a:t>
            </a:r>
            <a:r>
              <a:rPr sz="3300" spc="18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3300" spc="-180" dirty="0">
                <a:solidFill>
                  <a:srgbClr val="212121"/>
                </a:solidFill>
                <a:latin typeface="Cambria"/>
                <a:cs typeface="Cambria"/>
              </a:rPr>
              <a:t>1</a:t>
            </a:r>
            <a:r>
              <a:rPr sz="3300" spc="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3300" spc="430" dirty="0">
                <a:solidFill>
                  <a:srgbClr val="212121"/>
                </a:solidFill>
                <a:latin typeface="Cambria"/>
                <a:cs typeface="Cambria"/>
              </a:rPr>
              <a:t>+</a:t>
            </a:r>
            <a:r>
              <a:rPr sz="3300" spc="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3300" spc="-70" dirty="0">
                <a:solidFill>
                  <a:srgbClr val="212121"/>
                </a:solidFill>
                <a:latin typeface="Cambria"/>
                <a:cs typeface="Cambria"/>
              </a:rPr>
              <a:t>0.5</a:t>
            </a:r>
            <a:r>
              <a:rPr sz="3300" spc="-18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3300" spc="-110" dirty="0">
                <a:solidFill>
                  <a:srgbClr val="212121"/>
                </a:solidFill>
                <a:latin typeface="Cambria"/>
                <a:cs typeface="Cambria"/>
              </a:rPr>
              <a:t>sin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7636" y="8713179"/>
            <a:ext cx="5443855" cy="946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56870" algn="ctr">
              <a:lnSpc>
                <a:spcPct val="100000"/>
              </a:lnSpc>
              <a:spcBef>
                <a:spcPts val="125"/>
              </a:spcBef>
            </a:pPr>
            <a:r>
              <a:rPr sz="1950" spc="120" dirty="0">
                <a:latin typeface="Trebuchet MS"/>
                <a:cs typeface="Trebuchet MS"/>
              </a:rPr>
              <a:t>X</a:t>
            </a:r>
            <a:r>
              <a:rPr sz="1950" spc="-8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coordinates</a:t>
            </a:r>
            <a:endParaRPr sz="1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950" spc="5" dirty="0">
                <a:latin typeface="Trebuchet MS"/>
                <a:cs typeface="Trebuchet MS"/>
              </a:rPr>
              <a:t>Figure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5.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60" dirty="0">
                <a:latin typeface="Trebuchet MS"/>
                <a:cs typeface="Trebuchet MS"/>
              </a:rPr>
              <a:t>Trajectory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depicted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over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50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time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steps.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58618" y="4864303"/>
            <a:ext cx="318770" cy="158051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950" spc="170" dirty="0">
                <a:latin typeface="Trebuchet MS"/>
                <a:cs typeface="Trebuchet MS"/>
              </a:rPr>
              <a:t>Y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coordinates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741" y="3463986"/>
            <a:ext cx="8226630" cy="51791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5054" y="3053860"/>
            <a:ext cx="8354222" cy="54474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94805" y="2093227"/>
            <a:ext cx="12226925" cy="678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ts val="2840"/>
              </a:lnSpc>
              <a:spcBef>
                <a:spcPts val="90"/>
              </a:spcBef>
            </a:pPr>
            <a:r>
              <a:rPr sz="1950" spc="-35" dirty="0">
                <a:solidFill>
                  <a:srgbClr val="5E5E5E"/>
                </a:solidFill>
                <a:latin typeface="Trebuchet MS"/>
                <a:cs typeface="Trebuchet MS"/>
              </a:rPr>
              <a:t>Training</a:t>
            </a:r>
            <a:r>
              <a:rPr sz="1950" spc="-45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5E5E5E"/>
                </a:solidFill>
                <a:latin typeface="Trebuchet MS"/>
                <a:cs typeface="Trebuchet MS"/>
              </a:rPr>
              <a:t>performance,</a:t>
            </a:r>
            <a:r>
              <a:rPr sz="1950" spc="-40" dirty="0">
                <a:solidFill>
                  <a:srgbClr val="5E5E5E"/>
                </a:solidFill>
                <a:latin typeface="Trebuchet MS"/>
                <a:cs typeface="Trebuchet MS"/>
              </a:rPr>
              <a:t> </a:t>
            </a:r>
            <a:r>
              <a:rPr sz="2400" i="1" spc="80" dirty="0">
                <a:solidFill>
                  <a:srgbClr val="5E5E5E"/>
                </a:solidFill>
                <a:latin typeface="Arial"/>
                <a:cs typeface="Arial"/>
              </a:rPr>
              <a:t>τ</a:t>
            </a:r>
            <a:r>
              <a:rPr sz="2400" i="1" spc="7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spc="305" dirty="0">
                <a:solidFill>
                  <a:srgbClr val="5E5E5E"/>
                </a:solidFill>
                <a:latin typeface="Cambria"/>
                <a:cs typeface="Cambria"/>
              </a:rPr>
              <a:t>=</a:t>
            </a:r>
            <a:r>
              <a:rPr sz="2400" spc="135" dirty="0">
                <a:solidFill>
                  <a:srgbClr val="5E5E5E"/>
                </a:solidFill>
                <a:latin typeface="Cambria"/>
                <a:cs typeface="Cambria"/>
              </a:rPr>
              <a:t> </a:t>
            </a:r>
            <a:r>
              <a:rPr sz="2400" spc="-55" dirty="0">
                <a:solidFill>
                  <a:srgbClr val="5E5E5E"/>
                </a:solidFill>
                <a:latin typeface="Cambria"/>
                <a:cs typeface="Cambria"/>
              </a:rPr>
              <a:t>10,</a:t>
            </a:r>
            <a:r>
              <a:rPr sz="2400" spc="260" dirty="0">
                <a:solidFill>
                  <a:srgbClr val="5E5E5E"/>
                </a:solidFill>
                <a:latin typeface="Cambria"/>
                <a:cs typeface="Cambria"/>
              </a:rPr>
              <a:t> </a:t>
            </a:r>
            <a:r>
              <a:rPr sz="2400" i="1" spc="-45" dirty="0">
                <a:solidFill>
                  <a:srgbClr val="5E5E5E"/>
                </a:solidFill>
                <a:latin typeface="Times New Roman"/>
                <a:cs typeface="Times New Roman"/>
              </a:rPr>
              <a:t>S</a:t>
            </a:r>
            <a:r>
              <a:rPr sz="2550" i="1" spc="-67" baseline="-19607" dirty="0">
                <a:solidFill>
                  <a:srgbClr val="5E5E5E"/>
                </a:solidFill>
                <a:latin typeface="Times New Roman"/>
                <a:cs typeface="Times New Roman"/>
              </a:rPr>
              <a:t>p</a:t>
            </a:r>
            <a:r>
              <a:rPr sz="2550" i="1" spc="352" baseline="-19607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400" spc="305" dirty="0">
                <a:solidFill>
                  <a:srgbClr val="5E5E5E"/>
                </a:solidFill>
                <a:latin typeface="Cambria"/>
                <a:cs typeface="Cambria"/>
              </a:rPr>
              <a:t>=</a:t>
            </a:r>
            <a:r>
              <a:rPr sz="2400" spc="135" dirty="0">
                <a:solidFill>
                  <a:srgbClr val="5E5E5E"/>
                </a:solidFill>
                <a:latin typeface="Cambria"/>
                <a:cs typeface="Cambria"/>
              </a:rPr>
              <a:t> </a:t>
            </a:r>
            <a:r>
              <a:rPr sz="2400" spc="-135" dirty="0">
                <a:solidFill>
                  <a:srgbClr val="5E5E5E"/>
                </a:solidFill>
                <a:latin typeface="Cambria"/>
                <a:cs typeface="Cambria"/>
              </a:rPr>
              <a:t>10</a:t>
            </a:r>
            <a:endParaRPr sz="2400">
              <a:latin typeface="Cambria"/>
              <a:cs typeface="Cambria"/>
            </a:endParaRPr>
          </a:p>
          <a:p>
            <a:pPr marR="17780" algn="r">
              <a:lnSpc>
                <a:spcPts val="2300"/>
              </a:lnSpc>
            </a:pPr>
            <a:r>
              <a:rPr sz="1950" spc="15" dirty="0">
                <a:solidFill>
                  <a:srgbClr val="5E5E5E"/>
                </a:solidFill>
                <a:latin typeface="Trebuchet MS"/>
                <a:cs typeface="Trebuchet MS"/>
              </a:rPr>
              <a:t>Predictions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12</a:t>
            </a:fld>
            <a:endParaRPr spc="60" dirty="0"/>
          </a:p>
        </p:txBody>
      </p:sp>
      <p:sp>
        <p:nvSpPr>
          <p:cNvPr id="5" name="object 5"/>
          <p:cNvSpPr txBox="1"/>
          <p:nvPr/>
        </p:nvSpPr>
        <p:spPr>
          <a:xfrm>
            <a:off x="931027" y="5288593"/>
            <a:ext cx="478155" cy="731520"/>
          </a:xfrm>
          <a:prstGeom prst="rect">
            <a:avLst/>
          </a:prstGeom>
        </p:spPr>
        <p:txBody>
          <a:bodyPr vert="vert270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600" baseline="13888" dirty="0">
                <a:solidFill>
                  <a:srgbClr val="5E5E5E"/>
                </a:solidFill>
                <a:latin typeface="Lucida Sans Unicode"/>
                <a:cs typeface="Lucida Sans Unicode"/>
              </a:rPr>
              <a:t>ℒ</a:t>
            </a:r>
            <a:r>
              <a:rPr sz="170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K</a:t>
            </a:r>
            <a:r>
              <a:rPr sz="1700" i="1" dirty="0">
                <a:solidFill>
                  <a:srgbClr val="5E5E5E"/>
                </a:solidFill>
                <a:latin typeface="Times New Roman"/>
                <a:cs typeface="Times New Roman"/>
              </a:rPr>
              <a:t>AE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1927" y="8675066"/>
            <a:ext cx="8731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10" dirty="0">
                <a:latin typeface="Trebuchet MS"/>
                <a:cs typeface="Trebuchet MS"/>
              </a:rPr>
              <a:t>Epochs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89411" y="7571040"/>
            <a:ext cx="134239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00" i="1" spc="-90" dirty="0">
                <a:solidFill>
                  <a:srgbClr val="0096FF"/>
                </a:solidFill>
                <a:latin typeface="Times New Roman"/>
                <a:cs typeface="Times New Roman"/>
              </a:rPr>
              <a:t>s</a:t>
            </a:r>
            <a:r>
              <a:rPr sz="2550" spc="-142" baseline="-19607" dirty="0">
                <a:solidFill>
                  <a:srgbClr val="0096FF"/>
                </a:solidFill>
                <a:latin typeface="Cambria"/>
                <a:cs typeface="Cambria"/>
              </a:rPr>
              <a:t>0</a:t>
            </a:r>
            <a:r>
              <a:rPr sz="2550" baseline="-19607" dirty="0">
                <a:solidFill>
                  <a:srgbClr val="0096FF"/>
                </a:solidFill>
                <a:latin typeface="Cambria"/>
                <a:cs typeface="Cambria"/>
              </a:rPr>
              <a:t> </a:t>
            </a:r>
            <a:r>
              <a:rPr sz="2550" spc="-127" baseline="-19607" dirty="0">
                <a:solidFill>
                  <a:srgbClr val="0096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96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96FF"/>
                </a:solidFill>
                <a:latin typeface="Cambria"/>
                <a:cs typeface="Cambria"/>
              </a:rPr>
              <a:t> </a:t>
            </a:r>
            <a:r>
              <a:rPr sz="2400" spc="-125" dirty="0">
                <a:solidFill>
                  <a:srgbClr val="0096FF"/>
                </a:solidFill>
                <a:latin typeface="Cambria"/>
                <a:cs typeface="Cambria"/>
              </a:rPr>
              <a:t>(</a:t>
            </a:r>
            <a:r>
              <a:rPr sz="2400" i="1" spc="-55" dirty="0">
                <a:solidFill>
                  <a:srgbClr val="0096FF"/>
                </a:solidFill>
                <a:latin typeface="Times New Roman"/>
                <a:cs typeface="Times New Roman"/>
              </a:rPr>
              <a:t>x</a:t>
            </a:r>
            <a:r>
              <a:rPr sz="2550" spc="-142" baseline="-19607" dirty="0">
                <a:solidFill>
                  <a:srgbClr val="0096FF"/>
                </a:solidFill>
                <a:latin typeface="Cambria"/>
                <a:cs typeface="Cambria"/>
              </a:rPr>
              <a:t>0</a:t>
            </a:r>
            <a:r>
              <a:rPr sz="2400" spc="105" dirty="0">
                <a:solidFill>
                  <a:srgbClr val="0096FF"/>
                </a:solidFill>
                <a:latin typeface="Cambria"/>
                <a:cs typeface="Cambria"/>
              </a:rPr>
              <a:t>,</a:t>
            </a:r>
            <a:r>
              <a:rPr sz="2400" spc="-135" dirty="0">
                <a:solidFill>
                  <a:srgbClr val="0096FF"/>
                </a:solidFill>
                <a:latin typeface="Cambria"/>
                <a:cs typeface="Cambria"/>
              </a:rPr>
              <a:t> </a:t>
            </a:r>
            <a:r>
              <a:rPr sz="2400" i="1" spc="-90" dirty="0">
                <a:solidFill>
                  <a:srgbClr val="0096FF"/>
                </a:solidFill>
                <a:latin typeface="Times New Roman"/>
                <a:cs typeface="Times New Roman"/>
              </a:rPr>
              <a:t>y</a:t>
            </a:r>
            <a:r>
              <a:rPr sz="2550" spc="-142" baseline="-19607" dirty="0">
                <a:solidFill>
                  <a:srgbClr val="0096FF"/>
                </a:solidFill>
                <a:latin typeface="Cambria"/>
                <a:cs typeface="Cambria"/>
              </a:rPr>
              <a:t>0</a:t>
            </a:r>
            <a:r>
              <a:rPr sz="2400" spc="-125" dirty="0">
                <a:solidFill>
                  <a:srgbClr val="0096FF"/>
                </a:solidFill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05661" y="5516824"/>
            <a:ext cx="39941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00" i="1" spc="-142" baseline="13888" dirty="0">
                <a:solidFill>
                  <a:srgbClr val="0096FF"/>
                </a:solidFill>
                <a:latin typeface="Times New Roman"/>
                <a:cs typeface="Times New Roman"/>
              </a:rPr>
              <a:t>s</a:t>
            </a:r>
            <a:r>
              <a:rPr sz="1700" spc="-95" dirty="0">
                <a:solidFill>
                  <a:srgbClr val="0096FF"/>
                </a:solidFill>
                <a:latin typeface="Cambria"/>
                <a:cs typeface="Cambria"/>
              </a:rPr>
              <a:t>20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13852" y="3426077"/>
            <a:ext cx="11830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spc="-40" dirty="0">
                <a:solidFill>
                  <a:srgbClr val="FF9300"/>
                </a:solidFill>
                <a:latin typeface="Arial"/>
                <a:cs typeface="Arial"/>
              </a:rPr>
              <a:t>φ</a:t>
            </a:r>
            <a:r>
              <a:rPr sz="1650" spc="-60" baseline="30303" dirty="0">
                <a:solidFill>
                  <a:srgbClr val="FF9300"/>
                </a:solidFill>
                <a:latin typeface="Lucida Sans Unicode"/>
                <a:cs typeface="Lucida Sans Unicode"/>
              </a:rPr>
              <a:t>−</a:t>
            </a:r>
            <a:r>
              <a:rPr sz="1650" spc="-60" baseline="30303" dirty="0">
                <a:solidFill>
                  <a:srgbClr val="FF9300"/>
                </a:solidFill>
                <a:latin typeface="Cambria"/>
                <a:cs typeface="Cambria"/>
              </a:rPr>
              <a:t>1</a:t>
            </a:r>
            <a:r>
              <a:rPr sz="1600" spc="-40" dirty="0">
                <a:solidFill>
                  <a:srgbClr val="FF9300"/>
                </a:solidFill>
                <a:latin typeface="Cambria"/>
                <a:cs typeface="Cambria"/>
              </a:rPr>
              <a:t>(</a:t>
            </a:r>
            <a:r>
              <a:rPr sz="1300" spc="-40" dirty="0">
                <a:solidFill>
                  <a:srgbClr val="FF9300"/>
                </a:solidFill>
                <a:latin typeface="Trebuchet MS"/>
                <a:cs typeface="Trebuchet MS"/>
              </a:rPr>
              <a:t>K</a:t>
            </a:r>
            <a:r>
              <a:rPr sz="1650" spc="-60" baseline="27777" dirty="0">
                <a:solidFill>
                  <a:srgbClr val="FF9300"/>
                </a:solidFill>
                <a:latin typeface="Cambria"/>
                <a:cs typeface="Cambria"/>
              </a:rPr>
              <a:t>20</a:t>
            </a:r>
            <a:r>
              <a:rPr sz="1600" i="1" spc="-40" dirty="0">
                <a:solidFill>
                  <a:srgbClr val="FF9300"/>
                </a:solidFill>
                <a:latin typeface="Arial"/>
                <a:cs typeface="Arial"/>
              </a:rPr>
              <a:t>φ</a:t>
            </a:r>
            <a:r>
              <a:rPr sz="1600" spc="-40" dirty="0">
                <a:solidFill>
                  <a:srgbClr val="FF9300"/>
                </a:solidFill>
                <a:latin typeface="Cambria"/>
                <a:cs typeface="Cambria"/>
              </a:rPr>
              <a:t>(</a:t>
            </a:r>
            <a:r>
              <a:rPr sz="1600" i="1" spc="-40" dirty="0">
                <a:solidFill>
                  <a:srgbClr val="FF9300"/>
                </a:solidFill>
                <a:latin typeface="Times New Roman"/>
                <a:cs typeface="Times New Roman"/>
              </a:rPr>
              <a:t>s</a:t>
            </a:r>
            <a:r>
              <a:rPr sz="1650" spc="-60" baseline="-20202" dirty="0">
                <a:solidFill>
                  <a:srgbClr val="FF9300"/>
                </a:solidFill>
                <a:latin typeface="Cambria"/>
                <a:cs typeface="Cambria"/>
              </a:rPr>
              <a:t>0</a:t>
            </a:r>
            <a:r>
              <a:rPr sz="1600" spc="-40" dirty="0">
                <a:solidFill>
                  <a:srgbClr val="FF9300"/>
                </a:solidFill>
                <a:latin typeface="Cambria"/>
                <a:cs typeface="Cambria"/>
              </a:rPr>
              <a:t>))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4503" y="9713572"/>
            <a:ext cx="344677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Trebuchet MS"/>
                <a:cs typeface="Trebuchet MS"/>
              </a:rPr>
              <a:t>Figure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6.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Training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performance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13053" y="9713572"/>
            <a:ext cx="630555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Trebuchet MS"/>
                <a:cs typeface="Trebuchet MS"/>
              </a:rPr>
              <a:t>Figure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7.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Ground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70" dirty="0">
                <a:latin typeface="Trebuchet MS"/>
                <a:cs typeface="Trebuchet MS"/>
              </a:rPr>
              <a:t>truth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114" dirty="0">
                <a:latin typeface="Trebuchet MS"/>
                <a:cs typeface="Trebuchet MS"/>
              </a:rPr>
              <a:t>vs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15" dirty="0">
                <a:latin typeface="Trebuchet MS"/>
                <a:cs typeface="Trebuchet MS"/>
              </a:rPr>
              <a:t>Predictions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over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75" dirty="0">
                <a:latin typeface="Trebuchet MS"/>
                <a:cs typeface="Trebuchet MS"/>
              </a:rPr>
              <a:t>20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time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65" dirty="0">
                <a:latin typeface="Trebuchet MS"/>
                <a:cs typeface="Trebuchet MS"/>
              </a:rPr>
              <a:t>steps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23917" y="487752"/>
            <a:ext cx="160147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Simulatin</a:t>
            </a:r>
            <a:r>
              <a:rPr spc="-45" dirty="0"/>
              <a:t>g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05" dirty="0"/>
              <a:t>trajector</a:t>
            </a:r>
            <a:r>
              <a:rPr spc="50" dirty="0"/>
              <a:t>y</a:t>
            </a:r>
            <a:r>
              <a:rPr spc="-280" dirty="0"/>
              <a:t> </a:t>
            </a:r>
            <a:r>
              <a:rPr spc="-245" dirty="0"/>
              <a:t>usin</a:t>
            </a:r>
            <a:r>
              <a:rPr spc="-114" dirty="0"/>
              <a:t>g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275" dirty="0"/>
              <a:t>KAE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20392" y="2761128"/>
            <a:ext cx="91694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4495" algn="l"/>
                <a:tab pos="795655" algn="l"/>
              </a:tabLst>
            </a:pPr>
            <a:r>
              <a:rPr sz="1700" spc="-95" dirty="0">
                <a:solidFill>
                  <a:srgbClr val="5E5E5E"/>
                </a:solidFill>
                <a:latin typeface="Cambria"/>
                <a:cs typeface="Cambria"/>
              </a:rPr>
              <a:t>1	2	3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3493" y="2597206"/>
            <a:ext cx="2348865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4905" algn="l"/>
              </a:tabLst>
            </a:pPr>
            <a:r>
              <a:rPr sz="2400" i="1" spc="-50" dirty="0">
                <a:solidFill>
                  <a:srgbClr val="5E5E5E"/>
                </a:solidFill>
                <a:latin typeface="Arial"/>
                <a:cs typeface="Arial"/>
              </a:rPr>
              <a:t>α</a:t>
            </a:r>
            <a:r>
              <a:rPr sz="2400" i="1" spc="9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5E5E5E"/>
                </a:solidFill>
                <a:latin typeface="Cambria"/>
                <a:cs typeface="Cambria"/>
              </a:rPr>
              <a:t>,</a:t>
            </a:r>
            <a:r>
              <a:rPr sz="2400" spc="-135" dirty="0">
                <a:solidFill>
                  <a:srgbClr val="5E5E5E"/>
                </a:solidFill>
                <a:latin typeface="Cambria"/>
                <a:cs typeface="Cambria"/>
              </a:rPr>
              <a:t> </a:t>
            </a:r>
            <a:r>
              <a:rPr sz="2400" i="1" spc="-50" dirty="0">
                <a:solidFill>
                  <a:srgbClr val="5E5E5E"/>
                </a:solidFill>
                <a:latin typeface="Arial"/>
                <a:cs typeface="Arial"/>
              </a:rPr>
              <a:t>α</a:t>
            </a:r>
            <a:r>
              <a:rPr sz="2400" i="1" spc="10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5E5E5E"/>
                </a:solidFill>
                <a:latin typeface="Cambria"/>
                <a:cs typeface="Cambria"/>
              </a:rPr>
              <a:t>,</a:t>
            </a:r>
            <a:r>
              <a:rPr sz="2400" spc="-135" dirty="0">
                <a:solidFill>
                  <a:srgbClr val="5E5E5E"/>
                </a:solidFill>
                <a:latin typeface="Cambria"/>
                <a:cs typeface="Cambria"/>
              </a:rPr>
              <a:t> </a:t>
            </a:r>
            <a:r>
              <a:rPr sz="2400" i="1" spc="-50" dirty="0">
                <a:solidFill>
                  <a:srgbClr val="5E5E5E"/>
                </a:solidFill>
                <a:latin typeface="Arial"/>
                <a:cs typeface="Arial"/>
              </a:rPr>
              <a:t>α	</a:t>
            </a:r>
            <a:r>
              <a:rPr sz="2400" spc="305" dirty="0">
                <a:solidFill>
                  <a:srgbClr val="5E5E5E"/>
                </a:solidFill>
                <a:latin typeface="Cambria"/>
                <a:cs typeface="Cambria"/>
              </a:rPr>
              <a:t>=</a:t>
            </a:r>
            <a:r>
              <a:rPr sz="2400" spc="50" dirty="0">
                <a:solidFill>
                  <a:srgbClr val="5E5E5E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5E5E5E"/>
                </a:solidFill>
                <a:latin typeface="Cambria"/>
                <a:cs typeface="Cambria"/>
              </a:rPr>
              <a:t>{1,1,1}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80311" y="8675066"/>
            <a:ext cx="15709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20" dirty="0">
                <a:latin typeface="Trebuchet MS"/>
                <a:cs typeface="Trebuchet MS"/>
              </a:rPr>
              <a:t>X</a:t>
            </a:r>
            <a:r>
              <a:rPr sz="1950" spc="-114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coordinates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34846" y="4713192"/>
            <a:ext cx="318770" cy="158051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950" spc="170" dirty="0">
                <a:latin typeface="Trebuchet MS"/>
                <a:cs typeface="Trebuchet MS"/>
              </a:rPr>
              <a:t>Y</a:t>
            </a:r>
            <a:r>
              <a:rPr sz="1950" spc="-12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coordinates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668598"/>
            <a:ext cx="45046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>
                <a:solidFill>
                  <a:srgbClr val="0095FF"/>
                </a:solidFill>
                <a:latin typeface="Tahoma"/>
                <a:cs typeface="Tahoma"/>
              </a:rPr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2358014"/>
            <a:ext cx="17696815" cy="421703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385"/>
              </a:spcBef>
              <a:buSzPct val="123076"/>
              <a:buChar char="•"/>
              <a:tabLst>
                <a:tab pos="318770" algn="l"/>
                <a:tab pos="319405" algn="l"/>
              </a:tabLst>
            </a:pPr>
            <a:r>
              <a:rPr sz="1950" spc="50" dirty="0">
                <a:latin typeface="Tahoma"/>
                <a:cs typeface="Tahoma"/>
              </a:rPr>
              <a:t>Predicting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homelessness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allow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us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25" dirty="0">
                <a:latin typeface="Tahoma"/>
                <a:cs typeface="Tahoma"/>
              </a:rPr>
              <a:t>to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focus</a:t>
            </a:r>
            <a:r>
              <a:rPr sz="1950" spc="-35" dirty="0">
                <a:latin typeface="Tahoma"/>
                <a:cs typeface="Tahoma"/>
              </a:rPr>
              <a:t> </a:t>
            </a:r>
            <a:r>
              <a:rPr sz="1950" spc="45" dirty="0">
                <a:latin typeface="Tahoma"/>
                <a:cs typeface="Tahoma"/>
              </a:rPr>
              <a:t>on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25" dirty="0">
                <a:latin typeface="Tahoma"/>
                <a:cs typeface="Tahoma"/>
              </a:rPr>
              <a:t>prevention</a:t>
            </a:r>
            <a:r>
              <a:rPr sz="1950" spc="-60" dirty="0">
                <a:latin typeface="Tahoma"/>
                <a:cs typeface="Tahoma"/>
              </a:rPr>
              <a:t> </a:t>
            </a:r>
            <a:r>
              <a:rPr sz="1950" spc="-5" dirty="0">
                <a:latin typeface="Tahoma"/>
                <a:cs typeface="Tahoma"/>
              </a:rPr>
              <a:t>rather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10" dirty="0">
                <a:latin typeface="Tahoma"/>
                <a:cs typeface="Tahoma"/>
              </a:rPr>
              <a:t>than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25" dirty="0">
                <a:latin typeface="Tahoma"/>
                <a:cs typeface="Tahoma"/>
              </a:rPr>
              <a:t>reaction.</a:t>
            </a:r>
            <a:endParaRPr sz="1950">
              <a:latin typeface="Tahoma"/>
              <a:cs typeface="Tahoma"/>
            </a:endParaRPr>
          </a:p>
          <a:p>
            <a:pPr marL="248920" indent="-236220">
              <a:lnSpc>
                <a:spcPct val="100000"/>
              </a:lnSpc>
              <a:spcBef>
                <a:spcPts val="1955"/>
              </a:spcBef>
              <a:buSzPct val="123076"/>
              <a:buChar char="•"/>
              <a:tabLst>
                <a:tab pos="248920" algn="l"/>
              </a:tabLst>
            </a:pPr>
            <a:r>
              <a:rPr sz="1950" spc="15" dirty="0">
                <a:latin typeface="Tahoma"/>
                <a:cs typeface="Tahoma"/>
              </a:rPr>
              <a:t>With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15" dirty="0">
                <a:latin typeface="Tahoma"/>
                <a:cs typeface="Tahoma"/>
              </a:rPr>
              <a:t>limited</a:t>
            </a:r>
            <a:r>
              <a:rPr sz="1950" spc="-30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resources</a:t>
            </a:r>
            <a:r>
              <a:rPr sz="1950" spc="-65" dirty="0">
                <a:latin typeface="Tahoma"/>
                <a:cs typeface="Tahoma"/>
              </a:rPr>
              <a:t> </a:t>
            </a:r>
            <a:r>
              <a:rPr sz="1950" spc="25" dirty="0">
                <a:latin typeface="Tahoma"/>
                <a:cs typeface="Tahoma"/>
              </a:rPr>
              <a:t>available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for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social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services</a:t>
            </a:r>
            <a:r>
              <a:rPr sz="1950" spc="-6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and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40" dirty="0">
                <a:latin typeface="Tahoma"/>
                <a:cs typeface="Tahoma"/>
              </a:rPr>
              <a:t>housing</a:t>
            </a:r>
            <a:r>
              <a:rPr sz="1950" spc="-70" dirty="0">
                <a:latin typeface="Tahoma"/>
                <a:cs typeface="Tahoma"/>
              </a:rPr>
              <a:t> </a:t>
            </a:r>
            <a:r>
              <a:rPr sz="1950" spc="35" dirty="0">
                <a:latin typeface="Tahoma"/>
                <a:cs typeface="Tahoma"/>
              </a:rPr>
              <a:t>programs,</a:t>
            </a:r>
            <a:r>
              <a:rPr sz="1950" spc="-35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it's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45" dirty="0">
                <a:latin typeface="Tahoma"/>
                <a:cs typeface="Tahoma"/>
              </a:rPr>
              <a:t>crucial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25" dirty="0">
                <a:latin typeface="Tahoma"/>
                <a:cs typeface="Tahoma"/>
              </a:rPr>
              <a:t>to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40" dirty="0">
                <a:latin typeface="Tahoma"/>
                <a:cs typeface="Tahoma"/>
              </a:rPr>
              <a:t>allocate</a:t>
            </a:r>
            <a:r>
              <a:rPr sz="1950" spc="-25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resources</a:t>
            </a:r>
            <a:r>
              <a:rPr sz="1950" spc="-65" dirty="0">
                <a:latin typeface="Tahoma"/>
                <a:cs typeface="Tahoma"/>
              </a:rPr>
              <a:t> </a:t>
            </a:r>
            <a:r>
              <a:rPr sz="1950" spc="5" dirty="0">
                <a:latin typeface="Tahoma"/>
                <a:cs typeface="Tahoma"/>
              </a:rPr>
              <a:t>efficiently.</a:t>
            </a:r>
            <a:endParaRPr sz="1950">
              <a:latin typeface="Tahoma"/>
              <a:cs typeface="Tahoma"/>
            </a:endParaRPr>
          </a:p>
          <a:p>
            <a:pPr marL="233679" marR="5080" indent="-221615">
              <a:lnSpc>
                <a:spcPts val="2150"/>
              </a:lnSpc>
              <a:spcBef>
                <a:spcPts val="2180"/>
              </a:spcBef>
              <a:buSzPct val="120000"/>
              <a:buChar char="•"/>
              <a:tabLst>
                <a:tab pos="248920" algn="l"/>
              </a:tabLst>
            </a:pPr>
            <a:r>
              <a:rPr sz="2000" spc="40" dirty="0">
                <a:latin typeface="Tahoma"/>
                <a:cs typeface="Tahoma"/>
              </a:rPr>
              <a:t>Addressing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homelessness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contributes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to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the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stability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the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housing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market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and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reduces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the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economic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burden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healthcare,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emergency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services,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and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the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1950" spc="25" dirty="0">
                <a:latin typeface="Tahoma"/>
                <a:cs typeface="Tahoma"/>
              </a:rPr>
              <a:t>criminal</a:t>
            </a:r>
            <a:r>
              <a:rPr sz="1950" spc="-65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justice</a:t>
            </a:r>
            <a:r>
              <a:rPr sz="1950" spc="-60" dirty="0">
                <a:latin typeface="Tahoma"/>
                <a:cs typeface="Tahoma"/>
              </a:rPr>
              <a:t> </a:t>
            </a:r>
            <a:r>
              <a:rPr sz="1950" spc="40" dirty="0">
                <a:latin typeface="Tahoma"/>
                <a:cs typeface="Tahoma"/>
              </a:rPr>
              <a:t>system.</a:t>
            </a:r>
            <a:endParaRPr sz="1950">
              <a:latin typeface="Tahoma"/>
              <a:cs typeface="Tahoma"/>
            </a:endParaRPr>
          </a:p>
          <a:p>
            <a:pPr marL="233679" marR="209550" indent="-221615">
              <a:lnSpc>
                <a:spcPts val="2160"/>
              </a:lnSpc>
              <a:spcBef>
                <a:spcPts val="2135"/>
              </a:spcBef>
              <a:buSzPct val="123076"/>
              <a:buChar char="•"/>
              <a:tabLst>
                <a:tab pos="248920" algn="l"/>
              </a:tabLst>
            </a:pPr>
            <a:r>
              <a:rPr sz="1950" spc="40" dirty="0">
                <a:latin typeface="Tahoma"/>
                <a:cs typeface="Tahoma"/>
              </a:rPr>
              <a:t>Understanding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and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addressing</a:t>
            </a:r>
            <a:r>
              <a:rPr sz="1950" spc="-70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homelessness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70" dirty="0">
                <a:latin typeface="Tahoma"/>
                <a:cs typeface="Tahoma"/>
              </a:rPr>
              <a:t>can</a:t>
            </a:r>
            <a:r>
              <a:rPr sz="1950" spc="-35" dirty="0">
                <a:latin typeface="Tahoma"/>
                <a:cs typeface="Tahoma"/>
              </a:rPr>
              <a:t> </a:t>
            </a:r>
            <a:r>
              <a:rPr sz="1950" spc="45" dirty="0">
                <a:latin typeface="Tahoma"/>
                <a:cs typeface="Tahoma"/>
              </a:rPr>
              <a:t>position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10" dirty="0">
                <a:latin typeface="Tahoma"/>
                <a:cs typeface="Tahoma"/>
              </a:rPr>
              <a:t>the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165" dirty="0">
                <a:latin typeface="Tahoma"/>
                <a:cs typeface="Tahoma"/>
              </a:rPr>
              <a:t>UK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80" dirty="0">
                <a:latin typeface="Tahoma"/>
                <a:cs typeface="Tahoma"/>
              </a:rPr>
              <a:t>as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40" dirty="0">
                <a:latin typeface="Tahoma"/>
                <a:cs typeface="Tahoma"/>
              </a:rPr>
              <a:t>a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40" dirty="0">
                <a:latin typeface="Tahoma"/>
                <a:cs typeface="Tahoma"/>
              </a:rPr>
              <a:t>global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25" dirty="0">
                <a:latin typeface="Tahoma"/>
                <a:cs typeface="Tahoma"/>
              </a:rPr>
              <a:t>leader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5" dirty="0">
                <a:latin typeface="Tahoma"/>
                <a:cs typeface="Tahoma"/>
              </a:rPr>
              <a:t>in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65" dirty="0">
                <a:latin typeface="Tahoma"/>
                <a:cs typeface="Tahoma"/>
              </a:rPr>
              <a:t>social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policy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and</a:t>
            </a:r>
            <a:r>
              <a:rPr sz="1950" spc="-55" dirty="0">
                <a:latin typeface="Tahoma"/>
                <a:cs typeface="Tahoma"/>
              </a:rPr>
              <a:t> </a:t>
            </a:r>
            <a:r>
              <a:rPr sz="1950" spc="35" dirty="0">
                <a:latin typeface="Tahoma"/>
                <a:cs typeface="Tahoma"/>
              </a:rPr>
              <a:t>serve</a:t>
            </a:r>
            <a:r>
              <a:rPr sz="1950" spc="-55" dirty="0">
                <a:latin typeface="Tahoma"/>
                <a:cs typeface="Tahoma"/>
              </a:rPr>
              <a:t> </a:t>
            </a:r>
            <a:r>
              <a:rPr sz="1950" spc="80" dirty="0">
                <a:latin typeface="Tahoma"/>
                <a:cs typeface="Tahoma"/>
              </a:rPr>
              <a:t>as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40" dirty="0">
                <a:latin typeface="Tahoma"/>
                <a:cs typeface="Tahoma"/>
              </a:rPr>
              <a:t>a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model</a:t>
            </a:r>
            <a:r>
              <a:rPr sz="1950" spc="-3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for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20" dirty="0">
                <a:latin typeface="Tahoma"/>
                <a:cs typeface="Tahoma"/>
              </a:rPr>
              <a:t>other</a:t>
            </a:r>
            <a:r>
              <a:rPr sz="1950" spc="-35" dirty="0">
                <a:latin typeface="Tahoma"/>
                <a:cs typeface="Tahoma"/>
              </a:rPr>
              <a:t> </a:t>
            </a:r>
            <a:r>
              <a:rPr sz="1950" spc="35" dirty="0">
                <a:latin typeface="Tahoma"/>
                <a:cs typeface="Tahoma"/>
              </a:rPr>
              <a:t>nations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40" dirty="0">
                <a:latin typeface="Tahoma"/>
                <a:cs typeface="Tahoma"/>
              </a:rPr>
              <a:t>facing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20" dirty="0">
                <a:latin typeface="Tahoma"/>
                <a:cs typeface="Tahoma"/>
              </a:rPr>
              <a:t>similar </a:t>
            </a:r>
            <a:r>
              <a:rPr sz="1950" spc="-595" dirty="0">
                <a:latin typeface="Tahoma"/>
                <a:cs typeface="Tahoma"/>
              </a:rPr>
              <a:t> </a:t>
            </a:r>
            <a:r>
              <a:rPr sz="1950" spc="35" dirty="0">
                <a:latin typeface="Tahoma"/>
                <a:cs typeface="Tahoma"/>
              </a:rPr>
              <a:t>challenges.</a:t>
            </a:r>
            <a:endParaRPr sz="1950">
              <a:latin typeface="Tahoma"/>
              <a:cs typeface="Tahoma"/>
            </a:endParaRPr>
          </a:p>
          <a:p>
            <a:pPr marL="233679" marR="716280" indent="-221615">
              <a:lnSpc>
                <a:spcPts val="2150"/>
              </a:lnSpc>
              <a:spcBef>
                <a:spcPts val="2140"/>
              </a:spcBef>
              <a:buSzPct val="123076"/>
              <a:buChar char="•"/>
              <a:tabLst>
                <a:tab pos="248920" algn="l"/>
              </a:tabLst>
            </a:pPr>
            <a:r>
              <a:rPr sz="1950" spc="15" dirty="0">
                <a:latin typeface="Tahoma"/>
                <a:cs typeface="Tahoma"/>
              </a:rPr>
              <a:t>The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20" dirty="0">
                <a:latin typeface="Tahoma"/>
                <a:cs typeface="Tahoma"/>
              </a:rPr>
              <a:t>motivation</a:t>
            </a:r>
            <a:r>
              <a:rPr sz="1950" spc="-30" dirty="0">
                <a:latin typeface="Tahoma"/>
                <a:cs typeface="Tahoma"/>
              </a:rPr>
              <a:t> </a:t>
            </a:r>
            <a:r>
              <a:rPr sz="1950" spc="55" dirty="0">
                <a:latin typeface="Tahoma"/>
                <a:cs typeface="Tahoma"/>
              </a:rPr>
              <a:t>is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25" dirty="0">
                <a:latin typeface="Tahoma"/>
                <a:cs typeface="Tahoma"/>
              </a:rPr>
              <a:t>to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improve</a:t>
            </a:r>
            <a:r>
              <a:rPr sz="1950" spc="-55" dirty="0">
                <a:latin typeface="Tahoma"/>
                <a:cs typeface="Tahoma"/>
              </a:rPr>
              <a:t> </a:t>
            </a:r>
            <a:r>
              <a:rPr sz="1950" spc="10" dirty="0">
                <a:latin typeface="Tahoma"/>
                <a:cs typeface="Tahoma"/>
              </a:rPr>
              <a:t>the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35" dirty="0">
                <a:latin typeface="Tahoma"/>
                <a:cs typeface="Tahoma"/>
              </a:rPr>
              <a:t>lives</a:t>
            </a:r>
            <a:r>
              <a:rPr sz="1950" spc="-60" dirty="0">
                <a:latin typeface="Tahoma"/>
                <a:cs typeface="Tahoma"/>
              </a:rPr>
              <a:t> </a:t>
            </a:r>
            <a:r>
              <a:rPr sz="1950" spc="20" dirty="0">
                <a:latin typeface="Tahoma"/>
                <a:cs typeface="Tahoma"/>
              </a:rPr>
              <a:t>of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35" dirty="0">
                <a:latin typeface="Tahoma"/>
                <a:cs typeface="Tahoma"/>
              </a:rPr>
              <a:t>individuals</a:t>
            </a:r>
            <a:r>
              <a:rPr sz="1950" spc="-90" dirty="0">
                <a:latin typeface="Tahoma"/>
                <a:cs typeface="Tahoma"/>
              </a:rPr>
              <a:t> </a:t>
            </a:r>
            <a:r>
              <a:rPr sz="1950" spc="50" dirty="0">
                <a:latin typeface="Tahoma"/>
                <a:cs typeface="Tahoma"/>
              </a:rPr>
              <a:t>and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15" dirty="0">
                <a:latin typeface="Tahoma"/>
                <a:cs typeface="Tahoma"/>
              </a:rPr>
              <a:t>families,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25" dirty="0">
                <a:latin typeface="Tahoma"/>
                <a:cs typeface="Tahoma"/>
              </a:rPr>
              <a:t>ensuring</a:t>
            </a:r>
            <a:r>
              <a:rPr sz="1950" spc="-75" dirty="0">
                <a:latin typeface="Tahoma"/>
                <a:cs typeface="Tahoma"/>
              </a:rPr>
              <a:t> </a:t>
            </a:r>
            <a:r>
              <a:rPr sz="1950" spc="10" dirty="0">
                <a:latin typeface="Tahoma"/>
                <a:cs typeface="Tahoma"/>
              </a:rPr>
              <a:t>they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have</a:t>
            </a:r>
            <a:r>
              <a:rPr sz="1950" spc="-55" dirty="0">
                <a:latin typeface="Tahoma"/>
                <a:cs typeface="Tahoma"/>
              </a:rPr>
              <a:t> </a:t>
            </a:r>
            <a:r>
              <a:rPr sz="1950" spc="10" dirty="0">
                <a:latin typeface="Tahoma"/>
                <a:cs typeface="Tahoma"/>
              </a:rPr>
              <a:t>the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25" dirty="0">
                <a:latin typeface="Tahoma"/>
                <a:cs typeface="Tahoma"/>
              </a:rPr>
              <a:t>opportunity</a:t>
            </a:r>
            <a:r>
              <a:rPr sz="1950" spc="-60" dirty="0">
                <a:latin typeface="Tahoma"/>
                <a:cs typeface="Tahoma"/>
              </a:rPr>
              <a:t> </a:t>
            </a:r>
            <a:r>
              <a:rPr sz="1950" dirty="0">
                <a:latin typeface="Tahoma"/>
                <a:cs typeface="Tahoma"/>
              </a:rPr>
              <a:t>for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45" dirty="0">
                <a:latin typeface="Tahoma"/>
                <a:cs typeface="Tahoma"/>
              </a:rPr>
              <a:t>stable</a:t>
            </a:r>
            <a:r>
              <a:rPr sz="1950" spc="-45" dirty="0">
                <a:latin typeface="Tahoma"/>
                <a:cs typeface="Tahoma"/>
              </a:rPr>
              <a:t> </a:t>
            </a:r>
            <a:r>
              <a:rPr sz="1950" spc="30" dirty="0">
                <a:latin typeface="Tahoma"/>
                <a:cs typeface="Tahoma"/>
              </a:rPr>
              <a:t>housing,</a:t>
            </a:r>
            <a:r>
              <a:rPr sz="1950" spc="-65" dirty="0">
                <a:latin typeface="Tahoma"/>
                <a:cs typeface="Tahoma"/>
              </a:rPr>
              <a:t> </a:t>
            </a:r>
            <a:r>
              <a:rPr sz="1950" spc="20" dirty="0">
                <a:latin typeface="Tahoma"/>
                <a:cs typeface="Tahoma"/>
              </a:rPr>
              <a:t>better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5" dirty="0">
                <a:latin typeface="Tahoma"/>
                <a:cs typeface="Tahoma"/>
              </a:rPr>
              <a:t>health,</a:t>
            </a:r>
            <a:r>
              <a:rPr sz="1950" spc="-40" dirty="0">
                <a:latin typeface="Tahoma"/>
                <a:cs typeface="Tahoma"/>
              </a:rPr>
              <a:t> </a:t>
            </a:r>
            <a:r>
              <a:rPr sz="1950" spc="35" dirty="0">
                <a:latin typeface="Tahoma"/>
                <a:cs typeface="Tahoma"/>
              </a:rPr>
              <a:t>education,</a:t>
            </a:r>
            <a:r>
              <a:rPr sz="1950" spc="-35" dirty="0">
                <a:latin typeface="Tahoma"/>
                <a:cs typeface="Tahoma"/>
              </a:rPr>
              <a:t> </a:t>
            </a:r>
            <a:r>
              <a:rPr sz="1950" spc="45" dirty="0">
                <a:latin typeface="Tahoma"/>
                <a:cs typeface="Tahoma"/>
              </a:rPr>
              <a:t>and </a:t>
            </a:r>
            <a:r>
              <a:rPr sz="1950" spc="-595" dirty="0">
                <a:latin typeface="Tahoma"/>
                <a:cs typeface="Tahoma"/>
              </a:rPr>
              <a:t> </a:t>
            </a:r>
            <a:r>
              <a:rPr sz="1950" spc="35" dirty="0">
                <a:latin typeface="Tahoma"/>
                <a:cs typeface="Tahoma"/>
              </a:rPr>
              <a:t>employment</a:t>
            </a:r>
            <a:r>
              <a:rPr sz="1950" spc="-50" dirty="0">
                <a:latin typeface="Tahoma"/>
                <a:cs typeface="Tahoma"/>
              </a:rPr>
              <a:t> </a:t>
            </a:r>
            <a:r>
              <a:rPr sz="1950" spc="60" dirty="0">
                <a:latin typeface="Tahoma"/>
                <a:cs typeface="Tahoma"/>
              </a:rPr>
              <a:t>prospects.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900">
              <a:latin typeface="Tahoma"/>
              <a:cs typeface="Tahoma"/>
            </a:endParaRPr>
          </a:p>
          <a:p>
            <a:pPr marL="233679" indent="-221615">
              <a:lnSpc>
                <a:spcPct val="100000"/>
              </a:lnSpc>
              <a:buSzPct val="122857"/>
              <a:buChar char="•"/>
              <a:tabLst>
                <a:tab pos="234315" algn="l"/>
              </a:tabLst>
            </a:pPr>
            <a:r>
              <a:rPr sz="1750" spc="60" dirty="0">
                <a:latin typeface="Tahoma"/>
                <a:cs typeface="Tahoma"/>
              </a:rPr>
              <a:t>Re</a:t>
            </a:r>
            <a:r>
              <a:rPr sz="1750" spc="-30" dirty="0">
                <a:latin typeface="Tahoma"/>
                <a:cs typeface="Tahoma"/>
              </a:rPr>
              <a:t>fer</a:t>
            </a:r>
            <a:r>
              <a:rPr sz="1750" spc="-70" dirty="0">
                <a:latin typeface="Tahoma"/>
                <a:cs typeface="Tahoma"/>
              </a:rPr>
              <a:t> </a:t>
            </a:r>
            <a:r>
              <a:rPr sz="1750" spc="-105" dirty="0">
                <a:latin typeface="Tahoma"/>
                <a:cs typeface="Tahoma"/>
              </a:rPr>
              <a:t>[1</a:t>
            </a:r>
            <a:r>
              <a:rPr sz="1750" spc="-135" dirty="0">
                <a:latin typeface="Tahoma"/>
                <a:cs typeface="Tahoma"/>
              </a:rPr>
              <a:t>],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spc="-145" dirty="0">
                <a:latin typeface="Tahoma"/>
                <a:cs typeface="Tahoma"/>
              </a:rPr>
              <a:t>[2]</a:t>
            </a:r>
            <a:r>
              <a:rPr sz="1750" spc="-60" dirty="0">
                <a:latin typeface="Tahoma"/>
                <a:cs typeface="Tahoma"/>
              </a:rPr>
              <a:t> </a:t>
            </a:r>
            <a:r>
              <a:rPr sz="1750" spc="15" dirty="0">
                <a:latin typeface="Tahoma"/>
                <a:cs typeface="Tahoma"/>
              </a:rPr>
              <a:t>a</a:t>
            </a:r>
            <a:r>
              <a:rPr sz="1750" spc="20" dirty="0">
                <a:latin typeface="Tahoma"/>
                <a:cs typeface="Tahoma"/>
              </a:rPr>
              <a:t>n</a:t>
            </a:r>
            <a:r>
              <a:rPr sz="1750" spc="25" dirty="0">
                <a:latin typeface="Tahoma"/>
                <a:cs typeface="Tahoma"/>
              </a:rPr>
              <a:t>d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spc="-155" dirty="0">
                <a:latin typeface="Tahoma"/>
                <a:cs typeface="Tahoma"/>
              </a:rPr>
              <a:t>[3</a:t>
            </a:r>
            <a:r>
              <a:rPr sz="1750" spc="-120" dirty="0">
                <a:latin typeface="Tahoma"/>
                <a:cs typeface="Tahoma"/>
              </a:rPr>
              <a:t>]</a:t>
            </a:r>
            <a:r>
              <a:rPr sz="1750" spc="-50" dirty="0">
                <a:latin typeface="Tahoma"/>
                <a:cs typeface="Tahoma"/>
              </a:rPr>
              <a:t>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916" y="7697013"/>
            <a:ext cx="6259195" cy="2201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0"/>
              </a:spcBef>
              <a:buAutoNum type="arabicPlain"/>
              <a:tabLst>
                <a:tab pos="197485" algn="l"/>
              </a:tabLst>
            </a:pP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United Nations </a:t>
            </a:r>
            <a:r>
              <a:rPr sz="1050" spc="35" dirty="0">
                <a:solidFill>
                  <a:srgbClr val="1F1F1F"/>
                </a:solidFill>
                <a:latin typeface="Tahoma"/>
                <a:cs typeface="Tahoma"/>
              </a:rPr>
              <a:t>Commission </a:t>
            </a:r>
            <a:r>
              <a:rPr sz="1050" dirty="0">
                <a:solidFill>
                  <a:srgbClr val="1F1F1F"/>
                </a:solidFill>
                <a:latin typeface="Tahoma"/>
                <a:cs typeface="Tahoma"/>
              </a:rPr>
              <a:t>for </a:t>
            </a:r>
            <a:r>
              <a:rPr sz="1050" spc="40" dirty="0">
                <a:solidFill>
                  <a:srgbClr val="1F1F1F"/>
                </a:solidFill>
                <a:latin typeface="Tahoma"/>
                <a:cs typeface="Tahoma"/>
              </a:rPr>
              <a:t>Social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Development. 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Affordable housing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and </a:t>
            </a:r>
            <a:r>
              <a:rPr sz="1050" spc="35" dirty="0">
                <a:solidFill>
                  <a:srgbClr val="1F1F1F"/>
                </a:solidFill>
                <a:latin typeface="Tahoma"/>
                <a:cs typeface="Tahoma"/>
              </a:rPr>
              <a:t>social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protection </a:t>
            </a:r>
            <a:r>
              <a:rPr sz="1050" spc="2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30" dirty="0">
                <a:solidFill>
                  <a:srgbClr val="1F1F1F"/>
                </a:solidFill>
                <a:latin typeface="Tahoma"/>
                <a:cs typeface="Tahoma"/>
              </a:rPr>
              <a:t>systems </a:t>
            </a:r>
            <a:r>
              <a:rPr sz="1050" dirty="0">
                <a:solidFill>
                  <a:srgbClr val="1F1F1F"/>
                </a:solidFill>
                <a:latin typeface="Tahoma"/>
                <a:cs typeface="Tahoma"/>
              </a:rPr>
              <a:t>for all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to </a:t>
            </a:r>
            <a:r>
              <a:rPr sz="1050" spc="30" dirty="0">
                <a:solidFill>
                  <a:srgbClr val="1F1F1F"/>
                </a:solidFill>
                <a:latin typeface="Tahoma"/>
                <a:cs typeface="Tahoma"/>
              </a:rPr>
              <a:t>address </a:t>
            </a:r>
            <a:r>
              <a:rPr sz="1050" spc="25" dirty="0">
                <a:solidFill>
                  <a:srgbClr val="1F1F1F"/>
                </a:solidFill>
                <a:latin typeface="Tahoma"/>
                <a:cs typeface="Tahoma"/>
              </a:rPr>
              <a:t>homelessness.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Report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of </a:t>
            </a:r>
            <a:r>
              <a:rPr sz="1050" spc="5" dirty="0">
                <a:solidFill>
                  <a:srgbClr val="1F1F1F"/>
                </a:solidFill>
                <a:latin typeface="Tahoma"/>
                <a:cs typeface="Tahoma"/>
              </a:rPr>
              <a:t>the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Secretary-General. 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E/CN.5/2020/3. </a:t>
            </a:r>
            <a:r>
              <a:rPr sz="1050" spc="35" dirty="0">
                <a:solidFill>
                  <a:srgbClr val="1F1F1F"/>
                </a:solidFill>
                <a:latin typeface="Tahoma"/>
                <a:cs typeface="Tahoma"/>
              </a:rPr>
              <a:t>New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York: </a:t>
            </a:r>
            <a:r>
              <a:rPr sz="1050" spc="-3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United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Nations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1F1F1F"/>
                </a:solidFill>
                <a:latin typeface="Tahoma"/>
                <a:cs typeface="Tahoma"/>
              </a:rPr>
              <a:t>Commission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1F1F1F"/>
                </a:solidFill>
                <a:latin typeface="Tahoma"/>
                <a:cs typeface="Tahoma"/>
              </a:rPr>
              <a:t>for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1F1F1F"/>
                </a:solidFill>
                <a:latin typeface="Tahoma"/>
                <a:cs typeface="Tahoma"/>
              </a:rPr>
              <a:t>Social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1F1F1F"/>
                </a:solidFill>
                <a:latin typeface="Tahoma"/>
                <a:cs typeface="Tahoma"/>
              </a:rPr>
              <a:t>Development;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 2019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1F1F1F"/>
                </a:solidFill>
                <a:latin typeface="Tahoma"/>
                <a:cs typeface="Tahoma"/>
              </a:rPr>
              <a:t>Nov</a:t>
            </a:r>
            <a:r>
              <a:rPr sz="1050" spc="-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27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1F1F1F"/>
                </a:solidFill>
                <a:latin typeface="Tahoma"/>
                <a:cs typeface="Tahoma"/>
              </a:rPr>
              <a:t>[cited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2020</a:t>
            </a:r>
            <a:r>
              <a:rPr sz="1050" spc="-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1F1F1F"/>
                </a:solidFill>
                <a:latin typeface="Tahoma"/>
                <a:cs typeface="Tahoma"/>
              </a:rPr>
              <a:t>May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-30" dirty="0">
                <a:solidFill>
                  <a:srgbClr val="1F1F1F"/>
                </a:solidFill>
                <a:latin typeface="Tahoma"/>
                <a:cs typeface="Tahoma"/>
              </a:rPr>
              <a:t>10].</a:t>
            </a:r>
            <a:r>
              <a:rPr sz="1050" spc="-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Available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from: </a:t>
            </a:r>
            <a:r>
              <a:rPr sz="1050" spc="-315" dirty="0">
                <a:solidFill>
                  <a:srgbClr val="520043"/>
                </a:solidFill>
                <a:latin typeface="Tahoma"/>
                <a:cs typeface="Tahoma"/>
              </a:rPr>
              <a:t> </a:t>
            </a:r>
            <a:r>
              <a:rPr sz="1050" u="sng" spc="10" dirty="0">
                <a:solidFill>
                  <a:srgbClr val="520043"/>
                </a:solidFill>
                <a:uFill>
                  <a:solidFill>
                    <a:srgbClr val="520043"/>
                  </a:solidFill>
                </a:uFill>
                <a:latin typeface="Tahoma"/>
                <a:cs typeface="Tahoma"/>
                <a:hlinkClick r:id="rId2"/>
              </a:rPr>
              <a:t>https://undocs.org/en/E/CN.5/2020/3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buAutoNum type="arabicPlain"/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lain"/>
            </a:pPr>
            <a:endParaRPr sz="950">
              <a:latin typeface="Tahoma"/>
              <a:cs typeface="Tahoma"/>
            </a:endParaRPr>
          </a:p>
          <a:p>
            <a:pPr marL="12700" marR="130175">
              <a:lnSpc>
                <a:spcPct val="102899"/>
              </a:lnSpc>
              <a:buFont typeface="Tahoma"/>
              <a:buAutoNum type="arabicPlain"/>
              <a:tabLst>
                <a:tab pos="219075" algn="l"/>
              </a:tabLst>
            </a:pP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Directorate of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Employment, </a:t>
            </a:r>
            <a:r>
              <a:rPr sz="1050" spc="25" dirty="0">
                <a:solidFill>
                  <a:srgbClr val="1F1F1F"/>
                </a:solidFill>
                <a:latin typeface="Tahoma"/>
                <a:cs typeface="Tahoma"/>
              </a:rPr>
              <a:t>Labour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and </a:t>
            </a:r>
            <a:r>
              <a:rPr sz="1050" spc="35" dirty="0">
                <a:solidFill>
                  <a:srgbClr val="1F1F1F"/>
                </a:solidFill>
                <a:latin typeface="Tahoma"/>
                <a:cs typeface="Tahoma"/>
              </a:rPr>
              <a:t>Social </a:t>
            </a:r>
            <a:r>
              <a:rPr sz="1050" dirty="0">
                <a:solidFill>
                  <a:srgbClr val="1F1F1F"/>
                </a:solidFill>
                <a:latin typeface="Tahoma"/>
                <a:cs typeface="Tahoma"/>
              </a:rPr>
              <a:t>Affairs. </a:t>
            </a:r>
            <a:r>
              <a:rPr sz="1050" spc="40" dirty="0">
                <a:solidFill>
                  <a:srgbClr val="1F1F1F"/>
                </a:solidFill>
                <a:latin typeface="Tahoma"/>
                <a:cs typeface="Tahoma"/>
              </a:rPr>
              <a:t>HC3.1 </a:t>
            </a:r>
            <a:r>
              <a:rPr sz="1050" spc="30" dirty="0">
                <a:solidFill>
                  <a:srgbClr val="1F1F1F"/>
                </a:solidFill>
                <a:latin typeface="Tahoma"/>
                <a:cs typeface="Tahoma"/>
              </a:rPr>
              <a:t>Homeless 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population.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Paris: 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 Organisation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1F1F1F"/>
                </a:solidFill>
                <a:latin typeface="Tahoma"/>
                <a:cs typeface="Tahoma"/>
              </a:rPr>
              <a:t>for</a:t>
            </a:r>
            <a:r>
              <a:rPr sz="1050" spc="-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1F1F1F"/>
                </a:solidFill>
                <a:latin typeface="Tahoma"/>
                <a:cs typeface="Tahoma"/>
              </a:rPr>
              <a:t>Economic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1F1F1F"/>
                </a:solidFill>
                <a:latin typeface="Tahoma"/>
                <a:cs typeface="Tahoma"/>
              </a:rPr>
              <a:t>Co-operation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and</a:t>
            </a:r>
            <a:r>
              <a:rPr sz="1050" spc="-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Development; 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2020</a:t>
            </a:r>
            <a:r>
              <a:rPr sz="1050" spc="-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1F1F1F"/>
                </a:solidFill>
                <a:latin typeface="Tahoma"/>
                <a:cs typeface="Tahoma"/>
              </a:rPr>
              <a:t>[cited</a:t>
            </a:r>
            <a:r>
              <a:rPr sz="1050" spc="-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2020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1F1F1F"/>
                </a:solidFill>
                <a:latin typeface="Tahoma"/>
                <a:cs typeface="Tahoma"/>
              </a:rPr>
              <a:t>May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-50" dirty="0">
                <a:solidFill>
                  <a:srgbClr val="1F1F1F"/>
                </a:solidFill>
                <a:latin typeface="Tahoma"/>
                <a:cs typeface="Tahoma"/>
              </a:rPr>
              <a:t>3].</a:t>
            </a:r>
            <a:r>
              <a:rPr sz="1050" spc="-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Available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from: </a:t>
            </a:r>
            <a:r>
              <a:rPr sz="1050" spc="-310" dirty="0">
                <a:solidFill>
                  <a:srgbClr val="520043"/>
                </a:solidFill>
                <a:latin typeface="Tahoma"/>
                <a:cs typeface="Tahoma"/>
              </a:rPr>
              <a:t> </a:t>
            </a:r>
            <a:r>
              <a:rPr sz="1050" u="sng" spc="15" dirty="0">
                <a:solidFill>
                  <a:srgbClr val="520043"/>
                </a:solidFill>
                <a:uFill>
                  <a:solidFill>
                    <a:srgbClr val="520043"/>
                  </a:solidFill>
                </a:uFill>
                <a:latin typeface="Tahoma"/>
                <a:cs typeface="Tahoma"/>
                <a:hlinkClick r:id="rId3"/>
              </a:rPr>
              <a:t>https://www.oecd.org/els/family/HC3-1-Homeless-population.pdf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lain"/>
            </a:pPr>
            <a:endParaRPr sz="1200">
              <a:latin typeface="Tahoma"/>
              <a:cs typeface="Tahoma"/>
            </a:endParaRPr>
          </a:p>
          <a:p>
            <a:pPr marL="12700" marR="353695">
              <a:lnSpc>
                <a:spcPct val="102899"/>
              </a:lnSpc>
              <a:buFont typeface="Tahoma"/>
              <a:buAutoNum type="arabicPlain"/>
              <a:tabLst>
                <a:tab pos="197485" algn="l"/>
              </a:tabLst>
            </a:pPr>
            <a:r>
              <a:rPr sz="1050" b="1" spc="20" dirty="0">
                <a:solidFill>
                  <a:srgbClr val="1F1F1F"/>
                </a:solidFill>
                <a:latin typeface="Tahoma"/>
                <a:cs typeface="Tahoma"/>
              </a:rPr>
              <a:t>T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sai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1F1F1F"/>
                </a:solidFill>
                <a:latin typeface="Tahoma"/>
                <a:cs typeface="Tahoma"/>
              </a:rPr>
              <a:t>J.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1F1F1F"/>
                </a:solidFill>
                <a:latin typeface="Tahoma"/>
                <a:cs typeface="Tahoma"/>
              </a:rPr>
              <a:t>Lifetime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and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1-year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prevalence</a:t>
            </a:r>
            <a:r>
              <a:rPr sz="105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of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30" dirty="0">
                <a:solidFill>
                  <a:srgbClr val="1F1F1F"/>
                </a:solidFill>
                <a:latin typeface="Tahoma"/>
                <a:cs typeface="Tahoma"/>
              </a:rPr>
              <a:t>homelessness</a:t>
            </a:r>
            <a:r>
              <a:rPr sz="1050" spc="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1F1F1F"/>
                </a:solidFill>
                <a:latin typeface="Tahoma"/>
                <a:cs typeface="Tahoma"/>
              </a:rPr>
              <a:t>in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1F1F1F"/>
                </a:solidFill>
                <a:latin typeface="Tahoma"/>
                <a:cs typeface="Tahoma"/>
              </a:rPr>
              <a:t>the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90" dirty="0">
                <a:solidFill>
                  <a:srgbClr val="1F1F1F"/>
                </a:solidFill>
                <a:latin typeface="Tahoma"/>
                <a:cs typeface="Tahoma"/>
              </a:rPr>
              <a:t>US</a:t>
            </a:r>
            <a:r>
              <a:rPr sz="1050" spc="-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population: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 results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1F1F1F"/>
                </a:solidFill>
                <a:latin typeface="Tahoma"/>
                <a:cs typeface="Tahoma"/>
              </a:rPr>
              <a:t>from</a:t>
            </a:r>
            <a:r>
              <a:rPr sz="1050" spc="-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1F1F1F"/>
                </a:solidFill>
                <a:latin typeface="Tahoma"/>
                <a:cs typeface="Tahoma"/>
              </a:rPr>
              <a:t>the </a:t>
            </a:r>
            <a:r>
              <a:rPr sz="1050" spc="-315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National </a:t>
            </a:r>
            <a:r>
              <a:rPr sz="1050" spc="30" dirty="0">
                <a:solidFill>
                  <a:srgbClr val="1F1F1F"/>
                </a:solidFill>
                <a:latin typeface="Tahoma"/>
                <a:cs typeface="Tahoma"/>
              </a:rPr>
              <a:t>Epidemiologic </a:t>
            </a:r>
            <a:r>
              <a:rPr sz="1050" spc="20" dirty="0">
                <a:solidFill>
                  <a:srgbClr val="1F1F1F"/>
                </a:solidFill>
                <a:latin typeface="Tahoma"/>
                <a:cs typeface="Tahoma"/>
              </a:rPr>
              <a:t>Survey on </a:t>
            </a:r>
            <a:r>
              <a:rPr sz="1050" spc="30" dirty="0">
                <a:solidFill>
                  <a:srgbClr val="1F1F1F"/>
                </a:solidFill>
                <a:latin typeface="Tahoma"/>
                <a:cs typeface="Tahoma"/>
              </a:rPr>
              <a:t>Alcohol </a:t>
            </a:r>
            <a:r>
              <a:rPr sz="1050" spc="25" dirty="0">
                <a:solidFill>
                  <a:srgbClr val="1F1F1F"/>
                </a:solidFill>
                <a:latin typeface="Tahoma"/>
                <a:cs typeface="Tahoma"/>
              </a:rPr>
              <a:t>and Related </a:t>
            </a:r>
            <a:r>
              <a:rPr sz="1050" dirty="0">
                <a:solidFill>
                  <a:srgbClr val="1F1F1F"/>
                </a:solidFill>
                <a:latin typeface="Tahoma"/>
                <a:cs typeface="Tahoma"/>
              </a:rPr>
              <a:t>Conditions-III. </a:t>
            </a:r>
            <a:r>
              <a:rPr sz="1050" spc="114" dirty="0">
                <a:solidFill>
                  <a:srgbClr val="1F1F1F"/>
                </a:solidFill>
                <a:latin typeface="Tahoma"/>
                <a:cs typeface="Tahoma"/>
              </a:rPr>
              <a:t>J </a:t>
            </a:r>
            <a:r>
              <a:rPr sz="1050" spc="40" dirty="0">
                <a:solidFill>
                  <a:srgbClr val="1F1F1F"/>
                </a:solidFill>
                <a:latin typeface="Tahoma"/>
                <a:cs typeface="Tahoma"/>
              </a:rPr>
              <a:t>Public 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Health </a:t>
            </a:r>
            <a:r>
              <a:rPr sz="1050" spc="-35" dirty="0">
                <a:solidFill>
                  <a:srgbClr val="1F1F1F"/>
                </a:solidFill>
                <a:latin typeface="Tahoma"/>
                <a:cs typeface="Tahoma"/>
              </a:rPr>
              <a:t>(Oxf). </a:t>
            </a:r>
            <a:r>
              <a:rPr sz="1050" spc="-3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1F1F1F"/>
                </a:solidFill>
                <a:latin typeface="Tahoma"/>
                <a:cs typeface="Tahoma"/>
              </a:rPr>
              <a:t>2018;40(1):65–74.</a:t>
            </a:r>
            <a:r>
              <a:rPr sz="1050" spc="10" dirty="0">
                <a:solidFill>
                  <a:srgbClr val="1F1F1F"/>
                </a:solidFill>
                <a:latin typeface="Tahoma"/>
                <a:cs typeface="Tahoma"/>
              </a:rPr>
              <a:t> </a:t>
            </a:r>
            <a:r>
              <a:rPr sz="1050" spc="15" dirty="0">
                <a:solidFill>
                  <a:srgbClr val="1F1F1F"/>
                </a:solidFill>
                <a:latin typeface="Tahoma"/>
                <a:cs typeface="Tahoma"/>
              </a:rPr>
              <a:t>pmid:28335013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762354"/>
            <a:ext cx="3519804" cy="698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130" dirty="0">
                <a:solidFill>
                  <a:srgbClr val="0095FF"/>
                </a:solidFill>
                <a:latin typeface="Tahoma"/>
                <a:cs typeface="Tahoma"/>
              </a:rPr>
              <a:t>Preliminaries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517" y="1012109"/>
            <a:ext cx="13399769" cy="6786245"/>
          </a:xfrm>
          <a:prstGeom prst="rect">
            <a:avLst/>
          </a:prstGeom>
        </p:spPr>
        <p:txBody>
          <a:bodyPr vert="horz" wrap="square" lIns="0" tIns="328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85"/>
              </a:spcBef>
            </a:pPr>
            <a:r>
              <a:rPr sz="3650" spc="-5" dirty="0">
                <a:solidFill>
                  <a:srgbClr val="0095FF"/>
                </a:solidFill>
                <a:latin typeface="Tahoma"/>
                <a:cs typeface="Tahoma"/>
              </a:rPr>
              <a:t>Traditional</a:t>
            </a:r>
            <a:r>
              <a:rPr sz="3650" spc="-105" dirty="0">
                <a:solidFill>
                  <a:srgbClr val="0095FF"/>
                </a:solidFill>
                <a:latin typeface="Tahoma"/>
                <a:cs typeface="Tahoma"/>
              </a:rPr>
              <a:t> </a:t>
            </a:r>
            <a:r>
              <a:rPr sz="3650" spc="60" dirty="0">
                <a:solidFill>
                  <a:srgbClr val="0095FF"/>
                </a:solidFill>
                <a:latin typeface="Tahoma"/>
                <a:cs typeface="Tahoma"/>
              </a:rPr>
              <a:t>Approaches:</a:t>
            </a:r>
            <a:r>
              <a:rPr sz="3650" spc="-85" dirty="0">
                <a:solidFill>
                  <a:srgbClr val="0095FF"/>
                </a:solidFill>
                <a:latin typeface="Tahoma"/>
                <a:cs typeface="Tahoma"/>
              </a:rPr>
              <a:t> </a:t>
            </a:r>
            <a:r>
              <a:rPr sz="3650" spc="80" dirty="0">
                <a:solidFill>
                  <a:srgbClr val="0095FF"/>
                </a:solidFill>
                <a:latin typeface="Tahoma"/>
                <a:cs typeface="Tahoma"/>
              </a:rPr>
              <a:t>Regression-based</a:t>
            </a:r>
            <a:r>
              <a:rPr sz="3650" spc="-60" dirty="0">
                <a:solidFill>
                  <a:srgbClr val="0095FF"/>
                </a:solidFill>
                <a:latin typeface="Tahoma"/>
                <a:cs typeface="Tahoma"/>
              </a:rPr>
              <a:t> </a:t>
            </a:r>
            <a:r>
              <a:rPr sz="3650" spc="65" dirty="0">
                <a:solidFill>
                  <a:srgbClr val="0095FF"/>
                </a:solidFill>
                <a:latin typeface="Tahoma"/>
                <a:cs typeface="Tahoma"/>
              </a:rPr>
              <a:t>Analysis</a:t>
            </a:r>
            <a:endParaRPr sz="3650">
              <a:latin typeface="Tahoma"/>
              <a:cs typeface="Tahoma"/>
            </a:endParaRPr>
          </a:p>
          <a:p>
            <a:pPr marL="535305" indent="-483234">
              <a:lnSpc>
                <a:spcPct val="100000"/>
              </a:lnSpc>
              <a:spcBef>
                <a:spcPts val="2550"/>
              </a:spcBef>
              <a:buSzPct val="120833"/>
              <a:buChar char="•"/>
              <a:tabLst>
                <a:tab pos="535305" algn="l"/>
                <a:tab pos="535940" algn="l"/>
              </a:tabLst>
            </a:pPr>
            <a:r>
              <a:rPr sz="2400" spc="145" dirty="0">
                <a:latin typeface="Tahoma"/>
                <a:cs typeface="Tahoma"/>
              </a:rPr>
              <a:t>G</a:t>
            </a:r>
            <a:r>
              <a:rPr sz="2400" spc="55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ve</a:t>
            </a:r>
            <a:r>
              <a:rPr sz="2400" spc="10" dirty="0">
                <a:latin typeface="Tahoma"/>
                <a:cs typeface="Tahoma"/>
              </a:rPr>
              <a:t>n</a:t>
            </a:r>
            <a:r>
              <a:rPr sz="2400" spc="-65" dirty="0">
                <a:latin typeface="Tahoma"/>
                <a:cs typeface="Tahoma"/>
              </a:rPr>
              <a:t>,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t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time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s</a:t>
            </a:r>
            <a:r>
              <a:rPr sz="2400" spc="20" dirty="0">
                <a:latin typeface="Tahoma"/>
                <a:cs typeface="Tahoma"/>
              </a:rPr>
              <a:t>tep</a:t>
            </a:r>
            <a:r>
              <a:rPr sz="2400" spc="-85" dirty="0">
                <a:latin typeface="Tahoma"/>
                <a:cs typeface="Tahoma"/>
              </a:rPr>
              <a:t> (i.e.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yea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30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1117600" lvl="1" indent="-567690">
              <a:lnSpc>
                <a:spcPct val="100000"/>
              </a:lnSpc>
              <a:spcBef>
                <a:spcPts val="2760"/>
              </a:spcBef>
              <a:buSzPct val="120833"/>
              <a:buChar char="•"/>
              <a:tabLst>
                <a:tab pos="1116965" algn="l"/>
                <a:tab pos="1118235" algn="l"/>
              </a:tabLst>
            </a:pPr>
            <a:r>
              <a:rPr sz="2400" spc="165" dirty="0">
                <a:latin typeface="Tahoma"/>
                <a:cs typeface="Tahoma"/>
              </a:rPr>
              <a:t>Y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represents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the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“Homeless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Decisions"</a:t>
            </a:r>
            <a:endParaRPr sz="2400">
              <a:latin typeface="Tahoma"/>
              <a:cs typeface="Tahoma"/>
            </a:endParaRPr>
          </a:p>
          <a:p>
            <a:pPr marL="1033144" lvl="1" indent="-448309">
              <a:lnSpc>
                <a:spcPct val="100000"/>
              </a:lnSpc>
              <a:spcBef>
                <a:spcPts val="2760"/>
              </a:spcBef>
              <a:buChar char="•"/>
              <a:tabLst>
                <a:tab pos="1033144" algn="l"/>
                <a:tab pos="1033780" algn="l"/>
              </a:tabLst>
            </a:pPr>
            <a:r>
              <a:rPr sz="2400" spc="40" dirty="0">
                <a:latin typeface="Tahoma"/>
                <a:cs typeface="Tahoma"/>
              </a:rPr>
              <a:t>X</a:t>
            </a:r>
            <a:r>
              <a:rPr sz="2400" spc="60" baseline="-20833" dirty="0">
                <a:latin typeface="Tahoma"/>
                <a:cs typeface="Tahoma"/>
              </a:rPr>
              <a:t>1</a:t>
            </a:r>
            <a:r>
              <a:rPr sz="2400" spc="217" baseline="-20833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represents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the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40" dirty="0">
                <a:latin typeface="Tahoma"/>
                <a:cs typeface="Tahoma"/>
              </a:rPr>
              <a:t>“Year”</a:t>
            </a:r>
            <a:endParaRPr sz="2400">
              <a:latin typeface="Tahoma"/>
              <a:cs typeface="Tahoma"/>
            </a:endParaRPr>
          </a:p>
          <a:p>
            <a:pPr marL="1117600" lvl="1" indent="-567690">
              <a:lnSpc>
                <a:spcPct val="100000"/>
              </a:lnSpc>
              <a:spcBef>
                <a:spcPts val="2970"/>
              </a:spcBef>
              <a:buSzPct val="120833"/>
              <a:buChar char="•"/>
              <a:tabLst>
                <a:tab pos="1116965" algn="l"/>
                <a:tab pos="1118235" algn="l"/>
              </a:tabLst>
            </a:pPr>
            <a:r>
              <a:rPr sz="2400" spc="40" dirty="0">
                <a:latin typeface="Tahoma"/>
                <a:cs typeface="Tahoma"/>
              </a:rPr>
              <a:t>X</a:t>
            </a:r>
            <a:r>
              <a:rPr sz="2400" spc="60" baseline="-20833" dirty="0">
                <a:latin typeface="Tahoma"/>
                <a:cs typeface="Tahoma"/>
              </a:rPr>
              <a:t>2</a:t>
            </a:r>
            <a:r>
              <a:rPr sz="2400" spc="240" baseline="-20833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represents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30" dirty="0">
                <a:latin typeface="Tahoma"/>
                <a:cs typeface="Tahoma"/>
              </a:rPr>
              <a:t>factors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such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as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“Local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Authority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35" dirty="0">
                <a:latin typeface="Tahoma"/>
                <a:cs typeface="Tahoma"/>
              </a:rPr>
              <a:t>Regions”.</a:t>
            </a:r>
            <a:endParaRPr sz="2400">
              <a:latin typeface="Tahoma"/>
              <a:cs typeface="Tahoma"/>
            </a:endParaRPr>
          </a:p>
          <a:p>
            <a:pPr marL="1033144" lvl="1" indent="-483234">
              <a:lnSpc>
                <a:spcPct val="100000"/>
              </a:lnSpc>
              <a:spcBef>
                <a:spcPts val="3045"/>
              </a:spcBef>
              <a:buSzPct val="120833"/>
              <a:buChar char="•"/>
              <a:tabLst>
                <a:tab pos="1033144" algn="l"/>
                <a:tab pos="1033780" algn="l"/>
              </a:tabLst>
            </a:pPr>
            <a:r>
              <a:rPr sz="2400" spc="-20" dirty="0">
                <a:latin typeface="Tahoma"/>
                <a:cs typeface="Tahoma"/>
              </a:rPr>
              <a:t>Then,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25" dirty="0">
                <a:latin typeface="Tahoma"/>
                <a:cs typeface="Tahoma"/>
              </a:rPr>
              <a:t>a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35" dirty="0">
                <a:latin typeface="Tahoma"/>
                <a:cs typeface="Tahoma"/>
              </a:rPr>
              <a:t>simple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10" dirty="0">
                <a:latin typeface="Tahoma"/>
                <a:cs typeface="Tahoma"/>
              </a:rPr>
              <a:t>multi-regression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30" dirty="0">
                <a:latin typeface="Tahoma"/>
                <a:cs typeface="Tahoma"/>
              </a:rPr>
              <a:t>model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can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be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given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25" dirty="0">
                <a:latin typeface="Tahoma"/>
                <a:cs typeface="Tahoma"/>
              </a:rPr>
              <a:t>using</a:t>
            </a:r>
            <a:endParaRPr sz="2400">
              <a:latin typeface="Tahoma"/>
              <a:cs typeface="Tahoma"/>
            </a:endParaRPr>
          </a:p>
          <a:p>
            <a:pPr marL="1530985" lvl="2" indent="-483234">
              <a:lnSpc>
                <a:spcPct val="100000"/>
              </a:lnSpc>
              <a:spcBef>
                <a:spcPts val="3040"/>
              </a:spcBef>
              <a:buSzPct val="120833"/>
              <a:buChar char="•"/>
              <a:tabLst>
                <a:tab pos="1530350" algn="l"/>
                <a:tab pos="1531620" algn="l"/>
              </a:tabLst>
            </a:pPr>
            <a:r>
              <a:rPr sz="2400" spc="165" dirty="0">
                <a:latin typeface="Tahoma"/>
                <a:cs typeface="Tahoma"/>
              </a:rPr>
              <a:t>Y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=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𝛽</a:t>
            </a:r>
            <a:r>
              <a:rPr sz="2400" spc="15" baseline="-20833" dirty="0">
                <a:latin typeface="Tahoma"/>
                <a:cs typeface="Tahoma"/>
              </a:rPr>
              <a:t>0</a:t>
            </a:r>
            <a:r>
              <a:rPr sz="2400" spc="232" baseline="-20833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+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𝛽</a:t>
            </a:r>
            <a:r>
              <a:rPr sz="2400" spc="15" baseline="-20833" dirty="0">
                <a:latin typeface="Tahoma"/>
                <a:cs typeface="Tahoma"/>
              </a:rPr>
              <a:t>1</a:t>
            </a:r>
            <a:r>
              <a:rPr sz="2400" spc="65" dirty="0">
                <a:latin typeface="Tahoma"/>
                <a:cs typeface="Tahoma"/>
              </a:rPr>
              <a:t>X</a:t>
            </a:r>
            <a:r>
              <a:rPr sz="2400" spc="15" baseline="-20833" dirty="0">
                <a:latin typeface="Tahoma"/>
                <a:cs typeface="Tahoma"/>
              </a:rPr>
              <a:t>1</a:t>
            </a:r>
            <a:r>
              <a:rPr sz="2400" spc="232" baseline="-20833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+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𝛽</a:t>
            </a:r>
            <a:r>
              <a:rPr sz="2400" spc="15" baseline="-20833" dirty="0">
                <a:latin typeface="Tahoma"/>
                <a:cs typeface="Tahoma"/>
              </a:rPr>
              <a:t>2</a:t>
            </a:r>
            <a:r>
              <a:rPr sz="2400" spc="65" dirty="0">
                <a:latin typeface="Tahoma"/>
                <a:cs typeface="Tahoma"/>
              </a:rPr>
              <a:t>X</a:t>
            </a:r>
            <a:r>
              <a:rPr sz="2400" spc="15" baseline="-20833" dirty="0">
                <a:latin typeface="Tahoma"/>
                <a:cs typeface="Tahoma"/>
              </a:rPr>
              <a:t>2</a:t>
            </a:r>
            <a:r>
              <a:rPr sz="2400" spc="240" baseline="-20833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+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𝜀</a:t>
            </a:r>
            <a:endParaRPr sz="2400">
              <a:latin typeface="Cambria Math"/>
              <a:cs typeface="Cambria Math"/>
            </a:endParaRPr>
          </a:p>
          <a:p>
            <a:pPr marL="1530985" lvl="2" indent="-483234">
              <a:lnSpc>
                <a:spcPct val="100000"/>
              </a:lnSpc>
              <a:spcBef>
                <a:spcPts val="3045"/>
              </a:spcBef>
              <a:buSzPct val="120833"/>
              <a:buChar char="•"/>
              <a:tabLst>
                <a:tab pos="1530350" algn="l"/>
                <a:tab pos="1531620" algn="l"/>
              </a:tabLst>
            </a:pPr>
            <a:r>
              <a:rPr sz="2400" spc="-10" dirty="0">
                <a:latin typeface="Tahoma"/>
                <a:cs typeface="Tahoma"/>
              </a:rPr>
              <a:t>where,</a:t>
            </a:r>
            <a:endParaRPr sz="2400">
              <a:latin typeface="Tahoma"/>
              <a:cs typeface="Tahoma"/>
            </a:endParaRPr>
          </a:p>
          <a:p>
            <a:pPr marL="1530985" lvl="2" indent="-483234">
              <a:lnSpc>
                <a:spcPct val="100000"/>
              </a:lnSpc>
              <a:spcBef>
                <a:spcPts val="3045"/>
              </a:spcBef>
              <a:buSzPct val="120833"/>
              <a:buFont typeface="Tahoma"/>
              <a:buChar char="•"/>
              <a:tabLst>
                <a:tab pos="1530350" algn="l"/>
                <a:tab pos="1531620" algn="l"/>
                <a:tab pos="1995805" algn="l"/>
                <a:tab pos="5398770" algn="l"/>
                <a:tab pos="10716260" algn="l"/>
              </a:tabLst>
            </a:pP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baseline="-20833" dirty="0">
                <a:latin typeface="Tahoma"/>
                <a:cs typeface="Tahoma"/>
              </a:rPr>
              <a:t>0	</a:t>
            </a:r>
            <a:r>
              <a:rPr sz="2400" spc="50" dirty="0">
                <a:latin typeface="Tahoma"/>
                <a:cs typeface="Tahoma"/>
              </a:rPr>
              <a:t>is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the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intercept,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while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baseline="-20833" dirty="0">
                <a:latin typeface="Tahoma"/>
                <a:cs typeface="Tahoma"/>
              </a:rPr>
              <a:t>1	</a:t>
            </a:r>
            <a:r>
              <a:rPr sz="2400" spc="30" dirty="0">
                <a:latin typeface="Tahoma"/>
                <a:cs typeface="Tahoma"/>
              </a:rPr>
              <a:t>and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600" baseline="-20833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are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the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coefficient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parameters,	</a:t>
            </a:r>
            <a:r>
              <a:rPr sz="2400" spc="-5" dirty="0">
                <a:latin typeface="Cambria Math"/>
                <a:cs typeface="Cambria Math"/>
              </a:rPr>
              <a:t>𝜀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50" dirty="0">
                <a:latin typeface="Tahoma"/>
                <a:cs typeface="Tahoma"/>
              </a:rPr>
              <a:t>is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the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error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terms.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3" y="9534443"/>
            <a:ext cx="16527780" cy="653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[4]</a:t>
            </a:r>
            <a:r>
              <a:rPr sz="205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Gutwinski,</a:t>
            </a:r>
            <a:r>
              <a:rPr sz="20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S.,</a:t>
            </a:r>
            <a:r>
              <a:rPr sz="205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Schreiter,</a:t>
            </a:r>
            <a:r>
              <a:rPr sz="205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S.,</a:t>
            </a:r>
            <a:r>
              <a:rPr sz="20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Deutscher,</a:t>
            </a:r>
            <a:r>
              <a:rPr sz="205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K.</a:t>
            </a:r>
            <a:r>
              <a:rPr sz="205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spc="5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205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Fazel,</a:t>
            </a:r>
            <a:r>
              <a:rPr sz="20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S.,</a:t>
            </a:r>
            <a:r>
              <a:rPr sz="20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2021.</a:t>
            </a:r>
            <a:r>
              <a:rPr sz="205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20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prevalence</a:t>
            </a:r>
            <a:r>
              <a:rPr sz="20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20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mental</a:t>
            </a:r>
            <a:r>
              <a:rPr sz="205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disorders</a:t>
            </a:r>
            <a:r>
              <a:rPr sz="205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among</a:t>
            </a:r>
            <a:r>
              <a:rPr sz="20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homeless</a:t>
            </a:r>
            <a:r>
              <a:rPr sz="20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people</a:t>
            </a:r>
            <a:r>
              <a:rPr sz="2050" spc="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205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high-income </a:t>
            </a:r>
            <a:r>
              <a:rPr sz="2050" spc="-5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countries:</a:t>
            </a:r>
            <a:r>
              <a:rPr sz="20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sz="205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updated</a:t>
            </a:r>
            <a:r>
              <a:rPr sz="205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systematic</a:t>
            </a:r>
            <a:r>
              <a:rPr sz="20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review</a:t>
            </a:r>
            <a:r>
              <a:rPr sz="2050" spc="5" dirty="0">
                <a:solidFill>
                  <a:srgbClr val="212121"/>
                </a:solidFill>
                <a:latin typeface="Arial MT"/>
                <a:cs typeface="Arial MT"/>
              </a:rPr>
              <a:t> and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spc="5" dirty="0">
                <a:solidFill>
                  <a:srgbClr val="212121"/>
                </a:solidFill>
                <a:latin typeface="Arial MT"/>
                <a:cs typeface="Arial MT"/>
              </a:rPr>
              <a:t>meta-regression</a:t>
            </a:r>
            <a:r>
              <a:rPr sz="205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analysis.</a:t>
            </a:r>
            <a:r>
              <a:rPr sz="205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i="1" spc="5" dirty="0">
                <a:solidFill>
                  <a:srgbClr val="212121"/>
                </a:solidFill>
                <a:latin typeface="Arial"/>
                <a:cs typeface="Arial"/>
              </a:rPr>
              <a:t>PLoS</a:t>
            </a:r>
            <a:r>
              <a:rPr sz="2050" i="1" dirty="0">
                <a:solidFill>
                  <a:srgbClr val="212121"/>
                </a:solidFill>
                <a:latin typeface="Arial"/>
                <a:cs typeface="Arial"/>
              </a:rPr>
              <a:t> medicine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205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i="1" dirty="0">
                <a:solidFill>
                  <a:srgbClr val="212121"/>
                </a:solidFill>
                <a:latin typeface="Arial"/>
                <a:cs typeface="Arial"/>
              </a:rPr>
              <a:t>18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(8),</a:t>
            </a:r>
            <a:r>
              <a:rPr sz="205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212121"/>
                </a:solidFill>
                <a:latin typeface="Arial MT"/>
                <a:cs typeface="Arial MT"/>
              </a:rPr>
              <a:t>p.e1003750.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885" y="6225170"/>
            <a:ext cx="7821295" cy="19653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00" b="1" spc="-55" dirty="0">
                <a:solidFill>
                  <a:srgbClr val="0096FF"/>
                </a:solidFill>
                <a:latin typeface="Arial"/>
                <a:cs typeface="Arial"/>
              </a:rPr>
              <a:t>The</a:t>
            </a:r>
            <a:r>
              <a:rPr sz="4400" b="1" spc="-185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4400" b="1" spc="-85" dirty="0">
                <a:solidFill>
                  <a:srgbClr val="0096FF"/>
                </a:solidFill>
                <a:latin typeface="Arial"/>
                <a:cs typeface="Arial"/>
              </a:rPr>
              <a:t>success</a:t>
            </a:r>
            <a:r>
              <a:rPr sz="4400" b="1" spc="-185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4400" b="1" spc="-40" dirty="0">
                <a:solidFill>
                  <a:srgbClr val="0096FF"/>
                </a:solidFill>
                <a:latin typeface="Arial"/>
                <a:cs typeface="Arial"/>
              </a:rPr>
              <a:t>of</a:t>
            </a:r>
            <a:r>
              <a:rPr sz="4400" b="1" spc="-185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96FF"/>
                </a:solidFill>
                <a:latin typeface="Arial"/>
                <a:cs typeface="Arial"/>
              </a:rPr>
              <a:t>Deep</a:t>
            </a:r>
            <a:r>
              <a:rPr sz="4400" b="1" spc="-185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4400" b="1" spc="-95" dirty="0">
                <a:solidFill>
                  <a:srgbClr val="0096FF"/>
                </a:solidFill>
                <a:latin typeface="Arial"/>
                <a:cs typeface="Arial"/>
              </a:rPr>
              <a:t>Learning</a:t>
            </a:r>
            <a:endParaRPr sz="4400">
              <a:latin typeface="Arial"/>
              <a:cs typeface="Arial"/>
            </a:endParaRPr>
          </a:p>
          <a:p>
            <a:pPr marL="62865" marR="66675">
              <a:lnSpc>
                <a:spcPct val="102200"/>
              </a:lnSpc>
              <a:spcBef>
                <a:spcPts val="2795"/>
              </a:spcBef>
            </a:pPr>
            <a:r>
              <a:rPr sz="1950" spc="-20" dirty="0">
                <a:latin typeface="Trebuchet MS"/>
                <a:cs typeface="Trebuchet MS"/>
              </a:rPr>
              <a:t>With</a:t>
            </a:r>
            <a:r>
              <a:rPr sz="1950" spc="-40" dirty="0">
                <a:latin typeface="Trebuchet MS"/>
                <a:cs typeface="Trebuchet MS"/>
              </a:rPr>
              <a:t> the </a:t>
            </a:r>
            <a:r>
              <a:rPr sz="1950" spc="45" dirty="0">
                <a:latin typeface="Trebuchet MS"/>
                <a:cs typeface="Trebuchet MS"/>
              </a:rPr>
              <a:t>surge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in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computational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capabilities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and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105" dirty="0">
                <a:latin typeface="Trebuchet MS"/>
                <a:cs typeface="Trebuchet MS"/>
              </a:rPr>
              <a:t>access</a:t>
            </a:r>
            <a:r>
              <a:rPr sz="1950" spc="-35" dirty="0">
                <a:latin typeface="Trebuchet MS"/>
                <a:cs typeface="Trebuchet MS"/>
              </a:rPr>
              <a:t> to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abundant </a:t>
            </a:r>
            <a:r>
              <a:rPr sz="1950" spc="-570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data, </a:t>
            </a:r>
            <a:r>
              <a:rPr sz="1950" spc="-25" dirty="0">
                <a:latin typeface="Trebuchet MS"/>
                <a:cs typeface="Trebuchet MS"/>
              </a:rPr>
              <a:t>neural </a:t>
            </a:r>
            <a:r>
              <a:rPr sz="1950" spc="20" dirty="0">
                <a:latin typeface="Trebuchet MS"/>
                <a:cs typeface="Trebuchet MS"/>
              </a:rPr>
              <a:t>networks emerged </a:t>
            </a:r>
            <a:r>
              <a:rPr sz="1950" spc="114" dirty="0">
                <a:latin typeface="Trebuchet MS"/>
                <a:cs typeface="Trebuchet MS"/>
              </a:rPr>
              <a:t>as </a:t>
            </a:r>
            <a:r>
              <a:rPr sz="1950" spc="-40" dirty="0">
                <a:latin typeface="Trebuchet MS"/>
                <a:cs typeface="Trebuchet MS"/>
              </a:rPr>
              <a:t>the </a:t>
            </a:r>
            <a:r>
              <a:rPr sz="1950" spc="-20" dirty="0">
                <a:latin typeface="Trebuchet MS"/>
                <a:cs typeface="Trebuchet MS"/>
              </a:rPr>
              <a:t>state-of-the-art </a:t>
            </a:r>
            <a:r>
              <a:rPr sz="1950" spc="-50" dirty="0">
                <a:latin typeface="Trebuchet MS"/>
                <a:cs typeface="Trebuchet MS"/>
              </a:rPr>
              <a:t>for </a:t>
            </a:r>
            <a:r>
              <a:rPr sz="1950" spc="-15" dirty="0">
                <a:latin typeface="Trebuchet MS"/>
                <a:cs typeface="Trebuchet MS"/>
              </a:rPr>
              <a:t>prediction </a:t>
            </a:r>
            <a:r>
              <a:rPr sz="1950" spc="-575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tasks.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4385" y="2856607"/>
            <a:ext cx="8869215" cy="56548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9589" y="8470284"/>
            <a:ext cx="7621905" cy="631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sz="1950" spc="25" dirty="0">
                <a:latin typeface="Trebuchet MS"/>
                <a:cs typeface="Trebuchet MS"/>
              </a:rPr>
              <a:t>Complicated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neural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network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architectures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90" dirty="0">
                <a:latin typeface="Trebuchet MS"/>
                <a:cs typeface="Trebuchet MS"/>
              </a:rPr>
              <a:t>such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114" dirty="0">
                <a:latin typeface="Trebuchet MS"/>
                <a:cs typeface="Trebuchet MS"/>
              </a:rPr>
              <a:t>as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-5" dirty="0">
                <a:latin typeface="Trebuchet MS"/>
                <a:cs typeface="Trebuchet MS"/>
              </a:rPr>
              <a:t>Recurrent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Neural </a:t>
            </a:r>
            <a:r>
              <a:rPr sz="1950" spc="-570" dirty="0">
                <a:latin typeface="Trebuchet MS"/>
                <a:cs typeface="Trebuchet MS"/>
              </a:rPr>
              <a:t> </a:t>
            </a:r>
            <a:r>
              <a:rPr sz="1950" spc="35" dirty="0">
                <a:latin typeface="Trebuchet MS"/>
                <a:cs typeface="Trebuchet MS"/>
              </a:rPr>
              <a:t>Networks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(RNNs)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were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proposed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for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time-series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predictions.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6402" y="10819703"/>
            <a:ext cx="186690" cy="2451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1450" spc="60" dirty="0">
                <a:latin typeface="Trebuchet MS"/>
                <a:cs typeface="Trebuchet MS"/>
              </a:rPr>
              <a:t>4</a:t>
            </a:fld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8885" y="1541163"/>
            <a:ext cx="6454140" cy="11042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1000"/>
              </a:spcBef>
            </a:pPr>
            <a:r>
              <a:rPr sz="3900" spc="-80" dirty="0"/>
              <a:t>Limitations</a:t>
            </a:r>
            <a:r>
              <a:rPr sz="3900" spc="-155" dirty="0"/>
              <a:t> </a:t>
            </a:r>
            <a:r>
              <a:rPr sz="3900" spc="5" dirty="0"/>
              <a:t>to</a:t>
            </a:r>
            <a:r>
              <a:rPr sz="3900" spc="-150" dirty="0"/>
              <a:t> </a:t>
            </a:r>
            <a:r>
              <a:rPr sz="3900" spc="80" dirty="0"/>
              <a:t>a</a:t>
            </a:r>
            <a:r>
              <a:rPr sz="3900" spc="-150" dirty="0"/>
              <a:t> </a:t>
            </a:r>
            <a:r>
              <a:rPr sz="3900" spc="-65" dirty="0"/>
              <a:t>Regression- </a:t>
            </a:r>
            <a:r>
              <a:rPr sz="3900" spc="-1065" dirty="0"/>
              <a:t> </a:t>
            </a:r>
            <a:r>
              <a:rPr sz="3900" spc="-40" dirty="0"/>
              <a:t>based</a:t>
            </a:r>
            <a:r>
              <a:rPr sz="3900" spc="-155" dirty="0"/>
              <a:t> </a:t>
            </a:r>
            <a:r>
              <a:rPr sz="3900" spc="-145" dirty="0"/>
              <a:t>Analysis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1271489" y="2956608"/>
            <a:ext cx="8070215" cy="2355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800" marR="554355">
              <a:lnSpc>
                <a:spcPct val="102200"/>
              </a:lnSpc>
              <a:spcBef>
                <a:spcPts val="75"/>
              </a:spcBef>
            </a:pPr>
            <a:r>
              <a:rPr sz="1950" spc="70" dirty="0">
                <a:latin typeface="Trebuchet MS"/>
                <a:cs typeface="Trebuchet MS"/>
              </a:rPr>
              <a:t>Assumptions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15" dirty="0">
                <a:latin typeface="Trebuchet MS"/>
                <a:cs typeface="Trebuchet MS"/>
              </a:rPr>
              <a:t>about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35" dirty="0">
                <a:latin typeface="Trebuchet MS"/>
                <a:cs typeface="Trebuchet MS"/>
              </a:rPr>
              <a:t>Data-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-60" dirty="0">
                <a:latin typeface="Trebuchet MS"/>
                <a:cs typeface="Trebuchet MS"/>
              </a:rPr>
              <a:t>Linearity,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15" dirty="0">
                <a:latin typeface="Trebuchet MS"/>
                <a:cs typeface="Trebuchet MS"/>
              </a:rPr>
              <a:t>Homoscedasticity,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Normality</a:t>
            </a:r>
            <a:r>
              <a:rPr sz="1950" spc="-30" dirty="0">
                <a:latin typeface="Trebuchet MS"/>
                <a:cs typeface="Trebuchet MS"/>
              </a:rPr>
              <a:t> </a:t>
            </a:r>
            <a:r>
              <a:rPr sz="1950" spc="-135" dirty="0">
                <a:latin typeface="Trebuchet MS"/>
                <a:cs typeface="Trebuchet MS"/>
              </a:rPr>
              <a:t>&amp; </a:t>
            </a:r>
            <a:r>
              <a:rPr sz="1950" spc="-575" dirty="0">
                <a:latin typeface="Trebuchet MS"/>
                <a:cs typeface="Trebuchet MS"/>
              </a:rPr>
              <a:t> </a:t>
            </a:r>
            <a:r>
              <a:rPr sz="1950" spc="35" dirty="0">
                <a:latin typeface="Trebuchet MS"/>
                <a:cs typeface="Trebuchet MS"/>
              </a:rPr>
              <a:t>Independence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assumption.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rebuchet MS"/>
              <a:cs typeface="Trebuchet MS"/>
            </a:endParaRPr>
          </a:p>
          <a:p>
            <a:pPr marL="50800" marR="43180">
              <a:lnSpc>
                <a:spcPts val="2750"/>
              </a:lnSpc>
            </a:pPr>
            <a:r>
              <a:rPr sz="1950" spc="65" dirty="0">
                <a:latin typeface="Trebuchet MS"/>
                <a:cs typeface="Trebuchet MS"/>
              </a:rPr>
              <a:t>Poor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35" dirty="0">
                <a:latin typeface="Trebuchet MS"/>
                <a:cs typeface="Trebuchet MS"/>
              </a:rPr>
              <a:t>Modelling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50" dirty="0">
                <a:latin typeface="Trebuchet MS"/>
                <a:cs typeface="Trebuchet MS"/>
              </a:rPr>
              <a:t>-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Regression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35" dirty="0">
                <a:latin typeface="Trebuchet MS"/>
                <a:cs typeface="Trebuchet MS"/>
              </a:rPr>
              <a:t>analysis</a:t>
            </a:r>
            <a:r>
              <a:rPr sz="1950" spc="-35" dirty="0">
                <a:latin typeface="Trebuchet MS"/>
                <a:cs typeface="Trebuchet MS"/>
              </a:rPr>
              <a:t> often </a:t>
            </a:r>
            <a:r>
              <a:rPr sz="1950" spc="30" dirty="0">
                <a:latin typeface="Trebuchet MS"/>
                <a:cs typeface="Trebuchet MS"/>
              </a:rPr>
              <a:t>ignores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temporal</a:t>
            </a:r>
            <a:r>
              <a:rPr sz="1950" spc="-35" dirty="0">
                <a:latin typeface="Trebuchet MS"/>
                <a:cs typeface="Trebuchet MS"/>
              </a:rPr>
              <a:t> nature </a:t>
            </a:r>
            <a:r>
              <a:rPr sz="1950" spc="-57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of</a:t>
            </a:r>
            <a:r>
              <a:rPr sz="1950" spc="-40" dirty="0">
                <a:latin typeface="Trebuchet MS"/>
                <a:cs typeface="Trebuchet MS"/>
              </a:rPr>
              <a:t> the </a:t>
            </a:r>
            <a:r>
              <a:rPr sz="1950" dirty="0">
                <a:latin typeface="Trebuchet MS"/>
                <a:cs typeface="Trebuchet MS"/>
              </a:rPr>
              <a:t>data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35" dirty="0">
                <a:latin typeface="Trebuchet MS"/>
                <a:cs typeface="Trebuchet MS"/>
              </a:rPr>
              <a:t>while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only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45" dirty="0">
                <a:latin typeface="Trebuchet MS"/>
                <a:cs typeface="Trebuchet MS"/>
              </a:rPr>
              <a:t>focusing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on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2400" i="1" spc="-90" dirty="0">
                <a:latin typeface="Times New Roman"/>
                <a:cs typeface="Times New Roman"/>
              </a:rPr>
              <a:t>y</a:t>
            </a:r>
            <a:r>
              <a:rPr sz="2550" i="1" spc="-7" baseline="-19607" dirty="0">
                <a:latin typeface="Times New Roman"/>
                <a:cs typeface="Times New Roman"/>
              </a:rPr>
              <a:t>t</a:t>
            </a:r>
            <a:r>
              <a:rPr sz="2550" i="1" baseline="-19607" dirty="0">
                <a:latin typeface="Times New Roman"/>
                <a:cs typeface="Times New Roman"/>
              </a:rPr>
              <a:t> </a:t>
            </a:r>
            <a:r>
              <a:rPr sz="2550" i="1" spc="-284" baseline="-19607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Cambria"/>
                <a:cs typeface="Cambria"/>
              </a:rPr>
              <a:t>=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i="1" spc="155" dirty="0">
                <a:latin typeface="Times New Roman"/>
                <a:cs typeface="Times New Roman"/>
              </a:rPr>
              <a:t>f</a:t>
            </a:r>
            <a:r>
              <a:rPr sz="2400" spc="-125" dirty="0">
                <a:latin typeface="Cambria"/>
                <a:cs typeface="Cambria"/>
              </a:rPr>
              <a:t>(</a:t>
            </a:r>
            <a:r>
              <a:rPr sz="2400" i="1" spc="-90" dirty="0">
                <a:latin typeface="Times New Roman"/>
                <a:cs typeface="Times New Roman"/>
              </a:rPr>
              <a:t>x</a:t>
            </a:r>
            <a:r>
              <a:rPr sz="2550" spc="-15" baseline="-19607" dirty="0">
                <a:latin typeface="Cambria"/>
                <a:cs typeface="Cambria"/>
              </a:rPr>
              <a:t>1,</a:t>
            </a:r>
            <a:r>
              <a:rPr sz="2550" i="1" spc="-7" baseline="-19607" dirty="0">
                <a:latin typeface="Times New Roman"/>
                <a:cs typeface="Times New Roman"/>
              </a:rPr>
              <a:t>t</a:t>
            </a:r>
            <a:r>
              <a:rPr sz="2400" spc="105" dirty="0">
                <a:latin typeface="Cambria"/>
                <a:cs typeface="Cambria"/>
              </a:rPr>
              <a:t>,</a:t>
            </a:r>
            <a:r>
              <a:rPr sz="2400" spc="-135" dirty="0">
                <a:latin typeface="Cambria"/>
                <a:cs typeface="Cambria"/>
              </a:rPr>
              <a:t> </a:t>
            </a:r>
            <a:r>
              <a:rPr sz="2400" spc="305" dirty="0">
                <a:latin typeface="Lucida Sans Unicode"/>
                <a:cs typeface="Lucida Sans Unicode"/>
              </a:rPr>
              <a:t>⋯</a:t>
            </a:r>
            <a:r>
              <a:rPr sz="2400" spc="105" dirty="0">
                <a:latin typeface="Cambria"/>
                <a:cs typeface="Cambria"/>
              </a:rPr>
              <a:t>,</a:t>
            </a:r>
            <a:r>
              <a:rPr sz="2400" spc="-114" dirty="0">
                <a:latin typeface="Cambria"/>
                <a:cs typeface="Cambria"/>
              </a:rPr>
              <a:t> </a:t>
            </a:r>
            <a:r>
              <a:rPr sz="2400" i="1" spc="-90" dirty="0">
                <a:latin typeface="Times New Roman"/>
                <a:cs typeface="Times New Roman"/>
              </a:rPr>
              <a:t>x</a:t>
            </a:r>
            <a:r>
              <a:rPr sz="2550" i="1" spc="-7" baseline="-19607" dirty="0">
                <a:latin typeface="Times New Roman"/>
                <a:cs typeface="Times New Roman"/>
              </a:rPr>
              <a:t>n</a:t>
            </a:r>
            <a:r>
              <a:rPr sz="2550" spc="112" baseline="-19607" dirty="0">
                <a:latin typeface="Cambria"/>
                <a:cs typeface="Cambria"/>
              </a:rPr>
              <a:t>,</a:t>
            </a:r>
            <a:r>
              <a:rPr sz="2550" i="1" spc="52" baseline="-19607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Cambria"/>
                <a:cs typeface="Cambria"/>
              </a:rPr>
              <a:t>)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rather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than</a:t>
            </a:r>
            <a:endParaRPr sz="1950">
              <a:latin typeface="Trebuchet MS"/>
              <a:cs typeface="Trebuchet MS"/>
            </a:endParaRPr>
          </a:p>
          <a:p>
            <a:pPr marL="50800" marR="214629">
              <a:lnSpc>
                <a:spcPts val="2840"/>
              </a:lnSpc>
              <a:spcBef>
                <a:spcPts val="310"/>
              </a:spcBef>
            </a:pPr>
            <a:r>
              <a:rPr sz="2400" i="1" spc="-45" dirty="0">
                <a:latin typeface="Times New Roman"/>
                <a:cs typeface="Times New Roman"/>
              </a:rPr>
              <a:t>y</a:t>
            </a:r>
            <a:r>
              <a:rPr sz="2550" i="1" spc="-67" baseline="-19607" dirty="0">
                <a:latin typeface="Times New Roman"/>
                <a:cs typeface="Times New Roman"/>
              </a:rPr>
              <a:t>t</a:t>
            </a:r>
            <a:r>
              <a:rPr sz="2550" i="1" spc="352" baseline="-19607" dirty="0">
                <a:latin typeface="Times New Roman"/>
                <a:cs typeface="Times New Roman"/>
              </a:rPr>
              <a:t> </a:t>
            </a:r>
            <a:r>
              <a:rPr sz="2400" spc="305" dirty="0">
                <a:latin typeface="Cambria"/>
                <a:cs typeface="Cambria"/>
              </a:rPr>
              <a:t>=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g</a:t>
            </a:r>
            <a:r>
              <a:rPr sz="2400" spc="-50" dirty="0">
                <a:latin typeface="Cambria"/>
                <a:cs typeface="Cambria"/>
              </a:rPr>
              <a:t>(</a:t>
            </a:r>
            <a:r>
              <a:rPr sz="2400" i="1" spc="-50" dirty="0">
                <a:latin typeface="Times New Roman"/>
                <a:cs typeface="Times New Roman"/>
              </a:rPr>
              <a:t>y</a:t>
            </a:r>
            <a:r>
              <a:rPr sz="2550" i="1" spc="-75" baseline="-19607" dirty="0">
                <a:latin typeface="Times New Roman"/>
                <a:cs typeface="Times New Roman"/>
              </a:rPr>
              <a:t>t</a:t>
            </a:r>
            <a:r>
              <a:rPr sz="2550" spc="-75" baseline="-19607" dirty="0">
                <a:latin typeface="Lucida Sans Unicode"/>
                <a:cs typeface="Lucida Sans Unicode"/>
              </a:rPr>
              <a:t>−</a:t>
            </a:r>
            <a:r>
              <a:rPr sz="2550" spc="-75" baseline="-19607" dirty="0">
                <a:latin typeface="Cambria"/>
                <a:cs typeface="Cambria"/>
              </a:rPr>
              <a:t>1</a:t>
            </a:r>
            <a:r>
              <a:rPr sz="2400" spc="-50" dirty="0">
                <a:latin typeface="Cambria"/>
                <a:cs typeface="Cambria"/>
              </a:rPr>
              <a:t>,</a:t>
            </a:r>
            <a:r>
              <a:rPr sz="2400" spc="-135" dirty="0">
                <a:latin typeface="Cambria"/>
                <a:cs typeface="Cambria"/>
              </a:rPr>
              <a:t> </a:t>
            </a:r>
            <a:r>
              <a:rPr sz="2400" spc="204" dirty="0">
                <a:latin typeface="Lucida Sans Unicode"/>
                <a:cs typeface="Lucida Sans Unicode"/>
              </a:rPr>
              <a:t>⋯</a:t>
            </a:r>
            <a:r>
              <a:rPr sz="2400" spc="204" dirty="0">
                <a:latin typeface="Cambria"/>
                <a:cs typeface="Cambria"/>
              </a:rPr>
              <a:t>,</a:t>
            </a:r>
            <a:r>
              <a:rPr sz="2400" spc="-130" dirty="0">
                <a:latin typeface="Cambria"/>
                <a:cs typeface="Cambria"/>
              </a:rPr>
              <a:t> </a:t>
            </a:r>
            <a:r>
              <a:rPr sz="2400" i="1" spc="-105" dirty="0">
                <a:latin typeface="Times New Roman"/>
                <a:cs typeface="Times New Roman"/>
              </a:rPr>
              <a:t>y</a:t>
            </a:r>
            <a:r>
              <a:rPr sz="2550" spc="-157" baseline="-19607" dirty="0">
                <a:latin typeface="Cambria"/>
                <a:cs typeface="Cambria"/>
              </a:rPr>
              <a:t>0</a:t>
            </a:r>
            <a:r>
              <a:rPr sz="2400" spc="-105" dirty="0">
                <a:latin typeface="Cambria"/>
                <a:cs typeface="Cambria"/>
              </a:rPr>
              <a:t>)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305" dirty="0">
                <a:latin typeface="Cambria"/>
                <a:cs typeface="Cambria"/>
              </a:rPr>
              <a:t>+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Cambria"/>
                <a:cs typeface="Cambria"/>
              </a:rPr>
              <a:t>(</a:t>
            </a:r>
            <a:r>
              <a:rPr sz="2400" i="1" spc="5" dirty="0">
                <a:latin typeface="Times New Roman"/>
                <a:cs typeface="Times New Roman"/>
              </a:rPr>
              <a:t>x</a:t>
            </a:r>
            <a:r>
              <a:rPr sz="2550" spc="7" baseline="-19607" dirty="0">
                <a:latin typeface="Cambria"/>
                <a:cs typeface="Cambria"/>
              </a:rPr>
              <a:t>1,</a:t>
            </a:r>
            <a:r>
              <a:rPr sz="2550" i="1" spc="7" baseline="-19607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Cambria"/>
                <a:cs typeface="Cambria"/>
              </a:rPr>
              <a:t>,</a:t>
            </a:r>
            <a:r>
              <a:rPr sz="2400" spc="-135" dirty="0">
                <a:latin typeface="Cambria"/>
                <a:cs typeface="Cambria"/>
              </a:rPr>
              <a:t> </a:t>
            </a:r>
            <a:r>
              <a:rPr sz="2400" spc="204" dirty="0">
                <a:latin typeface="Lucida Sans Unicode"/>
                <a:cs typeface="Lucida Sans Unicode"/>
              </a:rPr>
              <a:t>⋯</a:t>
            </a:r>
            <a:r>
              <a:rPr sz="2400" spc="204" dirty="0">
                <a:latin typeface="Cambria"/>
                <a:cs typeface="Cambria"/>
              </a:rPr>
              <a:t>,</a:t>
            </a:r>
            <a:r>
              <a:rPr sz="2400" spc="-114" dirty="0">
                <a:latin typeface="Cambria"/>
                <a:cs typeface="Cambria"/>
              </a:rPr>
              <a:t> </a:t>
            </a:r>
            <a:r>
              <a:rPr sz="2400" i="1" spc="-45" dirty="0">
                <a:latin typeface="Times New Roman"/>
                <a:cs typeface="Times New Roman"/>
              </a:rPr>
              <a:t>x</a:t>
            </a:r>
            <a:r>
              <a:rPr sz="2550" i="1" spc="-67" baseline="-19607" dirty="0">
                <a:latin typeface="Times New Roman"/>
                <a:cs typeface="Times New Roman"/>
              </a:rPr>
              <a:t>n</a:t>
            </a:r>
            <a:r>
              <a:rPr sz="2550" spc="-67" baseline="-19607" dirty="0">
                <a:latin typeface="Cambria"/>
                <a:cs typeface="Cambria"/>
              </a:rPr>
              <a:t>,</a:t>
            </a:r>
            <a:r>
              <a:rPr sz="2550" i="1" spc="-67" baseline="-19607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Cambria"/>
                <a:cs typeface="Cambria"/>
              </a:rPr>
              <a:t>)</a:t>
            </a:r>
            <a:r>
              <a:rPr sz="1950" spc="-45" dirty="0">
                <a:latin typeface="Trebuchet MS"/>
                <a:cs typeface="Trebuchet MS"/>
              </a:rPr>
              <a:t>,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where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 </a:t>
            </a:r>
            <a:r>
              <a:rPr sz="1950" spc="-65" dirty="0">
                <a:latin typeface="Trebuchet MS"/>
                <a:cs typeface="Trebuchet MS"/>
              </a:rPr>
              <a:t>first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term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captures</a:t>
            </a:r>
            <a:r>
              <a:rPr sz="1950" spc="-35" dirty="0">
                <a:latin typeface="Trebuchet MS"/>
                <a:cs typeface="Trebuchet MS"/>
              </a:rPr>
              <a:t> </a:t>
            </a:r>
            <a:r>
              <a:rPr sz="1950" spc="-40" dirty="0">
                <a:latin typeface="Trebuchet MS"/>
                <a:cs typeface="Trebuchet MS"/>
              </a:rPr>
              <a:t>the </a:t>
            </a:r>
            <a:r>
              <a:rPr sz="1950" spc="-575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temporal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50" dirty="0">
                <a:latin typeface="Trebuchet MS"/>
                <a:cs typeface="Trebuchet MS"/>
              </a:rPr>
              <a:t>property.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6024" y="10210952"/>
            <a:ext cx="46951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35" dirty="0">
                <a:solidFill>
                  <a:srgbClr val="5E5E5E"/>
                </a:solidFill>
                <a:latin typeface="Trebuchet MS"/>
                <a:cs typeface="Trebuchet MS"/>
              </a:rPr>
              <a:t>https://en.wikipedia.org/wiki/Moore's_law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20490" y="8886460"/>
            <a:ext cx="684974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Trebuchet MS"/>
                <a:cs typeface="Trebuchet MS"/>
              </a:rPr>
              <a:t>Figure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1.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The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20" dirty="0">
                <a:latin typeface="Trebuchet MS"/>
                <a:cs typeface="Trebuchet MS"/>
              </a:rPr>
              <a:t>number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of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transistors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60" dirty="0">
                <a:latin typeface="Trebuchet MS"/>
                <a:cs typeface="Trebuchet MS"/>
              </a:rPr>
              <a:t>on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30" dirty="0">
                <a:latin typeface="Trebuchet MS"/>
                <a:cs typeface="Trebuchet MS"/>
              </a:rPr>
              <a:t>microchips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5" dirty="0">
                <a:latin typeface="Trebuchet MS"/>
                <a:cs typeface="Trebuchet MS"/>
              </a:rPr>
              <a:t>over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30" dirty="0">
                <a:latin typeface="Trebuchet MS"/>
                <a:cs typeface="Trebuchet MS"/>
              </a:rPr>
              <a:t>years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911503"/>
            <a:ext cx="3366770" cy="698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00" spc="-80" dirty="0"/>
              <a:t>P</a:t>
            </a:r>
            <a:r>
              <a:rPr sz="4400" spc="-165" dirty="0"/>
              <a:t>r</a:t>
            </a:r>
            <a:r>
              <a:rPr sz="4400" spc="-105" dirty="0"/>
              <a:t>eliminaries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23917" y="1445461"/>
            <a:ext cx="8961755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50" spc="-550" dirty="0">
                <a:solidFill>
                  <a:srgbClr val="0096FF"/>
                </a:solidFill>
                <a:latin typeface="Trebuchet MS"/>
                <a:cs typeface="Trebuchet MS"/>
              </a:rPr>
              <a:t>T</a:t>
            </a:r>
            <a:r>
              <a:rPr sz="3650" spc="-170" dirty="0">
                <a:solidFill>
                  <a:srgbClr val="0096FF"/>
                </a:solidFill>
                <a:latin typeface="Trebuchet MS"/>
                <a:cs typeface="Trebuchet MS"/>
              </a:rPr>
              <a:t>r</a:t>
            </a:r>
            <a:r>
              <a:rPr sz="3650" spc="-40" dirty="0">
                <a:solidFill>
                  <a:srgbClr val="0096FF"/>
                </a:solidFill>
                <a:latin typeface="Trebuchet MS"/>
                <a:cs typeface="Trebuchet MS"/>
              </a:rPr>
              <a:t>a</a:t>
            </a:r>
            <a:r>
              <a:rPr sz="3650" spc="50" dirty="0">
                <a:solidFill>
                  <a:srgbClr val="0096FF"/>
                </a:solidFill>
                <a:latin typeface="Trebuchet MS"/>
                <a:cs typeface="Trebuchet MS"/>
              </a:rPr>
              <a:t>d</a:t>
            </a:r>
            <a:r>
              <a:rPr sz="3650" spc="-310" dirty="0">
                <a:solidFill>
                  <a:srgbClr val="0096FF"/>
                </a:solidFill>
                <a:latin typeface="Trebuchet MS"/>
                <a:cs typeface="Trebuchet MS"/>
              </a:rPr>
              <a:t>i</a:t>
            </a:r>
            <a:r>
              <a:rPr sz="3650" spc="-375" dirty="0">
                <a:solidFill>
                  <a:srgbClr val="0096FF"/>
                </a:solidFill>
                <a:latin typeface="Trebuchet MS"/>
                <a:cs typeface="Trebuchet MS"/>
              </a:rPr>
              <a:t>t</a:t>
            </a:r>
            <a:r>
              <a:rPr sz="3650" spc="-310" dirty="0">
                <a:solidFill>
                  <a:srgbClr val="0096FF"/>
                </a:solidFill>
                <a:latin typeface="Trebuchet MS"/>
                <a:cs typeface="Trebuchet MS"/>
              </a:rPr>
              <a:t>i</a:t>
            </a:r>
            <a:r>
              <a:rPr sz="3650" spc="55" dirty="0">
                <a:solidFill>
                  <a:srgbClr val="0096FF"/>
                </a:solidFill>
                <a:latin typeface="Trebuchet MS"/>
                <a:cs typeface="Trebuchet MS"/>
              </a:rPr>
              <a:t>o</a:t>
            </a:r>
            <a:r>
              <a:rPr sz="3650" spc="-45" dirty="0">
                <a:solidFill>
                  <a:srgbClr val="0096FF"/>
                </a:solidFill>
                <a:latin typeface="Trebuchet MS"/>
                <a:cs typeface="Trebuchet MS"/>
              </a:rPr>
              <a:t>n</a:t>
            </a:r>
            <a:r>
              <a:rPr sz="3650" spc="-40" dirty="0">
                <a:solidFill>
                  <a:srgbClr val="0096FF"/>
                </a:solidFill>
                <a:latin typeface="Trebuchet MS"/>
                <a:cs typeface="Trebuchet MS"/>
              </a:rPr>
              <a:t>a</a:t>
            </a:r>
            <a:r>
              <a:rPr sz="3650" spc="-270" dirty="0">
                <a:solidFill>
                  <a:srgbClr val="0096FF"/>
                </a:solidFill>
                <a:latin typeface="Trebuchet MS"/>
                <a:cs typeface="Trebuchet MS"/>
              </a:rPr>
              <a:t>l</a:t>
            </a:r>
            <a:r>
              <a:rPr sz="3650" spc="-235" dirty="0">
                <a:solidFill>
                  <a:srgbClr val="0096FF"/>
                </a:solidFill>
                <a:latin typeface="Trebuchet MS"/>
                <a:cs typeface="Trebuchet MS"/>
              </a:rPr>
              <a:t> </a:t>
            </a:r>
            <a:r>
              <a:rPr sz="3650" spc="130" dirty="0">
                <a:solidFill>
                  <a:srgbClr val="0096FF"/>
                </a:solidFill>
                <a:latin typeface="Trebuchet MS"/>
                <a:cs typeface="Trebuchet MS"/>
              </a:rPr>
              <a:t>A</a:t>
            </a:r>
            <a:r>
              <a:rPr sz="3650" spc="50" dirty="0">
                <a:solidFill>
                  <a:srgbClr val="0096FF"/>
                </a:solidFill>
                <a:latin typeface="Trebuchet MS"/>
                <a:cs typeface="Trebuchet MS"/>
              </a:rPr>
              <a:t>pp</a:t>
            </a:r>
            <a:r>
              <a:rPr sz="3650" spc="-350" dirty="0">
                <a:solidFill>
                  <a:srgbClr val="0096FF"/>
                </a:solidFill>
                <a:latin typeface="Trebuchet MS"/>
                <a:cs typeface="Trebuchet MS"/>
              </a:rPr>
              <a:t>r</a:t>
            </a:r>
            <a:r>
              <a:rPr sz="3650" spc="55" dirty="0">
                <a:solidFill>
                  <a:srgbClr val="0096FF"/>
                </a:solidFill>
                <a:latin typeface="Trebuchet MS"/>
                <a:cs typeface="Trebuchet MS"/>
              </a:rPr>
              <a:t>o</a:t>
            </a:r>
            <a:r>
              <a:rPr sz="3650" spc="-40" dirty="0">
                <a:solidFill>
                  <a:srgbClr val="0096FF"/>
                </a:solidFill>
                <a:latin typeface="Trebuchet MS"/>
                <a:cs typeface="Trebuchet MS"/>
              </a:rPr>
              <a:t>a</a:t>
            </a:r>
            <a:r>
              <a:rPr sz="3650" spc="70" dirty="0">
                <a:solidFill>
                  <a:srgbClr val="0096FF"/>
                </a:solidFill>
                <a:latin typeface="Trebuchet MS"/>
                <a:cs typeface="Trebuchet MS"/>
              </a:rPr>
              <a:t>c</a:t>
            </a:r>
            <a:r>
              <a:rPr sz="3650" spc="-45" dirty="0">
                <a:solidFill>
                  <a:srgbClr val="0096FF"/>
                </a:solidFill>
                <a:latin typeface="Trebuchet MS"/>
                <a:cs typeface="Trebuchet MS"/>
              </a:rPr>
              <a:t>h</a:t>
            </a:r>
            <a:r>
              <a:rPr sz="3650" spc="-110" dirty="0">
                <a:solidFill>
                  <a:srgbClr val="0096FF"/>
                </a:solidFill>
                <a:latin typeface="Trebuchet MS"/>
                <a:cs typeface="Trebuchet MS"/>
              </a:rPr>
              <a:t>e</a:t>
            </a:r>
            <a:r>
              <a:rPr sz="3650" spc="265" dirty="0">
                <a:solidFill>
                  <a:srgbClr val="0096FF"/>
                </a:solidFill>
                <a:latin typeface="Trebuchet MS"/>
                <a:cs typeface="Trebuchet MS"/>
              </a:rPr>
              <a:t>s</a:t>
            </a:r>
            <a:r>
              <a:rPr sz="3650" spc="-330" dirty="0">
                <a:solidFill>
                  <a:srgbClr val="0096FF"/>
                </a:solidFill>
                <a:latin typeface="Trebuchet MS"/>
                <a:cs typeface="Trebuchet MS"/>
              </a:rPr>
              <a:t>:</a:t>
            </a:r>
            <a:r>
              <a:rPr sz="3650" spc="-235" dirty="0">
                <a:solidFill>
                  <a:srgbClr val="0096FF"/>
                </a:solidFill>
                <a:latin typeface="Trebuchet MS"/>
                <a:cs typeface="Trebuchet MS"/>
              </a:rPr>
              <a:t> </a:t>
            </a:r>
            <a:r>
              <a:rPr sz="3650" spc="295" dirty="0">
                <a:solidFill>
                  <a:srgbClr val="0096FF"/>
                </a:solidFill>
                <a:latin typeface="Trebuchet MS"/>
                <a:cs typeface="Trebuchet MS"/>
              </a:rPr>
              <a:t>R</a:t>
            </a:r>
            <a:r>
              <a:rPr sz="3650" spc="225" dirty="0">
                <a:solidFill>
                  <a:srgbClr val="0096FF"/>
                </a:solidFill>
                <a:latin typeface="Trebuchet MS"/>
                <a:cs typeface="Trebuchet MS"/>
              </a:rPr>
              <a:t>NN</a:t>
            </a:r>
            <a:r>
              <a:rPr sz="3650" spc="340" dirty="0">
                <a:solidFill>
                  <a:srgbClr val="0096FF"/>
                </a:solidFill>
                <a:latin typeface="Trebuchet MS"/>
                <a:cs typeface="Trebuchet MS"/>
              </a:rPr>
              <a:t>s</a:t>
            </a:r>
            <a:r>
              <a:rPr sz="3650" spc="-235" dirty="0">
                <a:solidFill>
                  <a:srgbClr val="0096FF"/>
                </a:solidFill>
                <a:latin typeface="Trebuchet MS"/>
                <a:cs typeface="Trebuchet MS"/>
              </a:rPr>
              <a:t> </a:t>
            </a:r>
            <a:r>
              <a:rPr sz="3650" spc="-350" dirty="0">
                <a:solidFill>
                  <a:srgbClr val="0096FF"/>
                </a:solidFill>
                <a:latin typeface="Trebuchet MS"/>
                <a:cs typeface="Trebuchet MS"/>
              </a:rPr>
              <a:t>f</a:t>
            </a:r>
            <a:r>
              <a:rPr sz="3650" spc="55" dirty="0">
                <a:solidFill>
                  <a:srgbClr val="0096FF"/>
                </a:solidFill>
                <a:latin typeface="Trebuchet MS"/>
                <a:cs typeface="Trebuchet MS"/>
              </a:rPr>
              <a:t>o</a:t>
            </a:r>
            <a:r>
              <a:rPr sz="3650" spc="-210" dirty="0">
                <a:solidFill>
                  <a:srgbClr val="0096FF"/>
                </a:solidFill>
                <a:latin typeface="Trebuchet MS"/>
                <a:cs typeface="Trebuchet MS"/>
              </a:rPr>
              <a:t>r</a:t>
            </a:r>
            <a:r>
              <a:rPr sz="3650" spc="-235" dirty="0">
                <a:solidFill>
                  <a:srgbClr val="0096FF"/>
                </a:solidFill>
                <a:latin typeface="Trebuchet MS"/>
                <a:cs typeface="Trebuchet MS"/>
              </a:rPr>
              <a:t> </a:t>
            </a:r>
            <a:r>
              <a:rPr sz="3650" spc="-350" dirty="0">
                <a:solidFill>
                  <a:srgbClr val="0096FF"/>
                </a:solidFill>
                <a:latin typeface="Trebuchet MS"/>
                <a:cs typeface="Trebuchet MS"/>
              </a:rPr>
              <a:t>f</a:t>
            </a:r>
            <a:r>
              <a:rPr sz="3650" spc="55" dirty="0">
                <a:solidFill>
                  <a:srgbClr val="0096FF"/>
                </a:solidFill>
                <a:latin typeface="Trebuchet MS"/>
                <a:cs typeface="Trebuchet MS"/>
              </a:rPr>
              <a:t>o</a:t>
            </a:r>
            <a:r>
              <a:rPr sz="3650" spc="-350" dirty="0">
                <a:solidFill>
                  <a:srgbClr val="0096FF"/>
                </a:solidFill>
                <a:latin typeface="Trebuchet MS"/>
                <a:cs typeface="Trebuchet MS"/>
              </a:rPr>
              <a:t>r</a:t>
            </a:r>
            <a:r>
              <a:rPr sz="3650" spc="-110" dirty="0">
                <a:solidFill>
                  <a:srgbClr val="0096FF"/>
                </a:solidFill>
                <a:latin typeface="Trebuchet MS"/>
                <a:cs typeface="Trebuchet MS"/>
              </a:rPr>
              <a:t>e</a:t>
            </a:r>
            <a:r>
              <a:rPr sz="3650" spc="70" dirty="0">
                <a:solidFill>
                  <a:srgbClr val="0096FF"/>
                </a:solidFill>
                <a:latin typeface="Trebuchet MS"/>
                <a:cs typeface="Trebuchet MS"/>
              </a:rPr>
              <a:t>c</a:t>
            </a:r>
            <a:r>
              <a:rPr sz="3650" spc="-40" dirty="0">
                <a:solidFill>
                  <a:srgbClr val="0096FF"/>
                </a:solidFill>
                <a:latin typeface="Trebuchet MS"/>
                <a:cs typeface="Trebuchet MS"/>
              </a:rPr>
              <a:t>a</a:t>
            </a:r>
            <a:r>
              <a:rPr sz="3650" spc="265" dirty="0">
                <a:solidFill>
                  <a:srgbClr val="0096FF"/>
                </a:solidFill>
                <a:latin typeface="Trebuchet MS"/>
                <a:cs typeface="Trebuchet MS"/>
              </a:rPr>
              <a:t>s</a:t>
            </a:r>
            <a:r>
              <a:rPr sz="3650" spc="-375" dirty="0">
                <a:solidFill>
                  <a:srgbClr val="0096FF"/>
                </a:solidFill>
                <a:latin typeface="Trebuchet MS"/>
                <a:cs typeface="Trebuchet MS"/>
              </a:rPr>
              <a:t>t</a:t>
            </a:r>
            <a:r>
              <a:rPr sz="3650" spc="-310" dirty="0">
                <a:solidFill>
                  <a:srgbClr val="0096FF"/>
                </a:solidFill>
                <a:latin typeface="Trebuchet MS"/>
                <a:cs typeface="Trebuchet MS"/>
              </a:rPr>
              <a:t>i</a:t>
            </a:r>
            <a:r>
              <a:rPr sz="3650" spc="-45" dirty="0">
                <a:solidFill>
                  <a:srgbClr val="0096FF"/>
                </a:solidFill>
                <a:latin typeface="Trebuchet MS"/>
                <a:cs typeface="Trebuchet MS"/>
              </a:rPr>
              <a:t>n</a:t>
            </a:r>
            <a:r>
              <a:rPr sz="3650" spc="254" dirty="0">
                <a:solidFill>
                  <a:srgbClr val="0096FF"/>
                </a:solidFill>
                <a:latin typeface="Trebuchet MS"/>
                <a:cs typeface="Trebuchet MS"/>
              </a:rPr>
              <a:t>g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1325" y="2562038"/>
            <a:ext cx="130619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30" dirty="0">
                <a:latin typeface="Trebuchet MS"/>
                <a:cs typeface="Trebuchet MS"/>
              </a:rPr>
              <a:t>is</a:t>
            </a:r>
            <a:r>
              <a:rPr sz="2150" spc="-100" dirty="0">
                <a:latin typeface="Trebuchet MS"/>
                <a:cs typeface="Trebuchet MS"/>
              </a:rPr>
              <a:t> </a:t>
            </a:r>
            <a:r>
              <a:rPr sz="2150" spc="5" dirty="0">
                <a:latin typeface="Trebuchet MS"/>
                <a:cs typeface="Trebuchet MS"/>
              </a:rPr>
              <a:t>given</a:t>
            </a:r>
            <a:r>
              <a:rPr sz="2150" spc="-95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as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4225" y="2505426"/>
            <a:ext cx="8839835" cy="45326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40"/>
              </a:spcBef>
            </a:pPr>
            <a:r>
              <a:rPr sz="2150" spc="-10" dirty="0">
                <a:latin typeface="Trebuchet MS"/>
                <a:cs typeface="Trebuchet MS"/>
              </a:rPr>
              <a:t>The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hidden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-35" dirty="0">
                <a:latin typeface="Trebuchet MS"/>
                <a:cs typeface="Trebuchet MS"/>
              </a:rPr>
              <a:t>state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550" i="1" spc="-35" dirty="0">
                <a:latin typeface="Times New Roman"/>
                <a:cs typeface="Times New Roman"/>
              </a:rPr>
              <a:t>h</a:t>
            </a:r>
            <a:r>
              <a:rPr sz="2700" i="1" spc="-52" baseline="-20061" dirty="0">
                <a:latin typeface="Times New Roman"/>
                <a:cs typeface="Times New Roman"/>
              </a:rPr>
              <a:t>t</a:t>
            </a:r>
            <a:r>
              <a:rPr sz="2700" i="1" spc="217" baseline="-20061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rebuchet MS"/>
                <a:cs typeface="Trebuchet MS"/>
              </a:rPr>
              <a:t>at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-75" dirty="0">
                <a:latin typeface="Trebuchet MS"/>
                <a:cs typeface="Trebuchet MS"/>
              </a:rPr>
              <a:t>time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spc="15" dirty="0">
                <a:latin typeface="Trebuchet MS"/>
                <a:cs typeface="Trebuchet MS"/>
              </a:rPr>
              <a:t>step</a:t>
            </a:r>
            <a:endParaRPr sz="2150" dirty="0">
              <a:latin typeface="Trebuchet MS"/>
              <a:cs typeface="Trebuchet MS"/>
            </a:endParaRPr>
          </a:p>
          <a:p>
            <a:pPr marR="6602095" algn="r">
              <a:lnSpc>
                <a:spcPct val="100000"/>
              </a:lnSpc>
              <a:spcBef>
                <a:spcPts val="3100"/>
              </a:spcBef>
            </a:pPr>
            <a:r>
              <a:rPr sz="2150" dirty="0">
                <a:latin typeface="Trebuchet MS"/>
                <a:cs typeface="Trebuchet MS"/>
              </a:rPr>
              <a:t>State</a:t>
            </a:r>
            <a:r>
              <a:rPr sz="2150" spc="-85" dirty="0">
                <a:latin typeface="Trebuchet MS"/>
                <a:cs typeface="Trebuchet MS"/>
              </a:rPr>
              <a:t> </a:t>
            </a:r>
            <a:r>
              <a:rPr sz="2150" spc="-15" dirty="0">
                <a:latin typeface="Trebuchet MS"/>
                <a:cs typeface="Trebuchet MS"/>
              </a:rPr>
              <a:t>Update:</a:t>
            </a:r>
            <a:endParaRPr sz="2150" dirty="0">
              <a:latin typeface="Trebuchet MS"/>
              <a:cs typeface="Trebuchet MS"/>
            </a:endParaRPr>
          </a:p>
          <a:p>
            <a:pPr marR="544195" algn="ctr">
              <a:lnSpc>
                <a:spcPct val="100000"/>
              </a:lnSpc>
              <a:spcBef>
                <a:spcPts val="505"/>
              </a:spcBef>
            </a:pPr>
            <a:r>
              <a:rPr sz="2550" i="1" spc="-80" dirty="0">
                <a:latin typeface="Times New Roman"/>
                <a:cs typeface="Times New Roman"/>
              </a:rPr>
              <a:t>h</a:t>
            </a:r>
            <a:r>
              <a:rPr sz="2700" i="1" spc="15" baseline="-20061" dirty="0">
                <a:latin typeface="Times New Roman"/>
                <a:cs typeface="Times New Roman"/>
              </a:rPr>
              <a:t>t</a:t>
            </a:r>
            <a:r>
              <a:rPr sz="2700" i="1" baseline="-20061" dirty="0">
                <a:latin typeface="Times New Roman"/>
                <a:cs typeface="Times New Roman"/>
              </a:rPr>
              <a:t> </a:t>
            </a:r>
            <a:r>
              <a:rPr sz="2700" i="1" spc="-277" baseline="-20061" dirty="0">
                <a:latin typeface="Times New Roman"/>
                <a:cs typeface="Times New Roman"/>
              </a:rPr>
              <a:t> </a:t>
            </a:r>
            <a:r>
              <a:rPr sz="2550" spc="360" dirty="0">
                <a:latin typeface="Cambria"/>
                <a:cs typeface="Cambria"/>
              </a:rPr>
              <a:t>=</a:t>
            </a:r>
            <a:r>
              <a:rPr sz="2550" spc="155" dirty="0">
                <a:latin typeface="Cambria"/>
                <a:cs typeface="Cambria"/>
              </a:rPr>
              <a:t> </a:t>
            </a:r>
            <a:r>
              <a:rPr sz="2550" i="1" spc="-185" dirty="0">
                <a:latin typeface="Arial"/>
                <a:cs typeface="Arial"/>
              </a:rPr>
              <a:t>σ</a:t>
            </a:r>
            <a:r>
              <a:rPr sz="2550" spc="-114" dirty="0">
                <a:latin typeface="Cambria"/>
                <a:cs typeface="Cambria"/>
              </a:rPr>
              <a:t>(</a:t>
            </a:r>
            <a:r>
              <a:rPr sz="2550" i="1" spc="-65" dirty="0">
                <a:latin typeface="Times New Roman"/>
                <a:cs typeface="Times New Roman"/>
              </a:rPr>
              <a:t>W</a:t>
            </a:r>
            <a:r>
              <a:rPr sz="2700" i="1" spc="22" baseline="-20061" dirty="0">
                <a:latin typeface="Times New Roman"/>
                <a:cs typeface="Times New Roman"/>
              </a:rPr>
              <a:t>hh</a:t>
            </a:r>
            <a:r>
              <a:rPr sz="2700" i="1" spc="187" baseline="-20061" dirty="0">
                <a:latin typeface="Times New Roman"/>
                <a:cs typeface="Times New Roman"/>
              </a:rPr>
              <a:t> </a:t>
            </a:r>
            <a:r>
              <a:rPr sz="2550" spc="-400" dirty="0">
                <a:latin typeface="Lucida Sans Unicode"/>
                <a:cs typeface="Lucida Sans Unicode"/>
              </a:rPr>
              <a:t>⋅</a:t>
            </a:r>
            <a:r>
              <a:rPr sz="2550" spc="-235" dirty="0">
                <a:latin typeface="Lucida Sans Unicode"/>
                <a:cs typeface="Lucida Sans Unicode"/>
              </a:rPr>
              <a:t> </a:t>
            </a:r>
            <a:r>
              <a:rPr sz="2550" i="1" spc="-80" dirty="0">
                <a:latin typeface="Times New Roman"/>
                <a:cs typeface="Times New Roman"/>
              </a:rPr>
              <a:t>h</a:t>
            </a:r>
            <a:r>
              <a:rPr sz="2700" i="1" spc="15" baseline="-20061" dirty="0">
                <a:latin typeface="Times New Roman"/>
                <a:cs typeface="Times New Roman"/>
              </a:rPr>
              <a:t>t</a:t>
            </a:r>
            <a:r>
              <a:rPr sz="2700" spc="-262" baseline="-20061" dirty="0">
                <a:latin typeface="Lucida Sans Unicode"/>
                <a:cs typeface="Lucida Sans Unicode"/>
              </a:rPr>
              <a:t>−</a:t>
            </a:r>
            <a:r>
              <a:rPr sz="2700" spc="-120" baseline="-20061" dirty="0">
                <a:latin typeface="Cambria"/>
                <a:cs typeface="Cambria"/>
              </a:rPr>
              <a:t>1</a:t>
            </a:r>
            <a:r>
              <a:rPr sz="2700" spc="262" baseline="-20061" dirty="0">
                <a:latin typeface="Cambria"/>
                <a:cs typeface="Cambria"/>
              </a:rPr>
              <a:t> </a:t>
            </a:r>
            <a:r>
              <a:rPr sz="2550" spc="360" dirty="0">
                <a:latin typeface="Cambria"/>
                <a:cs typeface="Cambria"/>
              </a:rPr>
              <a:t>+</a:t>
            </a:r>
            <a:r>
              <a:rPr sz="2550" spc="10" dirty="0">
                <a:latin typeface="Cambria"/>
                <a:cs typeface="Cambria"/>
              </a:rPr>
              <a:t> </a:t>
            </a:r>
            <a:r>
              <a:rPr sz="2550" i="1" spc="-65" dirty="0">
                <a:latin typeface="Times New Roman"/>
                <a:cs typeface="Times New Roman"/>
              </a:rPr>
              <a:t>W</a:t>
            </a:r>
            <a:r>
              <a:rPr sz="2700" i="1" spc="22" baseline="-20061" dirty="0">
                <a:latin typeface="Times New Roman"/>
                <a:cs typeface="Times New Roman"/>
              </a:rPr>
              <a:t>xh</a:t>
            </a:r>
            <a:r>
              <a:rPr sz="2700" i="1" spc="187" baseline="-20061" dirty="0">
                <a:latin typeface="Times New Roman"/>
                <a:cs typeface="Times New Roman"/>
              </a:rPr>
              <a:t> </a:t>
            </a:r>
            <a:r>
              <a:rPr sz="2550" spc="-400" dirty="0">
                <a:latin typeface="Lucida Sans Unicode"/>
                <a:cs typeface="Lucida Sans Unicode"/>
              </a:rPr>
              <a:t>⋅</a:t>
            </a:r>
            <a:r>
              <a:rPr sz="2550" spc="-235" dirty="0">
                <a:latin typeface="Lucida Sans Unicode"/>
                <a:cs typeface="Lucida Sans Unicode"/>
              </a:rPr>
              <a:t> </a:t>
            </a:r>
            <a:r>
              <a:rPr sz="2550" i="1" spc="-80" dirty="0">
                <a:latin typeface="Times New Roman"/>
                <a:cs typeface="Times New Roman"/>
              </a:rPr>
              <a:t>x</a:t>
            </a:r>
            <a:r>
              <a:rPr sz="2700" i="1" spc="15" baseline="-20061" dirty="0">
                <a:latin typeface="Times New Roman"/>
                <a:cs typeface="Times New Roman"/>
              </a:rPr>
              <a:t>t</a:t>
            </a:r>
            <a:r>
              <a:rPr sz="2700" i="1" spc="187" baseline="-20061" dirty="0">
                <a:latin typeface="Times New Roman"/>
                <a:cs typeface="Times New Roman"/>
              </a:rPr>
              <a:t> </a:t>
            </a:r>
            <a:r>
              <a:rPr sz="2550" spc="360" dirty="0">
                <a:latin typeface="Cambria"/>
                <a:cs typeface="Cambria"/>
              </a:rPr>
              <a:t>+</a:t>
            </a:r>
            <a:r>
              <a:rPr sz="2550" spc="10" dirty="0">
                <a:latin typeface="Cambria"/>
                <a:cs typeface="Cambria"/>
              </a:rPr>
              <a:t> </a:t>
            </a:r>
            <a:r>
              <a:rPr sz="2550" i="1" spc="-80" dirty="0">
                <a:latin typeface="Times New Roman"/>
                <a:cs typeface="Times New Roman"/>
              </a:rPr>
              <a:t>b</a:t>
            </a:r>
            <a:r>
              <a:rPr sz="2700" i="1" spc="22" baseline="-20061" dirty="0">
                <a:latin typeface="Times New Roman"/>
                <a:cs typeface="Times New Roman"/>
              </a:rPr>
              <a:t>h</a:t>
            </a:r>
            <a:r>
              <a:rPr sz="2550" spc="-114" dirty="0">
                <a:latin typeface="Cambria"/>
                <a:cs typeface="Cambria"/>
              </a:rPr>
              <a:t>)</a:t>
            </a:r>
            <a:r>
              <a:rPr sz="2550" spc="120" dirty="0">
                <a:latin typeface="Cambria"/>
                <a:cs typeface="Cambria"/>
              </a:rPr>
              <a:t>,</a:t>
            </a:r>
            <a:endParaRPr sz="2550" dirty="0">
              <a:latin typeface="Cambria"/>
              <a:cs typeface="Cambria"/>
            </a:endParaRPr>
          </a:p>
          <a:p>
            <a:pPr marR="6602095" algn="r">
              <a:lnSpc>
                <a:spcPct val="100000"/>
              </a:lnSpc>
              <a:spcBef>
                <a:spcPts val="830"/>
              </a:spcBef>
            </a:pPr>
            <a:r>
              <a:rPr sz="2150" spc="-40" dirty="0">
                <a:latin typeface="Trebuchet MS"/>
                <a:cs typeface="Trebuchet MS"/>
              </a:rPr>
              <a:t>Where:</a:t>
            </a:r>
            <a:endParaRPr sz="2150" dirty="0">
              <a:latin typeface="Trebuchet MS"/>
              <a:cs typeface="Trebuchet MS"/>
            </a:endParaRPr>
          </a:p>
          <a:p>
            <a:pPr marL="2228850">
              <a:lnSpc>
                <a:spcPct val="100000"/>
              </a:lnSpc>
              <a:spcBef>
                <a:spcPts val="90"/>
              </a:spcBef>
            </a:pPr>
            <a:r>
              <a:rPr sz="2550" i="1" spc="-185" dirty="0">
                <a:latin typeface="Arial"/>
                <a:cs typeface="Arial"/>
              </a:rPr>
              <a:t>σ</a:t>
            </a:r>
            <a:r>
              <a:rPr sz="2550" spc="-114" dirty="0">
                <a:latin typeface="Cambria"/>
                <a:cs typeface="Cambria"/>
              </a:rPr>
              <a:t>(</a:t>
            </a:r>
            <a:r>
              <a:rPr sz="2550" spc="10" dirty="0">
                <a:latin typeface="Cambria"/>
                <a:cs typeface="Cambria"/>
              </a:rPr>
              <a:t> </a:t>
            </a:r>
            <a:r>
              <a:rPr sz="2550" spc="-400" dirty="0">
                <a:latin typeface="Lucida Sans Unicode"/>
                <a:cs typeface="Lucida Sans Unicode"/>
              </a:rPr>
              <a:t>⋅</a:t>
            </a:r>
            <a:r>
              <a:rPr sz="2550" spc="-235" dirty="0">
                <a:latin typeface="Lucida Sans Unicode"/>
                <a:cs typeface="Lucida Sans Unicode"/>
              </a:rPr>
              <a:t> </a:t>
            </a:r>
            <a:r>
              <a:rPr sz="2550" spc="-114" dirty="0">
                <a:latin typeface="Cambria"/>
                <a:cs typeface="Cambria"/>
              </a:rPr>
              <a:t>)</a:t>
            </a:r>
            <a:r>
              <a:rPr sz="2150" spc="30" dirty="0">
                <a:latin typeface="Trebuchet MS"/>
                <a:cs typeface="Trebuchet MS"/>
              </a:rPr>
              <a:t>is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20" dirty="0">
                <a:latin typeface="Trebuchet MS"/>
                <a:cs typeface="Trebuchet MS"/>
              </a:rPr>
              <a:t>a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non-linear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-40" dirty="0">
                <a:latin typeface="Trebuchet MS"/>
                <a:cs typeface="Trebuchet MS"/>
              </a:rPr>
              <a:t>activation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-35" dirty="0">
                <a:latin typeface="Trebuchet MS"/>
                <a:cs typeface="Trebuchet MS"/>
              </a:rPr>
              <a:t>function</a:t>
            </a:r>
            <a:endParaRPr sz="2150" dirty="0">
              <a:latin typeface="Trebuchet MS"/>
              <a:cs typeface="Trebuchet MS"/>
            </a:endParaRPr>
          </a:p>
          <a:p>
            <a:pPr marL="2228850">
              <a:lnSpc>
                <a:spcPct val="100000"/>
              </a:lnSpc>
              <a:spcBef>
                <a:spcPts val="385"/>
              </a:spcBef>
            </a:pPr>
            <a:r>
              <a:rPr sz="2550" i="1" spc="-10" dirty="0">
                <a:latin typeface="Times New Roman"/>
                <a:cs typeface="Times New Roman"/>
              </a:rPr>
              <a:t>W</a:t>
            </a:r>
            <a:r>
              <a:rPr sz="2700" i="1" spc="-15" baseline="-20061" dirty="0">
                <a:latin typeface="Times New Roman"/>
                <a:cs typeface="Times New Roman"/>
              </a:rPr>
              <a:t>hh</a:t>
            </a:r>
            <a:r>
              <a:rPr sz="2700" i="1" spc="217" baseline="-20061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rebuchet MS"/>
                <a:cs typeface="Trebuchet MS"/>
              </a:rPr>
              <a:t>is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the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weight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-60" dirty="0">
                <a:latin typeface="Trebuchet MS"/>
                <a:cs typeface="Trebuchet MS"/>
              </a:rPr>
              <a:t>matrix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70" dirty="0">
                <a:latin typeface="Trebuchet MS"/>
                <a:cs typeface="Trebuchet MS"/>
              </a:rPr>
              <a:t>for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the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5" dirty="0">
                <a:latin typeface="Trebuchet MS"/>
                <a:cs typeface="Trebuchet MS"/>
              </a:rPr>
              <a:t>previous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hidden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60" dirty="0">
                <a:latin typeface="Trebuchet MS"/>
                <a:cs typeface="Trebuchet MS"/>
              </a:rPr>
              <a:t>state.</a:t>
            </a:r>
            <a:endParaRPr sz="2150" dirty="0">
              <a:latin typeface="Trebuchet MS"/>
              <a:cs typeface="Trebuchet MS"/>
            </a:endParaRPr>
          </a:p>
          <a:p>
            <a:pPr marL="2228850">
              <a:lnSpc>
                <a:spcPct val="100000"/>
              </a:lnSpc>
              <a:spcBef>
                <a:spcPts val="590"/>
              </a:spcBef>
            </a:pPr>
            <a:r>
              <a:rPr sz="2550" i="1" spc="-10" dirty="0">
                <a:latin typeface="Times New Roman"/>
                <a:cs typeface="Times New Roman"/>
              </a:rPr>
              <a:t>W</a:t>
            </a:r>
            <a:r>
              <a:rPr sz="2700" i="1" spc="-15" baseline="-20061" dirty="0">
                <a:latin typeface="Times New Roman"/>
                <a:cs typeface="Times New Roman"/>
              </a:rPr>
              <a:t>xh</a:t>
            </a:r>
            <a:r>
              <a:rPr sz="2700" i="1" spc="217" baseline="-20061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rebuchet MS"/>
                <a:cs typeface="Trebuchet MS"/>
              </a:rPr>
              <a:t>is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the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weight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60" dirty="0">
                <a:latin typeface="Trebuchet MS"/>
                <a:cs typeface="Trebuchet MS"/>
              </a:rPr>
              <a:t>matrix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-70" dirty="0">
                <a:latin typeface="Trebuchet MS"/>
                <a:cs typeface="Trebuchet MS"/>
              </a:rPr>
              <a:t>for</a:t>
            </a:r>
            <a:r>
              <a:rPr sz="2150" spc="-55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the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55" dirty="0">
                <a:latin typeface="Trebuchet MS"/>
                <a:cs typeface="Trebuchet MS"/>
              </a:rPr>
              <a:t>current </a:t>
            </a:r>
            <a:r>
              <a:rPr sz="2150" spc="-70" dirty="0">
                <a:latin typeface="Trebuchet MS"/>
                <a:cs typeface="Trebuchet MS"/>
              </a:rPr>
              <a:t>input.</a:t>
            </a:r>
            <a:endParaRPr sz="2150" dirty="0">
              <a:latin typeface="Trebuchet MS"/>
              <a:cs typeface="Trebuchet MS"/>
            </a:endParaRPr>
          </a:p>
          <a:p>
            <a:pPr marL="2228850">
              <a:lnSpc>
                <a:spcPct val="100000"/>
              </a:lnSpc>
              <a:spcBef>
                <a:spcPts val="670"/>
              </a:spcBef>
            </a:pPr>
            <a:r>
              <a:rPr sz="2550" i="1" spc="-30" dirty="0">
                <a:latin typeface="Times New Roman"/>
                <a:cs typeface="Times New Roman"/>
              </a:rPr>
              <a:t>b</a:t>
            </a:r>
            <a:r>
              <a:rPr sz="2700" i="1" spc="-44" baseline="-20061" dirty="0">
                <a:latin typeface="Times New Roman"/>
                <a:cs typeface="Times New Roman"/>
              </a:rPr>
              <a:t>h</a:t>
            </a:r>
            <a:r>
              <a:rPr sz="2700" i="1" spc="195" baseline="-20061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rebuchet MS"/>
                <a:cs typeface="Trebuchet MS"/>
              </a:rPr>
              <a:t>is</a:t>
            </a:r>
            <a:r>
              <a:rPr sz="2150" spc="-70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the</a:t>
            </a:r>
            <a:r>
              <a:rPr sz="2150" spc="-70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bias.</a:t>
            </a:r>
            <a:endParaRPr sz="215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175"/>
              </a:spcBef>
            </a:pPr>
            <a:r>
              <a:rPr sz="2150" spc="-40" dirty="0">
                <a:latin typeface="Trebuchet MS"/>
                <a:cs typeface="Trebuchet MS"/>
              </a:rPr>
              <a:t>Then,</a:t>
            </a:r>
            <a:r>
              <a:rPr sz="2150" spc="-65" dirty="0">
                <a:latin typeface="Trebuchet MS"/>
                <a:cs typeface="Trebuchet MS"/>
              </a:rPr>
              <a:t> the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predictions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spc="40" dirty="0">
                <a:latin typeface="Trebuchet MS"/>
                <a:cs typeface="Trebuchet MS"/>
              </a:rPr>
              <a:t>can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spc="25" dirty="0">
                <a:latin typeface="Trebuchet MS"/>
                <a:cs typeface="Trebuchet MS"/>
              </a:rPr>
              <a:t>be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spc="35" dirty="0">
                <a:latin typeface="Trebuchet MS"/>
                <a:cs typeface="Trebuchet MS"/>
              </a:rPr>
              <a:t>now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spc="25" dirty="0">
                <a:latin typeface="Trebuchet MS"/>
                <a:cs typeface="Trebuchet MS"/>
              </a:rPr>
              <a:t>be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spc="5" dirty="0">
                <a:latin typeface="Trebuchet MS"/>
                <a:cs typeface="Trebuchet MS"/>
              </a:rPr>
              <a:t>given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as</a:t>
            </a:r>
            <a:endParaRPr sz="215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1347" y="4960701"/>
            <a:ext cx="8159890" cy="21809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38007" y="9998639"/>
            <a:ext cx="2513330" cy="7886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35"/>
              </a:spcBef>
            </a:pPr>
            <a:r>
              <a:rPr sz="2150" spc="335" dirty="0">
                <a:latin typeface="Lucida Sans Unicode"/>
                <a:cs typeface="Lucida Sans Unicode"/>
              </a:rPr>
              <a:t>ℒ</a:t>
            </a:r>
            <a:r>
              <a:rPr sz="2250" i="1" spc="37" baseline="-20370" dirty="0">
                <a:latin typeface="Times New Roman"/>
                <a:cs typeface="Times New Roman"/>
              </a:rPr>
              <a:t>m</a:t>
            </a:r>
            <a:r>
              <a:rPr sz="2250" i="1" spc="7" baseline="-20370" dirty="0">
                <a:latin typeface="Times New Roman"/>
                <a:cs typeface="Times New Roman"/>
              </a:rPr>
              <a:t>s</a:t>
            </a:r>
            <a:r>
              <a:rPr sz="2250" i="1" spc="15" baseline="-20370" dirty="0">
                <a:latin typeface="Times New Roman"/>
                <a:cs typeface="Times New Roman"/>
              </a:rPr>
              <a:t>e</a:t>
            </a:r>
            <a:r>
              <a:rPr sz="2250" i="1" baseline="-20370" dirty="0">
                <a:latin typeface="Times New Roman"/>
                <a:cs typeface="Times New Roman"/>
              </a:rPr>
              <a:t> </a:t>
            </a:r>
            <a:r>
              <a:rPr sz="2250" i="1" spc="-232" baseline="-20370" dirty="0">
                <a:latin typeface="Times New Roman"/>
                <a:cs typeface="Times New Roman"/>
              </a:rPr>
              <a:t> </a:t>
            </a:r>
            <a:r>
              <a:rPr sz="2150" spc="275" dirty="0">
                <a:latin typeface="Cambria"/>
                <a:cs typeface="Cambria"/>
              </a:rPr>
              <a:t>=</a:t>
            </a:r>
            <a:r>
              <a:rPr sz="2150" spc="120" dirty="0">
                <a:latin typeface="Cambria"/>
                <a:cs typeface="Cambria"/>
              </a:rPr>
              <a:t> </a:t>
            </a:r>
            <a:r>
              <a:rPr sz="3225" spc="1545" baseline="-28423" dirty="0">
                <a:latin typeface="Lucida Sans Unicode"/>
                <a:cs typeface="Lucida Sans Unicode"/>
              </a:rPr>
              <a:t>∑</a:t>
            </a:r>
            <a:r>
              <a:rPr sz="3225" spc="-487" baseline="-28423" dirty="0">
                <a:latin typeface="Lucida Sans Unicode"/>
                <a:cs typeface="Lucida Sans Unicode"/>
              </a:rPr>
              <a:t> </a:t>
            </a:r>
            <a:r>
              <a:rPr sz="2150" spc="5" dirty="0">
                <a:latin typeface="Cambria"/>
                <a:cs typeface="Cambria"/>
              </a:rPr>
              <a:t>|</a:t>
            </a:r>
            <a:r>
              <a:rPr sz="2150" spc="-240" dirty="0">
                <a:latin typeface="Cambria"/>
                <a:cs typeface="Cambria"/>
              </a:rPr>
              <a:t> </a:t>
            </a:r>
            <a:r>
              <a:rPr sz="2150" spc="5" dirty="0">
                <a:latin typeface="Cambria"/>
                <a:cs typeface="Cambria"/>
              </a:rPr>
              <a:t>|</a:t>
            </a:r>
            <a:r>
              <a:rPr sz="2150" spc="-240" dirty="0">
                <a:latin typeface="Cambria"/>
                <a:cs typeface="Cambria"/>
              </a:rPr>
              <a:t> </a:t>
            </a:r>
            <a:r>
              <a:rPr sz="2150" i="1" spc="-85" dirty="0">
                <a:latin typeface="Times New Roman"/>
                <a:cs typeface="Times New Roman"/>
              </a:rPr>
              <a:t>y</a:t>
            </a:r>
            <a:r>
              <a:rPr sz="2250" i="1" spc="7" baseline="-20370" dirty="0">
                <a:latin typeface="Times New Roman"/>
                <a:cs typeface="Times New Roman"/>
              </a:rPr>
              <a:t>t</a:t>
            </a:r>
            <a:r>
              <a:rPr sz="2250" i="1" spc="150" baseline="-20370" dirty="0">
                <a:latin typeface="Times New Roman"/>
                <a:cs typeface="Times New Roman"/>
              </a:rPr>
              <a:t> </a:t>
            </a:r>
            <a:r>
              <a:rPr sz="2150" spc="-245" dirty="0">
                <a:latin typeface="Lucida Sans Unicode"/>
                <a:cs typeface="Lucida Sans Unicode"/>
              </a:rPr>
              <a:t>−</a:t>
            </a:r>
            <a:r>
              <a:rPr sz="2150" spc="-204" dirty="0">
                <a:latin typeface="Lucida Sans Unicode"/>
                <a:cs typeface="Lucida Sans Unicode"/>
              </a:rPr>
              <a:t> </a:t>
            </a:r>
            <a:r>
              <a:rPr sz="2150" i="1" spc="-5" dirty="0">
                <a:latin typeface="Times New Roman"/>
                <a:cs typeface="Times New Roman"/>
              </a:rPr>
              <a:t>y</a:t>
            </a:r>
            <a:r>
              <a:rPr sz="2250" i="1" spc="-585" baseline="-20370" dirty="0">
                <a:latin typeface="Times New Roman"/>
                <a:cs typeface="Times New Roman"/>
              </a:rPr>
              <a:t>t</a:t>
            </a:r>
            <a:r>
              <a:rPr sz="3225" baseline="1291" dirty="0">
                <a:latin typeface="Lucida Sans Unicode"/>
                <a:cs typeface="Lucida Sans Unicode"/>
              </a:rPr>
              <a:t>̂</a:t>
            </a:r>
            <a:r>
              <a:rPr sz="3225" spc="-75" baseline="1291" dirty="0">
                <a:latin typeface="Lucida Sans Unicode"/>
                <a:cs typeface="Lucida Sans Unicode"/>
              </a:rPr>
              <a:t> </a:t>
            </a:r>
            <a:r>
              <a:rPr sz="2150" spc="5" dirty="0">
                <a:latin typeface="Cambria"/>
                <a:cs typeface="Cambria"/>
              </a:rPr>
              <a:t>|</a:t>
            </a:r>
            <a:r>
              <a:rPr sz="2150" spc="-240" dirty="0">
                <a:latin typeface="Cambria"/>
                <a:cs typeface="Cambria"/>
              </a:rPr>
              <a:t> </a:t>
            </a:r>
            <a:r>
              <a:rPr sz="2150" spc="5" dirty="0">
                <a:latin typeface="Cambria"/>
                <a:cs typeface="Cambria"/>
              </a:rPr>
              <a:t>|</a:t>
            </a:r>
            <a:endParaRPr sz="2150">
              <a:latin typeface="Cambria"/>
              <a:cs typeface="Cambria"/>
            </a:endParaRPr>
          </a:p>
          <a:p>
            <a:pPr marR="256540" algn="ctr">
              <a:lnSpc>
                <a:spcPct val="100000"/>
              </a:lnSpc>
              <a:spcBef>
                <a:spcPts val="690"/>
              </a:spcBef>
            </a:pPr>
            <a:r>
              <a:rPr sz="1500" i="1" spc="55" dirty="0">
                <a:latin typeface="Times New Roman"/>
                <a:cs typeface="Times New Roman"/>
              </a:rPr>
              <a:t>t</a:t>
            </a:r>
            <a:r>
              <a:rPr sz="1500" spc="55" dirty="0">
                <a:latin typeface="Cambria"/>
                <a:cs typeface="Cambria"/>
              </a:rPr>
              <a:t>=0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56402" y="10819703"/>
            <a:ext cx="186690" cy="2451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1450" spc="60" dirty="0">
                <a:latin typeface="Trebuchet MS"/>
                <a:cs typeface="Trebuchet MS"/>
              </a:rPr>
              <a:t>5</a:t>
            </a:fld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302" y="7185076"/>
            <a:ext cx="10294620" cy="29597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2150" spc="-15" dirty="0">
                <a:latin typeface="Trebuchet MS"/>
                <a:cs typeface="Trebuchet MS"/>
              </a:rPr>
              <a:t>Output</a:t>
            </a:r>
            <a:r>
              <a:rPr sz="2150" spc="-70" dirty="0">
                <a:latin typeface="Trebuchet MS"/>
                <a:cs typeface="Trebuchet MS"/>
              </a:rPr>
              <a:t> </a:t>
            </a:r>
            <a:r>
              <a:rPr sz="2150" spc="-80" dirty="0">
                <a:latin typeface="Trebuchet MS"/>
                <a:cs typeface="Trebuchet MS"/>
              </a:rPr>
              <a:t>at</a:t>
            </a:r>
            <a:r>
              <a:rPr sz="2150" spc="-65" dirty="0">
                <a:latin typeface="Trebuchet MS"/>
                <a:cs typeface="Trebuchet MS"/>
              </a:rPr>
              <a:t> </a:t>
            </a:r>
            <a:r>
              <a:rPr sz="2150" spc="-75" dirty="0">
                <a:latin typeface="Trebuchet MS"/>
                <a:cs typeface="Trebuchet MS"/>
              </a:rPr>
              <a:t>time</a:t>
            </a:r>
            <a:r>
              <a:rPr sz="2150" spc="-65" dirty="0">
                <a:latin typeface="Trebuchet MS"/>
                <a:cs typeface="Trebuchet MS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t</a:t>
            </a:r>
            <a:r>
              <a:rPr sz="2550" i="1" spc="6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Cambria"/>
                <a:cs typeface="Cambria"/>
              </a:rPr>
              <a:t>:</a:t>
            </a:r>
            <a:endParaRPr sz="2550">
              <a:latin typeface="Cambria"/>
              <a:cs typeface="Cambria"/>
            </a:endParaRPr>
          </a:p>
          <a:p>
            <a:pPr marL="1938655">
              <a:lnSpc>
                <a:spcPct val="100000"/>
              </a:lnSpc>
              <a:spcBef>
                <a:spcPts val="425"/>
              </a:spcBef>
            </a:pPr>
            <a:r>
              <a:rPr sz="2550" i="1" spc="-80" dirty="0">
                <a:latin typeface="Times New Roman"/>
                <a:cs typeface="Times New Roman"/>
              </a:rPr>
              <a:t>y</a:t>
            </a:r>
            <a:r>
              <a:rPr sz="2700" i="1" spc="15" baseline="-20061" dirty="0">
                <a:latin typeface="Times New Roman"/>
                <a:cs typeface="Times New Roman"/>
              </a:rPr>
              <a:t>t</a:t>
            </a:r>
            <a:r>
              <a:rPr sz="2700" i="1" baseline="-20061" dirty="0">
                <a:latin typeface="Times New Roman"/>
                <a:cs typeface="Times New Roman"/>
              </a:rPr>
              <a:t> </a:t>
            </a:r>
            <a:r>
              <a:rPr sz="2700" i="1" spc="-277" baseline="-20061" dirty="0">
                <a:latin typeface="Times New Roman"/>
                <a:cs typeface="Times New Roman"/>
              </a:rPr>
              <a:t> </a:t>
            </a:r>
            <a:r>
              <a:rPr sz="2550" spc="360" dirty="0">
                <a:latin typeface="Cambria"/>
                <a:cs typeface="Cambria"/>
              </a:rPr>
              <a:t>=</a:t>
            </a:r>
            <a:r>
              <a:rPr sz="2550" spc="155" dirty="0">
                <a:latin typeface="Cambria"/>
                <a:cs typeface="Cambria"/>
              </a:rPr>
              <a:t> </a:t>
            </a:r>
            <a:r>
              <a:rPr sz="2550" i="1" spc="-65" dirty="0">
                <a:latin typeface="Times New Roman"/>
                <a:cs typeface="Times New Roman"/>
              </a:rPr>
              <a:t>W</a:t>
            </a:r>
            <a:r>
              <a:rPr sz="2700" i="1" spc="22" baseline="-20061" dirty="0">
                <a:latin typeface="Times New Roman"/>
                <a:cs typeface="Times New Roman"/>
              </a:rPr>
              <a:t>hy</a:t>
            </a:r>
            <a:r>
              <a:rPr sz="2700" i="1" spc="187" baseline="-20061" dirty="0">
                <a:latin typeface="Times New Roman"/>
                <a:cs typeface="Times New Roman"/>
              </a:rPr>
              <a:t> </a:t>
            </a:r>
            <a:r>
              <a:rPr sz="2550" spc="-400" dirty="0">
                <a:latin typeface="Lucida Sans Unicode"/>
                <a:cs typeface="Lucida Sans Unicode"/>
              </a:rPr>
              <a:t>⋅</a:t>
            </a:r>
            <a:r>
              <a:rPr sz="2550" spc="-235" dirty="0">
                <a:latin typeface="Lucida Sans Unicode"/>
                <a:cs typeface="Lucida Sans Unicode"/>
              </a:rPr>
              <a:t> </a:t>
            </a:r>
            <a:r>
              <a:rPr sz="2550" i="1" spc="-80" dirty="0">
                <a:latin typeface="Times New Roman"/>
                <a:cs typeface="Times New Roman"/>
              </a:rPr>
              <a:t>h</a:t>
            </a:r>
            <a:r>
              <a:rPr sz="2700" i="1" spc="15" baseline="-20061" dirty="0">
                <a:latin typeface="Times New Roman"/>
                <a:cs typeface="Times New Roman"/>
              </a:rPr>
              <a:t>t</a:t>
            </a:r>
            <a:r>
              <a:rPr sz="2700" i="1" spc="187" baseline="-20061" dirty="0">
                <a:latin typeface="Times New Roman"/>
                <a:cs typeface="Times New Roman"/>
              </a:rPr>
              <a:t> </a:t>
            </a:r>
            <a:r>
              <a:rPr sz="2550" spc="360" dirty="0">
                <a:latin typeface="Cambria"/>
                <a:cs typeface="Cambria"/>
              </a:rPr>
              <a:t>+</a:t>
            </a:r>
            <a:r>
              <a:rPr sz="2550" spc="10" dirty="0">
                <a:latin typeface="Cambria"/>
                <a:cs typeface="Cambria"/>
              </a:rPr>
              <a:t> </a:t>
            </a:r>
            <a:r>
              <a:rPr sz="2550" i="1" spc="-80" dirty="0">
                <a:latin typeface="Times New Roman"/>
                <a:cs typeface="Times New Roman"/>
              </a:rPr>
              <a:t>b</a:t>
            </a:r>
            <a:r>
              <a:rPr sz="2700" i="1" spc="52" baseline="-20061" dirty="0">
                <a:latin typeface="Times New Roman"/>
                <a:cs typeface="Times New Roman"/>
              </a:rPr>
              <a:t>y</a:t>
            </a:r>
            <a:r>
              <a:rPr sz="2150" spc="5" dirty="0">
                <a:latin typeface="Trebuchet MS"/>
                <a:cs typeface="Trebuchet MS"/>
              </a:rPr>
              <a:t>Whe</a:t>
            </a:r>
            <a:r>
              <a:rPr sz="2150" spc="-40" dirty="0">
                <a:latin typeface="Trebuchet MS"/>
                <a:cs typeface="Trebuchet MS"/>
              </a:rPr>
              <a:t>r</a:t>
            </a:r>
            <a:r>
              <a:rPr sz="2150" spc="-110" dirty="0">
                <a:latin typeface="Trebuchet MS"/>
                <a:cs typeface="Trebuchet MS"/>
              </a:rPr>
              <a:t>e:</a:t>
            </a:r>
            <a:endParaRPr sz="2150">
              <a:latin typeface="Trebuchet MS"/>
              <a:cs typeface="Trebuchet MS"/>
            </a:endParaRPr>
          </a:p>
          <a:p>
            <a:pPr marL="2138045">
              <a:lnSpc>
                <a:spcPct val="100000"/>
              </a:lnSpc>
              <a:spcBef>
                <a:spcPts val="955"/>
              </a:spcBef>
            </a:pPr>
            <a:r>
              <a:rPr sz="2550" i="1" spc="-10" dirty="0">
                <a:latin typeface="Times New Roman"/>
                <a:cs typeface="Times New Roman"/>
              </a:rPr>
              <a:t>W</a:t>
            </a:r>
            <a:r>
              <a:rPr sz="2700" i="1" spc="-15" baseline="-20061" dirty="0">
                <a:latin typeface="Times New Roman"/>
                <a:cs typeface="Times New Roman"/>
              </a:rPr>
              <a:t>hy</a:t>
            </a:r>
            <a:r>
              <a:rPr sz="2700" i="1" spc="225" baseline="-20061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rebuchet MS"/>
                <a:cs typeface="Trebuchet MS"/>
              </a:rPr>
              <a:t>is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the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weight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60" dirty="0">
                <a:latin typeface="Trebuchet MS"/>
                <a:cs typeface="Trebuchet MS"/>
              </a:rPr>
              <a:t>matrix</a:t>
            </a:r>
            <a:r>
              <a:rPr sz="2150" spc="-45" dirty="0">
                <a:latin typeface="Trebuchet MS"/>
                <a:cs typeface="Trebuchet MS"/>
              </a:rPr>
              <a:t> </a:t>
            </a:r>
            <a:r>
              <a:rPr sz="2150" spc="10" dirty="0">
                <a:latin typeface="Trebuchet MS"/>
                <a:cs typeface="Trebuchet MS"/>
              </a:rPr>
              <a:t>connecting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the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hidden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35" dirty="0">
                <a:latin typeface="Trebuchet MS"/>
                <a:cs typeface="Trebuchet MS"/>
              </a:rPr>
              <a:t>state</a:t>
            </a:r>
            <a:r>
              <a:rPr sz="2150" spc="-45" dirty="0">
                <a:latin typeface="Trebuchet MS"/>
                <a:cs typeface="Trebuchet MS"/>
              </a:rPr>
              <a:t> </a:t>
            </a:r>
            <a:r>
              <a:rPr sz="2150" spc="-55" dirty="0">
                <a:latin typeface="Trebuchet MS"/>
                <a:cs typeface="Trebuchet MS"/>
              </a:rPr>
              <a:t>to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the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55" dirty="0">
                <a:latin typeface="Trebuchet MS"/>
                <a:cs typeface="Trebuchet MS"/>
              </a:rPr>
              <a:t>output.</a:t>
            </a:r>
            <a:endParaRPr sz="2150">
              <a:latin typeface="Trebuchet MS"/>
              <a:cs typeface="Trebuchet MS"/>
            </a:endParaRPr>
          </a:p>
          <a:p>
            <a:pPr marL="2138045">
              <a:lnSpc>
                <a:spcPct val="100000"/>
              </a:lnSpc>
              <a:spcBef>
                <a:spcPts val="1030"/>
              </a:spcBef>
            </a:pPr>
            <a:r>
              <a:rPr sz="2550" i="1" spc="-30" dirty="0">
                <a:latin typeface="Times New Roman"/>
                <a:cs typeface="Times New Roman"/>
              </a:rPr>
              <a:t>b</a:t>
            </a:r>
            <a:r>
              <a:rPr sz="2700" i="1" spc="-44" baseline="-20061" dirty="0">
                <a:latin typeface="Times New Roman"/>
                <a:cs typeface="Times New Roman"/>
              </a:rPr>
              <a:t>y</a:t>
            </a:r>
            <a:r>
              <a:rPr sz="2700" i="1" spc="195" baseline="-20061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rebuchet MS"/>
                <a:cs typeface="Trebuchet MS"/>
              </a:rPr>
              <a:t>is</a:t>
            </a:r>
            <a:r>
              <a:rPr sz="2150" spc="-65" dirty="0">
                <a:latin typeface="Trebuchet MS"/>
                <a:cs typeface="Trebuchet MS"/>
              </a:rPr>
              <a:t> the </a:t>
            </a:r>
            <a:r>
              <a:rPr sz="2150" spc="-30" dirty="0">
                <a:latin typeface="Trebuchet MS"/>
                <a:cs typeface="Trebuchet MS"/>
              </a:rPr>
              <a:t>output</a:t>
            </a:r>
            <a:r>
              <a:rPr sz="2150" spc="-6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bias.</a:t>
            </a:r>
            <a:endParaRPr sz="21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</a:pPr>
            <a:r>
              <a:rPr sz="2150" spc="15" dirty="0">
                <a:latin typeface="Trebuchet MS"/>
                <a:cs typeface="Trebuchet MS"/>
              </a:rPr>
              <a:t>For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training,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we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5" dirty="0">
                <a:latin typeface="Trebuchet MS"/>
                <a:cs typeface="Trebuchet MS"/>
              </a:rPr>
              <a:t>simply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use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the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80" dirty="0">
                <a:latin typeface="Trebuchet MS"/>
                <a:cs typeface="Trebuchet MS"/>
              </a:rPr>
              <a:t>loss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35" dirty="0">
                <a:latin typeface="Trebuchet MS"/>
                <a:cs typeface="Trebuchet MS"/>
              </a:rPr>
              <a:t>function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110" dirty="0">
                <a:latin typeface="Trebuchet MS"/>
                <a:cs typeface="Trebuchet MS"/>
              </a:rPr>
              <a:t>as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-55" dirty="0">
                <a:latin typeface="Trebuchet MS"/>
                <a:cs typeface="Trebuchet MS"/>
              </a:rPr>
              <a:t>to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20" dirty="0">
                <a:latin typeface="Trebuchet MS"/>
                <a:cs typeface="Trebuchet MS"/>
              </a:rPr>
              <a:t>backpropogate</a:t>
            </a:r>
            <a:endParaRPr sz="2150">
              <a:latin typeface="Trebuchet MS"/>
              <a:cs typeface="Trebuchet MS"/>
            </a:endParaRPr>
          </a:p>
          <a:p>
            <a:pPr marL="3001010">
              <a:lnSpc>
                <a:spcPct val="100000"/>
              </a:lnSpc>
              <a:spcBef>
                <a:spcPts val="2030"/>
              </a:spcBef>
            </a:pPr>
            <a:r>
              <a:rPr sz="1500" i="1" spc="1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59082" y="7323866"/>
            <a:ext cx="374459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Trebuchet MS"/>
                <a:cs typeface="Trebuchet MS"/>
              </a:rPr>
              <a:t>Figure</a:t>
            </a:r>
            <a:r>
              <a:rPr sz="1950" spc="-45" dirty="0">
                <a:latin typeface="Trebuchet MS"/>
                <a:cs typeface="Trebuchet MS"/>
              </a:rPr>
              <a:t> 2.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30" dirty="0">
                <a:latin typeface="Trebuchet MS"/>
                <a:cs typeface="Trebuchet MS"/>
              </a:rPr>
              <a:t>Architecture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25" dirty="0">
                <a:latin typeface="Trebuchet MS"/>
                <a:cs typeface="Trebuchet MS"/>
              </a:rPr>
              <a:t>of</a:t>
            </a:r>
            <a:r>
              <a:rPr sz="1950" spc="-40" dirty="0">
                <a:latin typeface="Trebuchet MS"/>
                <a:cs typeface="Trebuchet MS"/>
              </a:rPr>
              <a:t> the </a:t>
            </a:r>
            <a:r>
              <a:rPr sz="1950" spc="195" dirty="0">
                <a:latin typeface="Trebuchet MS"/>
                <a:cs typeface="Trebuchet MS"/>
              </a:rPr>
              <a:t>RNN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56402" y="10819703"/>
            <a:ext cx="186690" cy="2451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1450" spc="60" dirty="0">
                <a:latin typeface="Trebuchet MS"/>
                <a:cs typeface="Trebuchet MS"/>
              </a:rPr>
              <a:t>6</a:t>
            </a:fld>
            <a:endParaRPr sz="145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60280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Downfalls</a:t>
            </a:r>
            <a:r>
              <a:rPr spc="-285" dirty="0"/>
              <a:t> </a:t>
            </a:r>
            <a:r>
              <a:rPr spc="-70" dirty="0"/>
              <a:t>of</a:t>
            </a:r>
            <a:r>
              <a:rPr spc="-280" dirty="0"/>
              <a:t> </a:t>
            </a:r>
            <a:r>
              <a:rPr spc="-50" dirty="0"/>
              <a:t>the</a:t>
            </a:r>
            <a:r>
              <a:rPr spc="-280" dirty="0"/>
              <a:t> </a:t>
            </a:r>
            <a:r>
              <a:rPr spc="-135" dirty="0"/>
              <a:t>traditional</a:t>
            </a:r>
            <a:r>
              <a:rPr spc="-285" dirty="0"/>
              <a:t> </a:t>
            </a:r>
            <a:r>
              <a:rPr spc="-130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2418215"/>
            <a:ext cx="17813655" cy="73844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14984" marR="1623060" indent="-502920">
              <a:lnSpc>
                <a:spcPct val="90600"/>
              </a:lnSpc>
              <a:spcBef>
                <a:spcPts val="550"/>
              </a:spcBef>
              <a:buSzPct val="122784"/>
              <a:buChar char="•"/>
              <a:tabLst>
                <a:tab pos="514984" algn="l"/>
                <a:tab pos="515620" algn="l"/>
                <a:tab pos="10848340" algn="l"/>
                <a:tab pos="13491844" algn="l"/>
              </a:tabLst>
            </a:pPr>
            <a:r>
              <a:rPr sz="3950" spc="-45" dirty="0">
                <a:latin typeface="Trebuchet MS"/>
                <a:cs typeface="Trebuchet MS"/>
              </a:rPr>
              <a:t>While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-110" dirty="0">
                <a:latin typeface="Trebuchet MS"/>
                <a:cs typeface="Trebuchet MS"/>
              </a:rPr>
              <a:t>traditional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methodologies</a:t>
            </a:r>
            <a:r>
              <a:rPr sz="3950" spc="-65" dirty="0">
                <a:latin typeface="Trebuchet MS"/>
                <a:cs typeface="Trebuchet MS"/>
              </a:rPr>
              <a:t> </a:t>
            </a:r>
            <a:r>
              <a:rPr sz="3950" spc="-140" dirty="0">
                <a:latin typeface="Trebuchet MS"/>
                <a:cs typeface="Trebuchet MS"/>
              </a:rPr>
              <a:t>that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predict	</a:t>
            </a:r>
            <a:r>
              <a:rPr sz="3950" spc="135" dirty="0">
                <a:latin typeface="Trebuchet MS"/>
                <a:cs typeface="Trebuchet MS"/>
              </a:rPr>
              <a:t>based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on	</a:t>
            </a:r>
            <a:r>
              <a:rPr sz="3950" spc="25" dirty="0">
                <a:latin typeface="Trebuchet MS"/>
                <a:cs typeface="Trebuchet MS"/>
              </a:rPr>
              <a:t>have</a:t>
            </a:r>
            <a:r>
              <a:rPr sz="3950" spc="-180" dirty="0">
                <a:latin typeface="Trebuchet MS"/>
                <a:cs typeface="Trebuchet MS"/>
              </a:rPr>
              <a:t> </a:t>
            </a:r>
            <a:r>
              <a:rPr sz="3950" spc="135" dirty="0">
                <a:latin typeface="Trebuchet MS"/>
                <a:cs typeface="Trebuchet MS"/>
              </a:rPr>
              <a:t>shown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significant </a:t>
            </a:r>
            <a:r>
              <a:rPr sz="3950" spc="-95" dirty="0">
                <a:latin typeface="Trebuchet MS"/>
                <a:cs typeface="Trebuchet MS"/>
              </a:rPr>
              <a:t>eﬃcacy, </a:t>
            </a:r>
            <a:r>
              <a:rPr sz="3950" spc="-70" dirty="0">
                <a:latin typeface="Trebuchet MS"/>
                <a:cs typeface="Trebuchet MS"/>
              </a:rPr>
              <a:t>they </a:t>
            </a:r>
            <a:r>
              <a:rPr sz="3950" spc="95" dirty="0">
                <a:latin typeface="Trebuchet MS"/>
                <a:cs typeface="Trebuchet MS"/>
              </a:rPr>
              <a:t>come </a:t>
            </a:r>
            <a:r>
              <a:rPr sz="3950" spc="-120" dirty="0">
                <a:latin typeface="Trebuchet MS"/>
                <a:cs typeface="Trebuchet MS"/>
              </a:rPr>
              <a:t>with </a:t>
            </a:r>
            <a:r>
              <a:rPr sz="3950" spc="-100" dirty="0">
                <a:latin typeface="Trebuchet MS"/>
                <a:cs typeface="Trebuchet MS"/>
              </a:rPr>
              <a:t>inherent </a:t>
            </a:r>
            <a:r>
              <a:rPr sz="3950" spc="30" dirty="0">
                <a:latin typeface="Trebuchet MS"/>
                <a:cs typeface="Trebuchet MS"/>
              </a:rPr>
              <a:t>challenges </a:t>
            </a:r>
            <a:r>
              <a:rPr sz="3950" spc="-105" dirty="0">
                <a:latin typeface="Trebuchet MS"/>
                <a:cs typeface="Trebuchet MS"/>
              </a:rPr>
              <a:t>in </a:t>
            </a:r>
            <a:r>
              <a:rPr sz="3950" spc="-55" dirty="0">
                <a:latin typeface="Trebuchet MS"/>
                <a:cs typeface="Trebuchet MS"/>
              </a:rPr>
              <a:t>practical </a:t>
            </a:r>
            <a:r>
              <a:rPr sz="3950" spc="-5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applications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-114" dirty="0">
                <a:latin typeface="Trebuchet MS"/>
                <a:cs typeface="Trebuchet MS"/>
              </a:rPr>
              <a:t>(where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0" dirty="0">
                <a:latin typeface="Trebuchet MS"/>
                <a:cs typeface="Trebuchet MS"/>
              </a:rPr>
              <a:t>collected):</a:t>
            </a:r>
            <a:endParaRPr sz="3950">
              <a:latin typeface="Trebuchet MS"/>
              <a:cs typeface="Trebuchet MS"/>
            </a:endParaRPr>
          </a:p>
          <a:p>
            <a:pPr marL="1017905" marR="46355" lvl="1" indent="-502920">
              <a:lnSpc>
                <a:spcPct val="108300"/>
              </a:lnSpc>
              <a:spcBef>
                <a:spcPts val="3735"/>
              </a:spcBef>
              <a:buSzPct val="122784"/>
              <a:buFont typeface="Trebuchet MS"/>
              <a:buChar char="•"/>
              <a:tabLst>
                <a:tab pos="1017269" algn="l"/>
                <a:tab pos="1017905" algn="l"/>
                <a:tab pos="5522595" algn="l"/>
                <a:tab pos="17619345" algn="l"/>
              </a:tabLst>
            </a:pPr>
            <a:r>
              <a:rPr sz="3950" b="1" dirty="0">
                <a:latin typeface="Arial"/>
                <a:cs typeface="Arial"/>
              </a:rPr>
              <a:t>Over-reliance</a:t>
            </a:r>
            <a:r>
              <a:rPr sz="3950" b="1" spc="10" dirty="0">
                <a:latin typeface="Arial"/>
                <a:cs typeface="Arial"/>
              </a:rPr>
              <a:t> </a:t>
            </a:r>
            <a:r>
              <a:rPr sz="3950" b="1" spc="-35" dirty="0">
                <a:latin typeface="Arial"/>
                <a:cs typeface="Arial"/>
              </a:rPr>
              <a:t>on	</a:t>
            </a:r>
            <a:r>
              <a:rPr sz="3950" b="1" spc="-75" dirty="0">
                <a:latin typeface="Arial"/>
                <a:cs typeface="Arial"/>
              </a:rPr>
              <a:t>Variables</a:t>
            </a:r>
            <a:r>
              <a:rPr sz="3950" spc="-75" dirty="0">
                <a:latin typeface="Trebuchet MS"/>
                <a:cs typeface="Trebuchet MS"/>
              </a:rPr>
              <a:t>: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229" dirty="0">
                <a:latin typeface="Trebuchet MS"/>
                <a:cs typeface="Trebuchet MS"/>
              </a:rPr>
              <a:t>A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heavy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55" dirty="0">
                <a:latin typeface="Trebuchet MS"/>
                <a:cs typeface="Trebuchet MS"/>
              </a:rPr>
              <a:t>dependence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on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predictor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variables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50" dirty="0">
                <a:latin typeface="Trebuchet MS"/>
                <a:cs typeface="Trebuchet MS"/>
              </a:rPr>
              <a:t>sometimes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overshadow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intrinsic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5" dirty="0">
                <a:latin typeface="Trebuchet MS"/>
                <a:cs typeface="Trebuchet MS"/>
              </a:rPr>
              <a:t>p</a:t>
            </a:r>
            <a:r>
              <a:rPr sz="3950" spc="-105" dirty="0">
                <a:latin typeface="Trebuchet MS"/>
                <a:cs typeface="Trebuchet MS"/>
              </a:rPr>
              <a:t>r</a:t>
            </a:r>
            <a:r>
              <a:rPr sz="3950" spc="-25" dirty="0">
                <a:latin typeface="Trebuchet MS"/>
                <a:cs typeface="Trebuchet MS"/>
              </a:rPr>
              <a:t>operties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of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ta</a:t>
            </a:r>
            <a:r>
              <a:rPr sz="3950" spc="-335" dirty="0">
                <a:latin typeface="Trebuchet MS"/>
                <a:cs typeface="Trebuchet MS"/>
              </a:rPr>
              <a:t>r</a:t>
            </a:r>
            <a:r>
              <a:rPr sz="3950" spc="-20" dirty="0">
                <a:latin typeface="Trebuchet MS"/>
                <a:cs typeface="Trebuchet MS"/>
              </a:rPr>
              <a:t>get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variable</a:t>
            </a:r>
            <a:r>
              <a:rPr sz="3950" dirty="0">
                <a:latin typeface="Trebuchet MS"/>
                <a:cs typeface="Trebuchet MS"/>
              </a:rPr>
              <a:t>	</a:t>
            </a:r>
            <a:r>
              <a:rPr sz="3950" spc="-355" dirty="0">
                <a:latin typeface="Trebuchet MS"/>
                <a:cs typeface="Trebuchet MS"/>
              </a:rPr>
              <a:t>.</a:t>
            </a:r>
            <a:endParaRPr sz="3950">
              <a:latin typeface="Trebuchet MS"/>
              <a:cs typeface="Trebuchet MS"/>
            </a:endParaRPr>
          </a:p>
          <a:p>
            <a:pPr marL="1017905" marR="5080" lvl="1" indent="-502920">
              <a:lnSpc>
                <a:spcPts val="4250"/>
              </a:lnSpc>
              <a:spcBef>
                <a:spcPts val="3929"/>
              </a:spcBef>
              <a:buSzPct val="122784"/>
              <a:buFont typeface="Trebuchet MS"/>
              <a:buChar char="•"/>
              <a:tabLst>
                <a:tab pos="1017269" algn="l"/>
                <a:tab pos="1017905" algn="l"/>
              </a:tabLst>
            </a:pPr>
            <a:r>
              <a:rPr sz="3950" b="1" spc="75" dirty="0">
                <a:latin typeface="Arial"/>
                <a:cs typeface="Arial"/>
              </a:rPr>
              <a:t>Data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-15" dirty="0">
                <a:latin typeface="Arial"/>
                <a:cs typeface="Arial"/>
              </a:rPr>
              <a:t>Incompleteness</a:t>
            </a:r>
            <a:r>
              <a:rPr sz="3950" spc="-15" dirty="0">
                <a:latin typeface="Trebuchet MS"/>
                <a:cs typeface="Trebuchet MS"/>
              </a:rPr>
              <a:t>: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The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40" dirty="0">
                <a:latin typeface="Trebuchet MS"/>
                <a:cs typeface="Trebuchet MS"/>
              </a:rPr>
              <a:t>presence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of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95" dirty="0">
                <a:latin typeface="Trebuchet MS"/>
                <a:cs typeface="Trebuchet MS"/>
              </a:rPr>
              <a:t>missing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data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can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introduce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110" dirty="0">
                <a:latin typeface="Trebuchet MS"/>
                <a:cs typeface="Trebuchet MS"/>
              </a:rPr>
              <a:t>biases </a:t>
            </a:r>
            <a:r>
              <a:rPr sz="3950" spc="-117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dirty="0">
                <a:latin typeface="Trebuchet MS"/>
                <a:cs typeface="Trebuchet MS"/>
              </a:rPr>
              <a:t>reduce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5" dirty="0">
                <a:latin typeface="Trebuchet MS"/>
                <a:cs typeface="Trebuchet MS"/>
              </a:rPr>
              <a:t>robustness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of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predictions.</a:t>
            </a:r>
            <a:endParaRPr sz="3950">
              <a:latin typeface="Trebuchet MS"/>
              <a:cs typeface="Trebuchet MS"/>
            </a:endParaRPr>
          </a:p>
          <a:p>
            <a:pPr marL="1017905" marR="250825" lvl="1" indent="-502920">
              <a:lnSpc>
                <a:spcPct val="99900"/>
              </a:lnSpc>
              <a:spcBef>
                <a:spcPts val="3965"/>
              </a:spcBef>
              <a:buSzPct val="122784"/>
              <a:buFont typeface="Trebuchet MS"/>
              <a:buChar char="•"/>
              <a:tabLst>
                <a:tab pos="1017269" algn="l"/>
                <a:tab pos="1017905" algn="l"/>
                <a:tab pos="14831060" algn="l"/>
                <a:tab pos="15645765" algn="l"/>
              </a:tabLst>
            </a:pPr>
            <a:r>
              <a:rPr sz="3950" b="1" spc="-10" dirty="0">
                <a:latin typeface="Arial"/>
                <a:cs typeface="Arial"/>
              </a:rPr>
              <a:t>Absence</a:t>
            </a:r>
            <a:r>
              <a:rPr sz="3950" b="1" spc="1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of</a:t>
            </a:r>
            <a:r>
              <a:rPr sz="3950" b="1" spc="15" dirty="0">
                <a:latin typeface="Arial"/>
                <a:cs typeface="Arial"/>
              </a:rPr>
              <a:t> </a:t>
            </a:r>
            <a:r>
              <a:rPr sz="3950" b="1" spc="-30" dirty="0">
                <a:latin typeface="Arial"/>
                <a:cs typeface="Arial"/>
              </a:rPr>
              <a:t>Correlation</a:t>
            </a:r>
            <a:r>
              <a:rPr sz="3950" spc="-30" dirty="0">
                <a:latin typeface="Trebuchet MS"/>
                <a:cs typeface="Trebuchet MS"/>
              </a:rPr>
              <a:t>: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-20" dirty="0">
                <a:latin typeface="Trebuchet MS"/>
                <a:cs typeface="Trebuchet MS"/>
              </a:rPr>
              <a:t>In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145" dirty="0">
                <a:latin typeface="Trebuchet MS"/>
                <a:cs typeface="Trebuchet MS"/>
              </a:rPr>
              <a:t>some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10" dirty="0">
                <a:latin typeface="Trebuchet MS"/>
                <a:cs typeface="Trebuchet MS"/>
              </a:rPr>
              <a:t>instances,</a:t>
            </a:r>
            <a:r>
              <a:rPr sz="3950" spc="-7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75" dirty="0">
                <a:latin typeface="Trebuchet MS"/>
                <a:cs typeface="Trebuchet MS"/>
              </a:rPr>
              <a:t> </a:t>
            </a:r>
            <a:r>
              <a:rPr sz="3950" spc="-15" dirty="0">
                <a:latin typeface="Trebuchet MS"/>
                <a:cs typeface="Trebuchet MS"/>
              </a:rPr>
              <a:t>predictors	</a:t>
            </a:r>
            <a:r>
              <a:rPr sz="3950" spc="-30" dirty="0">
                <a:latin typeface="Trebuchet MS"/>
                <a:cs typeface="Trebuchet MS"/>
              </a:rPr>
              <a:t>might </a:t>
            </a:r>
            <a:r>
              <a:rPr sz="3950" spc="-45" dirty="0">
                <a:latin typeface="Trebuchet MS"/>
                <a:cs typeface="Trebuchet MS"/>
              </a:rPr>
              <a:t>not </a:t>
            </a:r>
            <a:r>
              <a:rPr sz="3950" spc="-40" dirty="0">
                <a:latin typeface="Trebuchet MS"/>
                <a:cs typeface="Trebuchet MS"/>
              </a:rPr>
              <a:t> </a:t>
            </a:r>
            <a:r>
              <a:rPr sz="3950" spc="25" dirty="0">
                <a:latin typeface="Trebuchet MS"/>
                <a:cs typeface="Trebuchet MS"/>
              </a:rPr>
              <a:t>have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0" dirty="0">
                <a:latin typeface="Trebuchet MS"/>
                <a:cs typeface="Trebuchet MS"/>
              </a:rPr>
              <a:t>meaningful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st</a:t>
            </a:r>
            <a:r>
              <a:rPr sz="3950" spc="-130" dirty="0">
                <a:latin typeface="Trebuchet MS"/>
                <a:cs typeface="Trebuchet MS"/>
              </a:rPr>
              <a:t>r</a:t>
            </a:r>
            <a:r>
              <a:rPr sz="3950" spc="160" dirty="0">
                <a:latin typeface="Trebuchet MS"/>
                <a:cs typeface="Trebuchet MS"/>
              </a:rPr>
              <a:t>ong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295" dirty="0">
                <a:latin typeface="Trebuchet MS"/>
                <a:cs typeface="Trebuchet MS"/>
              </a:rPr>
              <a:t>r</a:t>
            </a:r>
            <a:r>
              <a:rPr sz="3950" spc="-30" dirty="0">
                <a:latin typeface="Trebuchet MS"/>
                <a:cs typeface="Trebuchet MS"/>
              </a:rPr>
              <a:t>elationship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20" dirty="0">
                <a:latin typeface="Trebuchet MS"/>
                <a:cs typeface="Trebuchet MS"/>
              </a:rPr>
              <a:t>with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the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35" dirty="0">
                <a:latin typeface="Trebuchet MS"/>
                <a:cs typeface="Trebuchet MS"/>
              </a:rPr>
              <a:t>ta</a:t>
            </a:r>
            <a:r>
              <a:rPr sz="3950" spc="-335" dirty="0">
                <a:latin typeface="Trebuchet MS"/>
                <a:cs typeface="Trebuchet MS"/>
              </a:rPr>
              <a:t>r</a:t>
            </a:r>
            <a:r>
              <a:rPr sz="3950" spc="-20" dirty="0">
                <a:latin typeface="Trebuchet MS"/>
                <a:cs typeface="Trebuchet MS"/>
              </a:rPr>
              <a:t>get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variable</a:t>
            </a:r>
            <a:r>
              <a:rPr sz="3950" dirty="0">
                <a:latin typeface="Trebuchet MS"/>
                <a:cs typeface="Trebuchet MS"/>
              </a:rPr>
              <a:t>	</a:t>
            </a:r>
            <a:r>
              <a:rPr sz="3950" spc="-355" dirty="0">
                <a:latin typeface="Trebuchet MS"/>
                <a:cs typeface="Trebuchet MS"/>
              </a:rPr>
              <a:t>,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5" dirty="0">
                <a:latin typeface="Trebuchet MS"/>
                <a:cs typeface="Trebuchet MS"/>
              </a:rPr>
              <a:t>leading  </a:t>
            </a:r>
            <a:r>
              <a:rPr sz="3950" spc="-85" dirty="0">
                <a:latin typeface="Trebuchet MS"/>
                <a:cs typeface="Trebuchet MS"/>
              </a:rPr>
              <a:t>to</a:t>
            </a:r>
            <a:r>
              <a:rPr sz="3950" spc="-9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weak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predictive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05" dirty="0">
                <a:latin typeface="Trebuchet MS"/>
                <a:cs typeface="Trebuchet MS"/>
              </a:rPr>
              <a:t>power.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3814425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spc="-110" dirty="0"/>
              <a:t>Lea</a:t>
            </a:r>
            <a:r>
              <a:rPr sz="6600" spc="10" dirty="0"/>
              <a:t>r</a:t>
            </a:r>
            <a:r>
              <a:rPr sz="6600" spc="-235" dirty="0"/>
              <a:t>nin</a:t>
            </a:r>
            <a:r>
              <a:rPr sz="6600" spc="-110" dirty="0"/>
              <a:t>g</a:t>
            </a:r>
            <a:r>
              <a:rPr sz="6600" spc="-280" dirty="0"/>
              <a:t> </a:t>
            </a:r>
            <a:r>
              <a:rPr sz="6600" spc="-100" dirty="0"/>
              <a:t>th</a:t>
            </a:r>
            <a:r>
              <a:rPr sz="6600" spc="50" dirty="0"/>
              <a:t>e</a:t>
            </a:r>
            <a:r>
              <a:rPr sz="6600" spc="-280" dirty="0"/>
              <a:t> </a:t>
            </a:r>
            <a:r>
              <a:rPr sz="6600" spc="-220" dirty="0"/>
              <a:t>underlyin</a:t>
            </a:r>
            <a:r>
              <a:rPr sz="6600" spc="-90" dirty="0"/>
              <a:t>g</a:t>
            </a:r>
            <a:r>
              <a:rPr sz="6600" spc="-280" dirty="0"/>
              <a:t> </a:t>
            </a:r>
            <a:r>
              <a:rPr sz="6600" spc="-105" dirty="0"/>
              <a:t>trajectory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474980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b="1" spc="30" dirty="0">
                <a:solidFill>
                  <a:srgbClr val="0096FF"/>
                </a:solidFill>
                <a:latin typeface="Arial"/>
                <a:cs typeface="Arial"/>
              </a:rPr>
              <a:t>Koopman</a:t>
            </a:r>
            <a:r>
              <a:rPr sz="4400" b="1" spc="-50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0096FF"/>
                </a:solidFill>
                <a:latin typeface="Arial"/>
                <a:cs typeface="Arial"/>
              </a:rPr>
              <a:t>Theory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685" y="3116124"/>
            <a:ext cx="5074285" cy="92138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0" indent="-216535">
              <a:lnSpc>
                <a:spcPct val="100000"/>
              </a:lnSpc>
              <a:spcBef>
                <a:spcPts val="1220"/>
              </a:spcBef>
              <a:buSzPct val="123529"/>
              <a:buChar char="•"/>
              <a:tabLst>
                <a:tab pos="254635" algn="l"/>
              </a:tabLst>
            </a:pPr>
            <a:r>
              <a:rPr sz="1700" spc="-5" dirty="0">
                <a:latin typeface="Trebuchet MS"/>
                <a:cs typeface="Trebuchet MS"/>
              </a:rPr>
              <a:t>The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5" dirty="0">
                <a:latin typeface="Trebuchet MS"/>
                <a:cs typeface="Trebuchet MS"/>
              </a:rPr>
              <a:t>discrete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mapping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5" dirty="0">
                <a:latin typeface="Trebuchet MS"/>
                <a:cs typeface="Trebuchet MS"/>
              </a:rPr>
              <a:t>between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the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target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variable</a:t>
            </a:r>
            <a:endParaRPr sz="1700" dirty="0">
              <a:latin typeface="Trebuchet MS"/>
              <a:cs typeface="Trebuchet MS"/>
            </a:endParaRPr>
          </a:p>
          <a:p>
            <a:pPr marL="756285" lvl="1" indent="-216535">
              <a:lnSpc>
                <a:spcPct val="100000"/>
              </a:lnSpc>
              <a:spcBef>
                <a:spcPts val="1420"/>
              </a:spcBef>
              <a:buSzPct val="102439"/>
              <a:buFont typeface="Trebuchet MS"/>
              <a:buChar char="•"/>
              <a:tabLst>
                <a:tab pos="756920" algn="l"/>
              </a:tabLst>
            </a:pPr>
            <a:r>
              <a:rPr sz="2050" i="1" spc="10" dirty="0">
                <a:latin typeface="Times New Roman"/>
                <a:cs typeface="Times New Roman"/>
              </a:rPr>
              <a:t>y</a:t>
            </a:r>
            <a:r>
              <a:rPr sz="2175" i="1" spc="15" baseline="-19157" dirty="0">
                <a:latin typeface="Times New Roman"/>
                <a:cs typeface="Times New Roman"/>
              </a:rPr>
              <a:t>t</a:t>
            </a:r>
            <a:r>
              <a:rPr sz="2175" spc="15" baseline="-19157" dirty="0">
                <a:latin typeface="Cambria"/>
                <a:cs typeface="Cambria"/>
              </a:rPr>
              <a:t>+1</a:t>
            </a:r>
            <a:r>
              <a:rPr sz="2175" spc="330" baseline="-19157" dirty="0">
                <a:latin typeface="Cambria"/>
                <a:cs typeface="Cambria"/>
              </a:rPr>
              <a:t> </a:t>
            </a:r>
            <a:r>
              <a:rPr sz="2050" spc="270" dirty="0">
                <a:latin typeface="Cambria"/>
                <a:cs typeface="Cambria"/>
              </a:rPr>
              <a:t>=</a:t>
            </a:r>
            <a:r>
              <a:rPr sz="2050" spc="90" dirty="0">
                <a:latin typeface="Cambria"/>
                <a:cs typeface="Cambria"/>
              </a:rPr>
              <a:t> </a:t>
            </a:r>
            <a:r>
              <a:rPr sz="2050" i="1" spc="-50" dirty="0">
                <a:latin typeface="Times New Roman"/>
                <a:cs typeface="Times New Roman"/>
              </a:rPr>
              <a:t>F</a:t>
            </a:r>
            <a:r>
              <a:rPr sz="2050" spc="-50" dirty="0">
                <a:latin typeface="Cambria"/>
                <a:cs typeface="Cambria"/>
              </a:rPr>
              <a:t>(</a:t>
            </a:r>
            <a:r>
              <a:rPr sz="2050" i="1" spc="-50" dirty="0">
                <a:latin typeface="Times New Roman"/>
                <a:cs typeface="Times New Roman"/>
              </a:rPr>
              <a:t>y</a:t>
            </a:r>
            <a:r>
              <a:rPr sz="2175" i="1" spc="-75" baseline="-19157" dirty="0">
                <a:latin typeface="Times New Roman"/>
                <a:cs typeface="Times New Roman"/>
              </a:rPr>
              <a:t>t</a:t>
            </a:r>
            <a:r>
              <a:rPr sz="2050" spc="-50" dirty="0">
                <a:latin typeface="Cambria"/>
                <a:cs typeface="Cambria"/>
              </a:rPr>
              <a:t>)</a:t>
            </a:r>
            <a:r>
              <a:rPr sz="1700" spc="-50" dirty="0">
                <a:latin typeface="Trebuchet MS"/>
                <a:cs typeface="Trebuchet MS"/>
              </a:rPr>
              <a:t>,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4695" y="3258382"/>
            <a:ext cx="22396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35" dirty="0">
                <a:latin typeface="Trebuchet MS"/>
                <a:cs typeface="Trebuchet MS"/>
              </a:rPr>
              <a:t>can</a:t>
            </a:r>
            <a:r>
              <a:rPr sz="1700" spc="-6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be</a:t>
            </a:r>
            <a:r>
              <a:rPr sz="1700" spc="-60" dirty="0">
                <a:latin typeface="Trebuchet MS"/>
                <a:cs typeface="Trebuchet MS"/>
              </a:rPr>
              <a:t> </a:t>
            </a:r>
            <a:r>
              <a:rPr sz="1700" spc="-15" dirty="0">
                <a:latin typeface="Trebuchet MS"/>
                <a:cs typeface="Trebuchet MS"/>
              </a:rPr>
              <a:t>represented</a:t>
            </a:r>
            <a:r>
              <a:rPr sz="1700" spc="-6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as: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4629" y="4227154"/>
            <a:ext cx="57099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" dirty="0">
                <a:latin typeface="Trebuchet MS"/>
                <a:cs typeface="Trebuchet MS"/>
              </a:rPr>
              <a:t>is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a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non-linear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function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mapping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which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is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usually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unknown.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6290" y="4198675"/>
            <a:ext cx="126492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5"/>
              </a:spcBef>
              <a:buSzPct val="123529"/>
              <a:buChar char="•"/>
              <a:tabLst>
                <a:tab pos="229235" algn="l"/>
              </a:tabLst>
            </a:pPr>
            <a:r>
              <a:rPr sz="1400" spc="-25" dirty="0">
                <a:latin typeface="Trebuchet MS"/>
                <a:cs typeface="Trebuchet MS"/>
              </a:rPr>
              <a:t>where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2050" i="1" spc="-50" dirty="0">
                <a:latin typeface="Times New Roman"/>
                <a:cs typeface="Times New Roman"/>
              </a:rPr>
              <a:t>F</a:t>
            </a:r>
            <a:r>
              <a:rPr sz="2050" spc="-50" dirty="0">
                <a:latin typeface="Cambria"/>
                <a:cs typeface="Cambria"/>
              </a:rPr>
              <a:t>(</a:t>
            </a:r>
            <a:r>
              <a:rPr sz="2050" spc="-30" dirty="0">
                <a:latin typeface="Cambria"/>
                <a:cs typeface="Cambria"/>
              </a:rPr>
              <a:t> </a:t>
            </a:r>
            <a:r>
              <a:rPr sz="2050" spc="-330" dirty="0">
                <a:latin typeface="Lucida Sans Unicode"/>
                <a:cs typeface="Lucida Sans Unicode"/>
              </a:rPr>
              <a:t>⋅</a:t>
            </a:r>
            <a:r>
              <a:rPr lang="en-US" sz="2050" spc="-330" dirty="0">
                <a:latin typeface="Lucida Sans Unicode"/>
                <a:cs typeface="Lucida Sans Unicode"/>
              </a:rPr>
              <a:t> )</a:t>
            </a:r>
            <a:endParaRPr sz="205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8288" y="4518276"/>
            <a:ext cx="9217660" cy="144399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254000" indent="-216535">
              <a:lnSpc>
                <a:spcPct val="100000"/>
              </a:lnSpc>
              <a:spcBef>
                <a:spcPts val="1385"/>
              </a:spcBef>
              <a:buSzPct val="123529"/>
              <a:buChar char="•"/>
              <a:tabLst>
                <a:tab pos="254635" algn="l"/>
              </a:tabLst>
            </a:pPr>
            <a:r>
              <a:rPr sz="1700" spc="-40" dirty="0">
                <a:latin typeface="Trebuchet MS"/>
                <a:cs typeface="Trebuchet MS"/>
              </a:rPr>
              <a:t>Lifting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5" dirty="0">
                <a:latin typeface="Trebuchet MS"/>
                <a:cs typeface="Trebuchet MS"/>
              </a:rPr>
              <a:t>operation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to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represent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in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linear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60" dirty="0">
                <a:latin typeface="Trebuchet MS"/>
                <a:cs typeface="Trebuchet MS"/>
              </a:rPr>
              <a:t>space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using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an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observable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function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2050" i="1" spc="-80" dirty="0">
                <a:latin typeface="Arial"/>
                <a:cs typeface="Arial"/>
              </a:rPr>
              <a:t>φ</a:t>
            </a:r>
            <a:r>
              <a:rPr sz="2050" spc="-80" dirty="0">
                <a:latin typeface="Cambria"/>
                <a:cs typeface="Cambria"/>
              </a:rPr>
              <a:t>(</a:t>
            </a:r>
            <a:r>
              <a:rPr sz="2050" spc="10" dirty="0">
                <a:latin typeface="Cambria"/>
                <a:cs typeface="Cambria"/>
              </a:rPr>
              <a:t> </a:t>
            </a:r>
            <a:r>
              <a:rPr sz="2050" spc="-330" dirty="0">
                <a:latin typeface="Lucida Sans Unicode"/>
                <a:cs typeface="Lucida Sans Unicode"/>
              </a:rPr>
              <a:t>⋅</a:t>
            </a:r>
            <a:r>
              <a:rPr sz="2050" spc="-185" dirty="0">
                <a:latin typeface="Lucida Sans Unicode"/>
                <a:cs typeface="Lucida Sans Unicode"/>
              </a:rPr>
              <a:t> </a:t>
            </a:r>
            <a:r>
              <a:rPr sz="2050" spc="-125" dirty="0">
                <a:latin typeface="Cambria"/>
                <a:cs typeface="Cambria"/>
              </a:rPr>
              <a:t>)</a:t>
            </a:r>
            <a:r>
              <a:rPr sz="1700" spc="-125" dirty="0">
                <a:latin typeface="Trebuchet MS"/>
                <a:cs typeface="Trebuchet MS"/>
              </a:rPr>
              <a:t>,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which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gives</a:t>
            </a:r>
            <a:endParaRPr sz="1700">
              <a:latin typeface="Trebuchet MS"/>
              <a:cs typeface="Trebuchet MS"/>
            </a:endParaRPr>
          </a:p>
          <a:p>
            <a:pPr marL="756285" lvl="1" indent="-216535">
              <a:lnSpc>
                <a:spcPct val="100000"/>
              </a:lnSpc>
              <a:spcBef>
                <a:spcPts val="1350"/>
              </a:spcBef>
              <a:buSzPct val="102439"/>
              <a:buFont typeface="Trebuchet MS"/>
              <a:buChar char="•"/>
              <a:tabLst>
                <a:tab pos="756920" algn="l"/>
              </a:tabLst>
            </a:pPr>
            <a:r>
              <a:rPr sz="2050" b="1" dirty="0">
                <a:latin typeface="Times New Roman"/>
                <a:cs typeface="Times New Roman"/>
              </a:rPr>
              <a:t>z</a:t>
            </a:r>
            <a:r>
              <a:rPr sz="2175" i="1" baseline="-19157" dirty="0">
                <a:latin typeface="Times New Roman"/>
                <a:cs typeface="Times New Roman"/>
              </a:rPr>
              <a:t>t</a:t>
            </a:r>
            <a:r>
              <a:rPr sz="2175" i="1" spc="330" baseline="-19157" dirty="0">
                <a:latin typeface="Times New Roman"/>
                <a:cs typeface="Times New Roman"/>
              </a:rPr>
              <a:t> </a:t>
            </a:r>
            <a:r>
              <a:rPr sz="2050" spc="270" dirty="0">
                <a:latin typeface="Cambria"/>
                <a:cs typeface="Cambria"/>
              </a:rPr>
              <a:t>=</a:t>
            </a:r>
            <a:r>
              <a:rPr sz="2050" spc="120" dirty="0">
                <a:latin typeface="Cambria"/>
                <a:cs typeface="Cambria"/>
              </a:rPr>
              <a:t> </a:t>
            </a:r>
            <a:r>
              <a:rPr sz="2050" i="1" spc="-45" dirty="0">
                <a:latin typeface="Arial"/>
                <a:cs typeface="Arial"/>
              </a:rPr>
              <a:t>φ</a:t>
            </a:r>
            <a:r>
              <a:rPr sz="2050" spc="-45" dirty="0">
                <a:latin typeface="Cambria"/>
                <a:cs typeface="Cambria"/>
              </a:rPr>
              <a:t>(</a:t>
            </a:r>
            <a:r>
              <a:rPr sz="2050" i="1" spc="-45" dirty="0">
                <a:latin typeface="Times New Roman"/>
                <a:cs typeface="Times New Roman"/>
              </a:rPr>
              <a:t>y</a:t>
            </a:r>
            <a:r>
              <a:rPr sz="2175" i="1" spc="-67" baseline="-19157" dirty="0">
                <a:latin typeface="Times New Roman"/>
                <a:cs typeface="Times New Roman"/>
              </a:rPr>
              <a:t>t</a:t>
            </a:r>
            <a:r>
              <a:rPr sz="2050" spc="-45" dirty="0">
                <a:latin typeface="Cambria"/>
                <a:cs typeface="Cambria"/>
              </a:rPr>
              <a:t>)</a:t>
            </a:r>
            <a:r>
              <a:rPr sz="2050" spc="114" dirty="0">
                <a:latin typeface="Cambria"/>
                <a:cs typeface="Cambria"/>
              </a:rPr>
              <a:t> </a:t>
            </a:r>
            <a:r>
              <a:rPr sz="2050" spc="-225" dirty="0">
                <a:latin typeface="Lucida Sans Unicode"/>
                <a:cs typeface="Lucida Sans Unicode"/>
              </a:rPr>
              <a:t>∈</a:t>
            </a:r>
            <a:r>
              <a:rPr sz="2050" spc="-75" dirty="0">
                <a:latin typeface="Lucida Sans Unicode"/>
                <a:cs typeface="Lucida Sans Unicode"/>
              </a:rPr>
              <a:t> ℝ</a:t>
            </a:r>
            <a:r>
              <a:rPr sz="2175" i="1" spc="-112" baseline="28735" dirty="0">
                <a:latin typeface="Times New Roman"/>
                <a:cs typeface="Times New Roman"/>
              </a:rPr>
              <a:t>k</a:t>
            </a:r>
            <a:r>
              <a:rPr sz="1700" spc="-75" dirty="0">
                <a:latin typeface="Trebuchet MS"/>
                <a:cs typeface="Trebuchet MS"/>
              </a:rPr>
              <a:t>,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where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k</a:t>
            </a:r>
            <a:r>
              <a:rPr sz="2050" i="1" spc="-40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can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be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infinite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dimensional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5" dirty="0">
                <a:latin typeface="Trebuchet MS"/>
                <a:cs typeface="Trebuchet MS"/>
              </a:rPr>
              <a:t>long.</a:t>
            </a:r>
            <a:endParaRPr sz="1700">
              <a:latin typeface="Trebuchet MS"/>
              <a:cs typeface="Trebuchet MS"/>
            </a:endParaRPr>
          </a:p>
          <a:p>
            <a:pPr marL="756285" lvl="1" indent="-216535">
              <a:lnSpc>
                <a:spcPct val="100000"/>
              </a:lnSpc>
              <a:spcBef>
                <a:spcPts val="1490"/>
              </a:spcBef>
              <a:buSzPct val="123529"/>
              <a:buChar char="•"/>
              <a:tabLst>
                <a:tab pos="756920" algn="l"/>
              </a:tabLst>
            </a:pPr>
            <a:r>
              <a:rPr sz="1700" spc="-5" dirty="0">
                <a:latin typeface="Trebuchet MS"/>
                <a:cs typeface="Trebuchet MS"/>
              </a:rPr>
              <a:t>The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5" dirty="0">
                <a:latin typeface="Trebuchet MS"/>
                <a:cs typeface="Trebuchet MS"/>
              </a:rPr>
              <a:t>mapping,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now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can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be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5" dirty="0">
                <a:latin typeface="Trebuchet MS"/>
                <a:cs typeface="Trebuchet MS"/>
              </a:rPr>
              <a:t>given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40" dirty="0">
                <a:latin typeface="Trebuchet MS"/>
                <a:cs typeface="Trebuchet MS"/>
              </a:rPr>
              <a:t>using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a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linear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operation,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890" y="5958124"/>
            <a:ext cx="2583815" cy="94424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756285" indent="-216535">
              <a:lnSpc>
                <a:spcPct val="100000"/>
              </a:lnSpc>
              <a:spcBef>
                <a:spcPts val="1220"/>
              </a:spcBef>
              <a:buSzPct val="102439"/>
              <a:buFont typeface="Trebuchet MS"/>
              <a:buChar char="•"/>
              <a:tabLst>
                <a:tab pos="756920" algn="l"/>
              </a:tabLst>
            </a:pPr>
            <a:r>
              <a:rPr sz="2050" b="1" spc="30" dirty="0">
                <a:latin typeface="Times New Roman"/>
                <a:cs typeface="Times New Roman"/>
              </a:rPr>
              <a:t>z</a:t>
            </a:r>
            <a:r>
              <a:rPr sz="2175" i="1" spc="44" baseline="-19157" dirty="0">
                <a:latin typeface="Times New Roman"/>
                <a:cs typeface="Times New Roman"/>
              </a:rPr>
              <a:t>t</a:t>
            </a:r>
            <a:r>
              <a:rPr sz="2175" spc="44" baseline="-19157" dirty="0">
                <a:latin typeface="Cambria"/>
                <a:cs typeface="Cambria"/>
              </a:rPr>
              <a:t>+1</a:t>
            </a:r>
            <a:r>
              <a:rPr sz="2175" spc="345" baseline="-19157" dirty="0">
                <a:latin typeface="Cambria"/>
                <a:cs typeface="Cambria"/>
              </a:rPr>
              <a:t> </a:t>
            </a:r>
            <a:r>
              <a:rPr sz="2050" spc="270" dirty="0">
                <a:latin typeface="Cambria"/>
                <a:cs typeface="Cambria"/>
              </a:rPr>
              <a:t>=</a:t>
            </a:r>
            <a:r>
              <a:rPr sz="2050" spc="100" dirty="0">
                <a:latin typeface="Cambria"/>
                <a:cs typeface="Cambria"/>
              </a:rPr>
              <a:t> </a:t>
            </a:r>
            <a:r>
              <a:rPr sz="2050" b="1" spc="-35" dirty="0">
                <a:latin typeface="Times New Roman"/>
                <a:cs typeface="Times New Roman"/>
              </a:rPr>
              <a:t>Kz</a:t>
            </a:r>
            <a:r>
              <a:rPr sz="2175" i="1" spc="-52" baseline="-19157" dirty="0">
                <a:latin typeface="Times New Roman"/>
                <a:cs typeface="Times New Roman"/>
              </a:rPr>
              <a:t>t</a:t>
            </a:r>
            <a:r>
              <a:rPr sz="1700" spc="-35" dirty="0">
                <a:latin typeface="Trebuchet MS"/>
                <a:cs typeface="Trebuchet MS"/>
              </a:rPr>
              <a:t>,</a:t>
            </a:r>
            <a:r>
              <a:rPr sz="1700" spc="-5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where</a:t>
            </a:r>
            <a:endParaRPr sz="1700">
              <a:latin typeface="Trebuchet MS"/>
              <a:cs typeface="Trebuchet MS"/>
            </a:endParaRPr>
          </a:p>
          <a:p>
            <a:pPr marL="254000" indent="-216535">
              <a:lnSpc>
                <a:spcPct val="100000"/>
              </a:lnSpc>
              <a:spcBef>
                <a:spcPts val="1530"/>
              </a:spcBef>
              <a:buSzPct val="123529"/>
              <a:buChar char="•"/>
              <a:tabLst>
                <a:tab pos="254635" algn="l"/>
              </a:tabLst>
            </a:pPr>
            <a:r>
              <a:rPr sz="1700" spc="-40" dirty="0">
                <a:latin typeface="Trebuchet MS"/>
                <a:cs typeface="Trebuchet MS"/>
              </a:rPr>
              <a:t>Finall</a:t>
            </a:r>
            <a:r>
              <a:rPr sz="1700" spc="-120" dirty="0">
                <a:latin typeface="Trebuchet MS"/>
                <a:cs typeface="Trebuchet MS"/>
              </a:rPr>
              <a:t>y</a:t>
            </a:r>
            <a:r>
              <a:rPr sz="1700" spc="-155" dirty="0">
                <a:latin typeface="Trebuchet MS"/>
                <a:cs typeface="Trebuchet MS"/>
              </a:rPr>
              <a:t>,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5" dirty="0">
                <a:latin typeface="Trebuchet MS"/>
                <a:cs typeface="Trebuchet MS"/>
              </a:rPr>
              <a:t>we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have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6733" y="6144803"/>
            <a:ext cx="25082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" dirty="0">
                <a:latin typeface="Trebuchet MS"/>
                <a:cs typeface="Trebuchet MS"/>
              </a:rPr>
              <a:t>is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the</a:t>
            </a:r>
            <a:r>
              <a:rPr sz="1700" spc="-65" dirty="0">
                <a:latin typeface="Trebuchet MS"/>
                <a:cs typeface="Trebuchet MS"/>
              </a:rPr>
              <a:t> </a:t>
            </a:r>
            <a:r>
              <a:rPr sz="1700" spc="60" dirty="0">
                <a:latin typeface="Trebuchet MS"/>
                <a:cs typeface="Trebuchet MS"/>
              </a:rPr>
              <a:t>Koopman</a:t>
            </a:r>
            <a:r>
              <a:rPr sz="1700" spc="-6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Operator.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3493" y="7039880"/>
            <a:ext cx="622554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690" indent="-276225">
              <a:lnSpc>
                <a:spcPct val="100000"/>
              </a:lnSpc>
              <a:spcBef>
                <a:spcPts val="105"/>
              </a:spcBef>
              <a:buSzPct val="102439"/>
              <a:buFont typeface="Trebuchet MS"/>
              <a:buChar char="•"/>
              <a:tabLst>
                <a:tab pos="313690" algn="l"/>
                <a:tab pos="314325" algn="l"/>
              </a:tabLst>
            </a:pPr>
            <a:r>
              <a:rPr sz="2050" i="1" spc="-125" dirty="0">
                <a:latin typeface="Times New Roman"/>
                <a:cs typeface="Times New Roman"/>
              </a:rPr>
              <a:t>y</a:t>
            </a:r>
            <a:r>
              <a:rPr sz="2175" i="1" spc="-187" baseline="-19157" dirty="0">
                <a:latin typeface="Times New Roman"/>
                <a:cs typeface="Times New Roman"/>
              </a:rPr>
              <a:t>t</a:t>
            </a:r>
            <a:r>
              <a:rPr sz="3075" spc="-187" baseline="1355" dirty="0">
                <a:latin typeface="Lucida Sans Unicode"/>
                <a:cs typeface="Lucida Sans Unicode"/>
              </a:rPr>
              <a:t>̂</a:t>
            </a:r>
            <a:r>
              <a:rPr sz="3075" spc="-412" baseline="1355" dirty="0">
                <a:latin typeface="Lucida Sans Unicode"/>
                <a:cs typeface="Lucida Sans Unicode"/>
              </a:rPr>
              <a:t> </a:t>
            </a:r>
            <a:r>
              <a:rPr sz="2175" spc="89" baseline="-19157" dirty="0">
                <a:latin typeface="Cambria"/>
                <a:cs typeface="Cambria"/>
              </a:rPr>
              <a:t>+1</a:t>
            </a:r>
            <a:r>
              <a:rPr sz="2175" spc="375" baseline="-19157" dirty="0">
                <a:latin typeface="Cambria"/>
                <a:cs typeface="Cambria"/>
              </a:rPr>
              <a:t> </a:t>
            </a:r>
            <a:r>
              <a:rPr sz="2050" spc="270" dirty="0">
                <a:latin typeface="Cambria"/>
                <a:cs typeface="Cambria"/>
              </a:rPr>
              <a:t>=</a:t>
            </a:r>
            <a:r>
              <a:rPr sz="2050" spc="114" dirty="0">
                <a:latin typeface="Cambria"/>
                <a:cs typeface="Cambria"/>
              </a:rPr>
              <a:t> </a:t>
            </a:r>
            <a:r>
              <a:rPr sz="2050" i="1" spc="-55" dirty="0">
                <a:latin typeface="Arial"/>
                <a:cs typeface="Arial"/>
              </a:rPr>
              <a:t>φ</a:t>
            </a:r>
            <a:r>
              <a:rPr sz="2175" spc="-82" baseline="28735" dirty="0">
                <a:latin typeface="Lucida Sans Unicode"/>
                <a:cs typeface="Lucida Sans Unicode"/>
              </a:rPr>
              <a:t>−</a:t>
            </a:r>
            <a:r>
              <a:rPr sz="2175" spc="-82" baseline="28735" dirty="0">
                <a:latin typeface="Cambria"/>
                <a:cs typeface="Cambria"/>
              </a:rPr>
              <a:t>1</a:t>
            </a:r>
            <a:r>
              <a:rPr sz="2050" spc="-55" dirty="0">
                <a:latin typeface="Cambria"/>
                <a:cs typeface="Cambria"/>
              </a:rPr>
              <a:t>(</a:t>
            </a:r>
            <a:r>
              <a:rPr sz="2050" b="1" spc="-55" dirty="0">
                <a:latin typeface="Times New Roman"/>
                <a:cs typeface="Times New Roman"/>
              </a:rPr>
              <a:t>K</a:t>
            </a:r>
            <a:r>
              <a:rPr sz="2050" i="1" spc="-55" dirty="0">
                <a:latin typeface="Arial"/>
                <a:cs typeface="Arial"/>
              </a:rPr>
              <a:t>φ</a:t>
            </a:r>
            <a:r>
              <a:rPr sz="2050" spc="-55" dirty="0">
                <a:latin typeface="Cambria"/>
                <a:cs typeface="Cambria"/>
              </a:rPr>
              <a:t>(</a:t>
            </a:r>
            <a:r>
              <a:rPr sz="2050" i="1" spc="-55" dirty="0">
                <a:latin typeface="Times New Roman"/>
                <a:cs typeface="Times New Roman"/>
              </a:rPr>
              <a:t>y</a:t>
            </a:r>
            <a:r>
              <a:rPr sz="2175" i="1" spc="-82" baseline="-19157" dirty="0">
                <a:latin typeface="Times New Roman"/>
                <a:cs typeface="Times New Roman"/>
              </a:rPr>
              <a:t>t</a:t>
            </a:r>
            <a:r>
              <a:rPr sz="2050" spc="-55" dirty="0">
                <a:latin typeface="Cambria"/>
                <a:cs typeface="Cambria"/>
              </a:rPr>
              <a:t>))</a:t>
            </a:r>
            <a:r>
              <a:rPr sz="2050" spc="25" dirty="0">
                <a:latin typeface="Cambria"/>
                <a:cs typeface="Cambria"/>
              </a:rPr>
              <a:t> </a:t>
            </a:r>
            <a:r>
              <a:rPr sz="1700" dirty="0">
                <a:latin typeface="Trebuchet MS"/>
                <a:cs typeface="Trebuchet MS"/>
              </a:rPr>
              <a:t>which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represents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a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one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step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prediction.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6290" y="7586025"/>
            <a:ext cx="9790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00"/>
              </a:spcBef>
              <a:buSzPct val="123529"/>
              <a:buChar char="•"/>
              <a:tabLst>
                <a:tab pos="229235" algn="l"/>
                <a:tab pos="5408930" algn="l"/>
              </a:tabLst>
            </a:pPr>
            <a:r>
              <a:rPr sz="1700" spc="5" dirty="0">
                <a:latin typeface="Trebuchet MS"/>
                <a:cs typeface="Trebuchet MS"/>
              </a:rPr>
              <a:t>We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can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exploit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the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property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of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the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linearity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to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make	</a:t>
            </a:r>
            <a:r>
              <a:rPr sz="1700" spc="-55" dirty="0">
                <a:latin typeface="Trebuchet MS"/>
                <a:cs typeface="Trebuchet MS"/>
              </a:rPr>
              <a:t>time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step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predictions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by</a:t>
            </a:r>
            <a:r>
              <a:rPr sz="1700" spc="-5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sampling</a:t>
            </a:r>
            <a:r>
              <a:rPr sz="1700" spc="-4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multiplying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8893" y="9178203"/>
            <a:ext cx="11874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37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7009" y="7737383"/>
            <a:ext cx="2728595" cy="2012089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10"/>
              </a:spcBef>
              <a:tabLst>
                <a:tab pos="665480" algn="l"/>
                <a:tab pos="1530985" algn="l"/>
              </a:tabLst>
            </a:pPr>
            <a:r>
              <a:rPr lang="en-IN" sz="1600" spc="-45" dirty="0">
                <a:latin typeface="Trebuchet MS"/>
                <a:cs typeface="Trebuchet MS"/>
              </a:rPr>
              <a:t>T</a:t>
            </a:r>
            <a:r>
              <a:rPr sz="1600" spc="-45" dirty="0">
                <a:latin typeface="Trebuchet MS"/>
                <a:cs typeface="Trebuchet MS"/>
              </a:rPr>
              <a:t>he</a:t>
            </a:r>
            <a:r>
              <a:rPr lang="en-US" sz="1600" spc="-4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matrix</a:t>
            </a:r>
            <a:r>
              <a:rPr lang="en-US" sz="1600" spc="-4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times.</a:t>
            </a:r>
            <a:endParaRPr sz="1600" dirty="0">
              <a:latin typeface="Trebuchet MS"/>
              <a:cs typeface="Trebuchet MS"/>
            </a:endParaRPr>
          </a:p>
          <a:p>
            <a:pPr marL="683895">
              <a:lnSpc>
                <a:spcPct val="100000"/>
              </a:lnSpc>
              <a:spcBef>
                <a:spcPts val="1230"/>
              </a:spcBef>
            </a:pP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i="1" spc="-569" baseline="-19157" dirty="0">
                <a:latin typeface="Times New Roman"/>
                <a:cs typeface="Times New Roman"/>
              </a:rPr>
              <a:t>t</a:t>
            </a:r>
            <a:r>
              <a:rPr sz="2800" baseline="1355" dirty="0">
                <a:latin typeface="Lucida Sans Unicode"/>
                <a:cs typeface="Lucida Sans Unicode"/>
              </a:rPr>
              <a:t>̂</a:t>
            </a:r>
            <a:r>
              <a:rPr sz="2800" spc="-412" baseline="1355" dirty="0">
                <a:latin typeface="Lucida Sans Unicode"/>
                <a:cs typeface="Lucida Sans Unicode"/>
              </a:rPr>
              <a:t> </a:t>
            </a:r>
            <a:r>
              <a:rPr sz="2000" spc="292" baseline="-19157" dirty="0">
                <a:latin typeface="Cambria"/>
                <a:cs typeface="Cambria"/>
              </a:rPr>
              <a:t>+</a:t>
            </a:r>
            <a:r>
              <a:rPr sz="2000" spc="-112" baseline="-19157" dirty="0">
                <a:latin typeface="Cambria"/>
                <a:cs typeface="Cambria"/>
              </a:rPr>
              <a:t>1</a:t>
            </a:r>
            <a:r>
              <a:rPr sz="2000" baseline="-19157" dirty="0">
                <a:latin typeface="Cambria"/>
                <a:cs typeface="Cambria"/>
              </a:rPr>
              <a:t> </a:t>
            </a:r>
            <a:r>
              <a:rPr sz="2000" spc="-104" baseline="-19157" dirty="0">
                <a:latin typeface="Cambria"/>
                <a:cs typeface="Cambria"/>
              </a:rPr>
              <a:t> </a:t>
            </a:r>
            <a:r>
              <a:rPr sz="2000" spc="270" dirty="0">
                <a:latin typeface="Cambria"/>
                <a:cs typeface="Cambria"/>
              </a:rPr>
              <a:t>=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i="1" spc="45" dirty="0">
                <a:latin typeface="Arial"/>
                <a:cs typeface="Arial"/>
              </a:rPr>
              <a:t>φ</a:t>
            </a:r>
            <a:r>
              <a:rPr sz="2000" spc="-232" baseline="28735" dirty="0">
                <a:latin typeface="Lucida Sans Unicode"/>
                <a:cs typeface="Lucida Sans Unicode"/>
              </a:rPr>
              <a:t>−</a:t>
            </a:r>
            <a:r>
              <a:rPr sz="2000" spc="-112" baseline="28735" dirty="0">
                <a:latin typeface="Cambria"/>
                <a:cs typeface="Cambria"/>
              </a:rPr>
              <a:t>1</a:t>
            </a:r>
            <a:r>
              <a:rPr sz="2000" spc="-100" dirty="0">
                <a:latin typeface="Cambria"/>
                <a:cs typeface="Cambria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r>
              <a:rPr sz="2000" i="1" spc="-60" dirty="0">
                <a:latin typeface="Arial"/>
                <a:cs typeface="Arial"/>
              </a:rPr>
              <a:t>φ</a:t>
            </a:r>
            <a:r>
              <a:rPr sz="2000" spc="-30" dirty="0">
                <a:latin typeface="Cambria"/>
                <a:cs typeface="Cambria"/>
              </a:rPr>
              <a:t>(</a:t>
            </a:r>
            <a:r>
              <a:rPr sz="2000" i="1" spc="-75" dirty="0">
                <a:latin typeface="Times New Roman"/>
                <a:cs typeface="Times New Roman"/>
              </a:rPr>
              <a:t>y</a:t>
            </a:r>
            <a:r>
              <a:rPr sz="2000" i="1" spc="67" baseline="-19157" dirty="0">
                <a:latin typeface="Times New Roman"/>
                <a:cs typeface="Times New Roman"/>
              </a:rPr>
              <a:t>t</a:t>
            </a:r>
            <a:r>
              <a:rPr sz="2000" spc="-100" dirty="0">
                <a:latin typeface="Cambria"/>
                <a:cs typeface="Cambria"/>
              </a:rPr>
              <a:t>))</a:t>
            </a:r>
            <a:endParaRPr sz="2000" dirty="0">
              <a:latin typeface="Cambria"/>
              <a:cs typeface="Cambria"/>
            </a:endParaRPr>
          </a:p>
          <a:p>
            <a:pPr marL="591185">
              <a:lnSpc>
                <a:spcPct val="100000"/>
              </a:lnSpc>
              <a:spcBef>
                <a:spcPts val="885"/>
              </a:spcBef>
            </a:pP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i="1" spc="-569" baseline="-19157" dirty="0">
                <a:latin typeface="Times New Roman"/>
                <a:cs typeface="Times New Roman"/>
              </a:rPr>
              <a:t>t</a:t>
            </a:r>
            <a:r>
              <a:rPr sz="2800" baseline="1355" dirty="0">
                <a:latin typeface="Lucida Sans Unicode"/>
                <a:cs typeface="Lucida Sans Unicode"/>
              </a:rPr>
              <a:t>̂</a:t>
            </a:r>
            <a:r>
              <a:rPr sz="2800" spc="-412" baseline="1355" dirty="0">
                <a:latin typeface="Lucida Sans Unicode"/>
                <a:cs typeface="Lucida Sans Unicode"/>
              </a:rPr>
              <a:t> </a:t>
            </a:r>
            <a:r>
              <a:rPr sz="2000" spc="292" baseline="-19157" dirty="0">
                <a:latin typeface="Cambria"/>
                <a:cs typeface="Cambria"/>
              </a:rPr>
              <a:t>+</a:t>
            </a:r>
            <a:r>
              <a:rPr sz="2000" spc="-112" baseline="-19157" dirty="0">
                <a:latin typeface="Cambria"/>
                <a:cs typeface="Cambria"/>
              </a:rPr>
              <a:t>2</a:t>
            </a:r>
            <a:r>
              <a:rPr sz="2000" baseline="-19157" dirty="0">
                <a:latin typeface="Cambria"/>
                <a:cs typeface="Cambria"/>
              </a:rPr>
              <a:t> </a:t>
            </a:r>
            <a:r>
              <a:rPr sz="2000" spc="-104" baseline="-19157" dirty="0">
                <a:latin typeface="Cambria"/>
                <a:cs typeface="Cambria"/>
              </a:rPr>
              <a:t> </a:t>
            </a:r>
            <a:r>
              <a:rPr sz="2000" spc="270" dirty="0">
                <a:latin typeface="Cambria"/>
                <a:cs typeface="Cambria"/>
              </a:rPr>
              <a:t>=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i="1" spc="45" dirty="0">
                <a:latin typeface="Arial"/>
                <a:cs typeface="Arial"/>
              </a:rPr>
              <a:t>φ</a:t>
            </a:r>
            <a:r>
              <a:rPr sz="2000" spc="-232" baseline="28735" dirty="0">
                <a:latin typeface="Lucida Sans Unicode"/>
                <a:cs typeface="Lucida Sans Unicode"/>
              </a:rPr>
              <a:t>−</a:t>
            </a:r>
            <a:r>
              <a:rPr sz="2000" spc="-112" baseline="28735" dirty="0">
                <a:latin typeface="Cambria"/>
                <a:cs typeface="Cambria"/>
              </a:rPr>
              <a:t>1</a:t>
            </a:r>
            <a:r>
              <a:rPr sz="2000" spc="-100" dirty="0">
                <a:latin typeface="Cambria"/>
                <a:cs typeface="Cambria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r>
              <a:rPr sz="2000" spc="-112" baseline="28735" dirty="0">
                <a:latin typeface="Cambria"/>
                <a:cs typeface="Cambria"/>
              </a:rPr>
              <a:t>2</a:t>
            </a:r>
            <a:r>
              <a:rPr sz="2000" i="1" spc="-60" dirty="0">
                <a:latin typeface="Arial"/>
                <a:cs typeface="Arial"/>
              </a:rPr>
              <a:t>φ</a:t>
            </a:r>
            <a:r>
              <a:rPr sz="2000" spc="-30" dirty="0">
                <a:latin typeface="Cambria"/>
                <a:cs typeface="Cambria"/>
              </a:rPr>
              <a:t>(</a:t>
            </a:r>
            <a:r>
              <a:rPr sz="2000" i="1" spc="-75" dirty="0">
                <a:latin typeface="Times New Roman"/>
                <a:cs typeface="Times New Roman"/>
              </a:rPr>
              <a:t>y</a:t>
            </a:r>
            <a:r>
              <a:rPr sz="2000" i="1" spc="67" baseline="-19157" dirty="0">
                <a:latin typeface="Times New Roman"/>
                <a:cs typeface="Times New Roman"/>
              </a:rPr>
              <a:t>t</a:t>
            </a:r>
            <a:r>
              <a:rPr sz="2000" spc="-100" dirty="0">
                <a:latin typeface="Cambria"/>
                <a:cs typeface="Cambria"/>
              </a:rPr>
              <a:t>))</a:t>
            </a:r>
            <a:endParaRPr sz="2000" dirty="0">
              <a:latin typeface="Cambria"/>
              <a:cs typeface="Cambria"/>
            </a:endParaRPr>
          </a:p>
          <a:p>
            <a:pPr marR="115570" algn="r">
              <a:lnSpc>
                <a:spcPct val="100000"/>
              </a:lnSpc>
              <a:spcBef>
                <a:spcPts val="390"/>
              </a:spcBef>
            </a:pPr>
            <a:r>
              <a:rPr sz="2000" spc="-580" dirty="0">
                <a:latin typeface="Lucida Sans Unicode"/>
                <a:cs typeface="Lucida Sans Unicode"/>
              </a:rPr>
              <a:t>⋮</a:t>
            </a:r>
            <a:endParaRPr sz="2000" dirty="0">
              <a:latin typeface="Lucida Sans Unicode"/>
              <a:cs typeface="Lucida Sans Unicode"/>
            </a:endParaRPr>
          </a:p>
          <a:p>
            <a:pPr marL="540385">
              <a:lnSpc>
                <a:spcPct val="100000"/>
              </a:lnSpc>
              <a:spcBef>
                <a:spcPts val="530"/>
              </a:spcBef>
            </a:pP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i="1" spc="-569" baseline="-19157" dirty="0">
                <a:latin typeface="Times New Roman"/>
                <a:cs typeface="Times New Roman"/>
              </a:rPr>
              <a:t>t</a:t>
            </a:r>
            <a:r>
              <a:rPr sz="2800" baseline="1355" dirty="0">
                <a:latin typeface="Lucida Sans Unicode"/>
                <a:cs typeface="Lucida Sans Unicode"/>
              </a:rPr>
              <a:t>̂</a:t>
            </a:r>
            <a:r>
              <a:rPr sz="2800" spc="-412" baseline="1355" dirty="0">
                <a:latin typeface="Lucida Sans Unicode"/>
                <a:cs typeface="Lucida Sans Unicode"/>
              </a:rPr>
              <a:t> </a:t>
            </a:r>
            <a:r>
              <a:rPr sz="2000" spc="292" baseline="-19157" dirty="0">
                <a:latin typeface="Cambria"/>
                <a:cs typeface="Cambria"/>
              </a:rPr>
              <a:t>+</a:t>
            </a:r>
            <a:r>
              <a:rPr sz="2000" i="1" spc="7" baseline="-19157" dirty="0">
                <a:latin typeface="Times New Roman"/>
                <a:cs typeface="Times New Roman"/>
              </a:rPr>
              <a:t>T</a:t>
            </a:r>
            <a:r>
              <a:rPr sz="2000" i="1" baseline="-19157" dirty="0">
                <a:latin typeface="Times New Roman"/>
                <a:cs typeface="Times New Roman"/>
              </a:rPr>
              <a:t> </a:t>
            </a:r>
            <a:r>
              <a:rPr sz="2000" i="1" spc="-89" baseline="-19157" dirty="0">
                <a:latin typeface="Times New Roman"/>
                <a:cs typeface="Times New Roman"/>
              </a:rPr>
              <a:t> </a:t>
            </a:r>
            <a:r>
              <a:rPr sz="2000" spc="270" dirty="0">
                <a:latin typeface="Cambria"/>
                <a:cs typeface="Cambria"/>
              </a:rPr>
              <a:t>=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i="1" spc="45" dirty="0">
                <a:latin typeface="Arial"/>
                <a:cs typeface="Arial"/>
              </a:rPr>
              <a:t>φ</a:t>
            </a:r>
            <a:r>
              <a:rPr sz="2000" spc="-232" baseline="28735" dirty="0">
                <a:latin typeface="Lucida Sans Unicode"/>
                <a:cs typeface="Lucida Sans Unicode"/>
              </a:rPr>
              <a:t>−</a:t>
            </a:r>
            <a:r>
              <a:rPr sz="2000" spc="-112" baseline="28735" dirty="0">
                <a:latin typeface="Cambria"/>
                <a:cs typeface="Cambria"/>
              </a:rPr>
              <a:t>1</a:t>
            </a:r>
            <a:r>
              <a:rPr sz="2000" spc="-100" dirty="0">
                <a:latin typeface="Cambria"/>
                <a:cs typeface="Cambria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K</a:t>
            </a:r>
            <a:r>
              <a:rPr sz="2000" i="1" spc="209" baseline="28735" dirty="0">
                <a:latin typeface="Times New Roman"/>
                <a:cs typeface="Times New Roman"/>
              </a:rPr>
              <a:t>T</a:t>
            </a:r>
            <a:r>
              <a:rPr sz="2000" i="1" spc="-60" dirty="0">
                <a:latin typeface="Arial"/>
                <a:cs typeface="Arial"/>
              </a:rPr>
              <a:t>φ</a:t>
            </a:r>
            <a:r>
              <a:rPr sz="2000" spc="-30" dirty="0">
                <a:latin typeface="Cambria"/>
                <a:cs typeface="Cambria"/>
              </a:rPr>
              <a:t>(</a:t>
            </a:r>
            <a:r>
              <a:rPr sz="2000" i="1" spc="-75" dirty="0">
                <a:latin typeface="Times New Roman"/>
                <a:cs typeface="Times New Roman"/>
              </a:rPr>
              <a:t>y</a:t>
            </a:r>
            <a:r>
              <a:rPr sz="2000" i="1" spc="67" baseline="-19157" dirty="0">
                <a:latin typeface="Times New Roman"/>
                <a:cs typeface="Times New Roman"/>
              </a:rPr>
              <a:t>t</a:t>
            </a:r>
            <a:r>
              <a:rPr sz="2000" spc="-100" dirty="0">
                <a:latin typeface="Cambria"/>
                <a:cs typeface="Cambria"/>
              </a:rPr>
              <a:t>))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6139" y="4142020"/>
            <a:ext cx="2020880" cy="27433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842406" y="7040257"/>
            <a:ext cx="6348730" cy="1172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37945">
              <a:lnSpc>
                <a:spcPct val="100000"/>
              </a:lnSpc>
              <a:spcBef>
                <a:spcPts val="114"/>
              </a:spcBef>
            </a:pPr>
            <a:r>
              <a:rPr sz="2950" b="1" spc="-5" dirty="0">
                <a:latin typeface="Arial"/>
                <a:cs typeface="Arial"/>
              </a:rPr>
              <a:t>B.O.</a:t>
            </a:r>
            <a:r>
              <a:rPr sz="2950" b="1" spc="-15" dirty="0">
                <a:latin typeface="Arial"/>
                <a:cs typeface="Arial"/>
              </a:rPr>
              <a:t> </a:t>
            </a:r>
            <a:r>
              <a:rPr sz="2950" b="1" spc="15" dirty="0">
                <a:latin typeface="Arial"/>
                <a:cs typeface="Arial"/>
              </a:rPr>
              <a:t>Koopman</a:t>
            </a:r>
            <a:r>
              <a:rPr sz="2950" b="1" spc="-10" dirty="0">
                <a:latin typeface="Arial"/>
                <a:cs typeface="Arial"/>
              </a:rPr>
              <a:t> </a:t>
            </a:r>
            <a:r>
              <a:rPr sz="2950" b="1" spc="-30" dirty="0">
                <a:latin typeface="Arial"/>
                <a:cs typeface="Arial"/>
              </a:rPr>
              <a:t>(1931)</a:t>
            </a:r>
            <a:endParaRPr sz="2950">
              <a:latin typeface="Arial"/>
              <a:cs typeface="Arial"/>
            </a:endParaRPr>
          </a:p>
          <a:p>
            <a:pPr marL="1368425" marR="5080" indent="-1356360">
              <a:lnSpc>
                <a:spcPts val="1789"/>
              </a:lnSpc>
              <a:spcBef>
                <a:spcPts val="1925"/>
              </a:spcBef>
            </a:pPr>
            <a:r>
              <a:rPr sz="1650" spc="-110" dirty="0">
                <a:latin typeface="Trebuchet MS"/>
                <a:cs typeface="Trebuchet MS"/>
              </a:rPr>
              <a:t>“It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25" dirty="0">
                <a:latin typeface="Trebuchet MS"/>
                <a:cs typeface="Trebuchet MS"/>
              </a:rPr>
              <a:t>is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30" dirty="0">
                <a:latin typeface="Trebuchet MS"/>
                <a:cs typeface="Trebuchet MS"/>
              </a:rPr>
              <a:t>possible</a:t>
            </a:r>
            <a:r>
              <a:rPr sz="1650" spc="-40" dirty="0">
                <a:latin typeface="Trebuchet MS"/>
                <a:cs typeface="Trebuchet MS"/>
              </a:rPr>
              <a:t> to </a:t>
            </a:r>
            <a:r>
              <a:rPr sz="1650" spc="-125" dirty="0">
                <a:latin typeface="Trebuchet MS"/>
                <a:cs typeface="Trebuchet MS"/>
              </a:rPr>
              <a:t>r</a:t>
            </a:r>
            <a:r>
              <a:rPr sz="1650" spc="-20" dirty="0">
                <a:latin typeface="Trebuchet MS"/>
                <a:cs typeface="Trebuchet MS"/>
              </a:rPr>
              <a:t>ep</a:t>
            </a:r>
            <a:r>
              <a:rPr sz="1650" spc="-45" dirty="0">
                <a:latin typeface="Trebuchet MS"/>
                <a:cs typeface="Trebuchet MS"/>
              </a:rPr>
              <a:t>r</a:t>
            </a:r>
            <a:r>
              <a:rPr sz="1650" dirty="0">
                <a:latin typeface="Trebuchet MS"/>
                <a:cs typeface="Trebuchet MS"/>
              </a:rPr>
              <a:t>esent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15" dirty="0">
                <a:latin typeface="Trebuchet MS"/>
                <a:cs typeface="Trebuchet MS"/>
              </a:rPr>
              <a:t>a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nonlinear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dynamical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35" dirty="0">
                <a:latin typeface="Trebuchet MS"/>
                <a:cs typeface="Trebuchet MS"/>
              </a:rPr>
              <a:t>system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in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terms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of  </a:t>
            </a:r>
            <a:r>
              <a:rPr sz="1650" spc="15" dirty="0">
                <a:latin typeface="Trebuchet MS"/>
                <a:cs typeface="Trebuchet MS"/>
              </a:rPr>
              <a:t>an</a:t>
            </a:r>
            <a:r>
              <a:rPr sz="1650" spc="-45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infinite-dimensional</a:t>
            </a:r>
            <a:r>
              <a:rPr sz="1650" spc="-45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linear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operator”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56402" y="10819703"/>
            <a:ext cx="186690" cy="2451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1450" spc="60" dirty="0">
                <a:latin typeface="Trebuchet MS"/>
                <a:cs typeface="Trebuchet MS"/>
              </a:rPr>
              <a:t>7</a:t>
            </a:fld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5657194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Approximating</a:t>
            </a:r>
            <a:r>
              <a:rPr spc="-285" dirty="0"/>
              <a:t> </a:t>
            </a:r>
            <a:r>
              <a:rPr spc="-50" dirty="0"/>
              <a:t>the</a:t>
            </a:r>
            <a:r>
              <a:rPr spc="-280" dirty="0"/>
              <a:t> </a:t>
            </a:r>
            <a:r>
              <a:rPr spc="-105" dirty="0"/>
              <a:t>Koopman</a:t>
            </a:r>
            <a:r>
              <a:rPr spc="-280" dirty="0"/>
              <a:t> </a:t>
            </a:r>
            <a:r>
              <a:rPr spc="-95" dirty="0"/>
              <a:t>Operator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pc="-50" dirty="0"/>
              <a:t>Neural</a:t>
            </a:r>
            <a:r>
              <a:rPr spc="-185" dirty="0"/>
              <a:t> </a:t>
            </a:r>
            <a:r>
              <a:rPr spc="5" dirty="0"/>
              <a:t>Network</a:t>
            </a:r>
            <a:r>
              <a:rPr spc="-180" dirty="0"/>
              <a:t> </a:t>
            </a:r>
            <a:r>
              <a:rPr spc="-70" dirty="0"/>
              <a:t>approach</a:t>
            </a:r>
          </a:p>
          <a:p>
            <a:pPr marL="514984" marR="5080" indent="-502920">
              <a:lnSpc>
                <a:spcPts val="4240"/>
              </a:lnSpc>
              <a:spcBef>
                <a:spcPts val="225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b="0" spc="15" dirty="0">
                <a:solidFill>
                  <a:srgbClr val="000000"/>
                </a:solidFill>
                <a:latin typeface="Trebuchet MS"/>
                <a:cs typeface="Trebuchet MS"/>
              </a:rPr>
              <a:t>We </a:t>
            </a:r>
            <a:r>
              <a:rPr sz="3950" b="0" spc="145" dirty="0">
                <a:solidFill>
                  <a:srgbClr val="000000"/>
                </a:solidFill>
                <a:latin typeface="Trebuchet MS"/>
                <a:cs typeface="Trebuchet MS"/>
              </a:rPr>
              <a:t>do </a:t>
            </a:r>
            <a:r>
              <a:rPr sz="3950" b="0" spc="-45" dirty="0">
                <a:solidFill>
                  <a:srgbClr val="000000"/>
                </a:solidFill>
                <a:latin typeface="Trebuchet MS"/>
                <a:cs typeface="Trebuchet MS"/>
              </a:rPr>
              <a:t>not </a:t>
            </a:r>
            <a:r>
              <a:rPr sz="3950" b="0" spc="175" dirty="0">
                <a:solidFill>
                  <a:srgbClr val="000000"/>
                </a:solidFill>
                <a:latin typeface="Trebuchet MS"/>
                <a:cs typeface="Trebuchet MS"/>
              </a:rPr>
              <a:t>discuss </a:t>
            </a:r>
            <a:r>
              <a:rPr sz="3950" b="0" spc="-105" dirty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sz="3950" b="0" spc="-10" dirty="0">
                <a:solidFill>
                  <a:srgbClr val="000000"/>
                </a:solidFill>
                <a:latin typeface="Trebuchet MS"/>
                <a:cs typeface="Trebuchet MS"/>
              </a:rPr>
              <a:t>previously </a:t>
            </a:r>
            <a:r>
              <a:rPr sz="3950" b="0" spc="100" dirty="0">
                <a:solidFill>
                  <a:srgbClr val="000000"/>
                </a:solidFill>
                <a:latin typeface="Trebuchet MS"/>
                <a:cs typeface="Trebuchet MS"/>
              </a:rPr>
              <a:t>proposed </a:t>
            </a:r>
            <a:r>
              <a:rPr sz="3950" b="0" spc="80" dirty="0">
                <a:solidFill>
                  <a:srgbClr val="000000"/>
                </a:solidFill>
                <a:latin typeface="Trebuchet MS"/>
                <a:cs typeface="Trebuchet MS"/>
              </a:rPr>
              <a:t>approaches </a:t>
            </a:r>
            <a:r>
              <a:rPr sz="3950" b="0" spc="155" dirty="0">
                <a:solidFill>
                  <a:srgbClr val="000000"/>
                </a:solidFill>
                <a:latin typeface="Trebuchet MS"/>
                <a:cs typeface="Trebuchet MS"/>
              </a:rPr>
              <a:t>such </a:t>
            </a:r>
            <a:r>
              <a:rPr sz="3950" b="0" spc="210" dirty="0">
                <a:solidFill>
                  <a:srgbClr val="000000"/>
                </a:solidFill>
                <a:latin typeface="Trebuchet MS"/>
                <a:cs typeface="Trebuchet MS"/>
              </a:rPr>
              <a:t>as </a:t>
            </a:r>
            <a:r>
              <a:rPr sz="3950" b="0" spc="70" dirty="0">
                <a:solidFill>
                  <a:srgbClr val="000000"/>
                </a:solidFill>
                <a:latin typeface="Trebuchet MS"/>
                <a:cs typeface="Trebuchet MS"/>
              </a:rPr>
              <a:t>Dynamic </a:t>
            </a:r>
            <a:r>
              <a:rPr sz="3950" b="0" spc="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225" dirty="0">
                <a:solidFill>
                  <a:srgbClr val="000000"/>
                </a:solidFill>
                <a:latin typeface="Trebuchet MS"/>
                <a:cs typeface="Trebuchet MS"/>
              </a:rPr>
              <a:t>Mode</a:t>
            </a:r>
            <a:r>
              <a:rPr sz="3950" b="0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60" dirty="0">
                <a:solidFill>
                  <a:srgbClr val="000000"/>
                </a:solidFill>
                <a:latin typeface="Trebuchet MS"/>
                <a:cs typeface="Trebuchet MS"/>
              </a:rPr>
              <a:t>Decomposition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100" dirty="0">
                <a:solidFill>
                  <a:srgbClr val="000000"/>
                </a:solidFill>
                <a:latin typeface="Trebuchet MS"/>
                <a:cs typeface="Trebuchet MS"/>
              </a:rPr>
              <a:t>(DMD)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-35" dirty="0">
                <a:solidFill>
                  <a:srgbClr val="000000"/>
                </a:solidFill>
                <a:latin typeface="Trebuchet MS"/>
                <a:cs typeface="Trebuchet MS"/>
              </a:rPr>
              <a:t>or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40" dirty="0">
                <a:solidFill>
                  <a:srgbClr val="000000"/>
                </a:solidFill>
                <a:latin typeface="Trebuchet MS"/>
                <a:cs typeface="Trebuchet MS"/>
              </a:rPr>
              <a:t>Extended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455" dirty="0">
                <a:solidFill>
                  <a:srgbClr val="000000"/>
                </a:solidFill>
                <a:latin typeface="Trebuchet MS"/>
                <a:cs typeface="Trebuchet MS"/>
              </a:rPr>
              <a:t>DMD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135" dirty="0">
                <a:solidFill>
                  <a:srgbClr val="000000"/>
                </a:solidFill>
                <a:latin typeface="Trebuchet MS"/>
                <a:cs typeface="Trebuchet MS"/>
              </a:rPr>
              <a:t>(EDMD)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75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-120" dirty="0">
                <a:solidFill>
                  <a:srgbClr val="000000"/>
                </a:solidFill>
                <a:latin typeface="Trebuchet MS"/>
                <a:cs typeface="Trebuchet MS"/>
              </a:rPr>
              <a:t>rather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90" dirty="0">
                <a:solidFill>
                  <a:srgbClr val="000000"/>
                </a:solidFill>
                <a:latin typeface="Trebuchet MS"/>
                <a:cs typeface="Trebuchet MS"/>
              </a:rPr>
              <a:t>focus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95" dirty="0">
                <a:solidFill>
                  <a:srgbClr val="000000"/>
                </a:solidFill>
                <a:latin typeface="Trebuchet MS"/>
                <a:cs typeface="Trebuchet MS"/>
              </a:rPr>
              <a:t>on </a:t>
            </a:r>
            <a:r>
              <a:rPr sz="3950" b="0" spc="-11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-10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3950" b="0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-60" dirty="0">
                <a:solidFill>
                  <a:srgbClr val="000000"/>
                </a:solidFill>
                <a:latin typeface="Trebuchet MS"/>
                <a:cs typeface="Trebuchet MS"/>
              </a:rPr>
              <a:t>state-of-the-art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55" dirty="0">
                <a:solidFill>
                  <a:srgbClr val="000000"/>
                </a:solidFill>
                <a:latin typeface="Trebuchet MS"/>
                <a:cs typeface="Trebuchet MS"/>
              </a:rPr>
              <a:t>approach</a:t>
            </a:r>
            <a:r>
              <a:rPr sz="3950" b="0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-12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-40" dirty="0">
                <a:solidFill>
                  <a:srgbClr val="000000"/>
                </a:solidFill>
                <a:latin typeface="Trebuchet MS"/>
                <a:cs typeface="Trebuchet MS"/>
              </a:rPr>
              <a:t>learning</a:t>
            </a:r>
            <a:r>
              <a:rPr sz="3950" b="0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-10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140" dirty="0">
                <a:solidFill>
                  <a:srgbClr val="000000"/>
                </a:solidFill>
                <a:latin typeface="Trebuchet MS"/>
                <a:cs typeface="Trebuchet MS"/>
              </a:rPr>
              <a:t>Koopman</a:t>
            </a:r>
            <a:r>
              <a:rPr sz="395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50" b="0" spc="-90" dirty="0">
                <a:solidFill>
                  <a:srgbClr val="000000"/>
                </a:solidFill>
                <a:latin typeface="Trebuchet MS"/>
                <a:cs typeface="Trebuchet MS"/>
              </a:rPr>
              <a:t>Operator.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3164" y="5270397"/>
            <a:ext cx="514350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650" i="1" spc="-90" dirty="0">
                <a:latin typeface="Times New Roman"/>
                <a:cs typeface="Times New Roman"/>
              </a:rPr>
              <a:t>y</a:t>
            </a:r>
            <a:r>
              <a:rPr sz="6000" i="1" spc="-135" baseline="-19444" dirty="0">
                <a:latin typeface="Times New Roman"/>
                <a:cs typeface="Times New Roman"/>
              </a:rPr>
              <a:t>t</a:t>
            </a:r>
            <a:endParaRPr sz="6000" baseline="-19444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82412" y="5125429"/>
            <a:ext cx="2625725" cy="2559050"/>
            <a:chOff x="4582412" y="5125429"/>
            <a:chExt cx="2625725" cy="2559050"/>
          </a:xfrm>
        </p:grpSpPr>
        <p:sp>
          <p:nvSpPr>
            <p:cNvPr id="6" name="object 6"/>
            <p:cNvSpPr/>
            <p:nvPr/>
          </p:nvSpPr>
          <p:spPr>
            <a:xfrm>
              <a:off x="6116161" y="5151782"/>
              <a:ext cx="1065530" cy="2506345"/>
            </a:xfrm>
            <a:custGeom>
              <a:avLst/>
              <a:gdLst/>
              <a:ahLst/>
              <a:cxnLst/>
              <a:rect l="l" t="t" r="r" b="b"/>
              <a:pathLst>
                <a:path w="1065529" h="2506345">
                  <a:moveTo>
                    <a:pt x="1065063" y="0"/>
                  </a:moveTo>
                  <a:lnTo>
                    <a:pt x="0" y="344971"/>
                  </a:lnTo>
                  <a:lnTo>
                    <a:pt x="0" y="2161258"/>
                  </a:lnTo>
                  <a:lnTo>
                    <a:pt x="1065063" y="2506033"/>
                  </a:lnTo>
                  <a:lnTo>
                    <a:pt x="1065063" y="0"/>
                  </a:lnTo>
                  <a:close/>
                </a:path>
              </a:pathLst>
            </a:custGeom>
            <a:solidFill>
              <a:srgbClr val="000000">
                <a:alpha val="16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6161" y="5151782"/>
              <a:ext cx="1065530" cy="2506345"/>
            </a:xfrm>
            <a:custGeom>
              <a:avLst/>
              <a:gdLst/>
              <a:ahLst/>
              <a:cxnLst/>
              <a:rect l="l" t="t" r="r" b="b"/>
              <a:pathLst>
                <a:path w="1065529" h="2506345">
                  <a:moveTo>
                    <a:pt x="0" y="2161258"/>
                  </a:moveTo>
                  <a:lnTo>
                    <a:pt x="1065063" y="2506033"/>
                  </a:lnTo>
                  <a:lnTo>
                    <a:pt x="1065063" y="0"/>
                  </a:lnTo>
                  <a:lnTo>
                    <a:pt x="0" y="344971"/>
                  </a:lnTo>
                  <a:lnTo>
                    <a:pt x="0" y="2161258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2889" y="6404802"/>
              <a:ext cx="1373505" cy="0"/>
            </a:xfrm>
            <a:custGeom>
              <a:avLst/>
              <a:gdLst/>
              <a:ahLst/>
              <a:cxnLst/>
              <a:rect l="l" t="t" r="r" b="b"/>
              <a:pathLst>
                <a:path w="1373504">
                  <a:moveTo>
                    <a:pt x="0" y="0"/>
                  </a:moveTo>
                  <a:lnTo>
                    <a:pt x="1362527" y="0"/>
                  </a:lnTo>
                  <a:lnTo>
                    <a:pt x="137299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55416" y="635454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5543" y="5657757"/>
            <a:ext cx="318770" cy="1235710"/>
          </a:xfrm>
          <a:prstGeom prst="rect">
            <a:avLst/>
          </a:prstGeom>
        </p:spPr>
        <p:txBody>
          <a:bodyPr vert="vert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950" dirty="0">
                <a:latin typeface="Trebuchet MS"/>
                <a:cs typeface="Trebuchet MS"/>
              </a:rPr>
              <a:t>ENCODER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42071" y="5330414"/>
            <a:ext cx="565785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650" spc="30" dirty="0">
                <a:latin typeface="Trebuchet MS"/>
                <a:cs typeface="Trebuchet MS"/>
              </a:rPr>
              <a:t>z</a:t>
            </a:r>
            <a:r>
              <a:rPr sz="6000" i="1" spc="44" baseline="-12500" dirty="0">
                <a:latin typeface="Times New Roman"/>
                <a:cs typeface="Times New Roman"/>
              </a:rPr>
              <a:t>t</a:t>
            </a:r>
            <a:endParaRPr sz="6000" baseline="-12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41448" y="6354542"/>
            <a:ext cx="1463675" cy="100965"/>
            <a:chOff x="7241448" y="6354542"/>
            <a:chExt cx="1463675" cy="100965"/>
          </a:xfrm>
        </p:grpSpPr>
        <p:sp>
          <p:nvSpPr>
            <p:cNvPr id="13" name="object 13"/>
            <p:cNvSpPr/>
            <p:nvPr/>
          </p:nvSpPr>
          <p:spPr>
            <a:xfrm>
              <a:off x="7241448" y="6404802"/>
              <a:ext cx="1373505" cy="0"/>
            </a:xfrm>
            <a:custGeom>
              <a:avLst/>
              <a:gdLst/>
              <a:ahLst/>
              <a:cxnLst/>
              <a:rect l="l" t="t" r="r" b="b"/>
              <a:pathLst>
                <a:path w="1373504">
                  <a:moveTo>
                    <a:pt x="0" y="0"/>
                  </a:moveTo>
                  <a:lnTo>
                    <a:pt x="1362527" y="0"/>
                  </a:lnTo>
                  <a:lnTo>
                    <a:pt x="137299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03975" y="635454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98018" y="5115001"/>
            <a:ext cx="2388235" cy="2580005"/>
          </a:xfrm>
          <a:prstGeom prst="rect">
            <a:avLst/>
          </a:prstGeom>
          <a:solidFill>
            <a:srgbClr val="000000">
              <a:alpha val="15998"/>
            </a:srgbClr>
          </a:solidFill>
        </p:spPr>
        <p:txBody>
          <a:bodyPr vert="horz" wrap="square" lIns="0" tIns="624205" rIns="0" bIns="0" rtlCol="0">
            <a:spAutoFit/>
          </a:bodyPr>
          <a:lstStyle/>
          <a:p>
            <a:pPr marR="76835" algn="ctr">
              <a:lnSpc>
                <a:spcPct val="100000"/>
              </a:lnSpc>
              <a:spcBef>
                <a:spcPts val="4915"/>
              </a:spcBef>
            </a:pPr>
            <a:r>
              <a:rPr sz="8150" spc="750" dirty="0">
                <a:latin typeface="Trebuchet MS"/>
                <a:cs typeface="Trebuchet MS"/>
              </a:rPr>
              <a:t>K</a:t>
            </a:r>
            <a:endParaRPr sz="81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279509" y="6354536"/>
            <a:ext cx="1463040" cy="100965"/>
            <a:chOff x="11279509" y="6354536"/>
            <a:chExt cx="1463040" cy="100965"/>
          </a:xfrm>
        </p:grpSpPr>
        <p:sp>
          <p:nvSpPr>
            <p:cNvPr id="17" name="object 17"/>
            <p:cNvSpPr/>
            <p:nvPr/>
          </p:nvSpPr>
          <p:spPr>
            <a:xfrm>
              <a:off x="11279509" y="6404796"/>
              <a:ext cx="1373505" cy="0"/>
            </a:xfrm>
            <a:custGeom>
              <a:avLst/>
              <a:gdLst/>
              <a:ahLst/>
              <a:cxnLst/>
              <a:rect l="l" t="t" r="r" b="b"/>
              <a:pathLst>
                <a:path w="1373504">
                  <a:moveTo>
                    <a:pt x="0" y="0"/>
                  </a:moveTo>
                  <a:lnTo>
                    <a:pt x="1362527" y="0"/>
                  </a:lnTo>
                  <a:lnTo>
                    <a:pt x="137299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42033" y="635453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447519" y="5438198"/>
            <a:ext cx="1173480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475" spc="150" baseline="8849" dirty="0">
                <a:latin typeface="Trebuchet MS"/>
                <a:cs typeface="Trebuchet MS"/>
              </a:rPr>
              <a:t>z</a:t>
            </a:r>
            <a:r>
              <a:rPr sz="4000" i="1" spc="100" dirty="0">
                <a:latin typeface="Times New Roman"/>
                <a:cs typeface="Times New Roman"/>
              </a:rPr>
              <a:t>t</a:t>
            </a:r>
            <a:r>
              <a:rPr sz="4000" spc="100" dirty="0">
                <a:latin typeface="Cambria"/>
                <a:cs typeface="Cambria"/>
              </a:rPr>
              <a:t>+1</a:t>
            </a:r>
            <a:endParaRPr sz="40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836649" y="5125606"/>
            <a:ext cx="1117600" cy="2558415"/>
            <a:chOff x="12836649" y="5125606"/>
            <a:chExt cx="1117600" cy="2558415"/>
          </a:xfrm>
        </p:grpSpPr>
        <p:sp>
          <p:nvSpPr>
            <p:cNvPr id="21" name="object 21"/>
            <p:cNvSpPr/>
            <p:nvPr/>
          </p:nvSpPr>
          <p:spPr>
            <a:xfrm>
              <a:off x="12862823" y="5151783"/>
              <a:ext cx="1065530" cy="2506345"/>
            </a:xfrm>
            <a:custGeom>
              <a:avLst/>
              <a:gdLst/>
              <a:ahLst/>
              <a:cxnLst/>
              <a:rect l="l" t="t" r="r" b="b"/>
              <a:pathLst>
                <a:path w="1065530" h="2506345">
                  <a:moveTo>
                    <a:pt x="0" y="0"/>
                  </a:moveTo>
                  <a:lnTo>
                    <a:pt x="0" y="2506033"/>
                  </a:lnTo>
                  <a:lnTo>
                    <a:pt x="1065067" y="2161061"/>
                  </a:lnTo>
                  <a:lnTo>
                    <a:pt x="1065067" y="3447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862826" y="5151783"/>
              <a:ext cx="1065530" cy="2506345"/>
            </a:xfrm>
            <a:custGeom>
              <a:avLst/>
              <a:gdLst/>
              <a:ahLst/>
              <a:cxnLst/>
              <a:rect l="l" t="t" r="r" b="b"/>
              <a:pathLst>
                <a:path w="1065530" h="2506345">
                  <a:moveTo>
                    <a:pt x="1065063" y="344775"/>
                  </a:moveTo>
                  <a:lnTo>
                    <a:pt x="0" y="0"/>
                  </a:lnTo>
                  <a:lnTo>
                    <a:pt x="0" y="2506033"/>
                  </a:lnTo>
                  <a:lnTo>
                    <a:pt x="1065063" y="2161061"/>
                  </a:lnTo>
                  <a:lnTo>
                    <a:pt x="1065063" y="344775"/>
                  </a:lnTo>
                  <a:close/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024649" y="5789350"/>
            <a:ext cx="707390" cy="1231265"/>
          </a:xfrm>
          <a:prstGeom prst="rect">
            <a:avLst/>
          </a:prstGeom>
        </p:spPr>
        <p:txBody>
          <a:bodyPr vert="vert" wrap="square" lIns="0" tIns="3810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30"/>
              </a:spcBef>
            </a:pPr>
            <a:r>
              <a:rPr sz="1950" spc="195" dirty="0">
                <a:latin typeface="Trebuchet MS"/>
                <a:cs typeface="Trebuchet MS"/>
              </a:rPr>
              <a:t>DECODER</a:t>
            </a:r>
            <a:endParaRPr sz="1950">
              <a:latin typeface="Trebuchet MS"/>
              <a:cs typeface="Trebuchet MS"/>
            </a:endParaRPr>
          </a:p>
          <a:p>
            <a:pPr algn="ctr">
              <a:lnSpc>
                <a:spcPts val="2420"/>
              </a:lnSpc>
            </a:pPr>
            <a:r>
              <a:rPr sz="3600" i="1" spc="-127" baseline="-20833" dirty="0">
                <a:latin typeface="Arial"/>
                <a:cs typeface="Arial"/>
              </a:rPr>
              <a:t>φ</a:t>
            </a:r>
            <a:r>
              <a:rPr sz="1700" spc="-85" dirty="0">
                <a:latin typeface="Lucida Sans Unicode"/>
                <a:cs typeface="Lucida Sans Unicode"/>
              </a:rPr>
              <a:t>−</a:t>
            </a:r>
            <a:r>
              <a:rPr sz="1700" spc="-85" dirty="0">
                <a:latin typeface="Cambria"/>
                <a:cs typeface="Cambria"/>
              </a:rPr>
              <a:t>1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048158" y="6354536"/>
            <a:ext cx="1463675" cy="100965"/>
            <a:chOff x="14048158" y="6354536"/>
            <a:chExt cx="1463675" cy="100965"/>
          </a:xfrm>
        </p:grpSpPr>
        <p:sp>
          <p:nvSpPr>
            <p:cNvPr id="25" name="object 25"/>
            <p:cNvSpPr/>
            <p:nvPr/>
          </p:nvSpPr>
          <p:spPr>
            <a:xfrm>
              <a:off x="14048158" y="6404796"/>
              <a:ext cx="1373505" cy="0"/>
            </a:xfrm>
            <a:custGeom>
              <a:avLst/>
              <a:gdLst/>
              <a:ahLst/>
              <a:cxnLst/>
              <a:rect l="l" t="t" r="r" b="b"/>
              <a:pathLst>
                <a:path w="1373505">
                  <a:moveTo>
                    <a:pt x="0" y="0"/>
                  </a:moveTo>
                  <a:lnTo>
                    <a:pt x="1362527" y="0"/>
                  </a:lnTo>
                  <a:lnTo>
                    <a:pt x="137299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10692" y="635453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249412" y="5546415"/>
            <a:ext cx="1148080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475" i="1" spc="22" baseline="13765" dirty="0">
                <a:latin typeface="Times New Roman"/>
                <a:cs typeface="Times New Roman"/>
              </a:rPr>
              <a:t>y</a:t>
            </a:r>
            <a:r>
              <a:rPr sz="4000" i="1" spc="-1035" dirty="0">
                <a:latin typeface="Times New Roman"/>
                <a:cs typeface="Times New Roman"/>
              </a:rPr>
              <a:t>t</a:t>
            </a:r>
            <a:r>
              <a:rPr sz="8475" baseline="14749" dirty="0">
                <a:latin typeface="Lucida Sans Unicode"/>
                <a:cs typeface="Lucida Sans Unicode"/>
              </a:rPr>
              <a:t>̂</a:t>
            </a:r>
            <a:r>
              <a:rPr sz="8475" spc="-1117" baseline="14749" dirty="0">
                <a:latin typeface="Lucida Sans Unicode"/>
                <a:cs typeface="Lucida Sans Unicode"/>
              </a:rPr>
              <a:t> </a:t>
            </a:r>
            <a:r>
              <a:rPr sz="4000" spc="550" dirty="0">
                <a:latin typeface="Cambria"/>
                <a:cs typeface="Cambria"/>
              </a:rPr>
              <a:t>+</a:t>
            </a:r>
            <a:r>
              <a:rPr sz="4000" spc="-200" dirty="0">
                <a:latin typeface="Cambria"/>
                <a:cs typeface="Cambria"/>
              </a:rPr>
              <a:t>1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88534" y="7978172"/>
            <a:ext cx="49276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" dirty="0">
                <a:latin typeface="Trebuchet MS"/>
                <a:cs typeface="Trebuchet MS"/>
              </a:rPr>
              <a:t>Figure</a:t>
            </a:r>
            <a:r>
              <a:rPr sz="1950" spc="-45" dirty="0">
                <a:latin typeface="Trebuchet MS"/>
                <a:cs typeface="Trebuchet MS"/>
              </a:rPr>
              <a:t> 3. </a:t>
            </a:r>
            <a:r>
              <a:rPr sz="1950" spc="10" dirty="0">
                <a:latin typeface="Trebuchet MS"/>
                <a:cs typeface="Trebuchet MS"/>
              </a:rPr>
              <a:t>The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85" dirty="0">
                <a:latin typeface="Trebuchet MS"/>
                <a:cs typeface="Trebuchet MS"/>
              </a:rPr>
              <a:t>Koopman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25" dirty="0">
                <a:latin typeface="Trebuchet MS"/>
                <a:cs typeface="Trebuchet MS"/>
              </a:rPr>
              <a:t>Autoencoder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spc="-15" dirty="0">
                <a:latin typeface="Trebuchet MS"/>
                <a:cs typeface="Trebuchet MS"/>
              </a:rPr>
              <a:t>(KAE).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3917" y="8704741"/>
            <a:ext cx="24085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80" dirty="0">
                <a:latin typeface="Trebuchet MS"/>
                <a:cs typeface="Trebuchet MS"/>
              </a:rPr>
              <a:t>Encoder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38429" y="8600228"/>
            <a:ext cx="12101830" cy="75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950" spc="75" dirty="0">
                <a:latin typeface="Trebuchet MS"/>
                <a:cs typeface="Trebuchet MS"/>
              </a:rPr>
              <a:t>and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75" dirty="0">
                <a:latin typeface="Trebuchet MS"/>
                <a:cs typeface="Trebuchet MS"/>
              </a:rPr>
              <a:t>Decoder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4750" i="1" spc="-120" dirty="0">
                <a:latin typeface="Arial"/>
                <a:cs typeface="Arial"/>
              </a:rPr>
              <a:t>φ</a:t>
            </a:r>
            <a:r>
              <a:rPr sz="5100" spc="-179" baseline="28594" dirty="0">
                <a:latin typeface="Lucida Sans Unicode"/>
                <a:cs typeface="Lucida Sans Unicode"/>
              </a:rPr>
              <a:t>−</a:t>
            </a:r>
            <a:r>
              <a:rPr sz="5100" spc="-179" baseline="28594" dirty="0">
                <a:latin typeface="Cambria"/>
                <a:cs typeface="Cambria"/>
              </a:rPr>
              <a:t>1</a:t>
            </a:r>
            <a:r>
              <a:rPr sz="3950" spc="-120" dirty="0">
                <a:latin typeface="Trebuchet MS"/>
                <a:cs typeface="Trebuchet MS"/>
              </a:rPr>
              <a:t>are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100" dirty="0">
                <a:latin typeface="Trebuchet MS"/>
                <a:cs typeface="Trebuchet MS"/>
              </a:rPr>
              <a:t>blocks</a:t>
            </a:r>
            <a:r>
              <a:rPr sz="3950" spc="-80" dirty="0">
                <a:latin typeface="Trebuchet MS"/>
                <a:cs typeface="Trebuchet MS"/>
              </a:rPr>
              <a:t> </a:t>
            </a:r>
            <a:r>
              <a:rPr sz="3950" spc="-70" dirty="0">
                <a:latin typeface="Trebuchet MS"/>
                <a:cs typeface="Trebuchet MS"/>
              </a:rPr>
              <a:t>of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160" dirty="0">
                <a:latin typeface="Trebuchet MS"/>
                <a:cs typeface="Trebuchet MS"/>
              </a:rPr>
              <a:t>fully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connected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65" dirty="0">
                <a:latin typeface="Trebuchet MS"/>
                <a:cs typeface="Trebuchet MS"/>
              </a:rPr>
              <a:t>layers.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23917" y="9829841"/>
            <a:ext cx="15105380" cy="1412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indent="-502920">
              <a:lnSpc>
                <a:spcPct val="100000"/>
              </a:lnSpc>
              <a:spcBef>
                <a:spcPts val="105"/>
              </a:spcBef>
              <a:buSzPct val="122784"/>
              <a:buChar char="•"/>
              <a:tabLst>
                <a:tab pos="514984" algn="l"/>
                <a:tab pos="515620" algn="l"/>
              </a:tabLst>
            </a:pPr>
            <a:r>
              <a:rPr sz="3950" spc="365" dirty="0">
                <a:latin typeface="Trebuchet MS"/>
                <a:cs typeface="Trebuchet MS"/>
              </a:rPr>
              <a:t>K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65" dirty="0">
                <a:latin typeface="Trebuchet MS"/>
                <a:cs typeface="Trebuchet MS"/>
              </a:rPr>
              <a:t>is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45" dirty="0">
                <a:latin typeface="Trebuchet MS"/>
                <a:cs typeface="Trebuchet MS"/>
              </a:rPr>
              <a:t>a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160" dirty="0">
                <a:latin typeface="Trebuchet MS"/>
                <a:cs typeface="Trebuchet MS"/>
              </a:rPr>
              <a:t>fully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35" dirty="0">
                <a:latin typeface="Trebuchet MS"/>
                <a:cs typeface="Trebuchet MS"/>
              </a:rPr>
              <a:t>connected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95" dirty="0">
                <a:latin typeface="Trebuchet MS"/>
                <a:cs typeface="Trebuchet MS"/>
              </a:rPr>
              <a:t>layer</a:t>
            </a:r>
            <a:r>
              <a:rPr sz="3950" spc="-85" dirty="0">
                <a:latin typeface="Trebuchet MS"/>
                <a:cs typeface="Trebuchet MS"/>
              </a:rPr>
              <a:t> without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80" dirty="0">
                <a:latin typeface="Trebuchet MS"/>
                <a:cs typeface="Trebuchet MS"/>
              </a:rPr>
              <a:t>bias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35" dirty="0">
                <a:latin typeface="Trebuchet MS"/>
                <a:cs typeface="Trebuchet MS"/>
              </a:rPr>
              <a:t>or</a:t>
            </a:r>
            <a:r>
              <a:rPr sz="3950" spc="-90" dirty="0">
                <a:latin typeface="Trebuchet MS"/>
                <a:cs typeface="Trebuchet MS"/>
              </a:rPr>
              <a:t> </a:t>
            </a:r>
            <a:r>
              <a:rPr sz="3950" spc="-40" dirty="0">
                <a:latin typeface="Trebuchet MS"/>
                <a:cs typeface="Trebuchet MS"/>
              </a:rPr>
              <a:t>non-linear</a:t>
            </a:r>
            <a:r>
              <a:rPr sz="3950" spc="-85" dirty="0">
                <a:latin typeface="Trebuchet MS"/>
                <a:cs typeface="Trebuchet MS"/>
              </a:rPr>
              <a:t> </a:t>
            </a:r>
            <a:r>
              <a:rPr sz="3950" spc="-50" dirty="0">
                <a:latin typeface="Trebuchet MS"/>
                <a:cs typeface="Trebuchet MS"/>
              </a:rPr>
              <a:t>activations.</a:t>
            </a:r>
            <a:endParaRPr sz="3950">
              <a:latin typeface="Trebuchet MS"/>
              <a:cs typeface="Trebuchet MS"/>
            </a:endParaRPr>
          </a:p>
          <a:p>
            <a:pPr marL="172720">
              <a:lnSpc>
                <a:spcPct val="100000"/>
              </a:lnSpc>
              <a:spcBef>
                <a:spcPts val="2560"/>
              </a:spcBef>
            </a:pP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Lusch, </a:t>
            </a:r>
            <a:r>
              <a:rPr sz="1050" spc="5" dirty="0">
                <a:solidFill>
                  <a:srgbClr val="222222"/>
                </a:solidFill>
                <a:latin typeface="Arial MT"/>
                <a:cs typeface="Arial MT"/>
              </a:rPr>
              <a:t>B.,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222222"/>
                </a:solidFill>
                <a:latin typeface="Arial MT"/>
                <a:cs typeface="Arial MT"/>
              </a:rPr>
              <a:t>Kutz,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222222"/>
                </a:solidFill>
                <a:latin typeface="Arial MT"/>
                <a:cs typeface="Arial MT"/>
              </a:rPr>
              <a:t>J.N.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and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Brunton, </a:t>
            </a:r>
            <a:r>
              <a:rPr sz="1050" spc="5" dirty="0">
                <a:solidFill>
                  <a:srgbClr val="222222"/>
                </a:solidFill>
                <a:latin typeface="Arial MT"/>
                <a:cs typeface="Arial MT"/>
              </a:rPr>
              <a:t>S.L.,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2018.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Deep </a:t>
            </a:r>
            <a:r>
              <a:rPr sz="1050" spc="5" dirty="0">
                <a:solidFill>
                  <a:srgbClr val="222222"/>
                </a:solidFill>
                <a:latin typeface="Arial MT"/>
                <a:cs typeface="Arial MT"/>
              </a:rPr>
              <a:t>learning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222222"/>
                </a:solidFill>
                <a:latin typeface="Arial MT"/>
                <a:cs typeface="Arial MT"/>
              </a:rPr>
              <a:t>for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222222"/>
                </a:solidFill>
                <a:latin typeface="Arial MT"/>
                <a:cs typeface="Arial MT"/>
              </a:rPr>
              <a:t>universal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222222"/>
                </a:solidFill>
                <a:latin typeface="Arial MT"/>
                <a:cs typeface="Arial MT"/>
              </a:rPr>
              <a:t>linear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embeddings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222222"/>
                </a:solidFill>
                <a:latin typeface="Arial MT"/>
                <a:cs typeface="Arial MT"/>
              </a:rPr>
              <a:t>of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 nonlinear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dynamics. </a:t>
            </a:r>
            <a:r>
              <a:rPr sz="1050" i="1" spc="10" dirty="0">
                <a:solidFill>
                  <a:srgbClr val="222222"/>
                </a:solidFill>
                <a:latin typeface="Arial"/>
                <a:cs typeface="Arial"/>
              </a:rPr>
              <a:t>Nature communications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,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i="1" spc="5" dirty="0">
                <a:solidFill>
                  <a:srgbClr val="222222"/>
                </a:solidFill>
                <a:latin typeface="Arial"/>
                <a:cs typeface="Arial"/>
              </a:rPr>
              <a:t>9</a:t>
            </a:r>
            <a:r>
              <a:rPr sz="1050" spc="5" dirty="0">
                <a:solidFill>
                  <a:srgbClr val="222222"/>
                </a:solidFill>
                <a:latin typeface="Arial MT"/>
                <a:cs typeface="Arial MT"/>
              </a:rPr>
              <a:t>(1),</a:t>
            </a:r>
            <a:r>
              <a:rPr sz="1050" spc="15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222222"/>
                </a:solidFill>
                <a:latin typeface="Arial MT"/>
                <a:cs typeface="Arial MT"/>
              </a:rPr>
              <a:t>p.4950.</a:t>
            </a:r>
            <a:endParaRPr sz="1050">
              <a:latin typeface="Arial MT"/>
              <a:cs typeface="Arial MT"/>
            </a:endParaRPr>
          </a:p>
          <a:p>
            <a:pPr marL="2950845" algn="ctr">
              <a:lnSpc>
                <a:spcPct val="100000"/>
              </a:lnSpc>
              <a:spcBef>
                <a:spcPts val="610"/>
              </a:spcBef>
            </a:pPr>
            <a:r>
              <a:rPr sz="1450" spc="60" dirty="0">
                <a:latin typeface="Trebuchet MS"/>
                <a:cs typeface="Trebuchet MS"/>
              </a:rPr>
              <a:t>8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60" dirty="0"/>
              <a:t>9</a:t>
            </a:fld>
            <a:endParaRPr spc="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85" dirty="0"/>
              <a:t>T</a:t>
            </a:r>
            <a:r>
              <a:rPr spc="-145" dirty="0"/>
              <a:t>r</a:t>
            </a:r>
            <a:r>
              <a:rPr spc="-20" dirty="0"/>
              <a:t>a</a:t>
            </a:r>
            <a:r>
              <a:rPr spc="-285" dirty="0"/>
              <a:t>i</a:t>
            </a:r>
            <a:r>
              <a:rPr spc="-270" dirty="0"/>
              <a:t>n</a:t>
            </a:r>
            <a:r>
              <a:rPr spc="-285" dirty="0"/>
              <a:t>i</a:t>
            </a:r>
            <a:r>
              <a:rPr spc="-270" dirty="0"/>
              <a:t>n</a:t>
            </a:r>
            <a:r>
              <a:rPr spc="5" dirty="0"/>
              <a:t>g</a:t>
            </a:r>
            <a:r>
              <a:rPr spc="-280" dirty="0"/>
              <a:t> </a:t>
            </a:r>
            <a:r>
              <a:rPr spc="-10" dirty="0"/>
              <a:t>t</a:t>
            </a:r>
            <a:r>
              <a:rPr spc="-270" dirty="0"/>
              <a:t>h</a:t>
            </a:r>
            <a:r>
              <a:rPr spc="125" dirty="0"/>
              <a:t>e</a:t>
            </a:r>
            <a:r>
              <a:rPr spc="-280" dirty="0"/>
              <a:t> </a:t>
            </a:r>
            <a:r>
              <a:rPr spc="-145" dirty="0"/>
              <a:t>K</a:t>
            </a:r>
            <a:r>
              <a:rPr spc="-400" dirty="0"/>
              <a:t>A</a:t>
            </a:r>
            <a:r>
              <a:rPr spc="-13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1910799"/>
            <a:ext cx="11272520" cy="156972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454659" indent="-442595">
              <a:lnSpc>
                <a:spcPct val="100000"/>
              </a:lnSpc>
              <a:spcBef>
                <a:spcPts val="2495"/>
              </a:spcBef>
              <a:buSzPct val="123188"/>
              <a:buChar char="•"/>
              <a:tabLst>
                <a:tab pos="454659" algn="l"/>
                <a:tab pos="455295" algn="l"/>
              </a:tabLst>
            </a:pPr>
            <a:r>
              <a:rPr sz="3450" spc="-65" dirty="0">
                <a:latin typeface="Trebuchet MS"/>
                <a:cs typeface="Trebuchet MS"/>
              </a:rPr>
              <a:t>Training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-80" dirty="0">
                <a:latin typeface="Trebuchet MS"/>
                <a:cs typeface="Trebuchet MS"/>
              </a:rPr>
              <a:t>the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275" dirty="0">
                <a:latin typeface="Trebuchet MS"/>
                <a:cs typeface="Trebuchet MS"/>
              </a:rPr>
              <a:t>KAE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85" dirty="0">
                <a:latin typeface="Trebuchet MS"/>
                <a:cs typeface="Trebuchet MS"/>
              </a:rPr>
              <a:t>considers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-80" dirty="0">
                <a:latin typeface="Trebuchet MS"/>
                <a:cs typeface="Trebuchet MS"/>
              </a:rPr>
              <a:t>the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-30" dirty="0">
                <a:latin typeface="Trebuchet MS"/>
                <a:cs typeface="Trebuchet MS"/>
              </a:rPr>
              <a:t>following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145" dirty="0">
                <a:latin typeface="Trebuchet MS"/>
                <a:cs typeface="Trebuchet MS"/>
              </a:rPr>
              <a:t>loss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5" dirty="0">
                <a:latin typeface="Trebuchet MS"/>
                <a:cs typeface="Trebuchet MS"/>
              </a:rPr>
              <a:t>functions</a:t>
            </a:r>
            <a:endParaRPr sz="3450">
              <a:latin typeface="Trebuchet MS"/>
              <a:cs typeface="Trebuchet MS"/>
            </a:endParaRPr>
          </a:p>
          <a:p>
            <a:pPr marL="2849245">
              <a:lnSpc>
                <a:spcPct val="100000"/>
              </a:lnSpc>
              <a:spcBef>
                <a:spcPts val="2070"/>
              </a:spcBef>
            </a:pPr>
            <a:r>
              <a:rPr sz="2950" i="1" spc="20" dirty="0">
                <a:latin typeface="Times New Roman"/>
                <a:cs typeface="Times New Roman"/>
              </a:rPr>
              <a:t>T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3761032"/>
            <a:ext cx="215900" cy="678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730" dirty="0">
                <a:latin typeface="Trebuchet MS"/>
                <a:cs typeface="Trebuchet MS"/>
              </a:rPr>
              <a:t>•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20" y="5478357"/>
            <a:ext cx="215900" cy="678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730" dirty="0">
                <a:latin typeface="Trebuchet MS"/>
                <a:cs typeface="Trebuchet MS"/>
              </a:rPr>
              <a:t>•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6864" y="5170509"/>
            <a:ext cx="947039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00" spc="15" dirty="0">
                <a:latin typeface="Cambria"/>
                <a:cs typeface="Cambria"/>
              </a:rPr>
              <a:t>|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200" spc="480" dirty="0">
                <a:latin typeface="Cambria"/>
                <a:cs typeface="Cambria"/>
              </a:rPr>
              <a:t>|</a:t>
            </a:r>
            <a:r>
              <a:rPr sz="3450" spc="30" dirty="0">
                <a:latin typeface="Trebuchet MS"/>
                <a:cs typeface="Trebuchet MS"/>
              </a:rPr>
              <a:t>z</a:t>
            </a:r>
            <a:r>
              <a:rPr sz="4425" i="1" spc="15" baseline="-12241" dirty="0">
                <a:latin typeface="Times New Roman"/>
                <a:cs typeface="Times New Roman"/>
              </a:rPr>
              <a:t>t</a:t>
            </a:r>
            <a:r>
              <a:rPr sz="4425" i="1" spc="292" baseline="-12241" dirty="0">
                <a:latin typeface="Times New Roman"/>
                <a:cs typeface="Times New Roman"/>
              </a:rPr>
              <a:t> </a:t>
            </a:r>
            <a:r>
              <a:rPr sz="4200" spc="-459" dirty="0">
                <a:latin typeface="Lucida Sans Unicode"/>
                <a:cs typeface="Lucida Sans Unicode"/>
              </a:rPr>
              <a:t>−</a:t>
            </a:r>
            <a:r>
              <a:rPr sz="4200" spc="-395" dirty="0">
                <a:latin typeface="Lucida Sans Unicode"/>
                <a:cs typeface="Lucida Sans Unicode"/>
              </a:rPr>
              <a:t> </a:t>
            </a:r>
            <a:r>
              <a:rPr sz="4200" b="1" spc="5" dirty="0">
                <a:latin typeface="Times New Roman"/>
                <a:cs typeface="Times New Roman"/>
              </a:rPr>
              <a:t>K</a:t>
            </a:r>
            <a:r>
              <a:rPr sz="4425" i="1" spc="97" baseline="29190" dirty="0">
                <a:latin typeface="Times New Roman"/>
                <a:cs typeface="Times New Roman"/>
              </a:rPr>
              <a:t>t</a:t>
            </a:r>
            <a:r>
              <a:rPr sz="3450" spc="30" dirty="0">
                <a:latin typeface="Trebuchet MS"/>
                <a:cs typeface="Trebuchet MS"/>
              </a:rPr>
              <a:t>z</a:t>
            </a:r>
            <a:r>
              <a:rPr sz="4425" spc="-209" baseline="-12241" dirty="0">
                <a:latin typeface="Cambria"/>
                <a:cs typeface="Cambria"/>
              </a:rPr>
              <a:t>1</a:t>
            </a:r>
            <a:r>
              <a:rPr sz="4425" spc="-277" baseline="-12241" dirty="0">
                <a:latin typeface="Cambria"/>
                <a:cs typeface="Cambria"/>
              </a:rPr>
              <a:t> </a:t>
            </a:r>
            <a:r>
              <a:rPr sz="4200" spc="15" dirty="0">
                <a:latin typeface="Cambria"/>
                <a:cs typeface="Cambria"/>
              </a:rPr>
              <a:t>|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200" spc="15" dirty="0">
                <a:latin typeface="Cambria"/>
                <a:cs typeface="Cambria"/>
              </a:rPr>
              <a:t>|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425" spc="-209" baseline="40489" dirty="0">
                <a:latin typeface="Cambria"/>
                <a:cs typeface="Cambria"/>
              </a:rPr>
              <a:t>2</a:t>
            </a:r>
            <a:r>
              <a:rPr sz="3450" spc="-300" dirty="0">
                <a:latin typeface="Trebuchet MS"/>
                <a:cs typeface="Trebuchet MS"/>
              </a:rPr>
              <a:t>,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20" dirty="0">
                <a:latin typeface="Trebuchet MS"/>
                <a:cs typeface="Trebuchet MS"/>
              </a:rPr>
              <a:t>whe</a:t>
            </a:r>
            <a:r>
              <a:rPr sz="3450" spc="-80" dirty="0">
                <a:latin typeface="Trebuchet MS"/>
                <a:cs typeface="Trebuchet MS"/>
              </a:rPr>
              <a:t>r</a:t>
            </a:r>
            <a:r>
              <a:rPr sz="3450" spc="-15" dirty="0">
                <a:latin typeface="Trebuchet MS"/>
                <a:cs typeface="Trebuchet MS"/>
              </a:rPr>
              <a:t>e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30" dirty="0">
                <a:latin typeface="Trebuchet MS"/>
                <a:cs typeface="Trebuchet MS"/>
              </a:rPr>
              <a:t>we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50" dirty="0">
                <a:latin typeface="Trebuchet MS"/>
                <a:cs typeface="Trebuchet MS"/>
              </a:rPr>
              <a:t>enfo</a:t>
            </a:r>
            <a:r>
              <a:rPr sz="3450" spc="-105" dirty="0">
                <a:latin typeface="Trebuchet MS"/>
                <a:cs typeface="Trebuchet MS"/>
              </a:rPr>
              <a:t>r</a:t>
            </a:r>
            <a:r>
              <a:rPr sz="3450" spc="75" dirty="0">
                <a:latin typeface="Trebuchet MS"/>
                <a:cs typeface="Trebuchet MS"/>
              </a:rPr>
              <a:t>ce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110" dirty="0">
                <a:latin typeface="Trebuchet MS"/>
                <a:cs typeface="Trebuchet MS"/>
              </a:rPr>
              <a:t>linearity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dirty="0">
                <a:latin typeface="Trebuchet MS"/>
                <a:cs typeface="Trebuchet MS"/>
              </a:rPr>
              <a:t>over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40994" y="5262480"/>
            <a:ext cx="2205355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-100" dirty="0">
                <a:latin typeface="Trebuchet MS"/>
                <a:cs typeface="Trebuchet MS"/>
              </a:rPr>
              <a:t>time</a:t>
            </a:r>
            <a:r>
              <a:rPr sz="3450" spc="-145" dirty="0">
                <a:latin typeface="Trebuchet MS"/>
                <a:cs typeface="Trebuchet MS"/>
              </a:rPr>
              <a:t> </a:t>
            </a:r>
            <a:r>
              <a:rPr sz="3450" spc="40" dirty="0">
                <a:latin typeface="Trebuchet MS"/>
                <a:cs typeface="Trebuchet MS"/>
              </a:rPr>
              <a:t>steps.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520" y="7401780"/>
            <a:ext cx="215900" cy="678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730" dirty="0">
                <a:latin typeface="Trebuchet MS"/>
                <a:cs typeface="Trebuchet MS"/>
              </a:rPr>
              <a:t>•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3854" y="7185904"/>
            <a:ext cx="682498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-10" dirty="0">
                <a:latin typeface="Trebuchet MS"/>
                <a:cs typeface="Trebuchet MS"/>
              </a:rPr>
              <a:t>determines</a:t>
            </a:r>
            <a:r>
              <a:rPr sz="3450" spc="-65" dirty="0">
                <a:latin typeface="Trebuchet MS"/>
                <a:cs typeface="Trebuchet MS"/>
              </a:rPr>
              <a:t> </a:t>
            </a:r>
            <a:r>
              <a:rPr sz="3450" spc="-80" dirty="0">
                <a:latin typeface="Trebuchet MS"/>
                <a:cs typeface="Trebuchet MS"/>
              </a:rPr>
              <a:t>the</a:t>
            </a:r>
            <a:r>
              <a:rPr sz="3450" spc="-65" dirty="0">
                <a:latin typeface="Trebuchet MS"/>
                <a:cs typeface="Trebuchet MS"/>
              </a:rPr>
              <a:t> </a:t>
            </a:r>
            <a:r>
              <a:rPr sz="3450" spc="-35" dirty="0">
                <a:latin typeface="Trebuchet MS"/>
                <a:cs typeface="Trebuchet MS"/>
              </a:rPr>
              <a:t>prediction</a:t>
            </a:r>
            <a:r>
              <a:rPr sz="3450" spc="-65" dirty="0">
                <a:latin typeface="Trebuchet MS"/>
                <a:cs typeface="Trebuchet MS"/>
              </a:rPr>
              <a:t> </a:t>
            </a:r>
            <a:r>
              <a:rPr sz="3450" spc="-35" dirty="0">
                <a:latin typeface="Trebuchet MS"/>
                <a:cs typeface="Trebuchet MS"/>
              </a:rPr>
              <a:t>window.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1120" y="8530339"/>
            <a:ext cx="11888470" cy="168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80059" indent="-442595">
              <a:lnSpc>
                <a:spcPct val="100000"/>
              </a:lnSpc>
              <a:spcBef>
                <a:spcPts val="130"/>
              </a:spcBef>
              <a:buSzPct val="123188"/>
              <a:buChar char="•"/>
              <a:tabLst>
                <a:tab pos="480059" algn="l"/>
                <a:tab pos="480695" algn="l"/>
              </a:tabLst>
            </a:pPr>
            <a:r>
              <a:rPr sz="3450" spc="10" dirty="0">
                <a:latin typeface="Trebuchet MS"/>
                <a:cs typeface="Trebuchet MS"/>
              </a:rPr>
              <a:t>The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120" dirty="0">
                <a:latin typeface="Trebuchet MS"/>
                <a:cs typeface="Trebuchet MS"/>
              </a:rPr>
              <a:t>total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145" dirty="0">
                <a:latin typeface="Trebuchet MS"/>
                <a:cs typeface="Trebuchet MS"/>
              </a:rPr>
              <a:t>loss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35" dirty="0">
                <a:latin typeface="Trebuchet MS"/>
                <a:cs typeface="Trebuchet MS"/>
              </a:rPr>
              <a:t>function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65" dirty="0">
                <a:latin typeface="Trebuchet MS"/>
                <a:cs typeface="Trebuchet MS"/>
              </a:rPr>
              <a:t>is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120" dirty="0">
                <a:latin typeface="Trebuchet MS"/>
                <a:cs typeface="Trebuchet MS"/>
              </a:rPr>
              <a:t>written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200" dirty="0">
                <a:latin typeface="Trebuchet MS"/>
                <a:cs typeface="Trebuchet MS"/>
              </a:rPr>
              <a:t>as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55" dirty="0">
                <a:latin typeface="Trebuchet MS"/>
                <a:cs typeface="Trebuchet MS"/>
              </a:rPr>
              <a:t>a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dirty="0">
                <a:latin typeface="Trebuchet MS"/>
                <a:cs typeface="Trebuchet MS"/>
              </a:rPr>
              <a:t>weighted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165" dirty="0">
                <a:latin typeface="Trebuchet MS"/>
                <a:cs typeface="Trebuchet MS"/>
              </a:rPr>
              <a:t>sum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3450" spc="-50" dirty="0">
                <a:latin typeface="Trebuchet MS"/>
                <a:cs typeface="Trebuchet MS"/>
              </a:rPr>
              <a:t>of</a:t>
            </a:r>
            <a:r>
              <a:rPr sz="3450" spc="-70" dirty="0">
                <a:latin typeface="Trebuchet MS"/>
                <a:cs typeface="Trebuchet MS"/>
              </a:rPr>
              <a:t> </a:t>
            </a:r>
            <a:r>
              <a:rPr sz="3450" spc="-80" dirty="0">
                <a:latin typeface="Trebuchet MS"/>
                <a:cs typeface="Trebuchet MS"/>
              </a:rPr>
              <a:t>the</a:t>
            </a:r>
            <a:endParaRPr sz="3450">
              <a:latin typeface="Trebuchet MS"/>
              <a:cs typeface="Trebuchet MS"/>
            </a:endParaRPr>
          </a:p>
          <a:p>
            <a:pPr marL="480059" indent="-442595">
              <a:lnSpc>
                <a:spcPct val="100000"/>
              </a:lnSpc>
              <a:spcBef>
                <a:spcPts val="3870"/>
              </a:spcBef>
              <a:buSzPct val="101190"/>
              <a:buFont typeface="Trebuchet MS"/>
              <a:buChar char="•"/>
              <a:tabLst>
                <a:tab pos="480059" algn="l"/>
                <a:tab pos="480695" algn="l"/>
                <a:tab pos="1861820" algn="l"/>
              </a:tabLst>
            </a:pPr>
            <a:r>
              <a:rPr sz="6300" spc="307" baseline="13888" dirty="0">
                <a:latin typeface="Lucida Sans Unicode"/>
                <a:cs typeface="Lucida Sans Unicode"/>
              </a:rPr>
              <a:t>ℒ</a:t>
            </a:r>
            <a:r>
              <a:rPr sz="2950" i="1" spc="204" dirty="0">
                <a:latin typeface="Times New Roman"/>
                <a:cs typeface="Times New Roman"/>
              </a:rPr>
              <a:t>KAE	</a:t>
            </a:r>
            <a:r>
              <a:rPr sz="6300" spc="832" baseline="13888" dirty="0">
                <a:latin typeface="Cambria"/>
                <a:cs typeface="Cambria"/>
              </a:rPr>
              <a:t>=</a:t>
            </a:r>
            <a:r>
              <a:rPr sz="6300" spc="345" baseline="13888" dirty="0">
                <a:latin typeface="Cambria"/>
                <a:cs typeface="Cambria"/>
              </a:rPr>
              <a:t> </a:t>
            </a:r>
            <a:r>
              <a:rPr sz="6300" i="1" spc="89" baseline="13888" dirty="0">
                <a:latin typeface="Arial"/>
                <a:cs typeface="Arial"/>
              </a:rPr>
              <a:t>α</a:t>
            </a:r>
            <a:r>
              <a:rPr sz="2950" spc="60" dirty="0">
                <a:latin typeface="Cambria"/>
                <a:cs typeface="Cambria"/>
              </a:rPr>
              <a:t>1</a:t>
            </a:r>
            <a:r>
              <a:rPr sz="6300" spc="89" baseline="13888" dirty="0">
                <a:latin typeface="Lucida Sans Unicode"/>
                <a:cs typeface="Lucida Sans Unicode"/>
              </a:rPr>
              <a:t>ℒ</a:t>
            </a:r>
            <a:r>
              <a:rPr sz="2950" i="1" spc="60" dirty="0">
                <a:latin typeface="Times New Roman"/>
                <a:cs typeface="Times New Roman"/>
              </a:rPr>
              <a:t>rec</a:t>
            </a:r>
            <a:r>
              <a:rPr sz="2950" i="1" spc="185" dirty="0">
                <a:latin typeface="Times New Roman"/>
                <a:cs typeface="Times New Roman"/>
              </a:rPr>
              <a:t> </a:t>
            </a:r>
            <a:r>
              <a:rPr sz="6300" spc="832" baseline="13888" dirty="0">
                <a:latin typeface="Cambria"/>
                <a:cs typeface="Cambria"/>
              </a:rPr>
              <a:t>+</a:t>
            </a:r>
            <a:r>
              <a:rPr sz="6300" baseline="13888" dirty="0">
                <a:latin typeface="Cambria"/>
                <a:cs typeface="Cambria"/>
              </a:rPr>
              <a:t> </a:t>
            </a:r>
            <a:r>
              <a:rPr sz="6300" i="1" spc="82" baseline="13888" dirty="0">
                <a:latin typeface="Arial"/>
                <a:cs typeface="Arial"/>
              </a:rPr>
              <a:t>α</a:t>
            </a:r>
            <a:r>
              <a:rPr sz="2950" spc="55" dirty="0">
                <a:latin typeface="Cambria"/>
                <a:cs typeface="Cambria"/>
              </a:rPr>
              <a:t>2</a:t>
            </a:r>
            <a:r>
              <a:rPr sz="6300" spc="82" baseline="13888" dirty="0">
                <a:latin typeface="Lucida Sans Unicode"/>
                <a:cs typeface="Lucida Sans Unicode"/>
              </a:rPr>
              <a:t>ℒ</a:t>
            </a:r>
            <a:r>
              <a:rPr sz="2950" i="1" spc="55" dirty="0">
                <a:latin typeface="Times New Roman"/>
                <a:cs typeface="Times New Roman"/>
              </a:rPr>
              <a:t>pred</a:t>
            </a:r>
            <a:r>
              <a:rPr sz="2950" i="1" spc="190" dirty="0">
                <a:latin typeface="Times New Roman"/>
                <a:cs typeface="Times New Roman"/>
              </a:rPr>
              <a:t> </a:t>
            </a:r>
            <a:r>
              <a:rPr sz="6300" spc="832" baseline="13888" dirty="0">
                <a:latin typeface="Cambria"/>
                <a:cs typeface="Cambria"/>
              </a:rPr>
              <a:t>+</a:t>
            </a:r>
            <a:r>
              <a:rPr sz="6300" spc="-7" baseline="13888" dirty="0">
                <a:latin typeface="Cambria"/>
                <a:cs typeface="Cambria"/>
              </a:rPr>
              <a:t> </a:t>
            </a:r>
            <a:r>
              <a:rPr sz="6300" i="1" spc="60" baseline="13888" dirty="0">
                <a:latin typeface="Arial"/>
                <a:cs typeface="Arial"/>
              </a:rPr>
              <a:t>α</a:t>
            </a:r>
            <a:r>
              <a:rPr sz="2950" spc="40" dirty="0">
                <a:latin typeface="Cambria"/>
                <a:cs typeface="Cambria"/>
              </a:rPr>
              <a:t>3</a:t>
            </a:r>
            <a:r>
              <a:rPr sz="6300" spc="60" baseline="13888" dirty="0">
                <a:latin typeface="Lucida Sans Unicode"/>
                <a:cs typeface="Lucida Sans Unicode"/>
              </a:rPr>
              <a:t>ℒ</a:t>
            </a:r>
            <a:r>
              <a:rPr sz="2950" i="1" spc="40" dirty="0">
                <a:latin typeface="Times New Roman"/>
                <a:cs typeface="Times New Roman"/>
              </a:rPr>
              <a:t>linear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3410" y="3586750"/>
            <a:ext cx="158051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176020" algn="l"/>
              </a:tabLst>
            </a:pPr>
            <a:r>
              <a:rPr sz="6300" spc="270" baseline="13888" dirty="0">
                <a:latin typeface="Lucida Sans Unicode"/>
                <a:cs typeface="Lucida Sans Unicode"/>
              </a:rPr>
              <a:t>ℒ</a:t>
            </a:r>
            <a:r>
              <a:rPr sz="2950" i="1" spc="180" dirty="0">
                <a:latin typeface="Times New Roman"/>
                <a:cs typeface="Times New Roman"/>
              </a:rPr>
              <a:t>rec	</a:t>
            </a:r>
            <a:r>
              <a:rPr sz="6300" spc="832" baseline="13888" dirty="0">
                <a:latin typeface="Cambria"/>
                <a:cs typeface="Cambria"/>
              </a:rPr>
              <a:t>=</a:t>
            </a:r>
            <a:endParaRPr sz="6300" baseline="13888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1402" y="3731535"/>
            <a:ext cx="71628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45" dirty="0">
                <a:latin typeface="Lucida Sans Unicode"/>
                <a:cs typeface="Lucida Sans Unicode"/>
              </a:rPr>
              <a:t>∑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9058" y="4260988"/>
            <a:ext cx="580390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spc="10" dirty="0">
                <a:latin typeface="Times New Roman"/>
                <a:cs typeface="Times New Roman"/>
              </a:rPr>
              <a:t>t</a:t>
            </a:r>
            <a:r>
              <a:rPr sz="2950" spc="409" dirty="0">
                <a:latin typeface="Cambria"/>
                <a:cs typeface="Cambria"/>
              </a:rPr>
              <a:t>=</a:t>
            </a:r>
            <a:r>
              <a:rPr sz="2950" spc="-140" dirty="0">
                <a:latin typeface="Cambria"/>
                <a:cs typeface="Cambria"/>
              </a:rPr>
              <a:t>1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4674" y="3453185"/>
            <a:ext cx="25165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00" spc="15" dirty="0">
                <a:latin typeface="Cambria"/>
                <a:cs typeface="Cambria"/>
              </a:rPr>
              <a:t>|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200" spc="15" dirty="0">
                <a:latin typeface="Cambria"/>
                <a:cs typeface="Cambria"/>
              </a:rPr>
              <a:t>|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200" i="1" spc="-150" dirty="0">
                <a:latin typeface="Times New Roman"/>
                <a:cs typeface="Times New Roman"/>
              </a:rPr>
              <a:t>y</a:t>
            </a:r>
            <a:r>
              <a:rPr sz="4425" i="1" spc="15" baseline="-19774" dirty="0">
                <a:latin typeface="Times New Roman"/>
                <a:cs typeface="Times New Roman"/>
              </a:rPr>
              <a:t>t</a:t>
            </a:r>
            <a:r>
              <a:rPr sz="4425" i="1" spc="292" baseline="-19774" dirty="0">
                <a:latin typeface="Times New Roman"/>
                <a:cs typeface="Times New Roman"/>
              </a:rPr>
              <a:t> </a:t>
            </a:r>
            <a:r>
              <a:rPr sz="4200" spc="-459" dirty="0">
                <a:latin typeface="Lucida Sans Unicode"/>
                <a:cs typeface="Lucida Sans Unicode"/>
              </a:rPr>
              <a:t>−</a:t>
            </a:r>
            <a:r>
              <a:rPr sz="4200" spc="-395" dirty="0">
                <a:latin typeface="Lucida Sans Unicode"/>
                <a:cs typeface="Lucida Sans Unicode"/>
              </a:rPr>
              <a:t> </a:t>
            </a:r>
            <a:r>
              <a:rPr sz="4200" i="1" dirty="0">
                <a:latin typeface="Times New Roman"/>
                <a:cs typeface="Times New Roman"/>
              </a:rPr>
              <a:t>y</a:t>
            </a:r>
            <a:r>
              <a:rPr sz="4425" i="1" spc="-1147" baseline="-19774" dirty="0">
                <a:latin typeface="Times New Roman"/>
                <a:cs typeface="Times New Roman"/>
              </a:rPr>
              <a:t>t</a:t>
            </a:r>
            <a:r>
              <a:rPr sz="4200" dirty="0">
                <a:latin typeface="Lucida Sans Unicode"/>
                <a:cs typeface="Lucida Sans Unicode"/>
              </a:rPr>
              <a:t>̂</a:t>
            </a:r>
            <a:r>
              <a:rPr sz="4200" spc="-95" dirty="0">
                <a:latin typeface="Lucida Sans Unicode"/>
                <a:cs typeface="Lucida Sans Unicode"/>
              </a:rPr>
              <a:t> </a:t>
            </a:r>
            <a:r>
              <a:rPr sz="4200" spc="15" dirty="0">
                <a:latin typeface="Cambria"/>
                <a:cs typeface="Cambria"/>
              </a:rPr>
              <a:t>|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200" spc="15" dirty="0">
                <a:latin typeface="Cambria"/>
                <a:cs typeface="Cambria"/>
              </a:rPr>
              <a:t>|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425" spc="-209" baseline="34839" dirty="0">
                <a:latin typeface="Cambria"/>
                <a:cs typeface="Cambria"/>
              </a:rPr>
              <a:t>2</a:t>
            </a:r>
            <a:endParaRPr sz="4425" baseline="34839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10719" y="3831208"/>
            <a:ext cx="21526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-140" dirty="0">
                <a:latin typeface="Cambria"/>
                <a:cs typeface="Cambria"/>
              </a:rPr>
              <a:t>2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3410" y="5304075"/>
            <a:ext cx="200278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598295" algn="l"/>
              </a:tabLst>
            </a:pPr>
            <a:r>
              <a:rPr sz="6300" spc="157" baseline="13888" dirty="0">
                <a:latin typeface="Lucida Sans Unicode"/>
                <a:cs typeface="Lucida Sans Unicode"/>
              </a:rPr>
              <a:t>ℒ</a:t>
            </a:r>
            <a:r>
              <a:rPr sz="2950" i="1" spc="105" dirty="0">
                <a:latin typeface="Times New Roman"/>
                <a:cs typeface="Times New Roman"/>
              </a:rPr>
              <a:t>linear	</a:t>
            </a:r>
            <a:r>
              <a:rPr sz="6300" spc="832" baseline="13888" dirty="0">
                <a:latin typeface="Cambria"/>
                <a:cs typeface="Cambria"/>
              </a:rPr>
              <a:t>=</a:t>
            </a:r>
            <a:endParaRPr sz="6300" baseline="13888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0963" y="4716654"/>
            <a:ext cx="18097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spc="120" dirty="0">
                <a:latin typeface="Arial"/>
                <a:cs typeface="Arial"/>
              </a:rPr>
              <a:t>τ</a:t>
            </a:r>
            <a:endParaRPr sz="2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3592" y="5448860"/>
            <a:ext cx="71628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45" dirty="0">
                <a:latin typeface="Lucida Sans Unicode"/>
                <a:cs typeface="Lucida Sans Unicode"/>
              </a:rPr>
              <a:t>∑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97521" y="5878645"/>
            <a:ext cx="720090" cy="1135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indent="88265">
              <a:lnSpc>
                <a:spcPct val="123400"/>
              </a:lnSpc>
              <a:spcBef>
                <a:spcPts val="90"/>
              </a:spcBef>
            </a:pPr>
            <a:r>
              <a:rPr sz="2950" i="1" spc="10" dirty="0">
                <a:latin typeface="Times New Roman"/>
                <a:cs typeface="Times New Roman"/>
              </a:rPr>
              <a:t>t</a:t>
            </a:r>
            <a:r>
              <a:rPr sz="2950" spc="409" dirty="0">
                <a:latin typeface="Cambria"/>
                <a:cs typeface="Cambria"/>
              </a:rPr>
              <a:t>=</a:t>
            </a:r>
            <a:r>
              <a:rPr sz="2950" spc="-85" dirty="0">
                <a:latin typeface="Cambria"/>
                <a:cs typeface="Cambria"/>
              </a:rPr>
              <a:t>1  </a:t>
            </a:r>
            <a:r>
              <a:rPr sz="2950" i="1" spc="-35" dirty="0">
                <a:latin typeface="Times New Roman"/>
                <a:cs typeface="Times New Roman"/>
              </a:rPr>
              <a:t>S</a:t>
            </a:r>
            <a:r>
              <a:rPr sz="3150" i="1" spc="-52" baseline="-19841" dirty="0">
                <a:latin typeface="Times New Roman"/>
                <a:cs typeface="Times New Roman"/>
              </a:rPr>
              <a:t>p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14741" y="5510433"/>
            <a:ext cx="21526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-140" dirty="0">
                <a:latin typeface="Cambria"/>
                <a:cs typeface="Cambria"/>
              </a:rPr>
              <a:t>2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3410" y="7227499"/>
            <a:ext cx="179323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388110" algn="l"/>
              </a:tabLst>
            </a:pPr>
            <a:r>
              <a:rPr sz="6300" spc="225" baseline="13888" dirty="0">
                <a:latin typeface="Lucida Sans Unicode"/>
                <a:cs typeface="Lucida Sans Unicode"/>
              </a:rPr>
              <a:t>ℒ</a:t>
            </a:r>
            <a:r>
              <a:rPr sz="2950" i="1" spc="150" dirty="0">
                <a:latin typeface="Times New Roman"/>
                <a:cs typeface="Times New Roman"/>
              </a:rPr>
              <a:t>pred	</a:t>
            </a:r>
            <a:r>
              <a:rPr sz="6300" spc="832" baseline="13888" dirty="0">
                <a:latin typeface="Cambria"/>
                <a:cs typeface="Cambria"/>
              </a:rPr>
              <a:t>=</a:t>
            </a:r>
            <a:endParaRPr sz="6300" baseline="13888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3824" y="7372284"/>
            <a:ext cx="71628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spc="2045" dirty="0">
                <a:latin typeface="Lucida Sans Unicode"/>
                <a:cs typeface="Lucida Sans Unicode"/>
              </a:rPr>
              <a:t>∑</a:t>
            </a:r>
            <a:endParaRPr sz="4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01481" y="7901737"/>
            <a:ext cx="580390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spc="10" dirty="0">
                <a:latin typeface="Times New Roman"/>
                <a:cs typeface="Times New Roman"/>
              </a:rPr>
              <a:t>t</a:t>
            </a:r>
            <a:r>
              <a:rPr sz="2950" spc="409" dirty="0">
                <a:latin typeface="Cambria"/>
                <a:cs typeface="Cambria"/>
              </a:rPr>
              <a:t>=</a:t>
            </a:r>
            <a:r>
              <a:rPr sz="2950" spc="-140" dirty="0">
                <a:latin typeface="Cambria"/>
                <a:cs typeface="Cambria"/>
              </a:rPr>
              <a:t>1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93242" y="7051192"/>
            <a:ext cx="474980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-300" dirty="0">
                <a:latin typeface="Lucida Sans Unicode"/>
                <a:cs typeface="Lucida Sans Unicode"/>
              </a:rPr>
              <a:t>−</a:t>
            </a:r>
            <a:r>
              <a:rPr sz="2950" spc="-140" dirty="0">
                <a:latin typeface="Cambria"/>
                <a:cs typeface="Cambria"/>
              </a:rPr>
              <a:t>1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57864" y="7382434"/>
            <a:ext cx="580390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spc="10" dirty="0">
                <a:latin typeface="Times New Roman"/>
                <a:cs typeface="Times New Roman"/>
              </a:rPr>
              <a:t>t</a:t>
            </a:r>
            <a:r>
              <a:rPr sz="2950" spc="409" dirty="0">
                <a:latin typeface="Cambria"/>
                <a:cs typeface="Cambria"/>
              </a:rPr>
              <a:t>+</a:t>
            </a:r>
            <a:r>
              <a:rPr sz="2950" i="1" spc="15" dirty="0">
                <a:latin typeface="Times New Roman"/>
                <a:cs typeface="Times New Roman"/>
              </a:rPr>
              <a:t>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01089" y="7575891"/>
            <a:ext cx="16129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" dirty="0">
                <a:latin typeface="Times New Roman"/>
                <a:cs typeface="Times New Roman"/>
              </a:rPr>
              <a:t>p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72497" y="7093934"/>
            <a:ext cx="350392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2700" algn="l"/>
                <a:tab pos="2376805" algn="l"/>
              </a:tabLst>
            </a:pPr>
            <a:r>
              <a:rPr sz="4200" spc="15" dirty="0">
                <a:latin typeface="Cambria"/>
                <a:cs typeface="Cambria"/>
              </a:rPr>
              <a:t>|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200" spc="15" dirty="0">
                <a:latin typeface="Cambria"/>
                <a:cs typeface="Cambria"/>
              </a:rPr>
              <a:t>|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200" i="1" spc="-125" dirty="0">
                <a:latin typeface="Arial"/>
                <a:cs typeface="Arial"/>
              </a:rPr>
              <a:t>φ</a:t>
            </a:r>
            <a:r>
              <a:rPr sz="4200" i="1" dirty="0">
                <a:latin typeface="Arial"/>
                <a:cs typeface="Arial"/>
              </a:rPr>
              <a:t>	</a:t>
            </a:r>
            <a:r>
              <a:rPr sz="4200" spc="-204" dirty="0">
                <a:latin typeface="Cambria"/>
                <a:cs typeface="Cambria"/>
              </a:rPr>
              <a:t>(</a:t>
            </a:r>
            <a:r>
              <a:rPr sz="4200" b="1" dirty="0">
                <a:latin typeface="Times New Roman"/>
                <a:cs typeface="Times New Roman"/>
              </a:rPr>
              <a:t>z	</a:t>
            </a:r>
            <a:r>
              <a:rPr sz="4200" spc="-204" dirty="0">
                <a:latin typeface="Cambria"/>
                <a:cs typeface="Cambria"/>
              </a:rPr>
              <a:t>)</a:t>
            </a:r>
            <a:r>
              <a:rPr sz="4200" spc="5" dirty="0">
                <a:latin typeface="Cambria"/>
                <a:cs typeface="Cambria"/>
              </a:rPr>
              <a:t> </a:t>
            </a:r>
            <a:r>
              <a:rPr sz="4200" spc="-459" dirty="0">
                <a:latin typeface="Lucida Sans Unicode"/>
                <a:cs typeface="Lucida Sans Unicode"/>
              </a:rPr>
              <a:t>−</a:t>
            </a:r>
            <a:r>
              <a:rPr sz="4200" spc="-395" dirty="0">
                <a:latin typeface="Lucida Sans Unicode"/>
                <a:cs typeface="Lucida Sans Unicode"/>
              </a:rPr>
              <a:t> </a:t>
            </a:r>
            <a:r>
              <a:rPr sz="4200" i="1" spc="-125" dirty="0">
                <a:latin typeface="Arial"/>
                <a:cs typeface="Arial"/>
              </a:rPr>
              <a:t>φ</a:t>
            </a:r>
            <a:endParaRPr sz="4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78248" y="7051192"/>
            <a:ext cx="474980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-300" dirty="0">
                <a:latin typeface="Lucida Sans Unicode"/>
                <a:cs typeface="Lucida Sans Unicode"/>
              </a:rPr>
              <a:t>−</a:t>
            </a:r>
            <a:r>
              <a:rPr sz="2950" spc="-140" dirty="0">
                <a:latin typeface="Cambria"/>
                <a:cs typeface="Cambria"/>
              </a:rPr>
              <a:t>1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21313" y="7038723"/>
            <a:ext cx="20256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spc="-90" dirty="0">
                <a:latin typeface="Times New Roman"/>
                <a:cs typeface="Times New Roman"/>
              </a:rPr>
              <a:t>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97650" y="7243559"/>
            <a:ext cx="16129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15" dirty="0">
                <a:latin typeface="Times New Roman"/>
                <a:cs typeface="Times New Roman"/>
              </a:rPr>
              <a:t>p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575781" y="6918476"/>
            <a:ext cx="21526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-140" dirty="0">
                <a:latin typeface="Cambria"/>
                <a:cs typeface="Cambria"/>
              </a:rPr>
              <a:t>2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575781" y="7606445"/>
            <a:ext cx="21526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-140" dirty="0">
                <a:latin typeface="Cambria"/>
                <a:cs typeface="Cambria"/>
              </a:rPr>
              <a:t>2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27750" y="7093934"/>
            <a:ext cx="266382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8210" algn="l"/>
                <a:tab pos="2150110" algn="l"/>
              </a:tabLst>
            </a:pPr>
            <a:r>
              <a:rPr sz="4200" spc="-204" dirty="0">
                <a:latin typeface="Cambria"/>
                <a:cs typeface="Cambria"/>
              </a:rPr>
              <a:t>(</a:t>
            </a:r>
            <a:r>
              <a:rPr sz="4200" b="1" spc="5" dirty="0">
                <a:latin typeface="Times New Roman"/>
                <a:cs typeface="Times New Roman"/>
              </a:rPr>
              <a:t>K	</a:t>
            </a:r>
            <a:r>
              <a:rPr sz="4200" b="1" dirty="0">
                <a:latin typeface="Times New Roman"/>
                <a:cs typeface="Times New Roman"/>
              </a:rPr>
              <a:t>z</a:t>
            </a:r>
            <a:r>
              <a:rPr sz="4200" b="1" spc="-210" dirty="0">
                <a:latin typeface="Times New Roman"/>
                <a:cs typeface="Times New Roman"/>
              </a:rPr>
              <a:t> </a:t>
            </a:r>
            <a:r>
              <a:rPr sz="4200" spc="-204" dirty="0">
                <a:latin typeface="Cambria"/>
                <a:cs typeface="Cambria"/>
              </a:rPr>
              <a:t>)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200" spc="15" dirty="0">
                <a:latin typeface="Cambria"/>
                <a:cs typeface="Cambria"/>
              </a:rPr>
              <a:t>|</a:t>
            </a:r>
            <a:r>
              <a:rPr sz="4200" spc="-459" dirty="0">
                <a:latin typeface="Cambria"/>
                <a:cs typeface="Cambria"/>
              </a:rPr>
              <a:t> </a:t>
            </a:r>
            <a:r>
              <a:rPr sz="4200" spc="15" dirty="0">
                <a:latin typeface="Cambria"/>
                <a:cs typeface="Cambria"/>
              </a:rPr>
              <a:t>|</a:t>
            </a:r>
            <a:r>
              <a:rPr sz="4200" dirty="0">
                <a:latin typeface="Cambria"/>
                <a:cs typeface="Cambria"/>
              </a:rPr>
              <a:t>	</a:t>
            </a:r>
            <a:r>
              <a:rPr sz="3450" spc="-300" dirty="0">
                <a:latin typeface="Trebuchet MS"/>
                <a:cs typeface="Trebuchet MS"/>
              </a:rPr>
              <a:t>,</a:t>
            </a:r>
            <a:r>
              <a:rPr sz="3450" spc="-75" dirty="0">
                <a:latin typeface="Trebuchet MS"/>
                <a:cs typeface="Trebuchet MS"/>
              </a:rPr>
              <a:t> </a:t>
            </a:r>
            <a:r>
              <a:rPr sz="4200" i="1" spc="-150" dirty="0">
                <a:latin typeface="Times New Roman"/>
                <a:cs typeface="Times New Roman"/>
              </a:rPr>
              <a:t>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770599" y="7382434"/>
            <a:ext cx="170624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01140" algn="l"/>
              </a:tabLst>
            </a:pPr>
            <a:r>
              <a:rPr sz="2950" i="1" spc="10" dirty="0">
                <a:latin typeface="Times New Roman"/>
                <a:cs typeface="Times New Roman"/>
              </a:rPr>
              <a:t>t	</a:t>
            </a:r>
            <a:r>
              <a:rPr sz="2950" i="1" spc="30" dirty="0">
                <a:latin typeface="Times New Roman"/>
                <a:cs typeface="Times New Roman"/>
              </a:rPr>
              <a:t>p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004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1551</Words>
  <Application>Microsoft Office PowerPoint</Application>
  <PresentationFormat>Custom</PresentationFormat>
  <Paragraphs>189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MT</vt:lpstr>
      <vt:lpstr>Calibri</vt:lpstr>
      <vt:lpstr>Cambria</vt:lpstr>
      <vt:lpstr>Cambria Math</vt:lpstr>
      <vt:lpstr>Lucida Sans Unicode</vt:lpstr>
      <vt:lpstr>Tahoma</vt:lpstr>
      <vt:lpstr>Times New Roman</vt:lpstr>
      <vt:lpstr>Trebuchet MS</vt:lpstr>
      <vt:lpstr>Office Theme</vt:lpstr>
      <vt:lpstr>From Regression to Learning the Underlying  Trajectory: Forecasting the Homelessness</vt:lpstr>
      <vt:lpstr>Motivation</vt:lpstr>
      <vt:lpstr>Preliminaries</vt:lpstr>
      <vt:lpstr>Limitations to a Regression-  based Analysis</vt:lpstr>
      <vt:lpstr>Preliminaries</vt:lpstr>
      <vt:lpstr>Downfalls of the traditional approaches</vt:lpstr>
      <vt:lpstr>Learning the underlying trajectory</vt:lpstr>
      <vt:lpstr>Approximating the Koopman Operator</vt:lpstr>
      <vt:lpstr>Training the KAE</vt:lpstr>
      <vt:lpstr>Interesting use-cases</vt:lpstr>
      <vt:lpstr>Simulation using a circular slow-manifold dataset</vt:lpstr>
      <vt:lpstr>Simulating the trajectory using the KAE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Regression to Learning the Underlying  Trajectory: Forecasting the Homelessness</dc:title>
  <cp:lastModifiedBy>ishitakhanna2208@outlook.com</cp:lastModifiedBy>
  <cp:revision>1</cp:revision>
  <dcterms:created xsi:type="dcterms:W3CDTF">2023-10-11T05:32:08Z</dcterms:created>
  <dcterms:modified xsi:type="dcterms:W3CDTF">2023-10-11T05:38:12Z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2023-10-11T00:00:00Z</vt:filetime>
  </property>
</Properties>
</file>