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8" r:id="rId7"/>
    <p:sldId id="282" r:id="rId8"/>
    <p:sldId id="284" r:id="rId9"/>
    <p:sldId id="281" r:id="rId10"/>
    <p:sldId id="280" r:id="rId11"/>
    <p:sldId id="285" r:id="rId12"/>
    <p:sldId id="283" r:id="rId13"/>
    <p:sldId id="261" r:id="rId14"/>
    <p:sldId id="267" r:id="rId15"/>
    <p:sldId id="262" r:id="rId16"/>
    <p:sldId id="263" r:id="rId17"/>
    <p:sldId id="264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E8C3A97-A419-495D-958F-31AD67234274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DC3A294-AC9D-4399-9446-DAFAD837FBEC}">
      <dgm:prSet phldrT="[Text]" custT="1"/>
      <dgm:spPr/>
      <dgm:t>
        <a:bodyPr/>
        <a:lstStyle/>
        <a:p>
          <a:r>
            <a:rPr lang="en-US" sz="2800" dirty="0" smtClean="0"/>
            <a:t>ADMIN</a:t>
          </a:r>
          <a:endParaRPr lang="en-US" sz="2800" dirty="0"/>
        </a:p>
      </dgm:t>
    </dgm:pt>
    <dgm:pt modelId="{6F709218-2742-47E5-AE02-0F46CB75607E}" type="parTrans" cxnId="{444C3634-6DFC-4014-805B-1230D91A6354}">
      <dgm:prSet/>
      <dgm:spPr/>
      <dgm:t>
        <a:bodyPr/>
        <a:lstStyle/>
        <a:p>
          <a:endParaRPr lang="en-US"/>
        </a:p>
      </dgm:t>
    </dgm:pt>
    <dgm:pt modelId="{654FC051-C05D-4175-9B14-42EFACA9F666}" type="sibTrans" cxnId="{444C3634-6DFC-4014-805B-1230D91A6354}">
      <dgm:prSet/>
      <dgm:spPr/>
      <dgm:t>
        <a:bodyPr/>
        <a:lstStyle/>
        <a:p>
          <a:endParaRPr lang="en-US"/>
        </a:p>
      </dgm:t>
    </dgm:pt>
    <dgm:pt modelId="{34586BBC-F2EC-4311-8658-AE36A7CA1383}">
      <dgm:prSet phldrT="[Text]"/>
      <dgm:spPr/>
      <dgm:t>
        <a:bodyPr/>
        <a:lstStyle/>
        <a:p>
          <a:r>
            <a:rPr lang="en-US" dirty="0" smtClean="0"/>
            <a:t>MANAGE OWN, USER ACCOUNT OPENING AND UPDATING</a:t>
          </a:r>
          <a:endParaRPr lang="en-US" dirty="0"/>
        </a:p>
      </dgm:t>
    </dgm:pt>
    <dgm:pt modelId="{F1216341-682D-4032-B7E3-66CE8BB7537E}" type="parTrans" cxnId="{71844311-5A10-4B5A-941C-4AD08D2435DF}">
      <dgm:prSet/>
      <dgm:spPr/>
      <dgm:t>
        <a:bodyPr/>
        <a:lstStyle/>
        <a:p>
          <a:endParaRPr lang="en-US"/>
        </a:p>
      </dgm:t>
    </dgm:pt>
    <dgm:pt modelId="{24A03E96-AA46-4456-8ED0-243AE5965BB6}" type="sibTrans" cxnId="{71844311-5A10-4B5A-941C-4AD08D2435DF}">
      <dgm:prSet/>
      <dgm:spPr/>
      <dgm:t>
        <a:bodyPr/>
        <a:lstStyle/>
        <a:p>
          <a:endParaRPr lang="en-US"/>
        </a:p>
      </dgm:t>
    </dgm:pt>
    <dgm:pt modelId="{D2781C66-7BEB-4255-91E4-469AE7D66661}">
      <dgm:prSet phldrT="[Text]" custT="1"/>
      <dgm:spPr/>
      <dgm:t>
        <a:bodyPr/>
        <a:lstStyle/>
        <a:p>
          <a:r>
            <a:rPr lang="en-US" sz="2800" dirty="0" smtClean="0"/>
            <a:t>USER</a:t>
          </a:r>
          <a:endParaRPr lang="en-US" sz="2800" dirty="0"/>
        </a:p>
      </dgm:t>
    </dgm:pt>
    <dgm:pt modelId="{B5DE9A7F-2673-45EF-A639-F83B980CDD0F}" type="parTrans" cxnId="{79880AC2-D811-46D5-A687-2304A5A093E0}">
      <dgm:prSet/>
      <dgm:spPr/>
      <dgm:t>
        <a:bodyPr/>
        <a:lstStyle/>
        <a:p>
          <a:endParaRPr lang="en-US"/>
        </a:p>
      </dgm:t>
    </dgm:pt>
    <dgm:pt modelId="{F3E858D5-5F52-4FD5-9D00-A3ED5D5557EF}" type="sibTrans" cxnId="{79880AC2-D811-46D5-A687-2304A5A093E0}">
      <dgm:prSet/>
      <dgm:spPr/>
      <dgm:t>
        <a:bodyPr/>
        <a:lstStyle/>
        <a:p>
          <a:endParaRPr lang="en-US"/>
        </a:p>
      </dgm:t>
    </dgm:pt>
    <dgm:pt modelId="{C6986DF1-8EF7-4305-A4EF-F0DD456ACA17}">
      <dgm:prSet phldrT="[Text]"/>
      <dgm:spPr/>
      <dgm:t>
        <a:bodyPr/>
        <a:lstStyle/>
        <a:p>
          <a:r>
            <a:rPr lang="en-US" smtClean="0"/>
            <a:t>IT CONSIST STUDENT PROFILE</a:t>
          </a:r>
          <a:endParaRPr lang="en-US" dirty="0"/>
        </a:p>
      </dgm:t>
    </dgm:pt>
    <dgm:pt modelId="{D7A1E979-31DE-4F73-88AB-A2AC0305C8A0}" type="parTrans" cxnId="{366B678E-C70E-4B07-89D5-0D04F2F2F7F8}">
      <dgm:prSet/>
      <dgm:spPr/>
      <dgm:t>
        <a:bodyPr/>
        <a:lstStyle/>
        <a:p>
          <a:endParaRPr lang="en-US"/>
        </a:p>
      </dgm:t>
    </dgm:pt>
    <dgm:pt modelId="{96F755F4-0E29-4628-B74A-8E581B91C11F}" type="sibTrans" cxnId="{366B678E-C70E-4B07-89D5-0D04F2F2F7F8}">
      <dgm:prSet/>
      <dgm:spPr/>
      <dgm:t>
        <a:bodyPr/>
        <a:lstStyle/>
        <a:p>
          <a:endParaRPr lang="en-US"/>
        </a:p>
      </dgm:t>
    </dgm:pt>
    <dgm:pt modelId="{34A25905-05F1-4BB9-917A-9B189DAA4F2B}">
      <dgm:prSet phldrT="[Text]"/>
      <dgm:spPr/>
      <dgm:t>
        <a:bodyPr/>
        <a:lstStyle/>
        <a:p>
          <a:endParaRPr lang="en-US" dirty="0"/>
        </a:p>
      </dgm:t>
    </dgm:pt>
    <dgm:pt modelId="{03FC4435-43B2-476F-85E3-215F148CF7F3}" type="parTrans" cxnId="{BAB86BAD-D3E7-4D57-A434-1AFA10529D5A}">
      <dgm:prSet/>
      <dgm:spPr/>
      <dgm:t>
        <a:bodyPr/>
        <a:lstStyle/>
        <a:p>
          <a:endParaRPr lang="en-US"/>
        </a:p>
      </dgm:t>
    </dgm:pt>
    <dgm:pt modelId="{B6F4CA77-4DCF-4F38-A6F0-B674D37D9C15}" type="sibTrans" cxnId="{BAB86BAD-D3E7-4D57-A434-1AFA10529D5A}">
      <dgm:prSet/>
      <dgm:spPr/>
      <dgm:t>
        <a:bodyPr/>
        <a:lstStyle/>
        <a:p>
          <a:endParaRPr lang="en-US"/>
        </a:p>
      </dgm:t>
    </dgm:pt>
    <dgm:pt modelId="{ED9B1EB9-CF60-44F0-AA0C-90C3840B47C9}">
      <dgm:prSet/>
      <dgm:spPr/>
      <dgm:t>
        <a:bodyPr/>
        <a:lstStyle/>
        <a:p>
          <a:r>
            <a:rPr lang="en-US" dirty="0" smtClean="0"/>
            <a:t>VIEW STUDY MATERIALS AND PREVIOUS YEAR QUESTION PAPERS</a:t>
          </a:r>
          <a:endParaRPr lang="en-US" dirty="0"/>
        </a:p>
      </dgm:t>
    </dgm:pt>
    <dgm:pt modelId="{A07E8587-ADCC-4248-A622-46ACE4242132}" type="parTrans" cxnId="{BABE31F8-F081-4A95-B8DB-B7C692D877EE}">
      <dgm:prSet/>
      <dgm:spPr/>
      <dgm:t>
        <a:bodyPr/>
        <a:lstStyle/>
        <a:p>
          <a:endParaRPr lang="en-US"/>
        </a:p>
      </dgm:t>
    </dgm:pt>
    <dgm:pt modelId="{04C1EE0B-66BB-45D2-B2A3-1FF82A48FAE6}" type="sibTrans" cxnId="{BABE31F8-F081-4A95-B8DB-B7C692D877EE}">
      <dgm:prSet/>
      <dgm:spPr/>
      <dgm:t>
        <a:bodyPr/>
        <a:lstStyle/>
        <a:p>
          <a:endParaRPr lang="en-US"/>
        </a:p>
      </dgm:t>
    </dgm:pt>
    <dgm:pt modelId="{D6E91BA5-F863-4D28-A174-52265F7DDC40}">
      <dgm:prSet/>
      <dgm:spPr/>
      <dgm:t>
        <a:bodyPr/>
        <a:lstStyle/>
        <a:p>
          <a:r>
            <a:rPr lang="en-US" dirty="0" smtClean="0"/>
            <a:t>OWNER</a:t>
          </a:r>
          <a:endParaRPr lang="en-US" dirty="0" smtClean="0"/>
        </a:p>
      </dgm:t>
    </dgm:pt>
    <dgm:pt modelId="{F6A8D3C6-0406-4526-A7FA-FBDDD6FD0CC1}" type="parTrans" cxnId="{DEF48B16-9F11-41C4-BDBE-2BDB272C3011}">
      <dgm:prSet/>
      <dgm:spPr/>
      <dgm:t>
        <a:bodyPr/>
        <a:lstStyle/>
        <a:p>
          <a:endParaRPr lang="en-US"/>
        </a:p>
      </dgm:t>
    </dgm:pt>
    <dgm:pt modelId="{47BF99BE-4D06-49D9-A325-0C0DA797B021}" type="sibTrans" cxnId="{DEF48B16-9F11-41C4-BDBE-2BDB272C3011}">
      <dgm:prSet/>
      <dgm:spPr/>
      <dgm:t>
        <a:bodyPr/>
        <a:lstStyle/>
        <a:p>
          <a:endParaRPr lang="en-US"/>
        </a:p>
      </dgm:t>
    </dgm:pt>
    <dgm:pt modelId="{C1166A5A-46EF-4294-8406-426401B14BC0}">
      <dgm:prSet custT="1"/>
      <dgm:spPr/>
      <dgm:t>
        <a:bodyPr/>
        <a:lstStyle/>
        <a:p>
          <a:r>
            <a:rPr lang="en-US" sz="2800" dirty="0" smtClean="0"/>
            <a:t>HOME</a:t>
          </a:r>
          <a:endParaRPr lang="en-US" sz="2800" dirty="0"/>
        </a:p>
      </dgm:t>
    </dgm:pt>
    <dgm:pt modelId="{23567B14-D34B-4E84-9B1A-B604A78DF760}" type="parTrans" cxnId="{9E3F3F25-EFC7-44D7-B075-8D4EE99D43A6}">
      <dgm:prSet/>
      <dgm:spPr/>
    </dgm:pt>
    <dgm:pt modelId="{71043EE3-0B22-4E64-A1E4-F3AC3AB35C94}" type="sibTrans" cxnId="{9E3F3F25-EFC7-44D7-B075-8D4EE99D43A6}">
      <dgm:prSet/>
      <dgm:spPr/>
    </dgm:pt>
    <dgm:pt modelId="{FBBC1580-6EA8-407B-B504-BE2BC7153B53}">
      <dgm:prSet/>
      <dgm:spPr/>
      <dgm:t>
        <a:bodyPr/>
        <a:lstStyle/>
        <a:p>
          <a:r>
            <a:rPr lang="en-US" dirty="0" smtClean="0"/>
            <a:t>MANAGE ADMIN AND USER LOGIN</a:t>
          </a:r>
          <a:endParaRPr lang="en-US" dirty="0"/>
        </a:p>
      </dgm:t>
    </dgm:pt>
    <dgm:pt modelId="{D4CE0102-D331-42B2-A899-C00B712ACA99}" type="parTrans" cxnId="{3A2E4414-4ABE-4581-A5AC-F2AC604B7A52}">
      <dgm:prSet/>
      <dgm:spPr/>
    </dgm:pt>
    <dgm:pt modelId="{38E45D9C-9F4C-4EAD-9A27-478B0D29BBA4}" type="sibTrans" cxnId="{3A2E4414-4ABE-4581-A5AC-F2AC604B7A52}">
      <dgm:prSet/>
      <dgm:spPr/>
    </dgm:pt>
    <dgm:pt modelId="{E941CF86-A84E-4BAE-9D2F-F4D04F97B4FC}" type="pres">
      <dgm:prSet presAssocID="{2E8C3A97-A419-495D-958F-31AD67234274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C4D4F97-5B6B-4943-8568-E2D1054836B3}" type="pres">
      <dgm:prSet presAssocID="{C1166A5A-46EF-4294-8406-426401B14BC0}" presName="linNode" presStyleCnt="0"/>
      <dgm:spPr/>
    </dgm:pt>
    <dgm:pt modelId="{238F811D-6422-4A49-B88B-DE0433B068CD}" type="pres">
      <dgm:prSet presAssocID="{C1166A5A-46EF-4294-8406-426401B14BC0}" presName="parentText" presStyleLbl="node1" presStyleIdx="0" presStyleCnt="3" custScaleX="96759" custScaleY="6790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270EF8-D7C7-41A8-90F6-A1EF22A30A07}" type="pres">
      <dgm:prSet presAssocID="{C1166A5A-46EF-4294-8406-426401B14BC0}" presName="descendantText" presStyleLbl="alignAccFollowNode1" presStyleIdx="0" presStyleCnt="3" custScaleX="98568" custScaleY="7575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2650F9-6BDC-441A-AE14-ADE95725ED43}" type="pres">
      <dgm:prSet presAssocID="{71043EE3-0B22-4E64-A1E4-F3AC3AB35C94}" presName="sp" presStyleCnt="0"/>
      <dgm:spPr/>
    </dgm:pt>
    <dgm:pt modelId="{B5F2AB86-5171-492F-A05A-F0E9A8F5FD49}" type="pres">
      <dgm:prSet presAssocID="{3DC3A294-AC9D-4399-9446-DAFAD837FBEC}" presName="linNode" presStyleCnt="0"/>
      <dgm:spPr/>
    </dgm:pt>
    <dgm:pt modelId="{75D55EAE-AF3E-4736-9E69-8C4E6CA30902}" type="pres">
      <dgm:prSet presAssocID="{3DC3A294-AC9D-4399-9446-DAFAD837FBEC}" presName="parentText" presStyleLbl="node1" presStyleIdx="1" presStyleCnt="3" custScaleX="96759" custScaleY="8354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3A5460-F009-4710-A35A-EFE2757D7798}" type="pres">
      <dgm:prSet presAssocID="{3DC3A294-AC9D-4399-9446-DAFAD837FBEC}" presName="descendantText" presStyleLbl="alignAccFollowNode1" presStyleIdx="1" presStyleCnt="3" custScaleX="98568" custScaleY="77984" custLinFactNeighborX="2894" custLinFactNeighborY="118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909DE6-BE14-44DC-B34C-AC6EC5F11668}" type="pres">
      <dgm:prSet presAssocID="{654FC051-C05D-4175-9B14-42EFACA9F666}" presName="sp" presStyleCnt="0"/>
      <dgm:spPr/>
    </dgm:pt>
    <dgm:pt modelId="{7320B218-C0FA-41C1-BD7A-B14978870E97}" type="pres">
      <dgm:prSet presAssocID="{D2781C66-7BEB-4255-91E4-469AE7D66661}" presName="linNode" presStyleCnt="0"/>
      <dgm:spPr/>
    </dgm:pt>
    <dgm:pt modelId="{C9712230-2B11-416D-AD13-7868D8743F45}" type="pres">
      <dgm:prSet presAssocID="{D2781C66-7BEB-4255-91E4-469AE7D66661}" presName="parentText" presStyleLbl="node1" presStyleIdx="2" presStyleCnt="3" custScaleX="96759" custScaleY="80249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3383E2-A2C2-4D9E-B58D-E790A3AB3F9D}" type="pres">
      <dgm:prSet presAssocID="{D2781C66-7BEB-4255-91E4-469AE7D66661}" presName="descendantText" presStyleLbl="alignAccFollowNode1" presStyleIdx="2" presStyleCnt="3" custScaleX="98568" custScaleY="87445" custLinFactNeighborX="4514" custLinFactNeighborY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D567D7A-5EB2-4BD3-9703-00344133A9FB}" type="presOf" srcId="{D6E91BA5-F863-4D28-A174-52265F7DDC40}" destId="{623A5460-F009-4710-A35A-EFE2757D7798}" srcOrd="0" destOrd="1" presId="urn:microsoft.com/office/officeart/2005/8/layout/vList5"/>
    <dgm:cxn modelId="{70457463-DB1E-42FE-9D3D-0B8737D6B400}" type="presOf" srcId="{C1166A5A-46EF-4294-8406-426401B14BC0}" destId="{238F811D-6422-4A49-B88B-DE0433B068CD}" srcOrd="0" destOrd="0" presId="urn:microsoft.com/office/officeart/2005/8/layout/vList5"/>
    <dgm:cxn modelId="{C3C7FF94-31F1-4178-821C-89D97EC8D8FD}" type="presOf" srcId="{34586BBC-F2EC-4311-8658-AE36A7CA1383}" destId="{623A5460-F009-4710-A35A-EFE2757D7798}" srcOrd="0" destOrd="0" presId="urn:microsoft.com/office/officeart/2005/8/layout/vList5"/>
    <dgm:cxn modelId="{BABE31F8-F081-4A95-B8DB-B7C692D877EE}" srcId="{D2781C66-7BEB-4255-91E4-469AE7D66661}" destId="{ED9B1EB9-CF60-44F0-AA0C-90C3840B47C9}" srcOrd="1" destOrd="0" parTransId="{A07E8587-ADCC-4248-A622-46ACE4242132}" sibTransId="{04C1EE0B-66BB-45D2-B2A3-1FF82A48FAE6}"/>
    <dgm:cxn modelId="{0A92C2C9-80CA-4CA9-B646-C2AA913AAC85}" type="presOf" srcId="{2E8C3A97-A419-495D-958F-31AD67234274}" destId="{E941CF86-A84E-4BAE-9D2F-F4D04F97B4FC}" srcOrd="0" destOrd="0" presId="urn:microsoft.com/office/officeart/2005/8/layout/vList5"/>
    <dgm:cxn modelId="{DEF48B16-9F11-41C4-BDBE-2BDB272C3011}" srcId="{3DC3A294-AC9D-4399-9446-DAFAD837FBEC}" destId="{D6E91BA5-F863-4D28-A174-52265F7DDC40}" srcOrd="1" destOrd="0" parTransId="{F6A8D3C6-0406-4526-A7FA-FBDDD6FD0CC1}" sibTransId="{47BF99BE-4D06-49D9-A325-0C0DA797B021}"/>
    <dgm:cxn modelId="{A31825A4-93A0-45FE-9349-40A42EEAA299}" type="presOf" srcId="{D2781C66-7BEB-4255-91E4-469AE7D66661}" destId="{C9712230-2B11-416D-AD13-7868D8743F45}" srcOrd="0" destOrd="0" presId="urn:microsoft.com/office/officeart/2005/8/layout/vList5"/>
    <dgm:cxn modelId="{BAB86BAD-D3E7-4D57-A434-1AFA10529D5A}" srcId="{D2781C66-7BEB-4255-91E4-469AE7D66661}" destId="{34A25905-05F1-4BB9-917A-9B189DAA4F2B}" srcOrd="2" destOrd="0" parTransId="{03FC4435-43B2-476F-85E3-215F148CF7F3}" sibTransId="{B6F4CA77-4DCF-4F38-A6F0-B674D37D9C15}"/>
    <dgm:cxn modelId="{3C90FD2D-B5B3-4BE1-ACF5-22C14DFFA3EC}" type="presOf" srcId="{FBBC1580-6EA8-407B-B504-BE2BC7153B53}" destId="{2D270EF8-D7C7-41A8-90F6-A1EF22A30A07}" srcOrd="0" destOrd="0" presId="urn:microsoft.com/office/officeart/2005/8/layout/vList5"/>
    <dgm:cxn modelId="{875C4885-813B-468F-8AA8-B9ACFD32E46B}" type="presOf" srcId="{3DC3A294-AC9D-4399-9446-DAFAD837FBEC}" destId="{75D55EAE-AF3E-4736-9E69-8C4E6CA30902}" srcOrd="0" destOrd="0" presId="urn:microsoft.com/office/officeart/2005/8/layout/vList5"/>
    <dgm:cxn modelId="{366B678E-C70E-4B07-89D5-0D04F2F2F7F8}" srcId="{D2781C66-7BEB-4255-91E4-469AE7D66661}" destId="{C6986DF1-8EF7-4305-A4EF-F0DD456ACA17}" srcOrd="0" destOrd="0" parTransId="{D7A1E979-31DE-4F73-88AB-A2AC0305C8A0}" sibTransId="{96F755F4-0E29-4628-B74A-8E581B91C11F}"/>
    <dgm:cxn modelId="{3A2E4414-4ABE-4581-A5AC-F2AC604B7A52}" srcId="{C1166A5A-46EF-4294-8406-426401B14BC0}" destId="{FBBC1580-6EA8-407B-B504-BE2BC7153B53}" srcOrd="0" destOrd="0" parTransId="{D4CE0102-D331-42B2-A899-C00B712ACA99}" sibTransId="{38E45D9C-9F4C-4EAD-9A27-478B0D29BBA4}"/>
    <dgm:cxn modelId="{79880AC2-D811-46D5-A687-2304A5A093E0}" srcId="{2E8C3A97-A419-495D-958F-31AD67234274}" destId="{D2781C66-7BEB-4255-91E4-469AE7D66661}" srcOrd="2" destOrd="0" parTransId="{B5DE9A7F-2673-45EF-A639-F83B980CDD0F}" sibTransId="{F3E858D5-5F52-4FD5-9D00-A3ED5D5557EF}"/>
    <dgm:cxn modelId="{9E3F3F25-EFC7-44D7-B075-8D4EE99D43A6}" srcId="{2E8C3A97-A419-495D-958F-31AD67234274}" destId="{C1166A5A-46EF-4294-8406-426401B14BC0}" srcOrd="0" destOrd="0" parTransId="{23567B14-D34B-4E84-9B1A-B604A78DF760}" sibTransId="{71043EE3-0B22-4E64-A1E4-F3AC3AB35C94}"/>
    <dgm:cxn modelId="{53D88B7B-56D6-4E4E-874F-E4741E115560}" type="presOf" srcId="{34A25905-05F1-4BB9-917A-9B189DAA4F2B}" destId="{B03383E2-A2C2-4D9E-B58D-E790A3AB3F9D}" srcOrd="0" destOrd="2" presId="urn:microsoft.com/office/officeart/2005/8/layout/vList5"/>
    <dgm:cxn modelId="{71844311-5A10-4B5A-941C-4AD08D2435DF}" srcId="{3DC3A294-AC9D-4399-9446-DAFAD837FBEC}" destId="{34586BBC-F2EC-4311-8658-AE36A7CA1383}" srcOrd="0" destOrd="0" parTransId="{F1216341-682D-4032-B7E3-66CE8BB7537E}" sibTransId="{24A03E96-AA46-4456-8ED0-243AE5965BB6}"/>
    <dgm:cxn modelId="{08A0088A-E57E-443C-BB88-D138EE7D6617}" type="presOf" srcId="{ED9B1EB9-CF60-44F0-AA0C-90C3840B47C9}" destId="{B03383E2-A2C2-4D9E-B58D-E790A3AB3F9D}" srcOrd="0" destOrd="1" presId="urn:microsoft.com/office/officeart/2005/8/layout/vList5"/>
    <dgm:cxn modelId="{EC0E508D-8F69-426D-AA88-AD612307C87F}" type="presOf" srcId="{C6986DF1-8EF7-4305-A4EF-F0DD456ACA17}" destId="{B03383E2-A2C2-4D9E-B58D-E790A3AB3F9D}" srcOrd="0" destOrd="0" presId="urn:microsoft.com/office/officeart/2005/8/layout/vList5"/>
    <dgm:cxn modelId="{444C3634-6DFC-4014-805B-1230D91A6354}" srcId="{2E8C3A97-A419-495D-958F-31AD67234274}" destId="{3DC3A294-AC9D-4399-9446-DAFAD837FBEC}" srcOrd="1" destOrd="0" parTransId="{6F709218-2742-47E5-AE02-0F46CB75607E}" sibTransId="{654FC051-C05D-4175-9B14-42EFACA9F666}"/>
    <dgm:cxn modelId="{46D82E2F-625D-4121-883F-FC3498F20590}" type="presParOf" srcId="{E941CF86-A84E-4BAE-9D2F-F4D04F97B4FC}" destId="{0C4D4F97-5B6B-4943-8568-E2D1054836B3}" srcOrd="0" destOrd="0" presId="urn:microsoft.com/office/officeart/2005/8/layout/vList5"/>
    <dgm:cxn modelId="{4F76B5FE-B278-4958-8490-BF589D0D7F39}" type="presParOf" srcId="{0C4D4F97-5B6B-4943-8568-E2D1054836B3}" destId="{238F811D-6422-4A49-B88B-DE0433B068CD}" srcOrd="0" destOrd="0" presId="urn:microsoft.com/office/officeart/2005/8/layout/vList5"/>
    <dgm:cxn modelId="{CC93E1F1-5CFA-4061-8749-E525963D4081}" type="presParOf" srcId="{0C4D4F97-5B6B-4943-8568-E2D1054836B3}" destId="{2D270EF8-D7C7-41A8-90F6-A1EF22A30A07}" srcOrd="1" destOrd="0" presId="urn:microsoft.com/office/officeart/2005/8/layout/vList5"/>
    <dgm:cxn modelId="{D3F9A6A3-A892-496A-AAB1-EEE02CD90BF1}" type="presParOf" srcId="{E941CF86-A84E-4BAE-9D2F-F4D04F97B4FC}" destId="{DF2650F9-6BDC-441A-AE14-ADE95725ED43}" srcOrd="1" destOrd="0" presId="urn:microsoft.com/office/officeart/2005/8/layout/vList5"/>
    <dgm:cxn modelId="{975EE068-93F8-408D-9DCB-C28BA9277992}" type="presParOf" srcId="{E941CF86-A84E-4BAE-9D2F-F4D04F97B4FC}" destId="{B5F2AB86-5171-492F-A05A-F0E9A8F5FD49}" srcOrd="2" destOrd="0" presId="urn:microsoft.com/office/officeart/2005/8/layout/vList5"/>
    <dgm:cxn modelId="{5F85AD5B-7EAB-4F8B-AFA8-6D1666BA046D}" type="presParOf" srcId="{B5F2AB86-5171-492F-A05A-F0E9A8F5FD49}" destId="{75D55EAE-AF3E-4736-9E69-8C4E6CA30902}" srcOrd="0" destOrd="0" presId="urn:microsoft.com/office/officeart/2005/8/layout/vList5"/>
    <dgm:cxn modelId="{F7E18F76-505E-43D5-8605-8FB7C528770B}" type="presParOf" srcId="{B5F2AB86-5171-492F-A05A-F0E9A8F5FD49}" destId="{623A5460-F009-4710-A35A-EFE2757D7798}" srcOrd="1" destOrd="0" presId="urn:microsoft.com/office/officeart/2005/8/layout/vList5"/>
    <dgm:cxn modelId="{F72BC0E9-6E06-42F5-B6F2-C3CB408A2E3C}" type="presParOf" srcId="{E941CF86-A84E-4BAE-9D2F-F4D04F97B4FC}" destId="{71909DE6-BE14-44DC-B34C-AC6EC5F11668}" srcOrd="3" destOrd="0" presId="urn:microsoft.com/office/officeart/2005/8/layout/vList5"/>
    <dgm:cxn modelId="{4EED39AA-5C5C-4CC8-8F6A-5C0A442D6A22}" type="presParOf" srcId="{E941CF86-A84E-4BAE-9D2F-F4D04F97B4FC}" destId="{7320B218-C0FA-41C1-BD7A-B14978870E97}" srcOrd="4" destOrd="0" presId="urn:microsoft.com/office/officeart/2005/8/layout/vList5"/>
    <dgm:cxn modelId="{8CBE300A-D8DD-4ECF-8EF8-02F56ECA96D6}" type="presParOf" srcId="{7320B218-C0FA-41C1-BD7A-B14978870E97}" destId="{C9712230-2B11-416D-AD13-7868D8743F45}" srcOrd="0" destOrd="0" presId="urn:microsoft.com/office/officeart/2005/8/layout/vList5"/>
    <dgm:cxn modelId="{1EA9D36E-74D1-431A-863A-C8132B2A5397}" type="presParOf" srcId="{7320B218-C0FA-41C1-BD7A-B14978870E97}" destId="{B03383E2-A2C2-4D9E-B58D-E790A3AB3F9D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52B8D0-B39D-4C53-AC4B-3700847749A8}">
      <dsp:nvSpPr>
        <dsp:cNvPr id="0" name=""/>
        <dsp:cNvSpPr/>
      </dsp:nvSpPr>
      <dsp:spPr>
        <a:xfrm rot="5400000">
          <a:off x="4212820" y="-1616516"/>
          <a:ext cx="1437679" cy="468172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MANAGE OWN, STUDENT ACCOUNT OPENING AND UPDATING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CAN PROVIDE EXTRA CLASS STUDY MATERIAL</a:t>
          </a:r>
          <a:endParaRPr lang="en-US" sz="2000" kern="1200" dirty="0"/>
        </a:p>
      </dsp:txBody>
      <dsp:txXfrm rot="-5400000">
        <a:off x="2590796" y="75690"/>
        <a:ext cx="4611546" cy="1297315"/>
      </dsp:txXfrm>
    </dsp:sp>
    <dsp:sp modelId="{F0EA0B79-27FD-49DB-86DD-7FEC89471043}">
      <dsp:nvSpPr>
        <dsp:cNvPr id="0" name=""/>
        <dsp:cNvSpPr/>
      </dsp:nvSpPr>
      <dsp:spPr>
        <a:xfrm>
          <a:off x="42675" y="1940"/>
          <a:ext cx="2548121" cy="144481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FACULTY</a:t>
          </a:r>
          <a:endParaRPr lang="en-US" sz="2800" kern="1200" dirty="0"/>
        </a:p>
      </dsp:txBody>
      <dsp:txXfrm>
        <a:off x="113205" y="72470"/>
        <a:ext cx="2407061" cy="1303754"/>
      </dsp:txXfrm>
    </dsp:sp>
    <dsp:sp modelId="{623A5460-F009-4710-A35A-EFE2757D7798}">
      <dsp:nvSpPr>
        <dsp:cNvPr id="0" name=""/>
        <dsp:cNvSpPr/>
      </dsp:nvSpPr>
      <dsp:spPr>
        <a:xfrm rot="5400000">
          <a:off x="4212820" y="-53534"/>
          <a:ext cx="1437679" cy="468172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IT CONSIST STUDENT PROFILE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VIEW FACULTIES PROFILE</a:t>
          </a:r>
          <a:endParaRPr lang="en-US" sz="2000" kern="1200" dirty="0"/>
        </a:p>
      </dsp:txBody>
      <dsp:txXfrm rot="-5400000">
        <a:off x="2590796" y="1638672"/>
        <a:ext cx="4611546" cy="1297315"/>
      </dsp:txXfrm>
    </dsp:sp>
    <dsp:sp modelId="{75D55EAE-AF3E-4736-9E69-8C4E6CA30902}">
      <dsp:nvSpPr>
        <dsp:cNvPr id="0" name=""/>
        <dsp:cNvSpPr/>
      </dsp:nvSpPr>
      <dsp:spPr>
        <a:xfrm>
          <a:off x="42675" y="1536609"/>
          <a:ext cx="2548121" cy="1501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STUDENT</a:t>
          </a:r>
          <a:endParaRPr lang="en-US" sz="2800" kern="1200" dirty="0"/>
        </a:p>
      </dsp:txBody>
      <dsp:txXfrm>
        <a:off x="115969" y="1609903"/>
        <a:ext cx="2401533" cy="1354852"/>
      </dsp:txXfrm>
    </dsp:sp>
    <dsp:sp modelId="{B03383E2-A2C2-4D9E-B58D-E790A3AB3F9D}">
      <dsp:nvSpPr>
        <dsp:cNvPr id="0" name=""/>
        <dsp:cNvSpPr/>
      </dsp:nvSpPr>
      <dsp:spPr>
        <a:xfrm rot="5400000">
          <a:off x="4212820" y="1508118"/>
          <a:ext cx="1437679" cy="468172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MANAGE ALL KIND OF JOB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OWNER</a:t>
          </a:r>
          <a:endParaRPr lang="en-US" sz="2000" kern="1200" dirty="0"/>
        </a:p>
      </dsp:txBody>
      <dsp:txXfrm rot="-5400000">
        <a:off x="2590796" y="3200324"/>
        <a:ext cx="4611546" cy="1297315"/>
      </dsp:txXfrm>
    </dsp:sp>
    <dsp:sp modelId="{C9712230-2B11-416D-AD13-7868D8743F45}">
      <dsp:nvSpPr>
        <dsp:cNvPr id="0" name=""/>
        <dsp:cNvSpPr/>
      </dsp:nvSpPr>
      <dsp:spPr>
        <a:xfrm>
          <a:off x="42675" y="3127905"/>
          <a:ext cx="2548121" cy="144215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ADMIN</a:t>
          </a:r>
          <a:endParaRPr lang="en-US" sz="2800" kern="1200" dirty="0"/>
        </a:p>
      </dsp:txBody>
      <dsp:txXfrm>
        <a:off x="113075" y="3198305"/>
        <a:ext cx="2407321" cy="13013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EA2071-180B-4E28-BBEF-11628CA2D9A9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220AB2-D090-4C6C-9A7C-17BEC684023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20AB2-D090-4C6C-9A7C-17BEC684023F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66058-E907-451A-BE3F-9D8CFBA15CC8}" type="datetimeFigureOut">
              <a:rPr lang="en-US" smtClean="0"/>
              <a:pPr/>
              <a:t>8/26/2020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3BCE0-887B-4E46-815E-1455386F37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66058-E907-451A-BE3F-9D8CFBA15CC8}" type="datetimeFigureOut">
              <a:rPr lang="en-US" smtClean="0"/>
              <a:pPr/>
              <a:t>8/26/2020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3BCE0-887B-4E46-815E-1455386F37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66058-E907-451A-BE3F-9D8CFBA15CC8}" type="datetimeFigureOut">
              <a:rPr lang="en-US" smtClean="0"/>
              <a:pPr/>
              <a:t>8/26/2020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3BCE0-887B-4E46-815E-1455386F37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66058-E907-451A-BE3F-9D8CFBA15CC8}" type="datetimeFigureOut">
              <a:rPr lang="en-US" smtClean="0"/>
              <a:pPr/>
              <a:t>8/26/2020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3BCE0-887B-4E46-815E-1455386F37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66058-E907-451A-BE3F-9D8CFBA15CC8}" type="datetimeFigureOut">
              <a:rPr lang="en-US" smtClean="0"/>
              <a:pPr/>
              <a:t>8/26/2020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3BCE0-887B-4E46-815E-1455386F37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66058-E907-451A-BE3F-9D8CFBA15CC8}" type="datetimeFigureOut">
              <a:rPr lang="en-US" smtClean="0"/>
              <a:pPr/>
              <a:t>8/26/2020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3BCE0-887B-4E46-815E-1455386F37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66058-E907-451A-BE3F-9D8CFBA15CC8}" type="datetimeFigureOut">
              <a:rPr lang="en-US" smtClean="0"/>
              <a:pPr/>
              <a:t>8/26/2020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3BCE0-887B-4E46-815E-1455386F37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66058-E907-451A-BE3F-9D8CFBA15CC8}" type="datetimeFigureOut">
              <a:rPr lang="en-US" smtClean="0"/>
              <a:pPr/>
              <a:t>8/26/2020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3BCE0-887B-4E46-815E-1455386F37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66058-E907-451A-BE3F-9D8CFBA15CC8}" type="datetimeFigureOut">
              <a:rPr lang="en-US" smtClean="0"/>
              <a:pPr/>
              <a:t>8/26/2020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3BCE0-887B-4E46-815E-1455386F37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66058-E907-451A-BE3F-9D8CFBA15CC8}" type="datetimeFigureOut">
              <a:rPr lang="en-US" smtClean="0"/>
              <a:pPr/>
              <a:t>8/26/2020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3BCE0-887B-4E46-815E-1455386F37F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66058-E907-451A-BE3F-9D8CFBA15CC8}" type="datetimeFigureOut">
              <a:rPr lang="en-US" smtClean="0"/>
              <a:pPr/>
              <a:t>8/26/2020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DB3BCE0-887B-4E46-815E-1455386F37F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1DB3BCE0-887B-4E46-815E-1455386F37F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E2A66058-E907-451A-BE3F-9D8CFBA15CC8}" type="datetimeFigureOut">
              <a:rPr lang="en-US" smtClean="0"/>
              <a:pPr/>
              <a:t>8/26/2020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2030" y="304800"/>
            <a:ext cx="8112370" cy="19050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PRESENTATION 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TUTORING LIBRARY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90800" y="4724400"/>
            <a:ext cx="6400800" cy="1752600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/>
              <a:t>BY</a:t>
            </a:r>
          </a:p>
          <a:p>
            <a:pPr algn="ctr"/>
            <a:r>
              <a:rPr lang="en-US" b="1" dirty="0" smtClean="0"/>
              <a:t>Ishita Maurya (ECC1814007)</a:t>
            </a:r>
          </a:p>
          <a:p>
            <a:pPr algn="ctr"/>
            <a:r>
              <a:rPr lang="en-US" b="1" dirty="0" smtClean="0"/>
              <a:t>Sahil Dwivedi (ECC1814064)</a:t>
            </a:r>
            <a:endParaRPr lang="en-US" b="1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743200" y="2476500"/>
            <a:ext cx="3048000" cy="20193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xmlns="" val="2774995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792162"/>
          </a:xfrm>
        </p:spPr>
        <p:txBody>
          <a:bodyPr/>
          <a:lstStyle/>
          <a:p>
            <a:r>
              <a:rPr lang="en-US" sz="3200" dirty="0" smtClean="0"/>
              <a:t>1-LEVEL DFD FOR </a:t>
            </a:r>
            <a:r>
              <a:rPr lang="en-US" sz="3200" dirty="0" smtClean="0"/>
              <a:t>ADMIN</a:t>
            </a:r>
            <a:endParaRPr lang="en-US" sz="32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5791200" y="2542032"/>
            <a:ext cx="0" cy="6858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791200" y="5105400"/>
            <a:ext cx="0" cy="6858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1" name="Content Placeholder 10" descr="PP1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963612"/>
            <a:ext cx="7162800" cy="58943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1336524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543800" cy="563562"/>
          </a:xfrm>
        </p:spPr>
        <p:txBody>
          <a:bodyPr/>
          <a:lstStyle/>
          <a:p>
            <a:r>
              <a:rPr lang="en-US" sz="3200" dirty="0"/>
              <a:t>1-LEVEL DFD FOR </a:t>
            </a:r>
            <a:r>
              <a:rPr lang="en-US" sz="3200" dirty="0" smtClean="0"/>
              <a:t>USER</a:t>
            </a:r>
            <a:endParaRPr lang="en-US" sz="3200" dirty="0"/>
          </a:p>
        </p:txBody>
      </p:sp>
      <p:pic>
        <p:nvPicPr>
          <p:cNvPr id="8" name="Content Placeholder 7" descr="II1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000" y="938578"/>
            <a:ext cx="7010400" cy="57670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3026542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792162"/>
          </a:xfrm>
        </p:spPr>
        <p:txBody>
          <a:bodyPr/>
          <a:lstStyle/>
          <a:p>
            <a:r>
              <a:rPr lang="en-US" sz="3200" dirty="0" smtClean="0"/>
              <a:t>DATABASE</a:t>
            </a:r>
            <a:endParaRPr lang="en-US" sz="32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4648200" y="1600200"/>
            <a:ext cx="3657600" cy="457200"/>
          </a:xfrm>
        </p:spPr>
        <p:txBody>
          <a:bodyPr/>
          <a:lstStyle/>
          <a:p>
            <a:r>
              <a:rPr lang="en-US" dirty="0" smtClean="0"/>
              <a:t>ADMIN TABLE</a:t>
            </a:r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xmlns="" val="3775832511"/>
              </p:ext>
            </p:extLst>
          </p:nvPr>
        </p:nvGraphicFramePr>
        <p:xfrm>
          <a:off x="533400" y="1447800"/>
          <a:ext cx="4495800" cy="1153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3095"/>
                <a:gridCol w="1307869"/>
                <a:gridCol w="163483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     Field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Data type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Constraint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A_username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Varchar2(25</a:t>
                      </a:r>
                      <a:r>
                        <a:rPr lang="en-US" sz="1600" dirty="0" smtClean="0"/>
                        <a:t>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Not</a:t>
                      </a:r>
                      <a:r>
                        <a:rPr lang="en-US" sz="1600" baseline="0" dirty="0" smtClean="0"/>
                        <a:t> Null</a:t>
                      </a:r>
                      <a:endParaRPr lang="en-US" sz="1600" dirty="0"/>
                    </a:p>
                  </a:txBody>
                  <a:tcPr/>
                </a:tc>
              </a:tr>
              <a:tr h="41148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A_Password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Varchar2(20)</a:t>
                      </a: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Not</a:t>
                      </a:r>
                      <a:r>
                        <a:rPr lang="en-US" sz="1600" baseline="0" dirty="0" smtClean="0"/>
                        <a:t> Null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840132209"/>
              </p:ext>
            </p:extLst>
          </p:nvPr>
        </p:nvGraphicFramePr>
        <p:xfrm>
          <a:off x="533400" y="4038600"/>
          <a:ext cx="4419601" cy="150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3135"/>
                <a:gridCol w="1443135"/>
                <a:gridCol w="153333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 Field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Data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constraint</a:t>
                      </a:r>
                    </a:p>
                  </a:txBody>
                  <a:tcPr/>
                </a:tc>
              </a:tr>
              <a:tr h="3911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User_id</a:t>
                      </a: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Integer(10)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Primary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smtClean="0"/>
                        <a:t>key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U_username</a:t>
                      </a: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Varchar(25)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Not</a:t>
                      </a:r>
                      <a:r>
                        <a:rPr lang="en-US" sz="1600" baseline="0" dirty="0" smtClean="0"/>
                        <a:t> Null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U_password</a:t>
                      </a: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Varchar(25)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Not</a:t>
                      </a:r>
                      <a:r>
                        <a:rPr lang="en-US" sz="1600" baseline="0" dirty="0" smtClean="0"/>
                        <a:t> Null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562600" y="4495800"/>
            <a:ext cx="1905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USER</a:t>
            </a:r>
            <a:r>
              <a:rPr lang="en-US" sz="2000" b="1" dirty="0" smtClean="0"/>
              <a:t> </a:t>
            </a:r>
            <a:r>
              <a:rPr lang="en-US" sz="2000" b="1" dirty="0" smtClean="0"/>
              <a:t>TABLE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xmlns="" val="147974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2000"/>
            <a:ext cx="7315200" cy="1154097"/>
          </a:xfrm>
        </p:spPr>
        <p:txBody>
          <a:bodyPr>
            <a:normAutofit fontScale="90000"/>
          </a:bodyPr>
          <a:lstStyle/>
          <a:p>
            <a:r>
              <a:rPr lang="en-US" sz="4000" dirty="0" smtClean="0"/>
              <a:t>RESOURCE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0" y="2286000"/>
            <a:ext cx="3364992" cy="621792"/>
          </a:xfrm>
        </p:spPr>
        <p:txBody>
          <a:bodyPr>
            <a:normAutofit/>
          </a:bodyPr>
          <a:lstStyle/>
          <a:p>
            <a:r>
              <a:rPr lang="en-US" dirty="0"/>
              <a:t>Software Requirements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xmlns="" val="2841647773"/>
              </p:ext>
            </p:extLst>
          </p:nvPr>
        </p:nvGraphicFramePr>
        <p:xfrm>
          <a:off x="152400" y="2971800"/>
          <a:ext cx="3657600" cy="22026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9889"/>
                <a:gridCol w="1867711"/>
              </a:tblGrid>
              <a:tr h="605624">
                <a:tc>
                  <a:txBody>
                    <a:bodyPr/>
                    <a:lstStyle/>
                    <a:p>
                      <a:r>
                        <a:rPr kumimoji="0"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 of Components</a:t>
                      </a:r>
                      <a:endParaRPr lang="en-US" dirty="0"/>
                    </a:p>
                  </a:txBody>
                  <a:tcPr marL="39618" marR="39618"/>
                </a:tc>
                <a:tc>
                  <a:txBody>
                    <a:bodyPr/>
                    <a:lstStyle/>
                    <a:p>
                      <a:r>
                        <a:rPr kumimoji="0"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Specification</a:t>
                      </a:r>
                      <a:endParaRPr lang="en-US" dirty="0"/>
                    </a:p>
                  </a:txBody>
                  <a:tcPr marL="39618" marR="39618"/>
                </a:tc>
              </a:tr>
              <a:tr h="346070">
                <a:tc>
                  <a:txBody>
                    <a:bodyPr/>
                    <a:lstStyle/>
                    <a:p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Language</a:t>
                      </a:r>
                      <a:endParaRPr lang="en-US" dirty="0"/>
                    </a:p>
                  </a:txBody>
                  <a:tcPr marL="39618" marR="39618"/>
                </a:tc>
                <a:tc>
                  <a:txBody>
                    <a:bodyPr/>
                    <a:lstStyle/>
                    <a:p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Java</a:t>
                      </a:r>
                      <a:endParaRPr lang="en-US" dirty="0"/>
                    </a:p>
                  </a:txBody>
                  <a:tcPr marL="39618" marR="39618"/>
                </a:tc>
              </a:tr>
              <a:tr h="418169">
                <a:tc>
                  <a:txBody>
                    <a:bodyPr/>
                    <a:lstStyle/>
                    <a:p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Database</a:t>
                      </a:r>
                      <a:endParaRPr lang="en-US" dirty="0"/>
                    </a:p>
                  </a:txBody>
                  <a:tcPr marL="39618" marR="39618"/>
                </a:tc>
                <a:tc>
                  <a:txBody>
                    <a:bodyPr/>
                    <a:lstStyle/>
                    <a:p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Oracle</a:t>
                      </a:r>
                      <a:endParaRPr lang="en-US" dirty="0"/>
                    </a:p>
                  </a:txBody>
                  <a:tcPr marL="39618" marR="39618"/>
                </a:tc>
              </a:tr>
              <a:tr h="778660">
                <a:tc>
                  <a:txBody>
                    <a:bodyPr/>
                    <a:lstStyle/>
                    <a:p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Software Development kit</a:t>
                      </a:r>
                      <a:endParaRPr lang="en-US" dirty="0"/>
                    </a:p>
                  </a:txBody>
                  <a:tcPr marL="39618" marR="39618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Jdk, Notepad++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712" marR="29712" marT="0" marB="0"/>
                </a:tc>
              </a:tr>
            </a:tbl>
          </a:graphicData>
        </a:graphic>
      </p:graphicFrame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3810000" y="2209800"/>
            <a:ext cx="3362062" cy="62179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 </a:t>
            </a:r>
          </a:p>
          <a:p>
            <a:r>
              <a:rPr lang="en-US" dirty="0"/>
              <a:t>Hardware Requirements</a:t>
            </a:r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xmlns="" val="2343014982"/>
              </p:ext>
            </p:extLst>
          </p:nvPr>
        </p:nvGraphicFramePr>
        <p:xfrm>
          <a:off x="3962400" y="2971800"/>
          <a:ext cx="4343400" cy="174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/>
                <a:gridCol w="2057400"/>
              </a:tblGrid>
              <a:tr h="142240">
                <a:tc>
                  <a:txBody>
                    <a:bodyPr/>
                    <a:lstStyle/>
                    <a:p>
                      <a:r>
                        <a:rPr kumimoji="0"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 of Components</a:t>
                      </a:r>
                      <a:endParaRPr lang="en-US" dirty="0"/>
                    </a:p>
                  </a:txBody>
                  <a:tcPr marL="80702" marR="80702"/>
                </a:tc>
                <a:tc>
                  <a:txBody>
                    <a:bodyPr/>
                    <a:lstStyle/>
                    <a:p>
                      <a:r>
                        <a:rPr kumimoji="0"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Specification</a:t>
                      </a:r>
                      <a:endParaRPr lang="en-US" dirty="0"/>
                    </a:p>
                  </a:txBody>
                  <a:tcPr marL="80702" marR="80702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Processor</a:t>
                      </a:r>
                      <a:endParaRPr lang="en-US" dirty="0"/>
                    </a:p>
                  </a:txBody>
                  <a:tcPr marL="80702" marR="80702"/>
                </a:tc>
                <a:tc>
                  <a:txBody>
                    <a:bodyPr/>
                    <a:lstStyle/>
                    <a:p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Intel Pentium IV(or equivalent)</a:t>
                      </a:r>
                      <a:endParaRPr lang="en-US" dirty="0"/>
                    </a:p>
                  </a:txBody>
                  <a:tcPr marL="80702" marR="80702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RAM</a:t>
                      </a:r>
                      <a:endParaRPr lang="en-US" dirty="0"/>
                    </a:p>
                  </a:txBody>
                  <a:tcPr marL="80702" marR="80702"/>
                </a:tc>
                <a:tc>
                  <a:txBody>
                    <a:bodyPr/>
                    <a:lstStyle/>
                    <a:p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2GB</a:t>
                      </a:r>
                      <a:endParaRPr lang="en-US" dirty="0"/>
                    </a:p>
                  </a:txBody>
                  <a:tcPr marL="80702" marR="80702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Hard Disk</a:t>
                      </a:r>
                      <a:endParaRPr lang="en-US" dirty="0"/>
                    </a:p>
                  </a:txBody>
                  <a:tcPr marL="80702" marR="80702"/>
                </a:tc>
                <a:tc>
                  <a:txBody>
                    <a:bodyPr/>
                    <a:lstStyle/>
                    <a:p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Minimum 4GB</a:t>
                      </a:r>
                      <a:endParaRPr lang="en-US" dirty="0"/>
                    </a:p>
                  </a:txBody>
                  <a:tcPr marL="80702" marR="80702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600209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PROS AND CONS</a:t>
            </a:r>
            <a:endParaRPr lang="en-US" sz="32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304800" y="2174875"/>
            <a:ext cx="4038600" cy="3951288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 </a:t>
            </a:r>
            <a:r>
              <a:rPr lang="en-US" sz="2200" dirty="0" smtClean="0"/>
              <a:t>EASY TO </a:t>
            </a:r>
            <a:r>
              <a:rPr lang="en-US" sz="2200" dirty="0" smtClean="0"/>
              <a:t>USE</a:t>
            </a:r>
          </a:p>
          <a:p>
            <a:pPr>
              <a:buFont typeface="Wingdings" pitchFamily="2" charset="2"/>
              <a:buChar char="Ø"/>
            </a:pPr>
            <a:r>
              <a:rPr lang="en-US" sz="2200" dirty="0" smtClean="0"/>
              <a:t>FASTER AND CHEAPER</a:t>
            </a:r>
            <a:endParaRPr lang="en-US" sz="2200" dirty="0" smtClean="0"/>
          </a:p>
          <a:p>
            <a:pPr>
              <a:buFont typeface="Wingdings" pitchFamily="2" charset="2"/>
              <a:buChar char="Ø"/>
            </a:pPr>
            <a:r>
              <a:rPr lang="en-US" sz="2200" dirty="0"/>
              <a:t> </a:t>
            </a:r>
            <a:r>
              <a:rPr lang="en-US" sz="2200" dirty="0" smtClean="0"/>
              <a:t>OFFLINE ACCESSIBILITY</a:t>
            </a:r>
          </a:p>
          <a:p>
            <a:pPr>
              <a:buFont typeface="Wingdings" pitchFamily="2" charset="2"/>
              <a:buChar char="Ø"/>
            </a:pPr>
            <a:r>
              <a:rPr lang="en-US" sz="2200" dirty="0"/>
              <a:t> </a:t>
            </a:r>
            <a:r>
              <a:rPr lang="en-US" sz="2200" dirty="0" smtClean="0"/>
              <a:t>STUDENTS COULD BE MORE COMFORTABLE</a:t>
            </a:r>
            <a:endParaRPr lang="en-US" sz="2200" dirty="0" smtClean="0"/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CONS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 </a:t>
            </a:r>
            <a:r>
              <a:rPr lang="en-US" sz="2200" dirty="0" smtClean="0"/>
              <a:t>LIMITED </a:t>
            </a:r>
            <a:r>
              <a:rPr lang="en-US" sz="2200" dirty="0" smtClean="0"/>
              <a:t>CONTENT</a:t>
            </a:r>
          </a:p>
          <a:p>
            <a:pPr>
              <a:buFont typeface="Wingdings" pitchFamily="2" charset="2"/>
              <a:buChar char="Ø"/>
            </a:pPr>
            <a:r>
              <a:rPr lang="en-US" sz="2200" dirty="0" smtClean="0"/>
              <a:t>REQUIRES SMART ADMIN</a:t>
            </a:r>
            <a:endParaRPr lang="en-US" sz="2200" dirty="0" smtClean="0"/>
          </a:p>
          <a:p>
            <a:pPr>
              <a:buFont typeface="Wingdings" pitchFamily="2" charset="2"/>
              <a:buChar char="Ø"/>
            </a:pPr>
            <a:r>
              <a:rPr lang="en-US" sz="2200" dirty="0"/>
              <a:t> </a:t>
            </a:r>
            <a:r>
              <a:rPr lang="en-US" sz="2200" dirty="0" smtClean="0"/>
              <a:t>PDF</a:t>
            </a:r>
            <a:r>
              <a:rPr lang="en-US" sz="2200" dirty="0" smtClean="0"/>
              <a:t> </a:t>
            </a:r>
            <a:r>
              <a:rPr lang="en-US" sz="2200" dirty="0" smtClean="0"/>
              <a:t>FILE TYPE </a:t>
            </a:r>
          </a:p>
          <a:p>
            <a:pPr marL="114300" indent="0">
              <a:buNone/>
            </a:pPr>
            <a:r>
              <a:rPr lang="en-US" sz="2200" dirty="0" smtClean="0"/>
              <a:t>     STUDY  </a:t>
            </a:r>
            <a:r>
              <a:rPr lang="en-US" sz="2200" dirty="0" smtClean="0"/>
              <a:t>MATERIAL</a:t>
            </a:r>
          </a:p>
          <a:p>
            <a:pPr marL="114300" indent="0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xmlns="" val="2627876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533400" y="609600"/>
            <a:ext cx="7315200" cy="1174812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FUTURE SCOPE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295400"/>
            <a:ext cx="7620000" cy="48006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dirty="0" smtClean="0"/>
          </a:p>
          <a:p>
            <a:pPr indent="-342900" algn="just">
              <a:buFont typeface="Wingdings" pitchFamily="2" charset="2"/>
              <a:buChar char="Ø"/>
            </a:pPr>
            <a:r>
              <a:rPr lang="en-US" dirty="0" smtClean="0"/>
              <a:t>In future it will converted into website and the dimension of it consist of various type of technology</a:t>
            </a:r>
          </a:p>
          <a:p>
            <a:pPr indent="-342900" algn="just">
              <a:buFont typeface="Wingdings" pitchFamily="2" charset="2"/>
              <a:buChar char="Ø"/>
            </a:pPr>
            <a:r>
              <a:rPr lang="en-US" dirty="0" smtClean="0"/>
              <a:t>The </a:t>
            </a:r>
            <a:r>
              <a:rPr lang="en-US" dirty="0"/>
              <a:t>broad-band of </a:t>
            </a:r>
            <a:r>
              <a:rPr lang="en-US" dirty="0" smtClean="0"/>
              <a:t>Tutoring library </a:t>
            </a:r>
            <a:r>
              <a:rPr lang="en-US" dirty="0"/>
              <a:t>varies from </a:t>
            </a:r>
            <a:r>
              <a:rPr lang="en-US" dirty="0" smtClean="0"/>
              <a:t>distance </a:t>
            </a:r>
            <a:r>
              <a:rPr lang="en-US" dirty="0"/>
              <a:t>education, learning online, computerized electronic learning, and many others which makes it more appealing to the public.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4204288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CONCLUSION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-342900" algn="just">
              <a:buFont typeface="Wingdings" pitchFamily="2" charset="2"/>
              <a:buChar char="Ø"/>
            </a:pPr>
            <a:r>
              <a:rPr lang="en-US" dirty="0" smtClean="0"/>
              <a:t>From </a:t>
            </a:r>
            <a:r>
              <a:rPr lang="en-US" dirty="0"/>
              <a:t>the above discussion we conclude that Implementation of </a:t>
            </a:r>
            <a:r>
              <a:rPr lang="en-US" dirty="0" smtClean="0"/>
              <a:t>tutoring library </a:t>
            </a:r>
            <a:r>
              <a:rPr lang="en-US" dirty="0"/>
              <a:t>Java Project has been satisfactorily performed the task of educating students </a:t>
            </a:r>
            <a:r>
              <a:rPr lang="en-US" dirty="0" smtClean="0"/>
              <a:t>offline</a:t>
            </a:r>
            <a:r>
              <a:rPr lang="en-US" sz="2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1593231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33400"/>
            <a:ext cx="7620000" cy="1143000"/>
          </a:xfrm>
        </p:spPr>
        <p:txBody>
          <a:bodyPr>
            <a:normAutofit fontScale="90000"/>
          </a:bodyPr>
          <a:lstStyle/>
          <a:p>
            <a:r>
              <a:rPr lang="en-US" sz="3600" dirty="0" smtClean="0">
                <a:effectLst/>
              </a:rPr>
              <a:t>REFERENCES</a:t>
            </a:r>
            <a:r>
              <a:rPr lang="en-US" dirty="0">
                <a:effectLst/>
              </a:rPr>
              <a:t/>
            </a:r>
            <a:br>
              <a:rPr lang="en-US" dirty="0">
                <a:effectLst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b="1" dirty="0"/>
              <a:t> </a:t>
            </a:r>
            <a:r>
              <a:rPr lang="en-US" b="1" dirty="0" smtClean="0"/>
              <a:t>1. Www.github.com</a:t>
            </a: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b="1" dirty="0" smtClean="0"/>
              <a:t> 2</a:t>
            </a:r>
            <a:r>
              <a:rPr lang="en-US" b="1" dirty="0"/>
              <a:t>. </a:t>
            </a:r>
            <a:r>
              <a:rPr lang="en-US" b="1" dirty="0" smtClean="0"/>
              <a:t>Www.oracle.com</a:t>
            </a: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b="1" dirty="0" smtClean="0"/>
              <a:t> 3</a:t>
            </a:r>
            <a:r>
              <a:rPr lang="en-US" b="1" dirty="0"/>
              <a:t>. </a:t>
            </a:r>
            <a:r>
              <a:rPr lang="en-US" b="1" dirty="0" smtClean="0"/>
              <a:t>Www.stackoverflow.com</a:t>
            </a: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b="1" dirty="0" smtClean="0"/>
              <a:t> 4</a:t>
            </a:r>
            <a:r>
              <a:rPr lang="en-US" b="1" dirty="0"/>
              <a:t>. </a:t>
            </a:r>
            <a:r>
              <a:rPr lang="en-US" b="1" dirty="0" smtClean="0"/>
              <a:t>Www.coursera.org</a:t>
            </a:r>
            <a:endParaRPr lang="en-US" dirty="0"/>
          </a:p>
          <a:p>
            <a:pPr>
              <a:buFont typeface="Wingdings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31354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7620000" cy="1143000"/>
          </a:xfrm>
        </p:spPr>
        <p:txBody>
          <a:bodyPr/>
          <a:lstStyle/>
          <a:p>
            <a:r>
              <a:rPr lang="en-US" sz="3200" dirty="0" smtClean="0"/>
              <a:t> CONTENT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7620000" cy="5410200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2400" dirty="0" smtClean="0"/>
              <a:t>1. INTRODUCTION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400" dirty="0" smtClean="0"/>
              <a:t>2. OBJECTIVES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400" dirty="0" smtClean="0"/>
              <a:t>3. PROPOSED SYSTEM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400" dirty="0" smtClean="0"/>
              <a:t>4. MODULE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400" dirty="0" smtClean="0"/>
              <a:t>5. ER DIAGRAM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400" dirty="0" smtClean="0"/>
              <a:t>6. DFD 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400" dirty="0"/>
              <a:t>7</a:t>
            </a:r>
            <a:r>
              <a:rPr lang="en-US" sz="2400" dirty="0" smtClean="0"/>
              <a:t>. DATABASE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400" dirty="0"/>
              <a:t>8</a:t>
            </a:r>
            <a:r>
              <a:rPr lang="en-US" sz="2400" dirty="0" smtClean="0"/>
              <a:t>. RESOURCE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400" dirty="0"/>
              <a:t>9</a:t>
            </a:r>
            <a:r>
              <a:rPr lang="en-US" sz="2400" dirty="0" smtClean="0"/>
              <a:t>. PROS AND CONS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400" dirty="0" smtClean="0"/>
              <a:t>10. </a:t>
            </a:r>
            <a:r>
              <a:rPr lang="en-US" sz="2400" dirty="0"/>
              <a:t>FUTURE SCOPE</a:t>
            </a:r>
            <a:endParaRPr lang="en-US" sz="2400" dirty="0" smtClean="0"/>
          </a:p>
          <a:p>
            <a:pPr algn="just">
              <a:buFont typeface="Wingdings" pitchFamily="2" charset="2"/>
              <a:buChar char="Ø"/>
            </a:pPr>
            <a:r>
              <a:rPr lang="en-US" sz="2400" dirty="0" smtClean="0"/>
              <a:t>11. CONCLUSION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400" dirty="0" smtClean="0"/>
              <a:t>12. REFERENCES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2318753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7620000" cy="1143000"/>
          </a:xfrm>
        </p:spPr>
        <p:txBody>
          <a:bodyPr/>
          <a:lstStyle/>
          <a:p>
            <a:r>
              <a:rPr lang="en-US" sz="3200" dirty="0" smtClean="0"/>
              <a:t>   INTRODUCTION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7315200" cy="4343400"/>
          </a:xfrm>
        </p:spPr>
        <p:txBody>
          <a:bodyPr>
            <a:noAutofit/>
          </a:bodyPr>
          <a:lstStyle/>
          <a:p>
            <a:pPr marL="457200" indent="-457200" algn="just">
              <a:buFont typeface="Wingdings" pitchFamily="2" charset="2"/>
              <a:buChar char="Ø"/>
            </a:pPr>
            <a:r>
              <a:rPr lang="en-US" dirty="0" smtClean="0"/>
              <a:t>Tutoring library</a:t>
            </a:r>
            <a:r>
              <a:rPr lang="en-US" dirty="0"/>
              <a:t> is a </a:t>
            </a:r>
            <a:r>
              <a:rPr lang="en-US" dirty="0" smtClean="0"/>
              <a:t>integrated and collaborative learning platform assist </a:t>
            </a:r>
            <a:r>
              <a:rPr lang="en-US" dirty="0"/>
              <a:t>the students to learn in an interactive manner</a:t>
            </a:r>
            <a:r>
              <a:rPr lang="en-US" dirty="0" smtClean="0"/>
              <a:t>.</a:t>
            </a:r>
            <a:endParaRPr lang="en-US" dirty="0"/>
          </a:p>
          <a:p>
            <a:pPr marL="457200" indent="-457200" algn="just">
              <a:buFont typeface="Wingdings" pitchFamily="2" charset="2"/>
              <a:buChar char="Ø"/>
            </a:pPr>
            <a:r>
              <a:rPr lang="en-US" dirty="0" smtClean="0"/>
              <a:t>The </a:t>
            </a:r>
            <a:r>
              <a:rPr lang="en-US" dirty="0"/>
              <a:t>main aim of </a:t>
            </a:r>
            <a:r>
              <a:rPr lang="en-US" dirty="0" smtClean="0"/>
              <a:t>this </a:t>
            </a:r>
            <a:r>
              <a:rPr lang="en-US" dirty="0"/>
              <a:t>Project is to complement the efforts of teachers to integrate technology and link the students to the </a:t>
            </a:r>
            <a:r>
              <a:rPr lang="en-US" dirty="0" smtClean="0"/>
              <a:t>technology in </a:t>
            </a:r>
            <a:r>
              <a:rPr lang="en-US" dirty="0"/>
              <a:t>educationally productive ways. </a:t>
            </a:r>
          </a:p>
          <a:p>
            <a:pPr marL="457200" indent="-457200" algn="just">
              <a:buFont typeface="Wingdings" pitchFamily="2" charset="2"/>
              <a:buChar char="Ø"/>
            </a:pPr>
            <a:r>
              <a:rPr lang="en-US" dirty="0" smtClean="0"/>
              <a:t>This </a:t>
            </a:r>
            <a:r>
              <a:rPr lang="en-US" dirty="0"/>
              <a:t>Tutoring </a:t>
            </a:r>
            <a:r>
              <a:rPr lang="en-US" dirty="0" smtClean="0"/>
              <a:t>library project </a:t>
            </a:r>
            <a:r>
              <a:rPr lang="en-US" dirty="0"/>
              <a:t>also provides students a stimulating, positive and enjoyable environment to study.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2946779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sz="3200" dirty="0" smtClean="0"/>
              <a:t>OBJECTIVES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7620000" cy="4800600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dirty="0" smtClean="0"/>
              <a:t>Providing </a:t>
            </a:r>
            <a:r>
              <a:rPr lang="en-US" dirty="0"/>
              <a:t>a </a:t>
            </a:r>
            <a:r>
              <a:rPr lang="en-US" dirty="0" smtClean="0"/>
              <a:t>integrated healthy </a:t>
            </a:r>
            <a:r>
              <a:rPr lang="en-US" dirty="0"/>
              <a:t>environment </a:t>
            </a:r>
            <a:r>
              <a:rPr lang="en-US" dirty="0" smtClean="0"/>
              <a:t>and reliable </a:t>
            </a:r>
            <a:r>
              <a:rPr lang="en-US" dirty="0"/>
              <a:t>platform</a:t>
            </a:r>
            <a:r>
              <a:rPr lang="en-US" dirty="0" smtClean="0"/>
              <a:t>.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 smtClean="0"/>
              <a:t>Make sure easy understanding of ‘BCA’</a:t>
            </a:r>
            <a:r>
              <a:rPr lang="en-US" dirty="0"/>
              <a:t> </a:t>
            </a:r>
            <a:r>
              <a:rPr lang="en-US" dirty="0" smtClean="0"/>
              <a:t>course syllabus of our college.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 smtClean="0"/>
              <a:t>To enhance the subjective and objective approach in all kind of educational activity in professional manner.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 smtClean="0"/>
              <a:t>To do encourage students to getting all possible opportunity present in field</a:t>
            </a:r>
            <a:r>
              <a:rPr lang="en-US" sz="2000" dirty="0" smtClean="0"/>
              <a:t>.</a:t>
            </a:r>
          </a:p>
          <a:p>
            <a:pPr algn="just">
              <a:buFont typeface="Wingdings" pitchFamily="2" charset="2"/>
              <a:buChar char="Ø"/>
            </a:pPr>
            <a:endParaRPr lang="en-US" sz="2400" dirty="0" smtClean="0"/>
          </a:p>
          <a:p>
            <a:pPr algn="just">
              <a:buFont typeface="Wingdings" pitchFamily="2" charset="2"/>
              <a:buChar char="Ø"/>
            </a:pPr>
            <a:endParaRPr lang="en-US" sz="2400" dirty="0" smtClean="0"/>
          </a:p>
          <a:p>
            <a:pPr algn="just">
              <a:buFont typeface="Wingdings" pitchFamily="2" charset="2"/>
              <a:buChar char="Ø"/>
            </a:pPr>
            <a:endParaRPr lang="en-US" sz="2400" dirty="0"/>
          </a:p>
          <a:p>
            <a:pPr algn="just">
              <a:buFont typeface="Wingdings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92986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 PROPOSED SYSTEM 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-342900" algn="just">
              <a:buFont typeface="Wingdings" pitchFamily="2" charset="2"/>
              <a:buChar char="Ø"/>
            </a:pPr>
            <a:r>
              <a:rPr lang="en-US" dirty="0"/>
              <a:t>In the existing system student suffer from lack of exact overview of what kind of subject we going to learn and how many aspect it covers</a:t>
            </a:r>
            <a:r>
              <a:rPr lang="en-US" dirty="0" smtClean="0"/>
              <a:t>.</a:t>
            </a:r>
          </a:p>
          <a:p>
            <a:pPr indent="-342900" algn="just">
              <a:buFont typeface="Wingdings" pitchFamily="2" charset="2"/>
              <a:buChar char="Ø"/>
            </a:pPr>
            <a:r>
              <a:rPr lang="en-US" dirty="0" smtClean="0"/>
              <a:t>The </a:t>
            </a:r>
            <a:r>
              <a:rPr lang="en-US" dirty="0"/>
              <a:t>proposed system maintains all student information in the database. Information can be entered </a:t>
            </a:r>
            <a:r>
              <a:rPr lang="en-US" dirty="0" smtClean="0"/>
              <a:t>offline.</a:t>
            </a:r>
          </a:p>
          <a:p>
            <a:pPr indent="-342900" algn="just">
              <a:buFont typeface="Wingdings" pitchFamily="2" charset="2"/>
              <a:buChar char="Ø"/>
            </a:pPr>
            <a:r>
              <a:rPr lang="en-US" dirty="0" smtClean="0"/>
              <a:t>Time </a:t>
            </a:r>
            <a:r>
              <a:rPr lang="en-US" dirty="0"/>
              <a:t>can be saved and don’t need any special maintenance. Information once stored can be updated, edited and deleted</a:t>
            </a:r>
            <a:r>
              <a:rPr lang="en-US" dirty="0" smtClean="0"/>
              <a:t>.</a:t>
            </a:r>
          </a:p>
          <a:p>
            <a:endParaRPr lang="en-US" sz="2700" dirty="0"/>
          </a:p>
        </p:txBody>
      </p:sp>
    </p:spTree>
    <p:extLst>
      <p:ext uri="{BB962C8B-B14F-4D97-AF65-F5344CB8AC3E}">
        <p14:creationId xmlns:p14="http://schemas.microsoft.com/office/powerpoint/2010/main" xmlns="" val="438081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MODULE</a:t>
            </a:r>
            <a:endParaRPr lang="en-US" sz="3200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675850861"/>
              </p:ext>
            </p:extLst>
          </p:nvPr>
        </p:nvGraphicFramePr>
        <p:xfrm>
          <a:off x="457200" y="1600200"/>
          <a:ext cx="73152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Round Same Side Corner Rectangle 4"/>
          <p:cNvSpPr/>
          <p:nvPr/>
        </p:nvSpPr>
        <p:spPr>
          <a:xfrm>
            <a:off x="3200400" y="1594675"/>
            <a:ext cx="4571999" cy="1224725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0010" tIns="40005" rIns="80010" bIns="40005" numCol="1" spcCol="1270" anchor="ctr" anchorCtr="0">
            <a:noAutofit/>
          </a:bodyPr>
          <a:lstStyle/>
          <a:p>
            <a:pPr marL="228600" lvl="1" indent="-228600" algn="l" defTabSz="9334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endParaRPr lang="en-US" sz="2100" kern="1200" dirty="0" smtClean="0"/>
          </a:p>
        </p:txBody>
      </p:sp>
    </p:spTree>
    <p:extLst>
      <p:ext uri="{BB962C8B-B14F-4D97-AF65-F5344CB8AC3E}">
        <p14:creationId xmlns:p14="http://schemas.microsoft.com/office/powerpoint/2010/main" xmlns="" val="993674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 DIAGRAM</a:t>
            </a:r>
          </a:p>
        </p:txBody>
      </p:sp>
      <p:pic>
        <p:nvPicPr>
          <p:cNvPr id="6" name="Content Placeholder 5" descr="NN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000" y="1447800"/>
            <a:ext cx="6781800" cy="4953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3523450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0-LEVEL DFD</a:t>
            </a:r>
          </a:p>
        </p:txBody>
      </p:sp>
      <p:pic>
        <p:nvPicPr>
          <p:cNvPr id="6" name="Content Placeholder 5" descr="Capture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514600"/>
            <a:ext cx="6858000" cy="2971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1135946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1-LEVEL DFD 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5852160" y="2514600"/>
            <a:ext cx="0" cy="69494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867400" y="4884420"/>
            <a:ext cx="0" cy="66751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9" name="Content Placeholder 8" descr="JJ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1676400"/>
            <a:ext cx="7010400" cy="4191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860067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2761</TotalTime>
  <Words>428</Words>
  <Application>Microsoft Office PowerPoint</Application>
  <PresentationFormat>On-screen Show (4:3)</PresentationFormat>
  <Paragraphs>113</Paragraphs>
  <Slides>17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Adjacency</vt:lpstr>
      <vt:lpstr>PRESENTATION ON TUTORING LIBRARY</vt:lpstr>
      <vt:lpstr> CONTENT</vt:lpstr>
      <vt:lpstr>   INTRODUCTION</vt:lpstr>
      <vt:lpstr> OBJECTIVES</vt:lpstr>
      <vt:lpstr> PROPOSED SYSTEM </vt:lpstr>
      <vt:lpstr>MODULE</vt:lpstr>
      <vt:lpstr>ER DIAGRAM</vt:lpstr>
      <vt:lpstr>0-LEVEL DFD</vt:lpstr>
      <vt:lpstr>1-LEVEL DFD </vt:lpstr>
      <vt:lpstr>1-LEVEL DFD FOR ADMIN</vt:lpstr>
      <vt:lpstr>1-LEVEL DFD FOR USER</vt:lpstr>
      <vt:lpstr>DATABASE</vt:lpstr>
      <vt:lpstr>RESOURCE </vt:lpstr>
      <vt:lpstr>PROS AND CONS</vt:lpstr>
      <vt:lpstr>FUTURE SCOPE </vt:lpstr>
      <vt:lpstr>CONCLUSION</vt:lpstr>
      <vt:lpstr>REFERENCES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on  tuition management</dc:title>
  <dc:creator>Lenovo</dc:creator>
  <cp:lastModifiedBy>Rishabh</cp:lastModifiedBy>
  <cp:revision>169</cp:revision>
  <dcterms:created xsi:type="dcterms:W3CDTF">2020-03-04T18:25:45Z</dcterms:created>
  <dcterms:modified xsi:type="dcterms:W3CDTF">2020-08-25T20:46:59Z</dcterms:modified>
</cp:coreProperties>
</file>