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320" r:id="rId6"/>
    <p:sldId id="315" r:id="rId7"/>
    <p:sldId id="317" r:id="rId8"/>
    <p:sldId id="300" r:id="rId9"/>
    <p:sldId id="301" r:id="rId10"/>
    <p:sldId id="302" r:id="rId11"/>
    <p:sldId id="312" r:id="rId12"/>
    <p:sldId id="311" r:id="rId13"/>
    <p:sldId id="313" r:id="rId14"/>
    <p:sldId id="305" r:id="rId15"/>
    <p:sldId id="307" r:id="rId16"/>
    <p:sldId id="298" r:id="rId17"/>
    <p:sldId id="309" r:id="rId18"/>
    <p:sldId id="314" r:id="rId19"/>
    <p:sldId id="310" r:id="rId20"/>
    <p:sldId id="319"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39A27"/>
    <a:srgbClr val="FFFFFF"/>
    <a:srgbClr val="D7EDDF"/>
    <a:srgbClr val="AEDDBC"/>
    <a:srgbClr val="E5CB83"/>
    <a:srgbClr val="2F5597"/>
    <a:srgbClr val="E6E6E6"/>
    <a:srgbClr val="EEF7F3"/>
    <a:srgbClr val="A1D8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9F93E-7237-4957-B157-086FB90B650A}" v="764" dt="2021-10-11T18:58:05.867"/>
    <p1510:client id="{FF14CCDE-8108-4BCA-BEFD-5706829594CF}" v="289" dt="2021-10-11T08:00:39.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5" autoAdjust="0"/>
    <p:restoredTop sz="84615" autoAdjust="0"/>
  </p:normalViewPr>
  <p:slideViewPr>
    <p:cSldViewPr snapToGrid="0">
      <p:cViewPr varScale="1">
        <p:scale>
          <a:sx n="59" d="100"/>
          <a:sy n="59" d="100"/>
        </p:scale>
        <p:origin x="9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5D662-3339-4BD6-9326-5D21169F071B}"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33780-9C59-4D95-B21D-33CDF24237D4}" type="slidenum">
              <a:rPr lang="en-US" smtClean="0"/>
              <a:t>‹#›</a:t>
            </a:fld>
            <a:endParaRPr lang="en-US"/>
          </a:p>
        </p:txBody>
      </p:sp>
    </p:spTree>
    <p:extLst>
      <p:ext uri="{BB962C8B-B14F-4D97-AF65-F5344CB8AC3E}">
        <p14:creationId xmlns:p14="http://schemas.microsoft.com/office/powerpoint/2010/main" val="101369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50" dirty="0"/>
              <a:t>Dataset provided by CMS gives information on services and procedures provided to Part B beneficiaries</a:t>
            </a:r>
          </a:p>
          <a:p>
            <a:pPr marL="171450" indent="-171450">
              <a:buFont typeface="Arial" panose="020B0604020202020204" pitchFamily="34" charset="0"/>
              <a:buChar char="•"/>
            </a:pPr>
            <a:r>
              <a:rPr lang="en-US" sz="1050" dirty="0"/>
              <a:t>Each unique provider has multiple records based on their HCPCS code and type of service provided</a:t>
            </a:r>
          </a:p>
          <a:p>
            <a:pPr marL="171450" indent="-171450">
              <a:buFont typeface="Arial" panose="020B0604020202020204" pitchFamily="34" charset="0"/>
              <a:buChar char="•"/>
            </a:pPr>
            <a:r>
              <a:rPr lang="en-US" sz="1050" dirty="0"/>
              <a:t>Out of &gt;10mn records from the entire dataset, this report uses ~200k records for ease of computation and analysis</a:t>
            </a:r>
          </a:p>
          <a:p>
            <a:pPr marL="171450" indent="-171450">
              <a:buFont typeface="Arial" panose="020B0604020202020204" pitchFamily="34" charset="0"/>
              <a:buChar char="•"/>
            </a:pPr>
            <a:r>
              <a:rPr lang="en-US" sz="1050" dirty="0"/>
              <a:t>Data for each unique provider ID is aggregated for our variables of interest with final dataset size of ~24k providers</a:t>
            </a:r>
          </a:p>
          <a:p>
            <a:pPr marL="171450" indent="-171450">
              <a:buFont typeface="Arial" panose="020B0604020202020204" pitchFamily="34" charset="0"/>
              <a:buChar char="•"/>
            </a:pPr>
            <a:r>
              <a:rPr lang="en-US" sz="1050" dirty="0"/>
              <a:t>Tools and technologies used – Python (</a:t>
            </a:r>
            <a:r>
              <a:rPr lang="en-US" sz="1050" dirty="0" err="1"/>
              <a:t>numpy</a:t>
            </a:r>
            <a:r>
              <a:rPr lang="en-US" sz="1050" dirty="0"/>
              <a:t>, pandas, </a:t>
            </a:r>
            <a:r>
              <a:rPr lang="en-US" sz="1050" dirty="0" err="1"/>
              <a:t>sklearn</a:t>
            </a:r>
            <a:r>
              <a:rPr lang="en-US" sz="1050" dirty="0"/>
              <a:t>, </a:t>
            </a:r>
            <a:r>
              <a:rPr lang="en-US" sz="1050" dirty="0" err="1"/>
              <a:t>plotly</a:t>
            </a:r>
            <a:r>
              <a:rPr lang="en-US" sz="1050" dirty="0"/>
              <a:t>) , GitHub, Microsoft Excel, Tableau</a:t>
            </a:r>
          </a:p>
        </p:txBody>
      </p:sp>
      <p:sp>
        <p:nvSpPr>
          <p:cNvPr id="4" name="Slide Number Placeholder 3"/>
          <p:cNvSpPr>
            <a:spLocks noGrp="1"/>
          </p:cNvSpPr>
          <p:nvPr>
            <p:ph type="sldNum" sz="quarter" idx="5"/>
          </p:nvPr>
        </p:nvSpPr>
        <p:spPr/>
        <p:txBody>
          <a:bodyPr/>
          <a:lstStyle/>
          <a:p>
            <a:fld id="{85833780-9C59-4D95-B21D-33CDF24237D4}" type="slidenum">
              <a:rPr lang="en-US" smtClean="0"/>
              <a:t>4</a:t>
            </a:fld>
            <a:endParaRPr lang="en-US"/>
          </a:p>
        </p:txBody>
      </p:sp>
    </p:spTree>
    <p:extLst>
      <p:ext uri="{BB962C8B-B14F-4D97-AF65-F5344CB8AC3E}">
        <p14:creationId xmlns:p14="http://schemas.microsoft.com/office/powerpoint/2010/main" val="132704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833780-9C59-4D95-B21D-33CDF24237D4}" type="slidenum">
              <a:rPr lang="en-US" smtClean="0"/>
              <a:t>11</a:t>
            </a:fld>
            <a:endParaRPr lang="en-US"/>
          </a:p>
        </p:txBody>
      </p:sp>
    </p:spTree>
    <p:extLst>
      <p:ext uri="{BB962C8B-B14F-4D97-AF65-F5344CB8AC3E}">
        <p14:creationId xmlns:p14="http://schemas.microsoft.com/office/powerpoint/2010/main" val="4241116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833780-9C59-4D95-B21D-33CDF24237D4}" type="slidenum">
              <a:rPr lang="en-US" smtClean="0"/>
              <a:t>12</a:t>
            </a:fld>
            <a:endParaRPr lang="en-US"/>
          </a:p>
        </p:txBody>
      </p:sp>
    </p:spTree>
    <p:extLst>
      <p:ext uri="{BB962C8B-B14F-4D97-AF65-F5344CB8AC3E}">
        <p14:creationId xmlns:p14="http://schemas.microsoft.com/office/powerpoint/2010/main" val="2907341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732186"/>
            <a:ext cx="9144000" cy="1006475"/>
          </a:xfrm>
        </p:spPr>
        <p:txBody>
          <a:bodyPr anchor="b">
            <a:normAutofit/>
          </a:bodyPr>
          <a:lstStyle>
            <a:lvl1pPr algn="ctr">
              <a:defRPr sz="4400">
                <a:latin typeface="+mn-lt"/>
                <a:cs typeface="Arial" panose="020B0604020202020204" pitchFamily="34" charset="0"/>
              </a:defRPr>
            </a:lvl1pPr>
          </a:lstStyle>
          <a:p>
            <a:r>
              <a:rPr lang="en-US" dirty="0"/>
              <a:t>Insert Title here</a:t>
            </a:r>
          </a:p>
        </p:txBody>
      </p:sp>
      <p:sp>
        <p:nvSpPr>
          <p:cNvPr id="4" name="Date Placeholder 3"/>
          <p:cNvSpPr>
            <a:spLocks noGrp="1"/>
          </p:cNvSpPr>
          <p:nvPr>
            <p:ph type="dt" sz="half" idx="10"/>
          </p:nvPr>
        </p:nvSpPr>
        <p:spPr>
          <a:xfrm>
            <a:off x="8580438" y="6249216"/>
            <a:ext cx="2743200" cy="365125"/>
          </a:xfrm>
        </p:spPr>
        <p:txBody>
          <a:bodyPr/>
          <a:lstStyle/>
          <a:p>
            <a:endParaRPr lang="en-US"/>
          </a:p>
        </p:txBody>
      </p:sp>
      <p:sp>
        <p:nvSpPr>
          <p:cNvPr id="8" name="Rectangle 58">
            <a:extLst>
              <a:ext uri="{FF2B5EF4-FFF2-40B4-BE49-F238E27FC236}">
                <a16:creationId xmlns:a16="http://schemas.microsoft.com/office/drawing/2014/main" id="{738FE7CE-9E4D-471E-81CD-F9DF4F1E1DA4}"/>
              </a:ext>
            </a:extLst>
          </p:cNvPr>
          <p:cNvSpPr>
            <a:spLocks noChangeArrowheads="1"/>
          </p:cNvSpPr>
          <p:nvPr userDrawn="1"/>
        </p:nvSpPr>
        <p:spPr bwMode="gray">
          <a:xfrm>
            <a:off x="771351" y="773388"/>
            <a:ext cx="7744035" cy="175760"/>
          </a:xfrm>
          <a:prstGeom prst="rect">
            <a:avLst/>
          </a:prstGeom>
          <a:solidFill>
            <a:srgbClr val="C39A27"/>
          </a:solidFill>
          <a:ln>
            <a:solidFill>
              <a:srgbClr val="C39A27"/>
            </a:solidFill>
          </a:ln>
        </p:spPr>
        <p:txBody>
          <a:bodyPr vert="horz" wrap="square" lIns="91440" tIns="45720" rIns="91440" bIns="45720" numCol="1" anchor="t" anchorCtr="0" compatLnSpc="1">
            <a:prstTxWarp prst="textNoShape">
              <a:avLst/>
            </a:prstTxWarp>
          </a:bodyPr>
          <a:lstStyle/>
          <a:p>
            <a:endParaRPr lang="en-US">
              <a:solidFill>
                <a:srgbClr val="2B3A42"/>
              </a:solidFill>
            </a:endParaRPr>
          </a:p>
        </p:txBody>
      </p:sp>
      <p:sp>
        <p:nvSpPr>
          <p:cNvPr id="13" name="Rectangle 58">
            <a:extLst>
              <a:ext uri="{FF2B5EF4-FFF2-40B4-BE49-F238E27FC236}">
                <a16:creationId xmlns:a16="http://schemas.microsoft.com/office/drawing/2014/main" id="{9B5C2A44-CFF0-4B81-BB5F-04300AB34AE5}"/>
              </a:ext>
            </a:extLst>
          </p:cNvPr>
          <p:cNvSpPr>
            <a:spLocks noChangeArrowheads="1"/>
          </p:cNvSpPr>
          <p:nvPr userDrawn="1"/>
        </p:nvSpPr>
        <p:spPr bwMode="gray">
          <a:xfrm>
            <a:off x="11506198" y="771348"/>
            <a:ext cx="697189" cy="177800"/>
          </a:xfrm>
          <a:prstGeom prst="rect">
            <a:avLst/>
          </a:prstGeom>
          <a:solidFill>
            <a:srgbClr val="C39A27"/>
          </a:solidFill>
          <a:ln>
            <a:solidFill>
              <a:srgbClr val="C39A27"/>
            </a:solidFill>
          </a:ln>
        </p:spPr>
        <p:txBody>
          <a:bodyPr vert="horz" wrap="square" lIns="91440" tIns="45720" rIns="91440" bIns="45720" numCol="1" anchor="t" anchorCtr="0" compatLnSpc="1">
            <a:prstTxWarp prst="textNoShape">
              <a:avLst/>
            </a:prstTxWarp>
          </a:bodyPr>
          <a:lstStyle/>
          <a:p>
            <a:endParaRPr lang="en-US">
              <a:solidFill>
                <a:srgbClr val="2B3A42"/>
              </a:solidFill>
            </a:endParaRPr>
          </a:p>
        </p:txBody>
      </p:sp>
      <p:sp>
        <p:nvSpPr>
          <p:cNvPr id="14" name="Rectangle 58">
            <a:extLst>
              <a:ext uri="{FF2B5EF4-FFF2-40B4-BE49-F238E27FC236}">
                <a16:creationId xmlns:a16="http://schemas.microsoft.com/office/drawing/2014/main" id="{B4E33EBD-3612-4A13-ABDA-92EFFB5B4DEB}"/>
              </a:ext>
            </a:extLst>
          </p:cNvPr>
          <p:cNvSpPr>
            <a:spLocks noChangeArrowheads="1"/>
          </p:cNvSpPr>
          <p:nvPr userDrawn="1"/>
        </p:nvSpPr>
        <p:spPr bwMode="gray">
          <a:xfrm rot="5400000">
            <a:off x="-2158023" y="3770745"/>
            <a:ext cx="6035040" cy="176299"/>
          </a:xfrm>
          <a:prstGeom prst="rect">
            <a:avLst/>
          </a:prstGeom>
          <a:solidFill>
            <a:srgbClr val="C39A27"/>
          </a:solidFill>
          <a:ln>
            <a:solidFill>
              <a:srgbClr val="C39A27"/>
            </a:solidFill>
          </a:ln>
        </p:spPr>
        <p:txBody>
          <a:bodyPr vert="horz" wrap="square" lIns="91440" tIns="45720" rIns="91440" bIns="45720" numCol="1" anchor="t" anchorCtr="0" compatLnSpc="1">
            <a:prstTxWarp prst="textNoShape">
              <a:avLst/>
            </a:prstTxWarp>
          </a:bodyPr>
          <a:lstStyle/>
          <a:p>
            <a:endParaRPr lang="en-US">
              <a:solidFill>
                <a:srgbClr val="2B3A42"/>
              </a:solidFill>
            </a:endParaRPr>
          </a:p>
        </p:txBody>
      </p:sp>
      <p:pic>
        <p:nvPicPr>
          <p:cNvPr id="32" name="Picture 2" descr="Krannert School of Management - Wikipedia">
            <a:extLst>
              <a:ext uri="{FF2B5EF4-FFF2-40B4-BE49-F238E27FC236}">
                <a16:creationId xmlns:a16="http://schemas.microsoft.com/office/drawing/2014/main" id="{96D2F985-58EF-4118-A474-1A0CCF8B425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737628" y="-36420"/>
            <a:ext cx="2568100" cy="1288049"/>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58">
            <a:extLst>
              <a:ext uri="{FF2B5EF4-FFF2-40B4-BE49-F238E27FC236}">
                <a16:creationId xmlns:a16="http://schemas.microsoft.com/office/drawing/2014/main" id="{00D8293B-424D-449A-85DE-2A4CA52DE358}"/>
              </a:ext>
            </a:extLst>
          </p:cNvPr>
          <p:cNvSpPr>
            <a:spLocks noChangeArrowheads="1"/>
          </p:cNvSpPr>
          <p:nvPr userDrawn="1"/>
        </p:nvSpPr>
        <p:spPr bwMode="gray">
          <a:xfrm>
            <a:off x="372808" y="341910"/>
            <a:ext cx="8142578" cy="175760"/>
          </a:xfrm>
          <a:prstGeom prst="rect">
            <a:avLst/>
          </a:prstGeom>
          <a:solidFill>
            <a:schemeClr val="tx1"/>
          </a:solidFill>
          <a:ln>
            <a:solidFill>
              <a:srgbClr val="000000"/>
            </a:solidFill>
          </a:ln>
        </p:spPr>
        <p:txBody>
          <a:bodyPr vert="horz" wrap="square" lIns="91440" tIns="45720" rIns="91440" bIns="45720" numCol="1" anchor="t" anchorCtr="0" compatLnSpc="1">
            <a:prstTxWarp prst="textNoShape">
              <a:avLst/>
            </a:prstTxWarp>
          </a:bodyPr>
          <a:lstStyle/>
          <a:p>
            <a:endParaRPr lang="en-US">
              <a:solidFill>
                <a:srgbClr val="2B3A42"/>
              </a:solidFill>
            </a:endParaRPr>
          </a:p>
        </p:txBody>
      </p:sp>
      <p:sp>
        <p:nvSpPr>
          <p:cNvPr id="35" name="Rectangle 58">
            <a:extLst>
              <a:ext uri="{FF2B5EF4-FFF2-40B4-BE49-F238E27FC236}">
                <a16:creationId xmlns:a16="http://schemas.microsoft.com/office/drawing/2014/main" id="{187A1E6E-3789-489D-845A-24CCF81A42AF}"/>
              </a:ext>
            </a:extLst>
          </p:cNvPr>
          <p:cNvSpPr>
            <a:spLocks noChangeArrowheads="1"/>
          </p:cNvSpPr>
          <p:nvPr userDrawn="1"/>
        </p:nvSpPr>
        <p:spPr bwMode="gray">
          <a:xfrm rot="5400000">
            <a:off x="-2806296" y="3521013"/>
            <a:ext cx="6534505" cy="176299"/>
          </a:xfrm>
          <a:prstGeom prst="rect">
            <a:avLst/>
          </a:prstGeom>
          <a:solidFill>
            <a:schemeClr val="tx1"/>
          </a:solidFill>
          <a:ln>
            <a:solidFill>
              <a:srgbClr val="000000"/>
            </a:solidFill>
          </a:ln>
        </p:spPr>
        <p:txBody>
          <a:bodyPr vert="horz" wrap="square" lIns="91440" tIns="45720" rIns="91440" bIns="45720" numCol="1" anchor="t" anchorCtr="0" compatLnSpc="1">
            <a:prstTxWarp prst="textNoShape">
              <a:avLst/>
            </a:prstTxWarp>
          </a:bodyPr>
          <a:lstStyle/>
          <a:p>
            <a:endParaRPr lang="en-US">
              <a:solidFill>
                <a:srgbClr val="2B3A42"/>
              </a:solidFill>
            </a:endParaRPr>
          </a:p>
        </p:txBody>
      </p:sp>
      <p:sp>
        <p:nvSpPr>
          <p:cNvPr id="36" name="Rectangle 58">
            <a:extLst>
              <a:ext uri="{FF2B5EF4-FFF2-40B4-BE49-F238E27FC236}">
                <a16:creationId xmlns:a16="http://schemas.microsoft.com/office/drawing/2014/main" id="{2F694A5E-1258-408D-AA3B-FAC6B06BA052}"/>
              </a:ext>
            </a:extLst>
          </p:cNvPr>
          <p:cNvSpPr>
            <a:spLocks noChangeArrowheads="1"/>
          </p:cNvSpPr>
          <p:nvPr userDrawn="1"/>
        </p:nvSpPr>
        <p:spPr bwMode="gray">
          <a:xfrm>
            <a:off x="11506198" y="345084"/>
            <a:ext cx="697189" cy="177800"/>
          </a:xfrm>
          <a:prstGeom prst="rect">
            <a:avLst/>
          </a:prstGeom>
          <a:solidFill>
            <a:schemeClr val="tx1"/>
          </a:solidFill>
          <a:ln>
            <a:solidFill>
              <a:srgbClr val="000000"/>
            </a:solidFill>
          </a:ln>
        </p:spPr>
        <p:txBody>
          <a:bodyPr vert="horz" wrap="square" lIns="91440" tIns="45720" rIns="91440" bIns="45720" numCol="1" anchor="t" anchorCtr="0" compatLnSpc="1">
            <a:prstTxWarp prst="textNoShape">
              <a:avLst/>
            </a:prstTxWarp>
          </a:bodyPr>
          <a:lstStyle/>
          <a:p>
            <a:endParaRPr lang="en-US">
              <a:solidFill>
                <a:srgbClr val="2B3A42"/>
              </a:solidFill>
            </a:endParaRPr>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47647" y="2925763"/>
            <a:ext cx="11244353" cy="1006475"/>
          </a:xfrm>
          <a:solidFill>
            <a:srgbClr val="C39A27"/>
          </a:solidFill>
        </p:spPr>
        <p:txBody>
          <a:bodyPr anchor="ctr">
            <a:normAutofit/>
          </a:bodyPr>
          <a:lstStyle>
            <a:lvl1pPr algn="ctr">
              <a:defRPr sz="4400">
                <a:solidFill>
                  <a:schemeClr val="tx1"/>
                </a:solidFill>
                <a:latin typeface="+mn-lt"/>
                <a:cs typeface="Arial" panose="020B0604020202020204" pitchFamily="34" charset="0"/>
              </a:defRPr>
            </a:lvl1pPr>
          </a:lstStyle>
          <a:p>
            <a:r>
              <a:rPr lang="en-US" dirty="0"/>
              <a:t>Section Header</a:t>
            </a:r>
          </a:p>
        </p:txBody>
      </p:sp>
      <p:sp>
        <p:nvSpPr>
          <p:cNvPr id="4" name="Date Placeholder 3"/>
          <p:cNvSpPr>
            <a:spLocks noGrp="1"/>
          </p:cNvSpPr>
          <p:nvPr>
            <p:ph type="dt" sz="half" idx="10"/>
          </p:nvPr>
        </p:nvSpPr>
        <p:spPr>
          <a:xfrm>
            <a:off x="8580438" y="6249216"/>
            <a:ext cx="2743200" cy="365125"/>
          </a:xfrm>
        </p:spPr>
        <p:txBody>
          <a:bodyPr/>
          <a:lstStyle/>
          <a:p>
            <a:endParaRPr lang="en-US"/>
          </a:p>
        </p:txBody>
      </p:sp>
      <p:sp>
        <p:nvSpPr>
          <p:cNvPr id="8" name="Rectangle 58">
            <a:extLst>
              <a:ext uri="{FF2B5EF4-FFF2-40B4-BE49-F238E27FC236}">
                <a16:creationId xmlns:a16="http://schemas.microsoft.com/office/drawing/2014/main" id="{738FE7CE-9E4D-471E-81CD-F9DF4F1E1DA4}"/>
              </a:ext>
            </a:extLst>
          </p:cNvPr>
          <p:cNvSpPr>
            <a:spLocks noChangeArrowheads="1"/>
          </p:cNvSpPr>
          <p:nvPr userDrawn="1"/>
        </p:nvSpPr>
        <p:spPr bwMode="gray">
          <a:xfrm>
            <a:off x="771350" y="773388"/>
            <a:ext cx="11521440" cy="175760"/>
          </a:xfrm>
          <a:prstGeom prst="rect">
            <a:avLst/>
          </a:prstGeom>
          <a:solidFill>
            <a:srgbClr val="C39A27"/>
          </a:solidFill>
          <a:ln>
            <a:solidFill>
              <a:srgbClr val="C39A27"/>
            </a:solidFill>
          </a:ln>
        </p:spPr>
        <p:txBody>
          <a:bodyPr vert="horz" wrap="square" lIns="91440" tIns="45720" rIns="91440" bIns="45720" numCol="1" anchor="t" anchorCtr="0" compatLnSpc="1">
            <a:prstTxWarp prst="textNoShape">
              <a:avLst/>
            </a:prstTxWarp>
          </a:bodyPr>
          <a:lstStyle/>
          <a:p>
            <a:endParaRPr lang="en-US">
              <a:solidFill>
                <a:srgbClr val="2B3A42"/>
              </a:solidFill>
            </a:endParaRPr>
          </a:p>
        </p:txBody>
      </p:sp>
      <p:sp>
        <p:nvSpPr>
          <p:cNvPr id="14" name="Rectangle 58">
            <a:extLst>
              <a:ext uri="{FF2B5EF4-FFF2-40B4-BE49-F238E27FC236}">
                <a16:creationId xmlns:a16="http://schemas.microsoft.com/office/drawing/2014/main" id="{B4E33EBD-3612-4A13-ABDA-92EFFB5B4DEB}"/>
              </a:ext>
            </a:extLst>
          </p:cNvPr>
          <p:cNvSpPr>
            <a:spLocks noChangeArrowheads="1"/>
          </p:cNvSpPr>
          <p:nvPr userDrawn="1"/>
        </p:nvSpPr>
        <p:spPr bwMode="gray">
          <a:xfrm rot="5400000">
            <a:off x="-2158023" y="3770745"/>
            <a:ext cx="6035040" cy="176299"/>
          </a:xfrm>
          <a:prstGeom prst="rect">
            <a:avLst/>
          </a:prstGeom>
          <a:solidFill>
            <a:srgbClr val="C39A27"/>
          </a:solidFill>
          <a:ln>
            <a:solidFill>
              <a:srgbClr val="C39A27"/>
            </a:solidFill>
          </a:ln>
        </p:spPr>
        <p:txBody>
          <a:bodyPr vert="horz" wrap="square" lIns="91440" tIns="45720" rIns="91440" bIns="45720" numCol="1" anchor="t" anchorCtr="0" compatLnSpc="1">
            <a:prstTxWarp prst="textNoShape">
              <a:avLst/>
            </a:prstTxWarp>
          </a:bodyPr>
          <a:lstStyle/>
          <a:p>
            <a:endParaRPr lang="en-US">
              <a:solidFill>
                <a:srgbClr val="2B3A42"/>
              </a:solidFill>
            </a:endParaRPr>
          </a:p>
        </p:txBody>
      </p:sp>
      <p:sp>
        <p:nvSpPr>
          <p:cNvPr id="34" name="Rectangle 58">
            <a:extLst>
              <a:ext uri="{FF2B5EF4-FFF2-40B4-BE49-F238E27FC236}">
                <a16:creationId xmlns:a16="http://schemas.microsoft.com/office/drawing/2014/main" id="{00D8293B-424D-449A-85DE-2A4CA52DE358}"/>
              </a:ext>
            </a:extLst>
          </p:cNvPr>
          <p:cNvSpPr>
            <a:spLocks noChangeArrowheads="1"/>
          </p:cNvSpPr>
          <p:nvPr userDrawn="1"/>
        </p:nvSpPr>
        <p:spPr bwMode="gray">
          <a:xfrm>
            <a:off x="372808" y="341910"/>
            <a:ext cx="11887200" cy="175760"/>
          </a:xfrm>
          <a:prstGeom prst="rect">
            <a:avLst/>
          </a:prstGeom>
          <a:solidFill>
            <a:schemeClr val="tx1"/>
          </a:solidFill>
          <a:ln>
            <a:solidFill>
              <a:srgbClr val="000000"/>
            </a:solidFill>
          </a:ln>
        </p:spPr>
        <p:txBody>
          <a:bodyPr vert="horz" wrap="square" lIns="91440" tIns="45720" rIns="91440" bIns="45720" numCol="1" anchor="t" anchorCtr="0" compatLnSpc="1">
            <a:prstTxWarp prst="textNoShape">
              <a:avLst/>
            </a:prstTxWarp>
          </a:bodyPr>
          <a:lstStyle/>
          <a:p>
            <a:endParaRPr lang="en-US">
              <a:solidFill>
                <a:srgbClr val="2B3A42"/>
              </a:solidFill>
            </a:endParaRPr>
          </a:p>
        </p:txBody>
      </p:sp>
      <p:sp>
        <p:nvSpPr>
          <p:cNvPr id="35" name="Rectangle 58">
            <a:extLst>
              <a:ext uri="{FF2B5EF4-FFF2-40B4-BE49-F238E27FC236}">
                <a16:creationId xmlns:a16="http://schemas.microsoft.com/office/drawing/2014/main" id="{187A1E6E-3789-489D-845A-24CCF81A42AF}"/>
              </a:ext>
            </a:extLst>
          </p:cNvPr>
          <p:cNvSpPr>
            <a:spLocks noChangeArrowheads="1"/>
          </p:cNvSpPr>
          <p:nvPr userDrawn="1"/>
        </p:nvSpPr>
        <p:spPr bwMode="gray">
          <a:xfrm rot="5400000">
            <a:off x="-2806296" y="3521013"/>
            <a:ext cx="6534505" cy="176299"/>
          </a:xfrm>
          <a:prstGeom prst="rect">
            <a:avLst/>
          </a:prstGeom>
          <a:solidFill>
            <a:schemeClr val="tx1"/>
          </a:solidFill>
          <a:ln>
            <a:solidFill>
              <a:srgbClr val="000000"/>
            </a:solidFill>
          </a:ln>
        </p:spPr>
        <p:txBody>
          <a:bodyPr vert="horz" wrap="square" lIns="91440" tIns="45720" rIns="91440" bIns="45720" numCol="1" anchor="t" anchorCtr="0" compatLnSpc="1">
            <a:prstTxWarp prst="textNoShape">
              <a:avLst/>
            </a:prstTxWarp>
          </a:bodyPr>
          <a:lstStyle/>
          <a:p>
            <a:endParaRPr lang="en-US">
              <a:solidFill>
                <a:srgbClr val="2B3A42"/>
              </a:solidFill>
            </a:endParaRPr>
          </a:p>
        </p:txBody>
      </p:sp>
    </p:spTree>
    <p:extLst>
      <p:ext uri="{BB962C8B-B14F-4D97-AF65-F5344CB8AC3E}">
        <p14:creationId xmlns:p14="http://schemas.microsoft.com/office/powerpoint/2010/main" val="49738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299" y="1"/>
            <a:ext cx="11543846" cy="529623"/>
          </a:xfrm>
        </p:spPr>
        <p:txBody>
          <a:bodyPr anchor="ctr" anchorCtr="0">
            <a:noAutofit/>
          </a:bodyPr>
          <a:lstStyle>
            <a:lvl1pPr>
              <a:defRPr kumimoji="0" lang="en-US" sz="3200" b="1" i="0" u="none" strike="noStrike" cap="none" spc="0" normalizeH="0" baseline="0" dirty="0">
                <a:ln>
                  <a:noFill/>
                </a:ln>
                <a:solidFill>
                  <a:schemeClr val="tx1"/>
                </a:solidFill>
                <a:effectLst/>
                <a:uLnTx/>
                <a:uFillTx/>
                <a:latin typeface="+mn-lt"/>
              </a:defRPr>
            </a:lvl1pPr>
          </a:lstStyle>
          <a:p>
            <a:pPr marL="0" marR="0" lvl="0" indent="0" fontAlgn="auto">
              <a:spcAft>
                <a:spcPts val="0"/>
              </a:spcAft>
              <a:buClrTx/>
              <a:buSzTx/>
              <a:buFontTx/>
              <a:tabLst/>
            </a:pPr>
            <a:r>
              <a:rPr lang="en-US" dirty="0"/>
              <a:t>Insert Title here</a:t>
            </a:r>
          </a:p>
        </p:txBody>
      </p:sp>
      <p:sp>
        <p:nvSpPr>
          <p:cNvPr id="5" name="Footer Placeholder 4"/>
          <p:cNvSpPr>
            <a:spLocks noGrp="1"/>
          </p:cNvSpPr>
          <p:nvPr>
            <p:ph type="ftr" sz="quarter" idx="11"/>
          </p:nvPr>
        </p:nvSpPr>
        <p:spPr>
          <a:xfrm>
            <a:off x="326855" y="6184900"/>
            <a:ext cx="8749411" cy="538389"/>
          </a:xfrm>
        </p:spPr>
        <p:txBody>
          <a:bodyPr anchor="t"/>
          <a:lstStyle>
            <a:lvl1pPr algn="l">
              <a:defRPr i="1">
                <a:solidFill>
                  <a:schemeClr val="tx1"/>
                </a:solidFill>
              </a:defRPr>
            </a:lvl1pPr>
          </a:lstStyle>
          <a:p>
            <a:endParaRPr lang="en-US"/>
          </a:p>
        </p:txBody>
      </p:sp>
      <p:sp>
        <p:nvSpPr>
          <p:cNvPr id="7" name="Rectangle 6">
            <a:extLst>
              <a:ext uri="{FF2B5EF4-FFF2-40B4-BE49-F238E27FC236}">
                <a16:creationId xmlns:a16="http://schemas.microsoft.com/office/drawing/2014/main" id="{0417CBD4-3D28-4ED2-890E-070A6C36D4F9}"/>
              </a:ext>
            </a:extLst>
          </p:cNvPr>
          <p:cNvSpPr/>
          <p:nvPr userDrawn="1"/>
        </p:nvSpPr>
        <p:spPr>
          <a:xfrm>
            <a:off x="34661" y="4"/>
            <a:ext cx="103517" cy="67286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600">
              <a:solidFill>
                <a:prstClr val="white"/>
              </a:solidFill>
            </a:endParaRPr>
          </a:p>
        </p:txBody>
      </p:sp>
      <p:sp>
        <p:nvSpPr>
          <p:cNvPr id="8" name="Rectangle 7">
            <a:extLst>
              <a:ext uri="{FF2B5EF4-FFF2-40B4-BE49-F238E27FC236}">
                <a16:creationId xmlns:a16="http://schemas.microsoft.com/office/drawing/2014/main" id="{1FCC3754-A191-4D25-9764-987C3DABA0C8}"/>
              </a:ext>
            </a:extLst>
          </p:cNvPr>
          <p:cNvSpPr/>
          <p:nvPr userDrawn="1"/>
        </p:nvSpPr>
        <p:spPr>
          <a:xfrm>
            <a:off x="177980" y="4"/>
            <a:ext cx="103517" cy="672861"/>
          </a:xfrm>
          <a:prstGeom prst="rect">
            <a:avLst/>
          </a:prstGeom>
          <a:solidFill>
            <a:srgbClr val="C39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l" defTabSz="914400" rtl="0" eaLnBrk="1" latinLnBrk="0" hangingPunct="1"/>
            <a:endParaRPr lang="en-US" sz="1600" kern="1200">
              <a:solidFill>
                <a:prstClr val="white"/>
              </a:solidFill>
              <a:latin typeface="+mn-lt"/>
              <a:ea typeface="+mn-ea"/>
              <a:cs typeface="+mn-cs"/>
            </a:endParaRPr>
          </a:p>
        </p:txBody>
      </p:sp>
      <p:sp>
        <p:nvSpPr>
          <p:cNvPr id="12" name="Text Placeholder 11">
            <a:extLst>
              <a:ext uri="{FF2B5EF4-FFF2-40B4-BE49-F238E27FC236}">
                <a16:creationId xmlns:a16="http://schemas.microsoft.com/office/drawing/2014/main" id="{53BEB001-E07C-41C7-A031-571BA2B20949}"/>
              </a:ext>
            </a:extLst>
          </p:cNvPr>
          <p:cNvSpPr>
            <a:spLocks noGrp="1"/>
          </p:cNvSpPr>
          <p:nvPr>
            <p:ph type="body" sz="quarter" idx="12" hasCustomPrompt="1"/>
          </p:nvPr>
        </p:nvSpPr>
        <p:spPr>
          <a:xfrm>
            <a:off x="321469" y="529624"/>
            <a:ext cx="11543669" cy="676876"/>
          </a:xfrm>
        </p:spPr>
        <p:txBody>
          <a:bodyPr vert="horz" lIns="91440" tIns="45720" rIns="91440" bIns="45720" rtlCol="0" anchor="t" anchorCtr="0">
            <a:noAutofit/>
          </a:bodyPr>
          <a:lstStyle>
            <a:lvl1pPr>
              <a:lnSpc>
                <a:spcPct val="100000"/>
              </a:lnSpc>
              <a:defRPr kumimoji="0" lang="en-US" sz="2200" b="0" i="1" u="none" strike="noStrike" cap="none" spc="0" normalizeH="0" baseline="0" dirty="0">
                <a:ln>
                  <a:noFill/>
                </a:ln>
                <a:effectLst/>
                <a:uLnTx/>
                <a:uFillTx/>
                <a:latin typeface="+mn-lt"/>
                <a:ea typeface="+mj-ea"/>
                <a:cs typeface="+mj-cs"/>
              </a:defRPr>
            </a:lvl1pPr>
          </a:lstStyle>
          <a:p>
            <a:pPr marL="0" marR="0" lvl="0" indent="0" fontAlgn="auto">
              <a:spcBef>
                <a:spcPct val="0"/>
              </a:spcBef>
              <a:spcAft>
                <a:spcPts val="0"/>
              </a:spcAft>
              <a:buClrTx/>
              <a:buSzTx/>
              <a:buFontTx/>
              <a:buNone/>
              <a:tabLst/>
            </a:pPr>
            <a:r>
              <a:rPr lang="en-US" dirty="0"/>
              <a:t>Insert key takeaway here</a:t>
            </a:r>
          </a:p>
        </p:txBody>
      </p:sp>
      <p:sp>
        <p:nvSpPr>
          <p:cNvPr id="14" name="Text Placeholder 13">
            <a:extLst>
              <a:ext uri="{FF2B5EF4-FFF2-40B4-BE49-F238E27FC236}">
                <a16:creationId xmlns:a16="http://schemas.microsoft.com/office/drawing/2014/main" id="{86BF8912-F0AD-4D9A-96C6-009142865925}"/>
              </a:ext>
            </a:extLst>
          </p:cNvPr>
          <p:cNvSpPr>
            <a:spLocks noGrp="1"/>
          </p:cNvSpPr>
          <p:nvPr>
            <p:ph type="body" sz="quarter" idx="13"/>
          </p:nvPr>
        </p:nvSpPr>
        <p:spPr>
          <a:xfrm>
            <a:off x="324579" y="1641476"/>
            <a:ext cx="11542842" cy="4279900"/>
          </a:xfrm>
        </p:spPr>
        <p:txBody>
          <a:bodyPr>
            <a:noAutofit/>
          </a:bodyPr>
          <a:lstStyle>
            <a:lvl1pPr marL="457200" indent="-457200">
              <a:buFont typeface="Arial" panose="020B0604020202020204" pitchFamily="34" charset="0"/>
              <a:buChar char="•"/>
              <a:defRPr sz="2000">
                <a:latin typeface="+mn-lt"/>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6" name="Slide Number Placeholder 15">
            <a:extLst>
              <a:ext uri="{FF2B5EF4-FFF2-40B4-BE49-F238E27FC236}">
                <a16:creationId xmlns:a16="http://schemas.microsoft.com/office/drawing/2014/main" id="{7038929D-A310-4487-BEAC-DF36E20E0EB6}"/>
              </a:ext>
            </a:extLst>
          </p:cNvPr>
          <p:cNvSpPr>
            <a:spLocks noGrp="1"/>
          </p:cNvSpPr>
          <p:nvPr>
            <p:ph type="sldNum" sz="quarter" idx="14"/>
          </p:nvPr>
        </p:nvSpPr>
        <p:spPr>
          <a:xfrm>
            <a:off x="11865145" y="6356350"/>
            <a:ext cx="322622" cy="365125"/>
          </a:xfrm>
        </p:spPr>
        <p:txBody>
          <a:bodyPr/>
          <a:lstStyle/>
          <a:p>
            <a:fld id="{330EA680-D336-4FF7-8B7A-9848BB0A1C32}" type="slidenum">
              <a:rPr lang="en-US" smtClean="0"/>
              <a:pPr/>
              <a:t>‹#›</a:t>
            </a:fld>
            <a:endParaRPr lang="en-US"/>
          </a:p>
        </p:txBody>
      </p:sp>
      <p:cxnSp>
        <p:nvCxnSpPr>
          <p:cNvPr id="18" name="Straight Connector 17">
            <a:extLst>
              <a:ext uri="{FF2B5EF4-FFF2-40B4-BE49-F238E27FC236}">
                <a16:creationId xmlns:a16="http://schemas.microsoft.com/office/drawing/2014/main" id="{326C69EA-156E-46EE-B67C-8D7AA0866E5B}"/>
              </a:ext>
            </a:extLst>
          </p:cNvPr>
          <p:cNvCxnSpPr>
            <a:cxnSpLocks/>
          </p:cNvCxnSpPr>
          <p:nvPr userDrawn="1"/>
        </p:nvCxnSpPr>
        <p:spPr>
          <a:xfrm>
            <a:off x="281496" y="6139542"/>
            <a:ext cx="1124712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20" name="Picture 2" descr="Krannert School of Management - Wikipedia">
            <a:extLst>
              <a:ext uri="{FF2B5EF4-FFF2-40B4-BE49-F238E27FC236}">
                <a16:creationId xmlns:a16="http://schemas.microsoft.com/office/drawing/2014/main" id="{A5E45E12-0A5B-46A4-8656-52990820C98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784123" y="6064852"/>
            <a:ext cx="1754731" cy="88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299" y="1"/>
            <a:ext cx="11543846" cy="529623"/>
          </a:xfrm>
        </p:spPr>
        <p:txBody>
          <a:bodyPr anchor="ctr" anchorCtr="0">
            <a:normAutofit/>
          </a:bodyPr>
          <a:lstStyle>
            <a:lvl1pPr>
              <a:defRPr kumimoji="0" lang="en-US" sz="3200" b="1" i="0" u="none" strike="noStrike" cap="none" spc="0" normalizeH="0" baseline="0" dirty="0">
                <a:ln>
                  <a:noFill/>
                </a:ln>
                <a:solidFill>
                  <a:schemeClr val="tx1"/>
                </a:solidFill>
                <a:effectLst/>
                <a:uLnTx/>
                <a:uFillTx/>
                <a:latin typeface="+mn-lt"/>
              </a:defRPr>
            </a:lvl1pPr>
          </a:lstStyle>
          <a:p>
            <a:pPr marL="0" marR="0" lvl="0" indent="0" fontAlgn="auto">
              <a:spcAft>
                <a:spcPts val="0"/>
              </a:spcAft>
              <a:buClrTx/>
              <a:buSzTx/>
              <a:buFontTx/>
              <a:tabLst/>
            </a:pPr>
            <a:r>
              <a:rPr lang="en-US" dirty="0"/>
              <a:t>Insert Title here</a:t>
            </a:r>
          </a:p>
        </p:txBody>
      </p:sp>
      <p:sp>
        <p:nvSpPr>
          <p:cNvPr id="5" name="Footer Placeholder 4"/>
          <p:cNvSpPr>
            <a:spLocks noGrp="1"/>
          </p:cNvSpPr>
          <p:nvPr>
            <p:ph type="ftr" sz="quarter" idx="11"/>
          </p:nvPr>
        </p:nvSpPr>
        <p:spPr>
          <a:xfrm>
            <a:off x="326855" y="6184900"/>
            <a:ext cx="8749411" cy="538389"/>
          </a:xfrm>
        </p:spPr>
        <p:txBody>
          <a:bodyPr anchor="t"/>
          <a:lstStyle>
            <a:lvl1pPr algn="l">
              <a:defRPr i="1">
                <a:solidFill>
                  <a:schemeClr val="tx1"/>
                </a:solidFill>
              </a:defRPr>
            </a:lvl1pPr>
          </a:lstStyle>
          <a:p>
            <a:endParaRPr lang="en-US"/>
          </a:p>
        </p:txBody>
      </p:sp>
      <p:sp>
        <p:nvSpPr>
          <p:cNvPr id="7" name="Rectangle 6">
            <a:extLst>
              <a:ext uri="{FF2B5EF4-FFF2-40B4-BE49-F238E27FC236}">
                <a16:creationId xmlns:a16="http://schemas.microsoft.com/office/drawing/2014/main" id="{0417CBD4-3D28-4ED2-890E-070A6C36D4F9}"/>
              </a:ext>
            </a:extLst>
          </p:cNvPr>
          <p:cNvSpPr/>
          <p:nvPr userDrawn="1"/>
        </p:nvSpPr>
        <p:spPr>
          <a:xfrm>
            <a:off x="34661" y="4"/>
            <a:ext cx="103517" cy="67286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600">
              <a:solidFill>
                <a:prstClr val="white"/>
              </a:solidFill>
            </a:endParaRPr>
          </a:p>
        </p:txBody>
      </p:sp>
      <p:sp>
        <p:nvSpPr>
          <p:cNvPr id="8" name="Rectangle 7">
            <a:extLst>
              <a:ext uri="{FF2B5EF4-FFF2-40B4-BE49-F238E27FC236}">
                <a16:creationId xmlns:a16="http://schemas.microsoft.com/office/drawing/2014/main" id="{1FCC3754-A191-4D25-9764-987C3DABA0C8}"/>
              </a:ext>
            </a:extLst>
          </p:cNvPr>
          <p:cNvSpPr/>
          <p:nvPr userDrawn="1"/>
        </p:nvSpPr>
        <p:spPr>
          <a:xfrm>
            <a:off x="177980" y="4"/>
            <a:ext cx="103517" cy="672861"/>
          </a:xfrm>
          <a:prstGeom prst="rect">
            <a:avLst/>
          </a:prstGeom>
          <a:solidFill>
            <a:srgbClr val="C39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l" defTabSz="914400" rtl="0" eaLnBrk="1" latinLnBrk="0" hangingPunct="1"/>
            <a:endParaRPr lang="en-US" sz="1600" kern="1200">
              <a:solidFill>
                <a:prstClr val="white"/>
              </a:solidFill>
              <a:latin typeface="+mn-lt"/>
              <a:ea typeface="+mn-ea"/>
              <a:cs typeface="+mn-cs"/>
            </a:endParaRPr>
          </a:p>
        </p:txBody>
      </p:sp>
      <p:sp>
        <p:nvSpPr>
          <p:cNvPr id="12" name="Text Placeholder 11">
            <a:extLst>
              <a:ext uri="{FF2B5EF4-FFF2-40B4-BE49-F238E27FC236}">
                <a16:creationId xmlns:a16="http://schemas.microsoft.com/office/drawing/2014/main" id="{53BEB001-E07C-41C7-A031-571BA2B20949}"/>
              </a:ext>
            </a:extLst>
          </p:cNvPr>
          <p:cNvSpPr>
            <a:spLocks noGrp="1"/>
          </p:cNvSpPr>
          <p:nvPr>
            <p:ph type="body" sz="quarter" idx="12" hasCustomPrompt="1"/>
          </p:nvPr>
        </p:nvSpPr>
        <p:spPr>
          <a:xfrm>
            <a:off x="321469" y="529624"/>
            <a:ext cx="11543669" cy="676876"/>
          </a:xfrm>
        </p:spPr>
        <p:txBody>
          <a:bodyPr vert="horz" lIns="91440" tIns="45720" rIns="91440" bIns="45720" rtlCol="0" anchor="t" anchorCtr="0">
            <a:noAutofit/>
          </a:bodyPr>
          <a:lstStyle>
            <a:lvl1pPr>
              <a:lnSpc>
                <a:spcPct val="100000"/>
              </a:lnSpc>
              <a:defRPr kumimoji="0" lang="en-US" sz="2200" b="0" i="1" u="none" strike="noStrike" cap="none" spc="0" normalizeH="0" baseline="0" dirty="0">
                <a:ln>
                  <a:noFill/>
                </a:ln>
                <a:effectLst/>
                <a:uLnTx/>
                <a:uFillTx/>
                <a:latin typeface="+mn-lt"/>
                <a:ea typeface="+mj-ea"/>
                <a:cs typeface="+mj-cs"/>
              </a:defRPr>
            </a:lvl1pPr>
          </a:lstStyle>
          <a:p>
            <a:pPr marL="0" marR="0" lvl="0" indent="0" fontAlgn="auto">
              <a:spcBef>
                <a:spcPct val="0"/>
              </a:spcBef>
              <a:spcAft>
                <a:spcPts val="0"/>
              </a:spcAft>
              <a:buClrTx/>
              <a:buSzTx/>
              <a:buFontTx/>
              <a:buNone/>
              <a:tabLst/>
            </a:pPr>
            <a:r>
              <a:rPr lang="en-US" dirty="0"/>
              <a:t>Insert key takeaway here</a:t>
            </a:r>
          </a:p>
        </p:txBody>
      </p:sp>
      <p:sp>
        <p:nvSpPr>
          <p:cNvPr id="16" name="Slide Number Placeholder 15">
            <a:extLst>
              <a:ext uri="{FF2B5EF4-FFF2-40B4-BE49-F238E27FC236}">
                <a16:creationId xmlns:a16="http://schemas.microsoft.com/office/drawing/2014/main" id="{7038929D-A310-4487-BEAC-DF36E20E0EB6}"/>
              </a:ext>
            </a:extLst>
          </p:cNvPr>
          <p:cNvSpPr>
            <a:spLocks noGrp="1"/>
          </p:cNvSpPr>
          <p:nvPr>
            <p:ph type="sldNum" sz="quarter" idx="14"/>
          </p:nvPr>
        </p:nvSpPr>
        <p:spPr>
          <a:xfrm>
            <a:off x="11865145" y="6356350"/>
            <a:ext cx="322622" cy="365125"/>
          </a:xfrm>
        </p:spPr>
        <p:txBody>
          <a:bodyPr/>
          <a:lstStyle/>
          <a:p>
            <a:fld id="{330EA680-D336-4FF7-8B7A-9848BB0A1C32}" type="slidenum">
              <a:rPr lang="en-US" smtClean="0"/>
              <a:pPr/>
              <a:t>‹#›</a:t>
            </a:fld>
            <a:endParaRPr lang="en-US"/>
          </a:p>
        </p:txBody>
      </p:sp>
      <p:cxnSp>
        <p:nvCxnSpPr>
          <p:cNvPr id="18" name="Straight Connector 17">
            <a:extLst>
              <a:ext uri="{FF2B5EF4-FFF2-40B4-BE49-F238E27FC236}">
                <a16:creationId xmlns:a16="http://schemas.microsoft.com/office/drawing/2014/main" id="{326C69EA-156E-46EE-B67C-8D7AA0866E5B}"/>
              </a:ext>
            </a:extLst>
          </p:cNvPr>
          <p:cNvCxnSpPr>
            <a:cxnSpLocks/>
          </p:cNvCxnSpPr>
          <p:nvPr userDrawn="1"/>
        </p:nvCxnSpPr>
        <p:spPr>
          <a:xfrm>
            <a:off x="281496" y="6139542"/>
            <a:ext cx="1124712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20" name="Picture 2" descr="Krannert School of Management - Wikipedia">
            <a:extLst>
              <a:ext uri="{FF2B5EF4-FFF2-40B4-BE49-F238E27FC236}">
                <a16:creationId xmlns:a16="http://schemas.microsoft.com/office/drawing/2014/main" id="{A5E45E12-0A5B-46A4-8656-52990820C98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784123" y="6064852"/>
            <a:ext cx="1754731" cy="88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809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Asser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299" y="0"/>
            <a:ext cx="11543846" cy="880093"/>
          </a:xfrm>
        </p:spPr>
        <p:txBody>
          <a:bodyPr anchor="ctr" anchorCtr="0">
            <a:normAutofit/>
          </a:bodyPr>
          <a:lstStyle>
            <a:lvl1pPr>
              <a:defRPr kumimoji="0" lang="en-US" sz="2800" b="1" i="0" u="none" strike="noStrike" cap="none" spc="0" normalizeH="0" baseline="0" dirty="0">
                <a:ln>
                  <a:noFill/>
                </a:ln>
                <a:solidFill>
                  <a:schemeClr val="tx1"/>
                </a:solidFill>
                <a:effectLst/>
                <a:uLnTx/>
                <a:uFillTx/>
                <a:latin typeface="+mn-lt"/>
              </a:defRPr>
            </a:lvl1pPr>
          </a:lstStyle>
          <a:p>
            <a:pPr marL="0" marR="0" lvl="0" indent="0" fontAlgn="auto">
              <a:spcAft>
                <a:spcPts val="0"/>
              </a:spcAft>
              <a:buClrTx/>
              <a:buSzTx/>
              <a:buFontTx/>
              <a:tabLst/>
            </a:pPr>
            <a:r>
              <a:rPr lang="en-US" dirty="0"/>
              <a:t>Insert Assertion Here</a:t>
            </a:r>
          </a:p>
        </p:txBody>
      </p:sp>
      <p:sp>
        <p:nvSpPr>
          <p:cNvPr id="5" name="Footer Placeholder 4"/>
          <p:cNvSpPr>
            <a:spLocks noGrp="1"/>
          </p:cNvSpPr>
          <p:nvPr>
            <p:ph type="ftr" sz="quarter" idx="11"/>
          </p:nvPr>
        </p:nvSpPr>
        <p:spPr>
          <a:xfrm>
            <a:off x="326855" y="6184900"/>
            <a:ext cx="8749411" cy="538389"/>
          </a:xfrm>
        </p:spPr>
        <p:txBody>
          <a:bodyPr anchor="t"/>
          <a:lstStyle>
            <a:lvl1pPr algn="l">
              <a:defRPr i="1">
                <a:solidFill>
                  <a:schemeClr val="tx1"/>
                </a:solidFill>
              </a:defRPr>
            </a:lvl1pPr>
          </a:lstStyle>
          <a:p>
            <a:endParaRPr lang="en-US"/>
          </a:p>
        </p:txBody>
      </p:sp>
      <p:sp>
        <p:nvSpPr>
          <p:cNvPr id="7" name="Rectangle 6">
            <a:extLst>
              <a:ext uri="{FF2B5EF4-FFF2-40B4-BE49-F238E27FC236}">
                <a16:creationId xmlns:a16="http://schemas.microsoft.com/office/drawing/2014/main" id="{0417CBD4-3D28-4ED2-890E-070A6C36D4F9}"/>
              </a:ext>
            </a:extLst>
          </p:cNvPr>
          <p:cNvSpPr/>
          <p:nvPr userDrawn="1"/>
        </p:nvSpPr>
        <p:spPr>
          <a:xfrm>
            <a:off x="34661" y="3"/>
            <a:ext cx="103517" cy="914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600">
              <a:solidFill>
                <a:prstClr val="white"/>
              </a:solidFill>
            </a:endParaRPr>
          </a:p>
        </p:txBody>
      </p:sp>
      <p:sp>
        <p:nvSpPr>
          <p:cNvPr id="8" name="Rectangle 7">
            <a:extLst>
              <a:ext uri="{FF2B5EF4-FFF2-40B4-BE49-F238E27FC236}">
                <a16:creationId xmlns:a16="http://schemas.microsoft.com/office/drawing/2014/main" id="{1FCC3754-A191-4D25-9764-987C3DABA0C8}"/>
              </a:ext>
            </a:extLst>
          </p:cNvPr>
          <p:cNvSpPr/>
          <p:nvPr userDrawn="1"/>
        </p:nvSpPr>
        <p:spPr>
          <a:xfrm>
            <a:off x="177980" y="3"/>
            <a:ext cx="103517" cy="914400"/>
          </a:xfrm>
          <a:prstGeom prst="rect">
            <a:avLst/>
          </a:prstGeom>
          <a:solidFill>
            <a:srgbClr val="C39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l" defTabSz="914400" rtl="0" eaLnBrk="1" latinLnBrk="0" hangingPunct="1"/>
            <a:endParaRPr lang="en-US" sz="1600" kern="1200">
              <a:solidFill>
                <a:prstClr val="white"/>
              </a:solidFill>
              <a:latin typeface="+mn-lt"/>
              <a:ea typeface="+mn-ea"/>
              <a:cs typeface="+mn-cs"/>
            </a:endParaRPr>
          </a:p>
        </p:txBody>
      </p:sp>
      <p:sp>
        <p:nvSpPr>
          <p:cNvPr id="16" name="Slide Number Placeholder 15">
            <a:extLst>
              <a:ext uri="{FF2B5EF4-FFF2-40B4-BE49-F238E27FC236}">
                <a16:creationId xmlns:a16="http://schemas.microsoft.com/office/drawing/2014/main" id="{7038929D-A310-4487-BEAC-DF36E20E0EB6}"/>
              </a:ext>
            </a:extLst>
          </p:cNvPr>
          <p:cNvSpPr>
            <a:spLocks noGrp="1"/>
          </p:cNvSpPr>
          <p:nvPr>
            <p:ph type="sldNum" sz="quarter" idx="14"/>
          </p:nvPr>
        </p:nvSpPr>
        <p:spPr>
          <a:xfrm>
            <a:off x="11865145" y="6356350"/>
            <a:ext cx="322622" cy="365125"/>
          </a:xfrm>
        </p:spPr>
        <p:txBody>
          <a:bodyPr/>
          <a:lstStyle/>
          <a:p>
            <a:fld id="{330EA680-D336-4FF7-8B7A-9848BB0A1C32}" type="slidenum">
              <a:rPr lang="en-US" smtClean="0"/>
              <a:pPr/>
              <a:t>‹#›</a:t>
            </a:fld>
            <a:endParaRPr lang="en-US"/>
          </a:p>
        </p:txBody>
      </p:sp>
      <p:cxnSp>
        <p:nvCxnSpPr>
          <p:cNvPr id="18" name="Straight Connector 17">
            <a:extLst>
              <a:ext uri="{FF2B5EF4-FFF2-40B4-BE49-F238E27FC236}">
                <a16:creationId xmlns:a16="http://schemas.microsoft.com/office/drawing/2014/main" id="{326C69EA-156E-46EE-B67C-8D7AA0866E5B}"/>
              </a:ext>
            </a:extLst>
          </p:cNvPr>
          <p:cNvCxnSpPr>
            <a:cxnSpLocks/>
          </p:cNvCxnSpPr>
          <p:nvPr userDrawn="1"/>
        </p:nvCxnSpPr>
        <p:spPr>
          <a:xfrm>
            <a:off x="281496" y="6139542"/>
            <a:ext cx="1124712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20" name="Picture 2" descr="Krannert School of Management - Wikipedia">
            <a:extLst>
              <a:ext uri="{FF2B5EF4-FFF2-40B4-BE49-F238E27FC236}">
                <a16:creationId xmlns:a16="http://schemas.microsoft.com/office/drawing/2014/main" id="{A5E45E12-0A5B-46A4-8656-52990820C98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784123" y="6064852"/>
            <a:ext cx="1754731" cy="88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81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0742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22" name="Rectangle 21">
            <a:extLst>
              <a:ext uri="{FF2B5EF4-FFF2-40B4-BE49-F238E27FC236}">
                <a16:creationId xmlns:a16="http://schemas.microsoft.com/office/drawing/2014/main" id="{C0D9F69C-C039-46F9-893C-7951CFC5313B}"/>
              </a:ext>
            </a:extLst>
          </p:cNvPr>
          <p:cNvSpPr/>
          <p:nvPr userDrawn="1"/>
        </p:nvSpPr>
        <p:spPr bwMode="gray">
          <a:xfrm>
            <a:off x="12420545" y="0"/>
            <a:ext cx="284385" cy="2843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a:extLst>
              <a:ext uri="{FF2B5EF4-FFF2-40B4-BE49-F238E27FC236}">
                <a16:creationId xmlns:a16="http://schemas.microsoft.com/office/drawing/2014/main" id="{BA84C62F-0F32-48BC-8164-F60D14C95E5D}"/>
              </a:ext>
            </a:extLst>
          </p:cNvPr>
          <p:cNvSpPr/>
          <p:nvPr userDrawn="1"/>
        </p:nvSpPr>
        <p:spPr bwMode="gray">
          <a:xfrm>
            <a:off x="12420545" y="333902"/>
            <a:ext cx="284385" cy="284385"/>
          </a:xfrm>
          <a:prstGeom prst="rect">
            <a:avLst/>
          </a:prstGeom>
          <a:solidFill>
            <a:srgbClr val="C39A27"/>
          </a:solidFill>
          <a:ln>
            <a:solidFill>
              <a:srgbClr val="C39A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a:extLst>
              <a:ext uri="{FF2B5EF4-FFF2-40B4-BE49-F238E27FC236}">
                <a16:creationId xmlns:a16="http://schemas.microsoft.com/office/drawing/2014/main" id="{0AD72BDA-2AC3-4442-8DCC-151580BD24FA}"/>
              </a:ext>
            </a:extLst>
          </p:cNvPr>
          <p:cNvSpPr/>
          <p:nvPr userDrawn="1"/>
        </p:nvSpPr>
        <p:spPr bwMode="gray">
          <a:xfrm>
            <a:off x="12420545" y="986723"/>
            <a:ext cx="284385" cy="28438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a:extLst>
              <a:ext uri="{FF2B5EF4-FFF2-40B4-BE49-F238E27FC236}">
                <a16:creationId xmlns:a16="http://schemas.microsoft.com/office/drawing/2014/main" id="{C60CDAE2-6EEF-4609-94CD-241D7E264BAD}"/>
              </a:ext>
            </a:extLst>
          </p:cNvPr>
          <p:cNvSpPr/>
          <p:nvPr userDrawn="1"/>
        </p:nvSpPr>
        <p:spPr bwMode="gray">
          <a:xfrm>
            <a:off x="12420545" y="1320625"/>
            <a:ext cx="284385" cy="284385"/>
          </a:xfrm>
          <a:prstGeom prst="rect">
            <a:avLst/>
          </a:prstGeom>
          <a:solidFill>
            <a:srgbClr val="FFFFFF"/>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51F80FA1-7D8F-4012-9BEA-A6941B6D5472}"/>
              </a:ext>
            </a:extLst>
          </p:cNvPr>
          <p:cNvSpPr/>
          <p:nvPr userDrawn="1"/>
        </p:nvSpPr>
        <p:spPr bwMode="gray">
          <a:xfrm>
            <a:off x="12420545" y="1997322"/>
            <a:ext cx="284385" cy="2843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a:extLst>
              <a:ext uri="{FF2B5EF4-FFF2-40B4-BE49-F238E27FC236}">
                <a16:creationId xmlns:a16="http://schemas.microsoft.com/office/drawing/2014/main" id="{6742DB47-C596-4D98-896E-B5D397398C47}"/>
              </a:ext>
            </a:extLst>
          </p:cNvPr>
          <p:cNvSpPr/>
          <p:nvPr userDrawn="1"/>
        </p:nvSpPr>
        <p:spPr bwMode="gray">
          <a:xfrm>
            <a:off x="12420545" y="2346956"/>
            <a:ext cx="284385" cy="284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a:extLst>
              <a:ext uri="{FF2B5EF4-FFF2-40B4-BE49-F238E27FC236}">
                <a16:creationId xmlns:a16="http://schemas.microsoft.com/office/drawing/2014/main" id="{9F515586-60E3-494F-A2B2-34598B182712}"/>
              </a:ext>
            </a:extLst>
          </p:cNvPr>
          <p:cNvSpPr/>
          <p:nvPr userDrawn="1"/>
        </p:nvSpPr>
        <p:spPr bwMode="gray">
          <a:xfrm>
            <a:off x="12420545" y="2696590"/>
            <a:ext cx="284385" cy="2843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a:extLst>
              <a:ext uri="{FF2B5EF4-FFF2-40B4-BE49-F238E27FC236}">
                <a16:creationId xmlns:a16="http://schemas.microsoft.com/office/drawing/2014/main" id="{96FBC687-8229-4D6A-9DD8-0B3F17EBD975}"/>
              </a:ext>
            </a:extLst>
          </p:cNvPr>
          <p:cNvSpPr/>
          <p:nvPr userDrawn="1"/>
        </p:nvSpPr>
        <p:spPr bwMode="gray">
          <a:xfrm>
            <a:off x="12420545" y="3046225"/>
            <a:ext cx="284385" cy="2843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Rectangle 29">
            <a:extLst>
              <a:ext uri="{FF2B5EF4-FFF2-40B4-BE49-F238E27FC236}">
                <a16:creationId xmlns:a16="http://schemas.microsoft.com/office/drawing/2014/main" id="{A7D24EFF-4331-4FA4-89FD-ECD185A24F87}"/>
              </a:ext>
            </a:extLst>
          </p:cNvPr>
          <p:cNvSpPr/>
          <p:nvPr userDrawn="1"/>
        </p:nvSpPr>
        <p:spPr bwMode="gray">
          <a:xfrm>
            <a:off x="12420545"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Rectangle 30">
            <a:extLst>
              <a:ext uri="{FF2B5EF4-FFF2-40B4-BE49-F238E27FC236}">
                <a16:creationId xmlns:a16="http://schemas.microsoft.com/office/drawing/2014/main" id="{ACDF21B9-6EEB-45DC-B7E2-99B0C1D40817}"/>
              </a:ext>
            </a:extLst>
          </p:cNvPr>
          <p:cNvSpPr/>
          <p:nvPr userDrawn="1"/>
        </p:nvSpPr>
        <p:spPr bwMode="gray">
          <a:xfrm>
            <a:off x="12420545"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31">
            <a:extLst>
              <a:ext uri="{FF2B5EF4-FFF2-40B4-BE49-F238E27FC236}">
                <a16:creationId xmlns:a16="http://schemas.microsoft.com/office/drawing/2014/main" id="{072CDD5A-F293-4100-8B35-03B1881F8EF5}"/>
              </a:ext>
            </a:extLst>
          </p:cNvPr>
          <p:cNvSpPr/>
          <p:nvPr userDrawn="1"/>
        </p:nvSpPr>
        <p:spPr bwMode="gray">
          <a:xfrm>
            <a:off x="12420545"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tangle 32">
            <a:extLst>
              <a:ext uri="{FF2B5EF4-FFF2-40B4-BE49-F238E27FC236}">
                <a16:creationId xmlns:a16="http://schemas.microsoft.com/office/drawing/2014/main" id="{C27082F0-B177-42B7-A715-FD7E37DA1353}"/>
              </a:ext>
            </a:extLst>
          </p:cNvPr>
          <p:cNvSpPr/>
          <p:nvPr userDrawn="1"/>
        </p:nvSpPr>
        <p:spPr bwMode="gray">
          <a:xfrm>
            <a:off x="12420545"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Rectangle 33">
            <a:extLst>
              <a:ext uri="{FF2B5EF4-FFF2-40B4-BE49-F238E27FC236}">
                <a16:creationId xmlns:a16="http://schemas.microsoft.com/office/drawing/2014/main" id="{5C123190-B409-4FC1-82DF-B26B06116BC4}"/>
              </a:ext>
            </a:extLst>
          </p:cNvPr>
          <p:cNvSpPr/>
          <p:nvPr userDrawn="1"/>
        </p:nvSpPr>
        <p:spPr bwMode="gray">
          <a:xfrm>
            <a:off x="12420545"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6" r:id="rId4"/>
    <p:sldLayoutId id="2147483675" r:id="rId5"/>
    <p:sldLayoutId id="214748367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84516" y="1445396"/>
            <a:ext cx="6439382" cy="1673225"/>
          </a:xfrm>
        </p:spPr>
        <p:txBody>
          <a:bodyPr vert="horz" lIns="91440" tIns="45720" rIns="91440" bIns="45720" rtlCol="0" anchor="ctr">
            <a:normAutofit/>
          </a:bodyPr>
          <a:lstStyle/>
          <a:p>
            <a:pPr algn="r"/>
            <a:r>
              <a:rPr lang="en-US" sz="4000" b="1" dirty="0"/>
              <a:t>Provider clustering based on CMS Spending</a:t>
            </a:r>
          </a:p>
        </p:txBody>
      </p:sp>
      <p:sp>
        <p:nvSpPr>
          <p:cNvPr id="3" name="Subtitle 2"/>
          <p:cNvSpPr>
            <a:spLocks noGrp="1"/>
          </p:cNvSpPr>
          <p:nvPr>
            <p:ph type="subTitle" idx="4294967295"/>
          </p:nvPr>
        </p:nvSpPr>
        <p:spPr>
          <a:xfrm>
            <a:off x="8495817" y="4703559"/>
            <a:ext cx="2828081" cy="836613"/>
          </a:xfrm>
        </p:spPr>
        <p:txBody>
          <a:bodyPr vert="horz" lIns="91440" tIns="45720" rIns="91440" bIns="45720" rtlCol="0" anchor="ctr">
            <a:noAutofit/>
          </a:bodyPr>
          <a:lstStyle/>
          <a:p>
            <a:pPr marL="0" indent="0" algn="r">
              <a:buNone/>
            </a:pPr>
            <a:r>
              <a:rPr lang="en-US" sz="2400" b="1" dirty="0"/>
              <a:t>Presentation by – </a:t>
            </a:r>
          </a:p>
          <a:p>
            <a:pPr marL="0" indent="0" algn="r">
              <a:buNone/>
            </a:pPr>
            <a:r>
              <a:rPr lang="en-US" sz="2400" dirty="0"/>
              <a:t>Ishita Shah</a:t>
            </a:r>
          </a:p>
        </p:txBody>
      </p:sp>
      <p:pic>
        <p:nvPicPr>
          <p:cNvPr id="4098" name="Picture 2" descr="K-means Clustering Clearly explained | by Mazen Ahmed | Artificial  Intelligence in Plain English">
            <a:extLst>
              <a:ext uri="{FF2B5EF4-FFF2-40B4-BE49-F238E27FC236}">
                <a16:creationId xmlns:a16="http://schemas.microsoft.com/office/drawing/2014/main" id="{0830708B-EC26-491C-B73A-C72E45BF0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838" y="3739379"/>
            <a:ext cx="3238500"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9E89281-C6D1-4554-B814-E485348A2511}"/>
              </a:ext>
            </a:extLst>
          </p:cNvPr>
          <p:cNvPicPr>
            <a:picLocks noChangeAspect="1"/>
          </p:cNvPicPr>
          <p:nvPr/>
        </p:nvPicPr>
        <p:blipFill>
          <a:blip r:embed="rId2"/>
          <a:stretch>
            <a:fillRect/>
          </a:stretch>
        </p:blipFill>
        <p:spPr>
          <a:xfrm>
            <a:off x="6191938" y="2400201"/>
            <a:ext cx="5767591" cy="3291981"/>
          </a:xfrm>
          <a:prstGeom prst="rect">
            <a:avLst/>
          </a:prstGeom>
        </p:spPr>
      </p:pic>
      <p:pic>
        <p:nvPicPr>
          <p:cNvPr id="13" name="Picture 12">
            <a:extLst>
              <a:ext uri="{FF2B5EF4-FFF2-40B4-BE49-F238E27FC236}">
                <a16:creationId xmlns:a16="http://schemas.microsoft.com/office/drawing/2014/main" id="{F9D0BD2C-A817-4531-81AD-2DB235FE6C9A}"/>
              </a:ext>
            </a:extLst>
          </p:cNvPr>
          <p:cNvPicPr>
            <a:picLocks noChangeAspect="1"/>
          </p:cNvPicPr>
          <p:nvPr/>
        </p:nvPicPr>
        <p:blipFill>
          <a:blip r:embed="rId3"/>
          <a:stretch>
            <a:fillRect/>
          </a:stretch>
        </p:blipFill>
        <p:spPr>
          <a:xfrm>
            <a:off x="321299" y="2310144"/>
            <a:ext cx="5613659" cy="3265088"/>
          </a:xfrm>
          <a:prstGeom prst="rect">
            <a:avLst/>
          </a:prstGeom>
        </p:spPr>
      </p:pic>
      <p:sp>
        <p:nvSpPr>
          <p:cNvPr id="2" name="Title 1">
            <a:extLst>
              <a:ext uri="{FF2B5EF4-FFF2-40B4-BE49-F238E27FC236}">
                <a16:creationId xmlns:a16="http://schemas.microsoft.com/office/drawing/2014/main" id="{83812CA3-A265-40D1-BAA3-5DCD455015DF}"/>
              </a:ext>
            </a:extLst>
          </p:cNvPr>
          <p:cNvSpPr>
            <a:spLocks noGrp="1"/>
          </p:cNvSpPr>
          <p:nvPr>
            <p:ph type="title"/>
          </p:nvPr>
        </p:nvSpPr>
        <p:spPr/>
        <p:txBody>
          <a:bodyPr>
            <a:noAutofit/>
          </a:bodyPr>
          <a:lstStyle/>
          <a:p>
            <a:r>
              <a:rPr lang="en-US" dirty="0"/>
              <a:t>Evaluating Quality of Clustering</a:t>
            </a:r>
          </a:p>
        </p:txBody>
      </p:sp>
      <p:sp>
        <p:nvSpPr>
          <p:cNvPr id="3" name="Footer Placeholder 2">
            <a:extLst>
              <a:ext uri="{FF2B5EF4-FFF2-40B4-BE49-F238E27FC236}">
                <a16:creationId xmlns:a16="http://schemas.microsoft.com/office/drawing/2014/main" id="{7FED4C23-FC6E-4D66-86E4-9EC3387FEB86}"/>
              </a:ext>
            </a:extLst>
          </p:cNvPr>
          <p:cNvSpPr>
            <a:spLocks noGrp="1"/>
          </p:cNvSpPr>
          <p:nvPr>
            <p:ph type="ftr" sz="quarter" idx="11"/>
          </p:nvPr>
        </p:nvSpPr>
        <p:spPr/>
        <p:txBody>
          <a:bodyPr/>
          <a:lstStyle/>
          <a:p>
            <a:endParaRPr lang="en-US"/>
          </a:p>
        </p:txBody>
      </p:sp>
      <p:sp>
        <p:nvSpPr>
          <p:cNvPr id="4" name="Text Placeholder 3">
            <a:extLst>
              <a:ext uri="{FF2B5EF4-FFF2-40B4-BE49-F238E27FC236}">
                <a16:creationId xmlns:a16="http://schemas.microsoft.com/office/drawing/2014/main" id="{A385CE14-89F8-4C50-ADF5-8555E0E99DAB}"/>
              </a:ext>
            </a:extLst>
          </p:cNvPr>
          <p:cNvSpPr>
            <a:spLocks noGrp="1"/>
          </p:cNvSpPr>
          <p:nvPr>
            <p:ph type="body" sz="quarter" idx="12"/>
          </p:nvPr>
        </p:nvSpPr>
        <p:spPr/>
        <p:txBody>
          <a:bodyPr/>
          <a:lstStyle/>
          <a:p>
            <a:r>
              <a:rPr lang="en-US" dirty="0"/>
              <a:t>To check for good clustering output, we can visualize the data and look for clear thresholds without minimum overlaps</a:t>
            </a:r>
          </a:p>
        </p:txBody>
      </p:sp>
      <p:cxnSp>
        <p:nvCxnSpPr>
          <p:cNvPr id="7" name="Straight Connector 6">
            <a:extLst>
              <a:ext uri="{FF2B5EF4-FFF2-40B4-BE49-F238E27FC236}">
                <a16:creationId xmlns:a16="http://schemas.microsoft.com/office/drawing/2014/main" id="{0DCD5535-D590-4D27-B455-BEE008C20E80}"/>
              </a:ext>
            </a:extLst>
          </p:cNvPr>
          <p:cNvCxnSpPr>
            <a:cxnSpLocks/>
          </p:cNvCxnSpPr>
          <p:nvPr/>
        </p:nvCxnSpPr>
        <p:spPr>
          <a:xfrm>
            <a:off x="6096000" y="1275950"/>
            <a:ext cx="0" cy="48702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C14363C-BCD0-4372-9832-5FEA0B67DE8A}"/>
              </a:ext>
            </a:extLst>
          </p:cNvPr>
          <p:cNvSpPr txBox="1"/>
          <p:nvPr/>
        </p:nvSpPr>
        <p:spPr>
          <a:xfrm>
            <a:off x="1" y="1437959"/>
            <a:ext cx="2442258" cy="438033"/>
          </a:xfrm>
          <a:prstGeom prst="rect">
            <a:avLst/>
          </a:prstGeom>
          <a:solidFill>
            <a:srgbClr val="C39A27"/>
          </a:solidFill>
        </p:spPr>
        <p:txBody>
          <a:bodyPr wrap="square" rtlCol="0" anchor="ctr">
            <a:noAutofit/>
          </a:bodyPr>
          <a:lstStyle/>
          <a:p>
            <a:r>
              <a:rPr lang="en-US" b="1" dirty="0">
                <a:solidFill>
                  <a:schemeClr val="bg1"/>
                </a:solidFill>
              </a:rPr>
              <a:t>Beneficiary Segments</a:t>
            </a:r>
          </a:p>
        </p:txBody>
      </p:sp>
      <p:sp>
        <p:nvSpPr>
          <p:cNvPr id="11" name="TextBox 10">
            <a:extLst>
              <a:ext uri="{FF2B5EF4-FFF2-40B4-BE49-F238E27FC236}">
                <a16:creationId xmlns:a16="http://schemas.microsoft.com/office/drawing/2014/main" id="{14B99E3A-FB56-4F85-8EF9-49015E2B3F7B}"/>
              </a:ext>
            </a:extLst>
          </p:cNvPr>
          <p:cNvSpPr txBox="1"/>
          <p:nvPr/>
        </p:nvSpPr>
        <p:spPr>
          <a:xfrm>
            <a:off x="6093222" y="1437959"/>
            <a:ext cx="2442258" cy="438033"/>
          </a:xfrm>
          <a:prstGeom prst="rect">
            <a:avLst/>
          </a:prstGeom>
          <a:solidFill>
            <a:srgbClr val="C39A27"/>
          </a:solidFill>
        </p:spPr>
        <p:txBody>
          <a:bodyPr wrap="square" rtlCol="0" anchor="ctr">
            <a:noAutofit/>
          </a:bodyPr>
          <a:lstStyle/>
          <a:p>
            <a:r>
              <a:rPr lang="en-US" b="1" dirty="0">
                <a:solidFill>
                  <a:schemeClr val="bg1"/>
                </a:solidFill>
              </a:rPr>
              <a:t>Payment Segments</a:t>
            </a:r>
          </a:p>
        </p:txBody>
      </p:sp>
      <p:grpSp>
        <p:nvGrpSpPr>
          <p:cNvPr id="23" name="Group 22">
            <a:extLst>
              <a:ext uri="{FF2B5EF4-FFF2-40B4-BE49-F238E27FC236}">
                <a16:creationId xmlns:a16="http://schemas.microsoft.com/office/drawing/2014/main" id="{56B8F7ED-C8E4-4C25-8D90-8BAE32BDC9F7}"/>
              </a:ext>
            </a:extLst>
          </p:cNvPr>
          <p:cNvGrpSpPr/>
          <p:nvPr/>
        </p:nvGrpSpPr>
        <p:grpSpPr>
          <a:xfrm>
            <a:off x="1489614" y="2239002"/>
            <a:ext cx="2339815" cy="3108960"/>
            <a:chOff x="1489614" y="1966860"/>
            <a:chExt cx="2339815" cy="3108960"/>
          </a:xfrm>
        </p:grpSpPr>
        <p:cxnSp>
          <p:nvCxnSpPr>
            <p:cNvPr id="14" name="Straight Connector 13">
              <a:extLst>
                <a:ext uri="{FF2B5EF4-FFF2-40B4-BE49-F238E27FC236}">
                  <a16:creationId xmlns:a16="http://schemas.microsoft.com/office/drawing/2014/main" id="{83BB06FE-4CE8-4635-830D-0879DDA9030D}"/>
                </a:ext>
              </a:extLst>
            </p:cNvPr>
            <p:cNvCxnSpPr>
              <a:cxnSpLocks/>
            </p:cNvCxnSpPr>
            <p:nvPr/>
          </p:nvCxnSpPr>
          <p:spPr>
            <a:xfrm>
              <a:off x="1489614" y="1966860"/>
              <a:ext cx="0" cy="3108960"/>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05553E-3A2D-4F7A-AEEF-D01BCA7D8969}"/>
                </a:ext>
              </a:extLst>
            </p:cNvPr>
            <p:cNvCxnSpPr>
              <a:cxnSpLocks/>
            </p:cNvCxnSpPr>
            <p:nvPr/>
          </p:nvCxnSpPr>
          <p:spPr>
            <a:xfrm>
              <a:off x="1961082" y="1966860"/>
              <a:ext cx="0" cy="3108960"/>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702AED-1448-4C99-8FB0-AA3B8463452D}"/>
                </a:ext>
              </a:extLst>
            </p:cNvPr>
            <p:cNvCxnSpPr>
              <a:cxnSpLocks/>
            </p:cNvCxnSpPr>
            <p:nvPr/>
          </p:nvCxnSpPr>
          <p:spPr>
            <a:xfrm>
              <a:off x="2670582" y="1966860"/>
              <a:ext cx="0" cy="3108960"/>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89A88A-D452-416B-9D32-1C077257325A}"/>
                </a:ext>
              </a:extLst>
            </p:cNvPr>
            <p:cNvCxnSpPr>
              <a:cxnSpLocks/>
            </p:cNvCxnSpPr>
            <p:nvPr/>
          </p:nvCxnSpPr>
          <p:spPr>
            <a:xfrm>
              <a:off x="3829429" y="1966860"/>
              <a:ext cx="0" cy="3108960"/>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7F54A7B4-808E-44F7-9C4B-10AA3CBE0B8C}"/>
              </a:ext>
            </a:extLst>
          </p:cNvPr>
          <p:cNvGrpSpPr/>
          <p:nvPr/>
        </p:nvGrpSpPr>
        <p:grpSpPr>
          <a:xfrm>
            <a:off x="6751219" y="3673739"/>
            <a:ext cx="5303520" cy="1091080"/>
            <a:chOff x="6751219" y="3401597"/>
            <a:chExt cx="5303520" cy="1091080"/>
          </a:xfrm>
        </p:grpSpPr>
        <p:cxnSp>
          <p:nvCxnSpPr>
            <p:cNvPr id="18" name="Straight Connector 17">
              <a:extLst>
                <a:ext uri="{FF2B5EF4-FFF2-40B4-BE49-F238E27FC236}">
                  <a16:creationId xmlns:a16="http://schemas.microsoft.com/office/drawing/2014/main" id="{A98A5910-ECE2-4ACF-8DFC-4C2AE9F24B96}"/>
                </a:ext>
              </a:extLst>
            </p:cNvPr>
            <p:cNvCxnSpPr>
              <a:cxnSpLocks/>
            </p:cNvCxnSpPr>
            <p:nvPr/>
          </p:nvCxnSpPr>
          <p:spPr>
            <a:xfrm rot="16200000">
              <a:off x="9402979" y="1296012"/>
              <a:ext cx="0" cy="5303520"/>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CB880-0EA6-4F05-8394-6D5A20C52CD3}"/>
                </a:ext>
              </a:extLst>
            </p:cNvPr>
            <p:cNvCxnSpPr>
              <a:cxnSpLocks/>
            </p:cNvCxnSpPr>
            <p:nvPr/>
          </p:nvCxnSpPr>
          <p:spPr>
            <a:xfrm rot="16200000">
              <a:off x="9402979" y="1610803"/>
              <a:ext cx="0" cy="5303520"/>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A90642-93A7-43D3-A0C6-0129EFC86B80}"/>
                </a:ext>
              </a:extLst>
            </p:cNvPr>
            <p:cNvCxnSpPr>
              <a:cxnSpLocks/>
            </p:cNvCxnSpPr>
            <p:nvPr/>
          </p:nvCxnSpPr>
          <p:spPr>
            <a:xfrm rot="16200000">
              <a:off x="9402979" y="749837"/>
              <a:ext cx="0" cy="5303520"/>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F07DF2-63DD-4D5A-88D6-1114819D2876}"/>
                </a:ext>
              </a:extLst>
            </p:cNvPr>
            <p:cNvCxnSpPr>
              <a:cxnSpLocks/>
            </p:cNvCxnSpPr>
            <p:nvPr/>
          </p:nvCxnSpPr>
          <p:spPr>
            <a:xfrm rot="16200000">
              <a:off x="9402979" y="1840917"/>
              <a:ext cx="0" cy="5303520"/>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234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2278DB5-FAAC-42D8-A4E2-2639A5699E4B}"/>
              </a:ext>
            </a:extLst>
          </p:cNvPr>
          <p:cNvPicPr>
            <a:picLocks noChangeAspect="1"/>
          </p:cNvPicPr>
          <p:nvPr/>
        </p:nvPicPr>
        <p:blipFill rotWithShape="1">
          <a:blip r:embed="rId3"/>
          <a:srcRect t="2996"/>
          <a:stretch/>
        </p:blipFill>
        <p:spPr>
          <a:xfrm>
            <a:off x="1088021" y="1299867"/>
            <a:ext cx="9491246" cy="3379692"/>
          </a:xfrm>
          <a:prstGeom prst="rect">
            <a:avLst/>
          </a:prstGeom>
        </p:spPr>
      </p:pic>
      <p:sp>
        <p:nvSpPr>
          <p:cNvPr id="37" name="Rectangle 36">
            <a:extLst>
              <a:ext uri="{FF2B5EF4-FFF2-40B4-BE49-F238E27FC236}">
                <a16:creationId xmlns:a16="http://schemas.microsoft.com/office/drawing/2014/main" id="{75DE8DBC-32CB-4C2A-98BD-4850EDC14235}"/>
              </a:ext>
            </a:extLst>
          </p:cNvPr>
          <p:cNvSpPr/>
          <p:nvPr/>
        </p:nvSpPr>
        <p:spPr>
          <a:xfrm>
            <a:off x="5414433" y="4749007"/>
            <a:ext cx="3437689" cy="586182"/>
          </a:xfrm>
          <a:prstGeom prst="rect">
            <a:avLst/>
          </a:prstGeom>
          <a:solidFill>
            <a:srgbClr val="D7EDDF"/>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D851B-A07B-47D2-B2C2-5C6C368BF113}"/>
              </a:ext>
            </a:extLst>
          </p:cNvPr>
          <p:cNvSpPr/>
          <p:nvPr/>
        </p:nvSpPr>
        <p:spPr>
          <a:xfrm>
            <a:off x="8882741" y="4760193"/>
            <a:ext cx="1642096" cy="574996"/>
          </a:xfrm>
          <a:prstGeom prst="rect">
            <a:avLst/>
          </a:prstGeom>
          <a:solidFill>
            <a:schemeClr val="accent2">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B0011-EFD2-40CA-9F1D-A4AFC3D02BCA}"/>
              </a:ext>
            </a:extLst>
          </p:cNvPr>
          <p:cNvSpPr>
            <a:spLocks noGrp="1"/>
          </p:cNvSpPr>
          <p:nvPr>
            <p:ph type="title"/>
          </p:nvPr>
        </p:nvSpPr>
        <p:spPr>
          <a:xfrm>
            <a:off x="321299" y="1"/>
            <a:ext cx="11543846" cy="529623"/>
          </a:xfrm>
        </p:spPr>
        <p:txBody>
          <a:bodyPr>
            <a:noAutofit/>
          </a:bodyPr>
          <a:lstStyle/>
          <a:p>
            <a:r>
              <a:rPr lang="en-US" dirty="0"/>
              <a:t>Segmentation based on # of Beneficiaries</a:t>
            </a:r>
          </a:p>
        </p:txBody>
      </p:sp>
      <p:sp>
        <p:nvSpPr>
          <p:cNvPr id="3" name="Footer Placeholder 2">
            <a:extLst>
              <a:ext uri="{FF2B5EF4-FFF2-40B4-BE49-F238E27FC236}">
                <a16:creationId xmlns:a16="http://schemas.microsoft.com/office/drawing/2014/main" id="{519EC4EE-7E6D-4337-B20F-FF34B70A7A5C}"/>
              </a:ext>
            </a:extLst>
          </p:cNvPr>
          <p:cNvSpPr>
            <a:spLocks noGrp="1"/>
          </p:cNvSpPr>
          <p:nvPr>
            <p:ph type="ftr" sz="quarter" idx="11"/>
          </p:nvPr>
        </p:nvSpPr>
        <p:spPr>
          <a:xfrm>
            <a:off x="326855" y="6184900"/>
            <a:ext cx="8749411" cy="538389"/>
          </a:xfrm>
        </p:spPr>
        <p:txBody>
          <a:bodyPr/>
          <a:lstStyle/>
          <a:p>
            <a:endParaRPr lang="en-US"/>
          </a:p>
        </p:txBody>
      </p:sp>
      <p:sp>
        <p:nvSpPr>
          <p:cNvPr id="4" name="Text Placeholder 3">
            <a:extLst>
              <a:ext uri="{FF2B5EF4-FFF2-40B4-BE49-F238E27FC236}">
                <a16:creationId xmlns:a16="http://schemas.microsoft.com/office/drawing/2014/main" id="{80B58755-BB4F-44C0-8F3E-D1E877C5E591}"/>
              </a:ext>
            </a:extLst>
          </p:cNvPr>
          <p:cNvSpPr>
            <a:spLocks noGrp="1"/>
          </p:cNvSpPr>
          <p:nvPr>
            <p:ph type="body" sz="quarter" idx="12"/>
          </p:nvPr>
        </p:nvSpPr>
        <p:spPr>
          <a:xfrm>
            <a:off x="321469" y="529624"/>
            <a:ext cx="11543669" cy="676876"/>
          </a:xfrm>
        </p:spPr>
        <p:txBody>
          <a:bodyPr/>
          <a:lstStyle/>
          <a:p>
            <a:r>
              <a:rPr lang="en-US" dirty="0"/>
              <a:t>63% of providers falling under the lowest segment cover only 16% of Medicare beneficiaries whereas segment 3 and segment 4 providers together cover 51% of Medicare beneficiaries </a:t>
            </a:r>
          </a:p>
        </p:txBody>
      </p:sp>
      <p:graphicFrame>
        <p:nvGraphicFramePr>
          <p:cNvPr id="33" name="Table 32">
            <a:extLst>
              <a:ext uri="{FF2B5EF4-FFF2-40B4-BE49-F238E27FC236}">
                <a16:creationId xmlns:a16="http://schemas.microsoft.com/office/drawing/2014/main" id="{42976195-44D4-4D0F-B88D-035B5103DB7F}"/>
              </a:ext>
            </a:extLst>
          </p:cNvPr>
          <p:cNvGraphicFramePr>
            <a:graphicFrameLocks noGrp="1"/>
          </p:cNvGraphicFramePr>
          <p:nvPr>
            <p:extLst>
              <p:ext uri="{D42A27DB-BD31-4B8C-83A1-F6EECF244321}">
                <p14:modId xmlns:p14="http://schemas.microsoft.com/office/powerpoint/2010/main" val="1673418580"/>
              </p:ext>
            </p:extLst>
          </p:nvPr>
        </p:nvGraphicFramePr>
        <p:xfrm>
          <a:off x="150472" y="4749007"/>
          <a:ext cx="10451945" cy="1321751"/>
        </p:xfrm>
        <a:graphic>
          <a:graphicData uri="http://schemas.openxmlformats.org/drawingml/2006/table">
            <a:tbl>
              <a:tblPr/>
              <a:tblGrid>
                <a:gridCol w="1794075">
                  <a:extLst>
                    <a:ext uri="{9D8B030D-6E8A-4147-A177-3AD203B41FA5}">
                      <a16:colId xmlns:a16="http://schemas.microsoft.com/office/drawing/2014/main" val="1688705576"/>
                    </a:ext>
                  </a:extLst>
                </a:gridCol>
                <a:gridCol w="1731574">
                  <a:extLst>
                    <a:ext uri="{9D8B030D-6E8A-4147-A177-3AD203B41FA5}">
                      <a16:colId xmlns:a16="http://schemas.microsoft.com/office/drawing/2014/main" val="2928510410"/>
                    </a:ext>
                  </a:extLst>
                </a:gridCol>
                <a:gridCol w="1731574">
                  <a:extLst>
                    <a:ext uri="{9D8B030D-6E8A-4147-A177-3AD203B41FA5}">
                      <a16:colId xmlns:a16="http://schemas.microsoft.com/office/drawing/2014/main" val="1660120678"/>
                    </a:ext>
                  </a:extLst>
                </a:gridCol>
                <a:gridCol w="1731574">
                  <a:extLst>
                    <a:ext uri="{9D8B030D-6E8A-4147-A177-3AD203B41FA5}">
                      <a16:colId xmlns:a16="http://schemas.microsoft.com/office/drawing/2014/main" val="1628114999"/>
                    </a:ext>
                  </a:extLst>
                </a:gridCol>
                <a:gridCol w="1731574">
                  <a:extLst>
                    <a:ext uri="{9D8B030D-6E8A-4147-A177-3AD203B41FA5}">
                      <a16:colId xmlns:a16="http://schemas.microsoft.com/office/drawing/2014/main" val="2177003957"/>
                    </a:ext>
                  </a:extLst>
                </a:gridCol>
                <a:gridCol w="1731574">
                  <a:extLst>
                    <a:ext uri="{9D8B030D-6E8A-4147-A177-3AD203B41FA5}">
                      <a16:colId xmlns:a16="http://schemas.microsoft.com/office/drawing/2014/main" val="167269528"/>
                    </a:ext>
                  </a:extLst>
                </a:gridCol>
              </a:tblGrid>
              <a:tr h="320991">
                <a:tc>
                  <a:txBody>
                    <a:bodyPr/>
                    <a:lstStyle/>
                    <a:p>
                      <a:pPr algn="r" fontAlgn="b"/>
                      <a:r>
                        <a:rPr lang="en-US" sz="1600" b="1" i="0" u="none" strike="noStrike" dirty="0">
                          <a:solidFill>
                            <a:srgbClr val="000000"/>
                          </a:solidFill>
                          <a:effectLst/>
                          <a:latin typeface="Calibri" panose="020F0502020204030204" pitchFamily="34" charset="0"/>
                        </a:rPr>
                        <a:t>% of Providers</a:t>
                      </a:r>
                    </a:p>
                  </a:txBody>
                  <a:tcPr marL="6350" marT="6350"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tx1"/>
                          </a:solidFill>
                          <a:effectLst/>
                          <a:latin typeface="Calibri" panose="020F0502020204030204" pitchFamily="34" charset="0"/>
                        </a:rPr>
                        <a:t>1.53%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a:solidFill>
                            <a:schemeClr val="tx1"/>
                          </a:solidFill>
                          <a:effectLst/>
                          <a:latin typeface="Calibri" panose="020F0502020204030204" pitchFamily="34" charset="0"/>
                        </a:rPr>
                        <a:t>3.79%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tx1"/>
                          </a:solidFill>
                          <a:effectLst/>
                          <a:latin typeface="Calibri" panose="020F0502020204030204" pitchFamily="34" charset="0"/>
                        </a:rPr>
                        <a:t>8.49%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tx1"/>
                          </a:solidFill>
                          <a:effectLst/>
                          <a:latin typeface="Calibri" panose="020F0502020204030204" pitchFamily="34" charset="0"/>
                        </a:rPr>
                        <a:t>23.03%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tx1"/>
                          </a:solidFill>
                          <a:effectLst/>
                          <a:latin typeface="Calibri" panose="020F0502020204030204" pitchFamily="34" charset="0"/>
                        </a:rPr>
                        <a:t>63.16%</a:t>
                      </a:r>
                    </a:p>
                  </a:txBody>
                  <a:tcPr marL="6350" marR="6350" marT="6350" marB="0" anchor="ctr">
                    <a:lnL w="12700" cap="flat" cmpd="sng" algn="ctr">
                      <a:solidFill>
                        <a:schemeClr val="tx1"/>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705667560"/>
                  </a:ext>
                </a:extLst>
              </a:tr>
              <a:tr h="221763">
                <a:tc>
                  <a:txBody>
                    <a:bodyPr/>
                    <a:lstStyle/>
                    <a:p>
                      <a:pPr algn="r" fontAlgn="b"/>
                      <a:r>
                        <a:rPr lang="en-US" sz="1600" b="1" i="0" u="none" strike="noStrike" dirty="0">
                          <a:solidFill>
                            <a:srgbClr val="000000"/>
                          </a:solidFill>
                          <a:effectLst/>
                          <a:latin typeface="Calibri" panose="020F0502020204030204" pitchFamily="34" charset="0"/>
                        </a:rPr>
                        <a:t>% of Beneficiaries</a:t>
                      </a:r>
                    </a:p>
                  </a:txBody>
                  <a:tcPr marL="6350" marT="6350"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dirty="0">
                          <a:solidFill>
                            <a:schemeClr val="tx1"/>
                          </a:solidFill>
                          <a:effectLst/>
                          <a:latin typeface="Calibri" panose="020F0502020204030204" pitchFamily="34" charset="0"/>
                        </a:rPr>
                        <a:t>13.42%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dirty="0">
                          <a:solidFill>
                            <a:schemeClr val="tx1"/>
                          </a:solidFill>
                          <a:effectLst/>
                          <a:latin typeface="Calibri" panose="020F0502020204030204" pitchFamily="34" charset="0"/>
                        </a:rPr>
                        <a:t>19.20%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dirty="0">
                          <a:solidFill>
                            <a:schemeClr val="tx1"/>
                          </a:solidFill>
                          <a:effectLst/>
                          <a:latin typeface="Calibri" panose="020F0502020204030204" pitchFamily="34" charset="0"/>
                        </a:rPr>
                        <a:t>23.34%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dirty="0">
                          <a:solidFill>
                            <a:schemeClr val="tx1"/>
                          </a:solidFill>
                          <a:effectLst/>
                          <a:latin typeface="Calibri" panose="020F0502020204030204" pitchFamily="34" charset="0"/>
                        </a:rPr>
                        <a:t>27.64%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dirty="0">
                          <a:solidFill>
                            <a:schemeClr val="tx1"/>
                          </a:solidFill>
                          <a:effectLst/>
                          <a:latin typeface="Calibri" panose="020F0502020204030204" pitchFamily="34" charset="0"/>
                        </a:rPr>
                        <a:t>16.40%</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623488313"/>
                  </a:ext>
                </a:extLst>
              </a:tr>
              <a:tr h="221763">
                <a:tc>
                  <a:txBody>
                    <a:bodyPr/>
                    <a:lstStyle/>
                    <a:p>
                      <a:pPr algn="r" fontAlgn="b"/>
                      <a:r>
                        <a:rPr lang="en-US" sz="1600" b="1" i="0" u="none" strike="noStrike" dirty="0">
                          <a:solidFill>
                            <a:srgbClr val="000000"/>
                          </a:solidFill>
                          <a:effectLst/>
                          <a:latin typeface="Calibri" panose="020F0502020204030204" pitchFamily="34" charset="0"/>
                        </a:rPr>
                        <a:t>Mean beneficiaries</a:t>
                      </a:r>
                    </a:p>
                  </a:txBody>
                  <a:tcPr marL="6350" marT="6350"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tx1"/>
                          </a:solidFill>
                          <a:effectLst/>
                          <a:latin typeface="Calibri" panose="020F0502020204030204" pitchFamily="34" charset="0"/>
                        </a:rPr>
                        <a:t>5543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tx1"/>
                          </a:solidFill>
                          <a:effectLst/>
                          <a:latin typeface="Calibri" panose="020F0502020204030204" pitchFamily="34" charset="0"/>
                        </a:rPr>
                        <a:t>3207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tx1"/>
                          </a:solidFill>
                          <a:effectLst/>
                          <a:latin typeface="Calibri" panose="020F0502020204030204" pitchFamily="34" charset="0"/>
                        </a:rPr>
                        <a:t>1743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tx1"/>
                          </a:solidFill>
                          <a:effectLst/>
                          <a:latin typeface="Calibri" panose="020F0502020204030204" pitchFamily="34" charset="0"/>
                        </a:rPr>
                        <a:t>760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tx1"/>
                          </a:solidFill>
                          <a:effectLst/>
                          <a:latin typeface="Calibri" panose="020F0502020204030204" pitchFamily="34" charset="0"/>
                        </a:rPr>
                        <a:t>165</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315603094"/>
                  </a:ext>
                </a:extLst>
              </a:tr>
              <a:tr h="221763">
                <a:tc>
                  <a:txBody>
                    <a:bodyPr/>
                    <a:lstStyle/>
                    <a:p>
                      <a:pPr algn="r" fontAlgn="b"/>
                      <a:r>
                        <a:rPr lang="en-US" sz="1600" b="0" i="0" u="none" strike="noStrike" dirty="0">
                          <a:solidFill>
                            <a:srgbClr val="000000"/>
                          </a:solidFill>
                          <a:effectLst/>
                          <a:latin typeface="Calibri" panose="020F0502020204030204" pitchFamily="34" charset="0"/>
                        </a:rPr>
                        <a:t>Min beneficiaries</a:t>
                      </a:r>
                    </a:p>
                  </a:txBody>
                  <a:tcPr marL="6350" marT="6350"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bg1">
                              <a:lumMod val="50000"/>
                            </a:schemeClr>
                          </a:solidFill>
                          <a:effectLst/>
                          <a:latin typeface="Calibri" panose="020F0502020204030204" pitchFamily="34" charset="0"/>
                        </a:rPr>
                        <a:t>4384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bg1">
                              <a:lumMod val="50000"/>
                            </a:schemeClr>
                          </a:solidFill>
                          <a:effectLst/>
                          <a:latin typeface="Calibri" panose="020F0502020204030204" pitchFamily="34" charset="0"/>
                        </a:rPr>
                        <a:t>2481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bg1">
                              <a:lumMod val="50000"/>
                            </a:schemeClr>
                          </a:solidFill>
                          <a:effectLst/>
                          <a:latin typeface="Calibri" panose="020F0502020204030204" pitchFamily="34" charset="0"/>
                        </a:rPr>
                        <a:t>1255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bg1">
                              <a:lumMod val="50000"/>
                            </a:schemeClr>
                          </a:solidFill>
                          <a:effectLst/>
                          <a:latin typeface="Calibri" panose="020F0502020204030204" pitchFamily="34" charset="0"/>
                        </a:rPr>
                        <a:t>465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bg1">
                              <a:lumMod val="50000"/>
                            </a:schemeClr>
                          </a:solidFill>
                          <a:effectLst/>
                          <a:latin typeface="Calibri" panose="020F0502020204030204" pitchFamily="34" charset="0"/>
                        </a:rPr>
                        <a:t>11</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4263176509"/>
                  </a:ext>
                </a:extLst>
              </a:tr>
              <a:tr h="221763">
                <a:tc>
                  <a:txBody>
                    <a:bodyPr/>
                    <a:lstStyle/>
                    <a:p>
                      <a:pPr algn="r" fontAlgn="b"/>
                      <a:r>
                        <a:rPr lang="en-US" sz="1600" b="0" i="0" u="none" strike="noStrike" dirty="0">
                          <a:solidFill>
                            <a:srgbClr val="000000"/>
                          </a:solidFill>
                          <a:effectLst/>
                          <a:latin typeface="Calibri" panose="020F0502020204030204" pitchFamily="34" charset="0"/>
                        </a:rPr>
                        <a:t>Max beneficiaries</a:t>
                      </a:r>
                    </a:p>
                  </a:txBody>
                  <a:tcPr marL="6350" marT="6350"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bg1">
                              <a:lumMod val="50000"/>
                            </a:schemeClr>
                          </a:solidFill>
                          <a:effectLst/>
                          <a:latin typeface="Calibri" panose="020F0502020204030204" pitchFamily="34" charset="0"/>
                        </a:rPr>
                        <a:t>7391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bg1">
                              <a:lumMod val="50000"/>
                            </a:schemeClr>
                          </a:solidFill>
                          <a:effectLst/>
                          <a:latin typeface="Calibri" panose="020F0502020204030204" pitchFamily="34" charset="0"/>
                        </a:rPr>
                        <a:t>4371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bg1">
                              <a:lumMod val="50000"/>
                            </a:schemeClr>
                          </a:solidFill>
                          <a:effectLst/>
                          <a:latin typeface="Calibri" panose="020F0502020204030204" pitchFamily="34" charset="0"/>
                        </a:rPr>
                        <a:t>2475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bg1">
                              <a:lumMod val="50000"/>
                            </a:schemeClr>
                          </a:solidFill>
                          <a:effectLst/>
                          <a:latin typeface="Calibri" panose="020F0502020204030204" pitchFamily="34" charset="0"/>
                        </a:rPr>
                        <a:t>1254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600" b="0" i="0" u="none" strike="noStrike" dirty="0">
                          <a:solidFill>
                            <a:schemeClr val="bg1">
                              <a:lumMod val="50000"/>
                            </a:schemeClr>
                          </a:solidFill>
                          <a:effectLst/>
                          <a:latin typeface="Calibri" panose="020F0502020204030204" pitchFamily="34" charset="0"/>
                        </a:rPr>
                        <a:t>464</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967211623"/>
                  </a:ext>
                </a:extLst>
              </a:tr>
            </a:tbl>
          </a:graphicData>
        </a:graphic>
      </p:graphicFrame>
    </p:spTree>
    <p:extLst>
      <p:ext uri="{BB962C8B-B14F-4D97-AF65-F5344CB8AC3E}">
        <p14:creationId xmlns:p14="http://schemas.microsoft.com/office/powerpoint/2010/main" val="192107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A3EFF1-5BFB-4103-A3CB-DD55DD1AB3F7}"/>
              </a:ext>
            </a:extLst>
          </p:cNvPr>
          <p:cNvSpPr/>
          <p:nvPr/>
        </p:nvSpPr>
        <p:spPr>
          <a:xfrm>
            <a:off x="8893627" y="4781965"/>
            <a:ext cx="1642096" cy="574996"/>
          </a:xfrm>
          <a:prstGeom prst="rect">
            <a:avLst/>
          </a:prstGeom>
          <a:solidFill>
            <a:schemeClr val="accent2">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5DE8DBC-32CB-4C2A-98BD-4850EDC14235}"/>
              </a:ext>
            </a:extLst>
          </p:cNvPr>
          <p:cNvSpPr/>
          <p:nvPr/>
        </p:nvSpPr>
        <p:spPr>
          <a:xfrm>
            <a:off x="5388426" y="4794175"/>
            <a:ext cx="3474720" cy="561596"/>
          </a:xfrm>
          <a:prstGeom prst="rect">
            <a:avLst/>
          </a:prstGeom>
          <a:solidFill>
            <a:srgbClr val="D7EDDF"/>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B0011-EFD2-40CA-9F1D-A4AFC3D02BCA}"/>
              </a:ext>
            </a:extLst>
          </p:cNvPr>
          <p:cNvSpPr>
            <a:spLocks noGrp="1"/>
          </p:cNvSpPr>
          <p:nvPr>
            <p:ph type="title"/>
          </p:nvPr>
        </p:nvSpPr>
        <p:spPr>
          <a:xfrm>
            <a:off x="321299" y="1"/>
            <a:ext cx="11543846" cy="529623"/>
          </a:xfrm>
        </p:spPr>
        <p:txBody>
          <a:bodyPr>
            <a:noAutofit/>
          </a:bodyPr>
          <a:lstStyle/>
          <a:p>
            <a:r>
              <a:rPr lang="en-US" dirty="0"/>
              <a:t>Segmentation based on Average Medicare Standardized Payments</a:t>
            </a:r>
          </a:p>
        </p:txBody>
      </p:sp>
      <p:sp>
        <p:nvSpPr>
          <p:cNvPr id="3" name="Footer Placeholder 2">
            <a:extLst>
              <a:ext uri="{FF2B5EF4-FFF2-40B4-BE49-F238E27FC236}">
                <a16:creationId xmlns:a16="http://schemas.microsoft.com/office/drawing/2014/main" id="{519EC4EE-7E6D-4337-B20F-FF34B70A7A5C}"/>
              </a:ext>
            </a:extLst>
          </p:cNvPr>
          <p:cNvSpPr>
            <a:spLocks noGrp="1"/>
          </p:cNvSpPr>
          <p:nvPr>
            <p:ph type="ftr" sz="quarter" idx="11"/>
          </p:nvPr>
        </p:nvSpPr>
        <p:spPr>
          <a:xfrm>
            <a:off x="326855" y="6184900"/>
            <a:ext cx="8749411" cy="538389"/>
          </a:xfrm>
        </p:spPr>
        <p:txBody>
          <a:bodyPr/>
          <a:lstStyle/>
          <a:p>
            <a:endParaRPr lang="en-US"/>
          </a:p>
        </p:txBody>
      </p:sp>
      <p:sp>
        <p:nvSpPr>
          <p:cNvPr id="4" name="Text Placeholder 3">
            <a:extLst>
              <a:ext uri="{FF2B5EF4-FFF2-40B4-BE49-F238E27FC236}">
                <a16:creationId xmlns:a16="http://schemas.microsoft.com/office/drawing/2014/main" id="{80B58755-BB4F-44C0-8F3E-D1E877C5E591}"/>
              </a:ext>
            </a:extLst>
          </p:cNvPr>
          <p:cNvSpPr>
            <a:spLocks noGrp="1"/>
          </p:cNvSpPr>
          <p:nvPr>
            <p:ph type="body" sz="quarter" idx="12"/>
          </p:nvPr>
        </p:nvSpPr>
        <p:spPr>
          <a:xfrm>
            <a:off x="321469" y="529624"/>
            <a:ext cx="11543669" cy="676876"/>
          </a:xfrm>
        </p:spPr>
        <p:txBody>
          <a:bodyPr/>
          <a:lstStyle/>
          <a:p>
            <a:r>
              <a:rPr lang="en-US" dirty="0"/>
              <a:t>Based on average payment, most providers fall under either segment 4 or 5 where average payment amount is between $1 to $76. This segmentation can be used to evaluate price sensitive segments</a:t>
            </a:r>
          </a:p>
        </p:txBody>
      </p:sp>
      <p:graphicFrame>
        <p:nvGraphicFramePr>
          <p:cNvPr id="33" name="Table 32">
            <a:extLst>
              <a:ext uri="{FF2B5EF4-FFF2-40B4-BE49-F238E27FC236}">
                <a16:creationId xmlns:a16="http://schemas.microsoft.com/office/drawing/2014/main" id="{42976195-44D4-4D0F-B88D-035B5103DB7F}"/>
              </a:ext>
            </a:extLst>
          </p:cNvPr>
          <p:cNvGraphicFramePr>
            <a:graphicFrameLocks noGrp="1"/>
          </p:cNvGraphicFramePr>
          <p:nvPr>
            <p:extLst>
              <p:ext uri="{D42A27DB-BD31-4B8C-83A1-F6EECF244321}">
                <p14:modId xmlns:p14="http://schemas.microsoft.com/office/powerpoint/2010/main" val="1141074120"/>
              </p:ext>
            </p:extLst>
          </p:nvPr>
        </p:nvGraphicFramePr>
        <p:xfrm>
          <a:off x="150472" y="4794175"/>
          <a:ext cx="10451945" cy="1071561"/>
        </p:xfrm>
        <a:graphic>
          <a:graphicData uri="http://schemas.openxmlformats.org/drawingml/2006/table">
            <a:tbl>
              <a:tblPr/>
              <a:tblGrid>
                <a:gridCol w="1794075">
                  <a:extLst>
                    <a:ext uri="{9D8B030D-6E8A-4147-A177-3AD203B41FA5}">
                      <a16:colId xmlns:a16="http://schemas.microsoft.com/office/drawing/2014/main" val="1688705576"/>
                    </a:ext>
                  </a:extLst>
                </a:gridCol>
                <a:gridCol w="1731574">
                  <a:extLst>
                    <a:ext uri="{9D8B030D-6E8A-4147-A177-3AD203B41FA5}">
                      <a16:colId xmlns:a16="http://schemas.microsoft.com/office/drawing/2014/main" val="2928510410"/>
                    </a:ext>
                  </a:extLst>
                </a:gridCol>
                <a:gridCol w="1731574">
                  <a:extLst>
                    <a:ext uri="{9D8B030D-6E8A-4147-A177-3AD203B41FA5}">
                      <a16:colId xmlns:a16="http://schemas.microsoft.com/office/drawing/2014/main" val="1660120678"/>
                    </a:ext>
                  </a:extLst>
                </a:gridCol>
                <a:gridCol w="1731574">
                  <a:extLst>
                    <a:ext uri="{9D8B030D-6E8A-4147-A177-3AD203B41FA5}">
                      <a16:colId xmlns:a16="http://schemas.microsoft.com/office/drawing/2014/main" val="1628114999"/>
                    </a:ext>
                  </a:extLst>
                </a:gridCol>
                <a:gridCol w="1731574">
                  <a:extLst>
                    <a:ext uri="{9D8B030D-6E8A-4147-A177-3AD203B41FA5}">
                      <a16:colId xmlns:a16="http://schemas.microsoft.com/office/drawing/2014/main" val="2177003957"/>
                    </a:ext>
                  </a:extLst>
                </a:gridCol>
                <a:gridCol w="1731574">
                  <a:extLst>
                    <a:ext uri="{9D8B030D-6E8A-4147-A177-3AD203B41FA5}">
                      <a16:colId xmlns:a16="http://schemas.microsoft.com/office/drawing/2014/main" val="167269528"/>
                    </a:ext>
                  </a:extLst>
                </a:gridCol>
              </a:tblGrid>
              <a:tr h="320991">
                <a:tc>
                  <a:txBody>
                    <a:bodyPr/>
                    <a:lstStyle/>
                    <a:p>
                      <a:pPr algn="r" fontAlgn="b"/>
                      <a:r>
                        <a:rPr lang="en-US" sz="1600" b="1" i="0" u="none" strike="noStrike" dirty="0">
                          <a:solidFill>
                            <a:srgbClr val="000000"/>
                          </a:solidFill>
                          <a:effectLst/>
                          <a:latin typeface="+mn-lt"/>
                        </a:rPr>
                        <a:t>% of Providers</a:t>
                      </a:r>
                    </a:p>
                  </a:txBody>
                  <a:tcPr marL="6350" marT="6350"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ctr"/>
                      <a:r>
                        <a:rPr lang="en-US" sz="1600" b="0" i="0" u="none" strike="noStrike" dirty="0">
                          <a:solidFill>
                            <a:schemeClr val="tx1"/>
                          </a:solidFill>
                          <a:effectLst/>
                          <a:latin typeface="Calibri" panose="020F0502020204030204" pitchFamily="34" charset="0"/>
                        </a:rPr>
                        <a:t>1.16%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ctr"/>
                      <a:r>
                        <a:rPr lang="en-US" sz="1600" b="0" i="0" u="none" strike="noStrike" dirty="0">
                          <a:solidFill>
                            <a:schemeClr val="tx1"/>
                          </a:solidFill>
                          <a:effectLst/>
                          <a:latin typeface="Calibri" panose="020F0502020204030204" pitchFamily="34" charset="0"/>
                        </a:rPr>
                        <a:t>6.35%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ctr"/>
                      <a:r>
                        <a:rPr lang="en-US" sz="1600" b="0" i="0" u="none" strike="noStrike" dirty="0">
                          <a:solidFill>
                            <a:schemeClr val="tx1"/>
                          </a:solidFill>
                          <a:effectLst/>
                          <a:latin typeface="Calibri" panose="020F0502020204030204" pitchFamily="34" charset="0"/>
                        </a:rPr>
                        <a:t>23.16%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ctr"/>
                      <a:r>
                        <a:rPr lang="en-US" sz="1600" b="0" i="0" u="none" strike="noStrike" dirty="0">
                          <a:solidFill>
                            <a:srgbClr val="000000"/>
                          </a:solidFill>
                          <a:effectLst/>
                          <a:latin typeface="Calibri" panose="020F0502020204030204" pitchFamily="34" charset="0"/>
                        </a:rPr>
                        <a:t>35.62%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ctr"/>
                      <a:r>
                        <a:rPr lang="en-US" sz="1600" b="0" i="0" u="none" strike="noStrike" dirty="0">
                          <a:solidFill>
                            <a:srgbClr val="000000"/>
                          </a:solidFill>
                          <a:effectLst/>
                          <a:latin typeface="Calibri" panose="020F0502020204030204" pitchFamily="34" charset="0"/>
                        </a:rPr>
                        <a:t>33.70%</a:t>
                      </a:r>
                    </a:p>
                  </a:txBody>
                  <a:tcPr marL="6350" marR="6350" marT="6350" marB="0" anchor="ctr">
                    <a:lnL w="12700" cap="flat" cmpd="sng" algn="ctr">
                      <a:solidFill>
                        <a:schemeClr val="tx1"/>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705667560"/>
                  </a:ext>
                </a:extLst>
              </a:tr>
              <a:tr h="221763">
                <a:tc>
                  <a:txBody>
                    <a:bodyPr/>
                    <a:lstStyle/>
                    <a:p>
                      <a:pPr algn="r" fontAlgn="b"/>
                      <a:r>
                        <a:rPr lang="en-US" sz="1600" b="1" i="0" u="none" strike="noStrike" dirty="0">
                          <a:solidFill>
                            <a:srgbClr val="000000"/>
                          </a:solidFill>
                          <a:effectLst/>
                          <a:latin typeface="+mn-lt"/>
                        </a:rPr>
                        <a:t>Mean Amount</a:t>
                      </a:r>
                    </a:p>
                  </a:txBody>
                  <a:tcPr marL="6350" marT="6350"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dirty="0">
                          <a:solidFill>
                            <a:schemeClr val="tx1"/>
                          </a:solidFill>
                          <a:effectLst/>
                          <a:latin typeface="Calibri" panose="020F0502020204030204" pitchFamily="34" charset="0"/>
                        </a:rPr>
                        <a:t>252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dirty="0">
                          <a:solidFill>
                            <a:schemeClr val="tx1"/>
                          </a:solidFill>
                          <a:effectLst/>
                          <a:latin typeface="Calibri" panose="020F0502020204030204" pitchFamily="34" charset="0"/>
                        </a:rPr>
                        <a:t>143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dirty="0">
                          <a:solidFill>
                            <a:schemeClr val="tx1"/>
                          </a:solidFill>
                          <a:effectLst/>
                          <a:latin typeface="Calibri" panose="020F0502020204030204" pitchFamily="34" charset="0"/>
                        </a:rPr>
                        <a:t>92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dirty="0">
                          <a:solidFill>
                            <a:schemeClr val="tx1"/>
                          </a:solidFill>
                          <a:effectLst/>
                          <a:latin typeface="Calibri" panose="020F0502020204030204" pitchFamily="34" charset="0"/>
                        </a:rPr>
                        <a:t>60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dirty="0">
                          <a:solidFill>
                            <a:schemeClr val="tx1"/>
                          </a:solidFill>
                          <a:effectLst/>
                          <a:latin typeface="Calibri" panose="020F0502020204030204" pitchFamily="34" charset="0"/>
                        </a:rPr>
                        <a:t>32</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315603094"/>
                  </a:ext>
                </a:extLst>
              </a:tr>
              <a:tr h="221763">
                <a:tc>
                  <a:txBody>
                    <a:bodyPr/>
                    <a:lstStyle/>
                    <a:p>
                      <a:pPr algn="r" fontAlgn="b"/>
                      <a:r>
                        <a:rPr lang="en-US" sz="1600" b="0" i="0" u="none" strike="noStrike" dirty="0">
                          <a:solidFill>
                            <a:srgbClr val="000000"/>
                          </a:solidFill>
                          <a:effectLst/>
                          <a:latin typeface="+mn-lt"/>
                        </a:rPr>
                        <a:t>Min Amount</a:t>
                      </a:r>
                    </a:p>
                  </a:txBody>
                  <a:tcPr marL="6350" marT="6350"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a:solidFill>
                            <a:srgbClr val="7F7F7F"/>
                          </a:solidFill>
                          <a:effectLst/>
                          <a:latin typeface="Calibri" panose="020F0502020204030204" pitchFamily="34" charset="0"/>
                        </a:rPr>
                        <a:t>198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a:solidFill>
                            <a:srgbClr val="7F7F7F"/>
                          </a:solidFill>
                          <a:effectLst/>
                          <a:latin typeface="Calibri" panose="020F0502020204030204" pitchFamily="34" charset="0"/>
                        </a:rPr>
                        <a:t>118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a:solidFill>
                            <a:srgbClr val="7F7F7F"/>
                          </a:solidFill>
                          <a:effectLst/>
                          <a:latin typeface="Calibri" panose="020F0502020204030204" pitchFamily="34" charset="0"/>
                        </a:rPr>
                        <a:t>76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a:solidFill>
                            <a:srgbClr val="7F7F7F"/>
                          </a:solidFill>
                          <a:effectLst/>
                          <a:latin typeface="Calibri" panose="020F0502020204030204" pitchFamily="34" charset="0"/>
                        </a:rPr>
                        <a:t>46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a:solidFill>
                            <a:srgbClr val="7F7F7F"/>
                          </a:solidFill>
                          <a:effectLst/>
                          <a:latin typeface="Calibri" panose="020F0502020204030204" pitchFamily="34" charset="0"/>
                        </a:rPr>
                        <a:t>1</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4263176509"/>
                  </a:ext>
                </a:extLst>
              </a:tr>
              <a:tr h="221763">
                <a:tc>
                  <a:txBody>
                    <a:bodyPr/>
                    <a:lstStyle/>
                    <a:p>
                      <a:pPr algn="r" fontAlgn="b"/>
                      <a:r>
                        <a:rPr lang="en-US" sz="1600" b="0" i="0" u="none" strike="noStrike" dirty="0">
                          <a:solidFill>
                            <a:srgbClr val="000000"/>
                          </a:solidFill>
                          <a:effectLst/>
                          <a:latin typeface="+mn-lt"/>
                        </a:rPr>
                        <a:t>Max Amount</a:t>
                      </a:r>
                    </a:p>
                  </a:txBody>
                  <a:tcPr marL="6350" marT="6350"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a:solidFill>
                            <a:srgbClr val="7F7F7F"/>
                          </a:solidFill>
                          <a:effectLst/>
                          <a:latin typeface="Calibri" panose="020F0502020204030204" pitchFamily="34" charset="0"/>
                        </a:rPr>
                        <a:t>329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a:solidFill>
                            <a:srgbClr val="7F7F7F"/>
                          </a:solidFill>
                          <a:effectLst/>
                          <a:latin typeface="Calibri" panose="020F0502020204030204" pitchFamily="34" charset="0"/>
                        </a:rPr>
                        <a:t>197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a:solidFill>
                            <a:srgbClr val="7F7F7F"/>
                          </a:solidFill>
                          <a:effectLst/>
                          <a:latin typeface="Calibri" panose="020F0502020204030204" pitchFamily="34" charset="0"/>
                        </a:rPr>
                        <a:t>118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a:solidFill>
                            <a:srgbClr val="7F7F7F"/>
                          </a:solidFill>
                          <a:effectLst/>
                          <a:latin typeface="Calibri" panose="020F0502020204030204" pitchFamily="34" charset="0"/>
                        </a:rPr>
                        <a:t>76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b"/>
                      <a:r>
                        <a:rPr lang="en-US" sz="1600" b="0" i="0" u="none" strike="noStrike" dirty="0">
                          <a:solidFill>
                            <a:srgbClr val="7F7F7F"/>
                          </a:solidFill>
                          <a:effectLst/>
                          <a:latin typeface="Calibri" panose="020F0502020204030204" pitchFamily="34" charset="0"/>
                        </a:rPr>
                        <a:t>46</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967211623"/>
                  </a:ext>
                </a:extLst>
              </a:tr>
            </a:tbl>
          </a:graphicData>
        </a:graphic>
      </p:graphicFrame>
      <p:pic>
        <p:nvPicPr>
          <p:cNvPr id="7" name="Picture 6">
            <a:extLst>
              <a:ext uri="{FF2B5EF4-FFF2-40B4-BE49-F238E27FC236}">
                <a16:creationId xmlns:a16="http://schemas.microsoft.com/office/drawing/2014/main" id="{68AD869D-BB0D-4022-A357-79D6521B6346}"/>
              </a:ext>
            </a:extLst>
          </p:cNvPr>
          <p:cNvPicPr>
            <a:picLocks noChangeAspect="1"/>
          </p:cNvPicPr>
          <p:nvPr/>
        </p:nvPicPr>
        <p:blipFill>
          <a:blip r:embed="rId3"/>
          <a:stretch>
            <a:fillRect/>
          </a:stretch>
        </p:blipFill>
        <p:spPr>
          <a:xfrm>
            <a:off x="1045029" y="1275475"/>
            <a:ext cx="9557388" cy="3501622"/>
          </a:xfrm>
          <a:prstGeom prst="rect">
            <a:avLst/>
          </a:prstGeom>
        </p:spPr>
      </p:pic>
    </p:spTree>
    <p:extLst>
      <p:ext uri="{BB962C8B-B14F-4D97-AF65-F5344CB8AC3E}">
        <p14:creationId xmlns:p14="http://schemas.microsoft.com/office/powerpoint/2010/main" val="183794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0B9E-2861-46DA-8DCE-AF48C2E164E2}"/>
              </a:ext>
            </a:extLst>
          </p:cNvPr>
          <p:cNvSpPr>
            <a:spLocks noGrp="1"/>
          </p:cNvSpPr>
          <p:nvPr>
            <p:ph type="title"/>
          </p:nvPr>
        </p:nvSpPr>
        <p:spPr/>
        <p:txBody>
          <a:bodyPr>
            <a:noAutofit/>
          </a:bodyPr>
          <a:lstStyle/>
          <a:p>
            <a:r>
              <a:rPr lang="en-US" dirty="0"/>
              <a:t>Cross-tabulation of Both Segmentations</a:t>
            </a:r>
          </a:p>
        </p:txBody>
      </p:sp>
      <p:sp>
        <p:nvSpPr>
          <p:cNvPr id="3" name="Footer Placeholder 2">
            <a:extLst>
              <a:ext uri="{FF2B5EF4-FFF2-40B4-BE49-F238E27FC236}">
                <a16:creationId xmlns:a16="http://schemas.microsoft.com/office/drawing/2014/main" id="{1261A65E-FB7D-412D-8920-5BCF461605D3}"/>
              </a:ext>
            </a:extLst>
          </p:cNvPr>
          <p:cNvSpPr>
            <a:spLocks noGrp="1"/>
          </p:cNvSpPr>
          <p:nvPr>
            <p:ph type="ftr" sz="quarter" idx="11"/>
          </p:nvPr>
        </p:nvSpPr>
        <p:spPr/>
        <p:txBody>
          <a:bodyPr/>
          <a:lstStyle/>
          <a:p>
            <a:endParaRPr lang="en-US"/>
          </a:p>
        </p:txBody>
      </p:sp>
      <p:sp>
        <p:nvSpPr>
          <p:cNvPr id="4" name="Text Placeholder 3">
            <a:extLst>
              <a:ext uri="{FF2B5EF4-FFF2-40B4-BE49-F238E27FC236}">
                <a16:creationId xmlns:a16="http://schemas.microsoft.com/office/drawing/2014/main" id="{6CEB7FD5-EC71-46F5-A988-B2D0AAF16791}"/>
              </a:ext>
            </a:extLst>
          </p:cNvPr>
          <p:cNvSpPr>
            <a:spLocks noGrp="1"/>
          </p:cNvSpPr>
          <p:nvPr>
            <p:ph type="body" sz="quarter" idx="12"/>
          </p:nvPr>
        </p:nvSpPr>
        <p:spPr/>
        <p:txBody>
          <a:bodyPr/>
          <a:lstStyle/>
          <a:p>
            <a:r>
              <a:rPr lang="en-US" dirty="0"/>
              <a:t>Providers in segments 3 and 4 along with (BSegment2, PSegment4) account for 42% of total payments making them high potential providers for general targeting</a:t>
            </a:r>
          </a:p>
        </p:txBody>
      </p:sp>
      <p:sp>
        <p:nvSpPr>
          <p:cNvPr id="5" name="Text Placeholder 4">
            <a:extLst>
              <a:ext uri="{FF2B5EF4-FFF2-40B4-BE49-F238E27FC236}">
                <a16:creationId xmlns:a16="http://schemas.microsoft.com/office/drawing/2014/main" id="{0E6D73A1-CD3D-49F6-BC25-ECC1A36C0ED1}"/>
              </a:ext>
            </a:extLst>
          </p:cNvPr>
          <p:cNvSpPr>
            <a:spLocks noGrp="1"/>
          </p:cNvSpPr>
          <p:nvPr>
            <p:ph type="body" sz="quarter" idx="13"/>
          </p:nvPr>
        </p:nvSpPr>
        <p:spPr>
          <a:xfrm>
            <a:off x="324579" y="1543505"/>
            <a:ext cx="11542842" cy="4279900"/>
          </a:xfrm>
        </p:spPr>
        <p:txBody>
          <a:bodyPr/>
          <a:lstStyle/>
          <a:p>
            <a:r>
              <a:rPr lang="en-US" sz="1800" dirty="0"/>
              <a:t>Sum of “Total Medicare Standardized Payments” received by each segment can be used as an indication of the size of provider’s practice and total potential for targeting products towards these doctors</a:t>
            </a:r>
          </a:p>
          <a:p>
            <a:endParaRPr lang="en-US" sz="1800" dirty="0"/>
          </a:p>
          <a:p>
            <a:endParaRPr lang="en-US" sz="1800" dirty="0"/>
          </a:p>
          <a:p>
            <a:r>
              <a:rPr lang="en-US" sz="1800" dirty="0"/>
              <a:t>Even though # of beneficiaries and average payments are high in segments 1 and 2, they are low potential due to fewer number of providers falling in that segment</a:t>
            </a:r>
          </a:p>
        </p:txBody>
      </p:sp>
      <p:graphicFrame>
        <p:nvGraphicFramePr>
          <p:cNvPr id="6" name="Table 6">
            <a:extLst>
              <a:ext uri="{FF2B5EF4-FFF2-40B4-BE49-F238E27FC236}">
                <a16:creationId xmlns:a16="http://schemas.microsoft.com/office/drawing/2014/main" id="{9586F091-AF83-45AC-9ED4-FF6D2A6A9649}"/>
              </a:ext>
            </a:extLst>
          </p:cNvPr>
          <p:cNvGraphicFramePr>
            <a:graphicFrameLocks noGrp="1"/>
          </p:cNvGraphicFramePr>
          <p:nvPr>
            <p:extLst>
              <p:ext uri="{D42A27DB-BD31-4B8C-83A1-F6EECF244321}">
                <p14:modId xmlns:p14="http://schemas.microsoft.com/office/powerpoint/2010/main" val="405419488"/>
              </p:ext>
            </p:extLst>
          </p:nvPr>
        </p:nvGraphicFramePr>
        <p:xfrm>
          <a:off x="566057" y="6281363"/>
          <a:ext cx="7138612" cy="304800"/>
        </p:xfrm>
        <a:graphic>
          <a:graphicData uri="http://schemas.openxmlformats.org/drawingml/2006/table">
            <a:tbl>
              <a:tblPr firstRow="1" bandRow="1">
                <a:tableStyleId>{5C22544A-7EE6-4342-B048-85BDC9FD1C3A}</a:tableStyleId>
              </a:tblPr>
              <a:tblGrid>
                <a:gridCol w="1784653">
                  <a:extLst>
                    <a:ext uri="{9D8B030D-6E8A-4147-A177-3AD203B41FA5}">
                      <a16:colId xmlns:a16="http://schemas.microsoft.com/office/drawing/2014/main" val="1981299806"/>
                    </a:ext>
                  </a:extLst>
                </a:gridCol>
                <a:gridCol w="1784653">
                  <a:extLst>
                    <a:ext uri="{9D8B030D-6E8A-4147-A177-3AD203B41FA5}">
                      <a16:colId xmlns:a16="http://schemas.microsoft.com/office/drawing/2014/main" val="2230950900"/>
                    </a:ext>
                  </a:extLst>
                </a:gridCol>
                <a:gridCol w="1784653">
                  <a:extLst>
                    <a:ext uri="{9D8B030D-6E8A-4147-A177-3AD203B41FA5}">
                      <a16:colId xmlns:a16="http://schemas.microsoft.com/office/drawing/2014/main" val="1515332572"/>
                    </a:ext>
                  </a:extLst>
                </a:gridCol>
                <a:gridCol w="1784653">
                  <a:extLst>
                    <a:ext uri="{9D8B030D-6E8A-4147-A177-3AD203B41FA5}">
                      <a16:colId xmlns:a16="http://schemas.microsoft.com/office/drawing/2014/main" val="301707609"/>
                    </a:ext>
                  </a:extLst>
                </a:gridCol>
              </a:tblGrid>
              <a:tr h="0">
                <a:tc>
                  <a:txBody>
                    <a:bodyPr/>
                    <a:lstStyle/>
                    <a:p>
                      <a:pPr algn="r"/>
                      <a:r>
                        <a:rPr lang="en-US" sz="1400" b="0" dirty="0">
                          <a:solidFill>
                            <a:schemeClr val="tx1"/>
                          </a:solidFill>
                        </a:rPr>
                        <a:t>Key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400" b="0" dirty="0">
                          <a:solidFill>
                            <a:schemeClr val="tx1"/>
                          </a:solidFill>
                        </a:rPr>
                        <a:t>High potential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3BE7B"/>
                    </a:solidFill>
                  </a:tcPr>
                </a:tc>
                <a:tc>
                  <a:txBody>
                    <a:bodyPr/>
                    <a:lstStyle/>
                    <a:p>
                      <a:r>
                        <a:rPr lang="en-US" sz="1400" b="0" dirty="0">
                          <a:solidFill>
                            <a:schemeClr val="tx1"/>
                          </a:solidFill>
                        </a:rPr>
                        <a:t>Medium potential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A1D8B1"/>
                    </a:solidFill>
                  </a:tcPr>
                </a:tc>
                <a:tc>
                  <a:txBody>
                    <a:bodyPr/>
                    <a:lstStyle/>
                    <a:p>
                      <a:r>
                        <a:rPr lang="en-US" sz="1400" b="0" dirty="0">
                          <a:solidFill>
                            <a:schemeClr val="tx1"/>
                          </a:solidFill>
                        </a:rPr>
                        <a:t>Low potential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EF7F3"/>
                    </a:solidFill>
                  </a:tcPr>
                </a:tc>
                <a:extLst>
                  <a:ext uri="{0D108BD9-81ED-4DB2-BD59-A6C34878D82A}">
                    <a16:rowId xmlns:a16="http://schemas.microsoft.com/office/drawing/2014/main" val="2237693907"/>
                  </a:ext>
                </a:extLst>
              </a:tr>
            </a:tbl>
          </a:graphicData>
        </a:graphic>
      </p:graphicFrame>
      <p:graphicFrame>
        <p:nvGraphicFramePr>
          <p:cNvPr id="8" name="Table 7">
            <a:extLst>
              <a:ext uri="{FF2B5EF4-FFF2-40B4-BE49-F238E27FC236}">
                <a16:creationId xmlns:a16="http://schemas.microsoft.com/office/drawing/2014/main" id="{2F61339A-A0D3-4CB4-A4FF-09C88BD7A4CE}"/>
              </a:ext>
            </a:extLst>
          </p:cNvPr>
          <p:cNvGraphicFramePr>
            <a:graphicFrameLocks noGrp="1"/>
          </p:cNvGraphicFramePr>
          <p:nvPr>
            <p:extLst>
              <p:ext uri="{D42A27DB-BD31-4B8C-83A1-F6EECF244321}">
                <p14:modId xmlns:p14="http://schemas.microsoft.com/office/powerpoint/2010/main" val="3423385012"/>
              </p:ext>
            </p:extLst>
          </p:nvPr>
        </p:nvGraphicFramePr>
        <p:xfrm>
          <a:off x="12663" y="3597246"/>
          <a:ext cx="11852475" cy="2516517"/>
        </p:xfrm>
        <a:graphic>
          <a:graphicData uri="http://schemas.openxmlformats.org/drawingml/2006/table">
            <a:tbl>
              <a:tblPr/>
              <a:tblGrid>
                <a:gridCol w="2427615">
                  <a:extLst>
                    <a:ext uri="{9D8B030D-6E8A-4147-A177-3AD203B41FA5}">
                      <a16:colId xmlns:a16="http://schemas.microsoft.com/office/drawing/2014/main" val="2771681852"/>
                    </a:ext>
                  </a:extLst>
                </a:gridCol>
                <a:gridCol w="1570810">
                  <a:extLst>
                    <a:ext uri="{9D8B030D-6E8A-4147-A177-3AD203B41FA5}">
                      <a16:colId xmlns:a16="http://schemas.microsoft.com/office/drawing/2014/main" val="854751505"/>
                    </a:ext>
                  </a:extLst>
                </a:gridCol>
                <a:gridCol w="1570810">
                  <a:extLst>
                    <a:ext uri="{9D8B030D-6E8A-4147-A177-3AD203B41FA5}">
                      <a16:colId xmlns:a16="http://schemas.microsoft.com/office/drawing/2014/main" val="1612037889"/>
                    </a:ext>
                  </a:extLst>
                </a:gridCol>
                <a:gridCol w="1570810">
                  <a:extLst>
                    <a:ext uri="{9D8B030D-6E8A-4147-A177-3AD203B41FA5}">
                      <a16:colId xmlns:a16="http://schemas.microsoft.com/office/drawing/2014/main" val="792008518"/>
                    </a:ext>
                  </a:extLst>
                </a:gridCol>
                <a:gridCol w="1570810">
                  <a:extLst>
                    <a:ext uri="{9D8B030D-6E8A-4147-A177-3AD203B41FA5}">
                      <a16:colId xmlns:a16="http://schemas.microsoft.com/office/drawing/2014/main" val="553220267"/>
                    </a:ext>
                  </a:extLst>
                </a:gridCol>
                <a:gridCol w="1570810">
                  <a:extLst>
                    <a:ext uri="{9D8B030D-6E8A-4147-A177-3AD203B41FA5}">
                      <a16:colId xmlns:a16="http://schemas.microsoft.com/office/drawing/2014/main" val="1061270146"/>
                    </a:ext>
                  </a:extLst>
                </a:gridCol>
                <a:gridCol w="1570810">
                  <a:extLst>
                    <a:ext uri="{9D8B030D-6E8A-4147-A177-3AD203B41FA5}">
                      <a16:colId xmlns:a16="http://schemas.microsoft.com/office/drawing/2014/main" val="2868779612"/>
                    </a:ext>
                  </a:extLst>
                </a:gridCol>
              </a:tblGrid>
              <a:tr h="589375">
                <a:tc>
                  <a:txBody>
                    <a:bodyPr/>
                    <a:lstStyle/>
                    <a:p>
                      <a:pPr algn="r" rtl="0" fontAlgn="ctr"/>
                      <a:r>
                        <a:rPr lang="en-US" sz="1400" b="0" i="0" u="none" strike="noStrike" dirty="0">
                          <a:solidFill>
                            <a:srgbClr val="000000"/>
                          </a:solidFill>
                          <a:effectLst/>
                          <a:latin typeface="Calibri" panose="020F0502020204030204" pitchFamily="34" charset="0"/>
                        </a:rPr>
                        <a:t>Total Medicare Std Payment Amount (in </a:t>
                      </a:r>
                      <a:r>
                        <a:rPr lang="en-US" sz="1400" b="0" i="0" u="none" strike="noStrike" dirty="0" err="1">
                          <a:solidFill>
                            <a:srgbClr val="000000"/>
                          </a:solidFill>
                          <a:effectLst/>
                          <a:latin typeface="Calibri" panose="020F0502020204030204" pitchFamily="34" charset="0"/>
                        </a:rPr>
                        <a:t>mn</a:t>
                      </a:r>
                      <a:r>
                        <a:rPr lang="en-US" sz="1400" b="0" i="0" u="none" strike="noStrike" dirty="0">
                          <a:solidFill>
                            <a:srgbClr val="000000"/>
                          </a:solidFill>
                          <a:effectLst/>
                          <a:latin typeface="Calibri" panose="020F0502020204030204" pitchFamily="34" charset="0"/>
                        </a:rPr>
                        <a:t>, $)</a:t>
                      </a:r>
                    </a:p>
                  </a:txBody>
                  <a:tcPr marL="6350" marT="6350" marB="0" anchor="ctr">
                    <a:lnL>
                      <a:noFill/>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PaymentSegment1</a:t>
                      </a:r>
                    </a:p>
                  </a:txBody>
                  <a:tcPr marL="6350" marR="6350" marT="6350" marB="0" anchor="ctr">
                    <a:lnL w="12700" cap="flat" cmpd="sng" algn="ctr">
                      <a:solidFill>
                        <a:srgbClr val="A6A6A6"/>
                      </a:solidFill>
                      <a:prstDash val="solid"/>
                      <a:round/>
                      <a:headEnd type="none" w="med" len="med"/>
                      <a:tailEnd type="none" w="med" len="med"/>
                    </a:lnL>
                    <a:lnR>
                      <a:noFill/>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Calibri" panose="020F0502020204030204" pitchFamily="34" charset="0"/>
                        </a:rPr>
                        <a:t>PaymentSegment2</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PaymentSegment3</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PaymentSegment4</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PaymentSegment5</a:t>
                      </a:r>
                    </a:p>
                  </a:txBody>
                  <a:tcPr marL="6350" marR="6350" marT="6350" marB="0" anchor="ctr">
                    <a:lnL>
                      <a:noFill/>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TOTAL</a:t>
                      </a:r>
                    </a:p>
                  </a:txBody>
                  <a:tcPr marL="6350" marR="6350" marT="6350" marB="0" anchor="ctr">
                    <a:lnL w="12700" cap="flat" cmpd="sng" algn="ctr">
                      <a:solidFill>
                        <a:srgbClr val="A6A6A6"/>
                      </a:solidFill>
                      <a:prstDash val="solid"/>
                      <a:round/>
                      <a:headEnd type="none" w="med" len="med"/>
                      <a:tailEnd type="none" w="med" len="med"/>
                    </a:lnL>
                    <a:lnR>
                      <a:noFill/>
                    </a:lnR>
                    <a:lnT>
                      <a:noFill/>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801258014"/>
                  </a:ext>
                </a:extLst>
              </a:tr>
              <a:tr h="319750">
                <a:tc>
                  <a:txBody>
                    <a:bodyPr/>
                    <a:lstStyle/>
                    <a:p>
                      <a:pPr algn="r" rtl="0" fontAlgn="b"/>
                      <a:r>
                        <a:rPr lang="en-US" sz="1400" b="0" i="0" u="none" strike="noStrike">
                          <a:solidFill>
                            <a:srgbClr val="000000"/>
                          </a:solidFill>
                          <a:effectLst/>
                          <a:latin typeface="Calibri" panose="020F0502020204030204" pitchFamily="34" charset="0"/>
                        </a:rPr>
                        <a:t>BeneficiarySegment1</a:t>
                      </a:r>
                    </a:p>
                  </a:txBody>
                  <a:tcPr marL="6350" marT="6350" marB="0" anchor="b">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4.7</a:t>
                      </a:r>
                    </a:p>
                  </a:txBody>
                  <a:tcPr marL="6350" marR="6350" marT="6350"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a:noFill/>
                    </a:lnB>
                    <a:solidFill>
                      <a:srgbClr val="FCFCFF"/>
                    </a:solidFill>
                  </a:tcPr>
                </a:tc>
                <a:tc>
                  <a:txBody>
                    <a:bodyPr/>
                    <a:lstStyle/>
                    <a:p>
                      <a:pPr algn="ctr" rtl="0" fontAlgn="ctr"/>
                      <a:r>
                        <a:rPr lang="en-US" sz="1400" b="0" i="0" u="none" strike="noStrike">
                          <a:solidFill>
                            <a:srgbClr val="000000"/>
                          </a:solidFill>
                          <a:effectLst/>
                          <a:latin typeface="Calibri" panose="020F0502020204030204" pitchFamily="34" charset="0"/>
                        </a:rPr>
                        <a:t>17.4</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solidFill>
                      <a:srgbClr val="EAF5F0"/>
                    </a:solidFill>
                  </a:tcPr>
                </a:tc>
                <a:tc>
                  <a:txBody>
                    <a:bodyPr/>
                    <a:lstStyle/>
                    <a:p>
                      <a:pPr algn="ctr" rtl="0" fontAlgn="ctr"/>
                      <a:r>
                        <a:rPr lang="en-US" sz="1400" b="0" i="0" u="none" strike="noStrike">
                          <a:solidFill>
                            <a:srgbClr val="000000"/>
                          </a:solidFill>
                          <a:effectLst/>
                          <a:latin typeface="Calibri" panose="020F0502020204030204" pitchFamily="34" charset="0"/>
                        </a:rPr>
                        <a:t>25.9</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solidFill>
                      <a:srgbClr val="DEF0E5"/>
                    </a:solidFill>
                  </a:tcPr>
                </a:tc>
                <a:tc>
                  <a:txBody>
                    <a:bodyPr/>
                    <a:lstStyle/>
                    <a:p>
                      <a:pPr algn="ctr" rtl="0" fontAlgn="ctr"/>
                      <a:r>
                        <a:rPr lang="en-US" sz="1400" b="0" i="0" u="none" strike="noStrike">
                          <a:solidFill>
                            <a:srgbClr val="000000"/>
                          </a:solidFill>
                          <a:effectLst/>
                          <a:latin typeface="Calibri" panose="020F0502020204030204" pitchFamily="34" charset="0"/>
                        </a:rPr>
                        <a:t>30.4</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solidFill>
                      <a:srgbClr val="D7EDDF"/>
                    </a:solidFill>
                  </a:tcPr>
                </a:tc>
                <a:tc>
                  <a:txBody>
                    <a:bodyPr/>
                    <a:lstStyle/>
                    <a:p>
                      <a:pPr algn="ctr" rtl="0" fontAlgn="ctr"/>
                      <a:r>
                        <a:rPr lang="en-US" sz="1400" b="0" i="0" u="none" strike="noStrike">
                          <a:solidFill>
                            <a:srgbClr val="000000"/>
                          </a:solidFill>
                          <a:effectLst/>
                          <a:latin typeface="Calibri" panose="020F0502020204030204" pitchFamily="34" charset="0"/>
                        </a:rPr>
                        <a:t>35.2</a:t>
                      </a:r>
                    </a:p>
                  </a:txBody>
                  <a:tcPr marL="6350" marR="6350" marT="6350"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solidFill>
                      <a:srgbClr val="D0EBD9"/>
                    </a:solidFill>
                  </a:tcPr>
                </a:tc>
                <a:tc>
                  <a:txBody>
                    <a:bodyPr/>
                    <a:lstStyle/>
                    <a:p>
                      <a:pPr algn="ctr" rtl="0" fontAlgn="ctr"/>
                      <a:r>
                        <a:rPr lang="en-US" sz="1400" b="0" i="0" u="none" strike="noStrike">
                          <a:solidFill>
                            <a:srgbClr val="000000"/>
                          </a:solidFill>
                          <a:effectLst/>
                          <a:latin typeface="Calibri" panose="020F0502020204030204" pitchFamily="34" charset="0"/>
                        </a:rPr>
                        <a:t>113.6</a:t>
                      </a:r>
                    </a:p>
                  </a:txBody>
                  <a:tcPr marL="6350" marR="6350" marT="6350"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a:noFill/>
                    </a:lnB>
                  </a:tcPr>
                </a:tc>
                <a:extLst>
                  <a:ext uri="{0D108BD9-81ED-4DB2-BD59-A6C34878D82A}">
                    <a16:rowId xmlns:a16="http://schemas.microsoft.com/office/drawing/2014/main" val="2603255463"/>
                  </a:ext>
                </a:extLst>
              </a:tr>
              <a:tr h="319750">
                <a:tc>
                  <a:txBody>
                    <a:bodyPr/>
                    <a:lstStyle/>
                    <a:p>
                      <a:pPr algn="r" rtl="0" fontAlgn="b"/>
                      <a:r>
                        <a:rPr lang="en-US" sz="1400" b="0" i="0" u="none" strike="noStrike" dirty="0">
                          <a:solidFill>
                            <a:srgbClr val="000000"/>
                          </a:solidFill>
                          <a:effectLst/>
                          <a:latin typeface="Calibri" panose="020F0502020204030204" pitchFamily="34" charset="0"/>
                        </a:rPr>
                        <a:t>BeneficiarySegment2</a:t>
                      </a:r>
                    </a:p>
                  </a:txBody>
                  <a:tcPr marL="6350" marT="6350" marB="0" anchor="b">
                    <a:lnL>
                      <a:noFill/>
                    </a:lnL>
                    <a:lnR w="1270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6.0</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solidFill>
                      <a:srgbClr val="FBFCFE"/>
                    </a:solidFill>
                  </a:tcPr>
                </a:tc>
                <a:tc>
                  <a:txBody>
                    <a:bodyPr/>
                    <a:lstStyle/>
                    <a:p>
                      <a:pPr algn="ctr" rtl="0" fontAlgn="ctr"/>
                      <a:r>
                        <a:rPr lang="en-US" sz="1400" b="0" i="0" u="none" strike="noStrike">
                          <a:solidFill>
                            <a:srgbClr val="000000"/>
                          </a:solidFill>
                          <a:effectLst/>
                          <a:latin typeface="Calibri" panose="020F0502020204030204" pitchFamily="34" charset="0"/>
                        </a:rPr>
                        <a:t>23.7</a:t>
                      </a:r>
                    </a:p>
                  </a:txBody>
                  <a:tcPr marL="6350" marR="6350" marT="6350" marB="0" anchor="ctr">
                    <a:lnL>
                      <a:noFill/>
                    </a:lnL>
                    <a:lnR>
                      <a:noFill/>
                    </a:lnR>
                    <a:lnT>
                      <a:noFill/>
                    </a:lnT>
                    <a:lnB>
                      <a:noFill/>
                    </a:lnB>
                    <a:solidFill>
                      <a:srgbClr val="E1F1E8"/>
                    </a:solidFill>
                  </a:tcPr>
                </a:tc>
                <a:tc>
                  <a:txBody>
                    <a:bodyPr/>
                    <a:lstStyle/>
                    <a:p>
                      <a:pPr algn="ctr" rtl="0" fontAlgn="ctr"/>
                      <a:r>
                        <a:rPr lang="en-US" sz="1400" b="0" i="0" u="none" strike="noStrike">
                          <a:solidFill>
                            <a:srgbClr val="000000"/>
                          </a:solidFill>
                          <a:effectLst/>
                          <a:latin typeface="Calibri" panose="020F0502020204030204" pitchFamily="34" charset="0"/>
                        </a:rPr>
                        <a:t>48.2</a:t>
                      </a:r>
                    </a:p>
                  </a:txBody>
                  <a:tcPr marL="6350" marR="6350" marT="6350" marB="0" anchor="ctr">
                    <a:lnL>
                      <a:noFill/>
                    </a:lnL>
                    <a:lnR>
                      <a:noFill/>
                    </a:lnR>
                    <a:lnT>
                      <a:noFill/>
                    </a:lnT>
                    <a:lnB>
                      <a:noFill/>
                    </a:lnB>
                    <a:solidFill>
                      <a:srgbClr val="BDE3C9"/>
                    </a:solidFill>
                  </a:tcPr>
                </a:tc>
                <a:tc>
                  <a:txBody>
                    <a:bodyPr/>
                    <a:lstStyle/>
                    <a:p>
                      <a:pPr algn="ctr" rtl="0" fontAlgn="ctr"/>
                      <a:r>
                        <a:rPr lang="en-US" sz="1400" b="1" i="0" u="none" strike="noStrike" dirty="0">
                          <a:solidFill>
                            <a:srgbClr val="000000"/>
                          </a:solidFill>
                          <a:effectLst/>
                          <a:latin typeface="Calibri" panose="020F0502020204030204" pitchFamily="34" charset="0"/>
                        </a:rPr>
                        <a:t>58.4</a:t>
                      </a:r>
                    </a:p>
                  </a:txBody>
                  <a:tcPr marL="6350" marR="6350" marT="6350" marB="0" anchor="ctr">
                    <a:lnL>
                      <a:noFill/>
                    </a:lnL>
                    <a:lnR>
                      <a:noFill/>
                    </a:lnR>
                    <a:lnT>
                      <a:noFill/>
                    </a:lnT>
                    <a:lnB>
                      <a:noFill/>
                    </a:lnB>
                    <a:solidFill>
                      <a:srgbClr val="AEDDBC"/>
                    </a:solidFill>
                  </a:tcPr>
                </a:tc>
                <a:tc>
                  <a:txBody>
                    <a:bodyPr/>
                    <a:lstStyle/>
                    <a:p>
                      <a:pPr algn="ctr" rtl="0" fontAlgn="ctr"/>
                      <a:r>
                        <a:rPr lang="en-US" sz="1400" b="0" i="0" u="none" strike="noStrike">
                          <a:solidFill>
                            <a:srgbClr val="000000"/>
                          </a:solidFill>
                          <a:effectLst/>
                          <a:latin typeface="Calibri" panose="020F0502020204030204" pitchFamily="34" charset="0"/>
                        </a:rPr>
                        <a:t>39.2</a:t>
                      </a:r>
                    </a:p>
                  </a:txBody>
                  <a:tcPr marL="6350" marR="6350" marT="6350" marB="0" anchor="ctr">
                    <a:lnL>
                      <a:noFill/>
                    </a:lnL>
                    <a:lnR w="12700" cap="flat" cmpd="sng" algn="ctr">
                      <a:solidFill>
                        <a:srgbClr val="A6A6A6"/>
                      </a:solidFill>
                      <a:prstDash val="solid"/>
                      <a:round/>
                      <a:headEnd type="none" w="med" len="med"/>
                      <a:tailEnd type="none" w="med" len="med"/>
                    </a:lnR>
                    <a:lnT>
                      <a:noFill/>
                    </a:lnT>
                    <a:lnB>
                      <a:noFill/>
                    </a:lnB>
                    <a:solidFill>
                      <a:srgbClr val="CAE8D4"/>
                    </a:solidFill>
                  </a:tcPr>
                </a:tc>
                <a:tc>
                  <a:txBody>
                    <a:bodyPr/>
                    <a:lstStyle/>
                    <a:p>
                      <a:pPr algn="ctr" rtl="0" fontAlgn="ctr"/>
                      <a:r>
                        <a:rPr lang="en-US" sz="1400" b="0" i="0" u="none" strike="noStrike">
                          <a:solidFill>
                            <a:srgbClr val="000000"/>
                          </a:solidFill>
                          <a:effectLst/>
                          <a:latin typeface="Calibri" panose="020F0502020204030204" pitchFamily="34" charset="0"/>
                        </a:rPr>
                        <a:t>175.5</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92218203"/>
                  </a:ext>
                </a:extLst>
              </a:tr>
              <a:tr h="319750">
                <a:tc>
                  <a:txBody>
                    <a:bodyPr/>
                    <a:lstStyle/>
                    <a:p>
                      <a:pPr algn="r" rtl="0" fontAlgn="b"/>
                      <a:r>
                        <a:rPr lang="en-US" sz="1400" b="0" i="0" u="none" strike="noStrike" dirty="0">
                          <a:solidFill>
                            <a:srgbClr val="000000"/>
                          </a:solidFill>
                          <a:effectLst/>
                          <a:latin typeface="Calibri" panose="020F0502020204030204" pitchFamily="34" charset="0"/>
                        </a:rPr>
                        <a:t>BeneficiarySegment3</a:t>
                      </a:r>
                    </a:p>
                  </a:txBody>
                  <a:tcPr marL="6350" marT="6350" marB="0" anchor="b">
                    <a:lnL>
                      <a:noFill/>
                    </a:lnL>
                    <a:lnR w="1270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15.7</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solidFill>
                      <a:srgbClr val="EDF6F2"/>
                    </a:solidFill>
                  </a:tcPr>
                </a:tc>
                <a:tc>
                  <a:txBody>
                    <a:bodyPr/>
                    <a:lstStyle/>
                    <a:p>
                      <a:pPr algn="ctr" rtl="0" fontAlgn="ctr"/>
                      <a:r>
                        <a:rPr lang="en-US" sz="1400" b="0" i="0" u="none" strike="noStrike">
                          <a:solidFill>
                            <a:srgbClr val="000000"/>
                          </a:solidFill>
                          <a:effectLst/>
                          <a:latin typeface="Calibri" panose="020F0502020204030204" pitchFamily="34" charset="0"/>
                        </a:rPr>
                        <a:t>28.0</a:t>
                      </a:r>
                    </a:p>
                  </a:txBody>
                  <a:tcPr marL="6350" marR="6350" marT="6350" marB="0" anchor="ctr">
                    <a:lnL>
                      <a:noFill/>
                    </a:lnL>
                    <a:lnR>
                      <a:noFill/>
                    </a:lnR>
                    <a:lnT>
                      <a:noFill/>
                    </a:lnT>
                    <a:lnB>
                      <a:noFill/>
                    </a:lnB>
                    <a:solidFill>
                      <a:srgbClr val="DBEFE2"/>
                    </a:solidFill>
                  </a:tcPr>
                </a:tc>
                <a:tc>
                  <a:txBody>
                    <a:bodyPr/>
                    <a:lstStyle/>
                    <a:p>
                      <a:pPr algn="ctr" rtl="0" fontAlgn="ctr"/>
                      <a:r>
                        <a:rPr lang="en-US" sz="1400" b="1" i="0" u="none" strike="noStrike">
                          <a:solidFill>
                            <a:srgbClr val="000000"/>
                          </a:solidFill>
                          <a:effectLst/>
                          <a:latin typeface="Calibri" panose="020F0502020204030204" pitchFamily="34" charset="0"/>
                        </a:rPr>
                        <a:t>73.1</a:t>
                      </a:r>
                    </a:p>
                  </a:txBody>
                  <a:tcPr marL="6350" marR="6350" marT="6350" marB="0" anchor="ctr">
                    <a:lnL>
                      <a:noFill/>
                    </a:lnL>
                    <a:lnR>
                      <a:noFill/>
                    </a:lnR>
                    <a:lnT>
                      <a:noFill/>
                    </a:lnT>
                    <a:lnB>
                      <a:noFill/>
                    </a:lnB>
                    <a:solidFill>
                      <a:srgbClr val="99D4AA"/>
                    </a:solidFill>
                  </a:tcPr>
                </a:tc>
                <a:tc>
                  <a:txBody>
                    <a:bodyPr/>
                    <a:lstStyle/>
                    <a:p>
                      <a:pPr algn="ctr" rtl="0" fontAlgn="ctr"/>
                      <a:r>
                        <a:rPr lang="en-US" sz="1400" b="1" i="0" u="none" strike="noStrike">
                          <a:solidFill>
                            <a:srgbClr val="000000"/>
                          </a:solidFill>
                          <a:effectLst/>
                          <a:latin typeface="Calibri" panose="020F0502020204030204" pitchFamily="34" charset="0"/>
                        </a:rPr>
                        <a:t>82.8</a:t>
                      </a:r>
                    </a:p>
                  </a:txBody>
                  <a:tcPr marL="6350" marR="6350" marT="6350" marB="0" anchor="ctr">
                    <a:lnL>
                      <a:noFill/>
                    </a:lnL>
                    <a:lnR>
                      <a:noFill/>
                    </a:lnR>
                    <a:lnT>
                      <a:noFill/>
                    </a:lnT>
                    <a:lnB>
                      <a:noFill/>
                    </a:lnB>
                    <a:solidFill>
                      <a:srgbClr val="8BCE9E"/>
                    </a:solidFill>
                  </a:tcPr>
                </a:tc>
                <a:tc>
                  <a:txBody>
                    <a:bodyPr/>
                    <a:lstStyle/>
                    <a:p>
                      <a:pPr algn="ctr" rtl="0" fontAlgn="ctr"/>
                      <a:r>
                        <a:rPr lang="en-US" sz="1400" b="0" i="0" u="none" strike="noStrike">
                          <a:solidFill>
                            <a:srgbClr val="000000"/>
                          </a:solidFill>
                          <a:effectLst/>
                          <a:latin typeface="Calibri" panose="020F0502020204030204" pitchFamily="34" charset="0"/>
                        </a:rPr>
                        <a:t>38.8</a:t>
                      </a:r>
                    </a:p>
                  </a:txBody>
                  <a:tcPr marL="6350" marR="6350" marT="6350" marB="0" anchor="ctr">
                    <a:lnL>
                      <a:noFill/>
                    </a:lnL>
                    <a:lnR w="12700" cap="flat" cmpd="sng" algn="ctr">
                      <a:solidFill>
                        <a:srgbClr val="A6A6A6"/>
                      </a:solidFill>
                      <a:prstDash val="solid"/>
                      <a:round/>
                      <a:headEnd type="none" w="med" len="med"/>
                      <a:tailEnd type="none" w="med" len="med"/>
                    </a:lnR>
                    <a:lnT>
                      <a:noFill/>
                    </a:lnT>
                    <a:lnB>
                      <a:noFill/>
                    </a:lnB>
                    <a:solidFill>
                      <a:srgbClr val="CBE8D5"/>
                    </a:solidFill>
                  </a:tcPr>
                </a:tc>
                <a:tc>
                  <a:txBody>
                    <a:bodyPr/>
                    <a:lstStyle/>
                    <a:p>
                      <a:pPr algn="ctr" rtl="0" fontAlgn="ctr"/>
                      <a:r>
                        <a:rPr lang="en-US" sz="1400" b="0" i="0" u="none" strike="noStrike">
                          <a:solidFill>
                            <a:srgbClr val="000000"/>
                          </a:solidFill>
                          <a:effectLst/>
                          <a:latin typeface="Calibri" panose="020F0502020204030204" pitchFamily="34" charset="0"/>
                        </a:rPr>
                        <a:t>238.5</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74955316"/>
                  </a:ext>
                </a:extLst>
              </a:tr>
              <a:tr h="319750">
                <a:tc>
                  <a:txBody>
                    <a:bodyPr/>
                    <a:lstStyle/>
                    <a:p>
                      <a:pPr algn="r" rtl="0" fontAlgn="b"/>
                      <a:r>
                        <a:rPr lang="en-US" sz="1400" b="0" i="0" u="none" strike="noStrike" dirty="0">
                          <a:solidFill>
                            <a:srgbClr val="000000"/>
                          </a:solidFill>
                          <a:effectLst/>
                          <a:latin typeface="Calibri" panose="020F0502020204030204" pitchFamily="34" charset="0"/>
                        </a:rPr>
                        <a:t>BeneficiarySegment4</a:t>
                      </a:r>
                    </a:p>
                  </a:txBody>
                  <a:tcPr marL="6350" marT="6350" marB="0" anchor="b">
                    <a:lnL>
                      <a:noFill/>
                    </a:lnL>
                    <a:lnR w="1270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12.6</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solidFill>
                      <a:srgbClr val="F1F8F6"/>
                    </a:solidFill>
                  </a:tcPr>
                </a:tc>
                <a:tc>
                  <a:txBody>
                    <a:bodyPr/>
                    <a:lstStyle/>
                    <a:p>
                      <a:pPr algn="ctr" rtl="0" fontAlgn="ctr"/>
                      <a:r>
                        <a:rPr lang="en-US" sz="1400" b="0" i="0" u="none" strike="noStrike">
                          <a:solidFill>
                            <a:srgbClr val="000000"/>
                          </a:solidFill>
                          <a:effectLst/>
                          <a:latin typeface="Calibri" panose="020F0502020204030204" pitchFamily="34" charset="0"/>
                        </a:rPr>
                        <a:t>33.2</a:t>
                      </a:r>
                    </a:p>
                  </a:txBody>
                  <a:tcPr marL="6350" marR="6350" marT="6350" marB="0" anchor="ctr">
                    <a:lnL>
                      <a:noFill/>
                    </a:lnL>
                    <a:lnR>
                      <a:noFill/>
                    </a:lnR>
                    <a:lnT>
                      <a:noFill/>
                    </a:lnT>
                    <a:lnB>
                      <a:noFill/>
                    </a:lnB>
                    <a:solidFill>
                      <a:srgbClr val="D3ECDC"/>
                    </a:solidFill>
                  </a:tcPr>
                </a:tc>
                <a:tc>
                  <a:txBody>
                    <a:bodyPr/>
                    <a:lstStyle/>
                    <a:p>
                      <a:pPr algn="ctr" rtl="0" fontAlgn="ctr"/>
                      <a:r>
                        <a:rPr lang="en-US" sz="1400" b="1" i="0" u="none" strike="noStrike" dirty="0">
                          <a:solidFill>
                            <a:srgbClr val="000000"/>
                          </a:solidFill>
                          <a:effectLst/>
                          <a:latin typeface="Calibri" panose="020F0502020204030204" pitchFamily="34" charset="0"/>
                        </a:rPr>
                        <a:t>110.0</a:t>
                      </a:r>
                    </a:p>
                  </a:txBody>
                  <a:tcPr marL="6350" marR="6350" marT="6350" marB="0" anchor="ctr">
                    <a:lnL>
                      <a:noFill/>
                    </a:lnL>
                    <a:lnR>
                      <a:noFill/>
                    </a:lnR>
                    <a:lnT>
                      <a:noFill/>
                    </a:lnT>
                    <a:lnB>
                      <a:noFill/>
                    </a:lnB>
                    <a:solidFill>
                      <a:srgbClr val="63BE7B"/>
                    </a:solidFill>
                  </a:tcPr>
                </a:tc>
                <a:tc>
                  <a:txBody>
                    <a:bodyPr/>
                    <a:lstStyle/>
                    <a:p>
                      <a:pPr algn="ctr" rtl="0" fontAlgn="ctr"/>
                      <a:r>
                        <a:rPr lang="en-US" sz="1400" b="1" i="0" u="none" strike="noStrike">
                          <a:solidFill>
                            <a:srgbClr val="000000"/>
                          </a:solidFill>
                          <a:effectLst/>
                          <a:latin typeface="Calibri" panose="020F0502020204030204" pitchFamily="34" charset="0"/>
                        </a:rPr>
                        <a:t>94.8</a:t>
                      </a:r>
                    </a:p>
                  </a:txBody>
                  <a:tcPr marL="6350" marR="6350" marT="6350" marB="0" anchor="ctr">
                    <a:lnL>
                      <a:noFill/>
                    </a:lnL>
                    <a:lnR>
                      <a:noFill/>
                    </a:lnR>
                    <a:lnT>
                      <a:noFill/>
                    </a:lnT>
                    <a:lnB>
                      <a:noFill/>
                    </a:lnB>
                    <a:solidFill>
                      <a:srgbClr val="7AC78F"/>
                    </a:solidFill>
                  </a:tcPr>
                </a:tc>
                <a:tc>
                  <a:txBody>
                    <a:bodyPr/>
                    <a:lstStyle/>
                    <a:p>
                      <a:pPr algn="ctr" rtl="0" fontAlgn="ctr"/>
                      <a:r>
                        <a:rPr lang="en-US" sz="1400" b="0" i="0" u="none" strike="noStrike">
                          <a:solidFill>
                            <a:srgbClr val="000000"/>
                          </a:solidFill>
                          <a:effectLst/>
                          <a:latin typeface="Calibri" panose="020F0502020204030204" pitchFamily="34" charset="0"/>
                        </a:rPr>
                        <a:t>40.0</a:t>
                      </a:r>
                    </a:p>
                  </a:txBody>
                  <a:tcPr marL="6350" marR="6350" marT="6350" marB="0" anchor="ctr">
                    <a:lnL>
                      <a:noFill/>
                    </a:lnL>
                    <a:lnR w="12700" cap="flat" cmpd="sng" algn="ctr">
                      <a:solidFill>
                        <a:srgbClr val="A6A6A6"/>
                      </a:solidFill>
                      <a:prstDash val="solid"/>
                      <a:round/>
                      <a:headEnd type="none" w="med" len="med"/>
                      <a:tailEnd type="none" w="med" len="med"/>
                    </a:lnR>
                    <a:lnT>
                      <a:noFill/>
                    </a:lnT>
                    <a:lnB>
                      <a:noFill/>
                    </a:lnB>
                    <a:solidFill>
                      <a:srgbClr val="C9E8D3"/>
                    </a:solidFill>
                  </a:tcPr>
                </a:tc>
                <a:tc>
                  <a:txBody>
                    <a:bodyPr/>
                    <a:lstStyle/>
                    <a:p>
                      <a:pPr algn="ctr" rtl="0" fontAlgn="ctr"/>
                      <a:r>
                        <a:rPr lang="en-US" sz="1400" b="0" i="0" u="none" strike="noStrike">
                          <a:solidFill>
                            <a:srgbClr val="000000"/>
                          </a:solidFill>
                          <a:effectLst/>
                          <a:latin typeface="Calibri" panose="020F0502020204030204" pitchFamily="34" charset="0"/>
                        </a:rPr>
                        <a:t>290.6</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86656362"/>
                  </a:ext>
                </a:extLst>
              </a:tr>
              <a:tr h="328392">
                <a:tc>
                  <a:txBody>
                    <a:bodyPr/>
                    <a:lstStyle/>
                    <a:p>
                      <a:pPr algn="r" rtl="0" fontAlgn="b"/>
                      <a:r>
                        <a:rPr lang="en-US" sz="1400" b="0" i="0" u="none" strike="noStrike" dirty="0">
                          <a:solidFill>
                            <a:srgbClr val="000000"/>
                          </a:solidFill>
                          <a:effectLst/>
                          <a:latin typeface="Calibri" panose="020F0502020204030204" pitchFamily="34" charset="0"/>
                        </a:rPr>
                        <a:t>BeneficiarySegment5</a:t>
                      </a:r>
                    </a:p>
                  </a:txBody>
                  <a:tcPr marL="6350" marT="6350" marB="0" anchor="b">
                    <a:lnL>
                      <a:noFill/>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5.4</a:t>
                      </a:r>
                    </a:p>
                  </a:txBody>
                  <a:tcPr marL="6350" marR="6350" marT="6350" marB="0" anchor="ctr">
                    <a:lnL w="12700" cap="flat" cmpd="sng" algn="ctr">
                      <a:solidFill>
                        <a:srgbClr val="A6A6A6"/>
                      </a:solidFill>
                      <a:prstDash val="solid"/>
                      <a:round/>
                      <a:headEnd type="none" w="med" len="med"/>
                      <a:tailEnd type="none" w="med" len="med"/>
                    </a:lnL>
                    <a:lnR>
                      <a:noFill/>
                    </a:lnR>
                    <a:lnT>
                      <a:noFill/>
                    </a:lnT>
                    <a:lnB w="12700" cap="flat" cmpd="sng" algn="ctr">
                      <a:solidFill>
                        <a:srgbClr val="A6A6A6"/>
                      </a:solidFill>
                      <a:prstDash val="solid"/>
                      <a:round/>
                      <a:headEnd type="none" w="med" len="med"/>
                      <a:tailEnd type="none" w="med" len="med"/>
                    </a:lnB>
                    <a:solidFill>
                      <a:srgbClr val="FBFCFF"/>
                    </a:solidFill>
                  </a:tcPr>
                </a:tc>
                <a:tc>
                  <a:txBody>
                    <a:bodyPr/>
                    <a:lstStyle/>
                    <a:p>
                      <a:pPr algn="ctr" rtl="0" fontAlgn="ctr"/>
                      <a:r>
                        <a:rPr lang="en-US" sz="1400" b="0" i="0" u="none" strike="noStrike">
                          <a:solidFill>
                            <a:srgbClr val="000000"/>
                          </a:solidFill>
                          <a:effectLst/>
                          <a:latin typeface="Calibri" panose="020F0502020204030204" pitchFamily="34" charset="0"/>
                        </a:rPr>
                        <a:t>23.1</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solidFill>
                      <a:srgbClr val="E2F2E8"/>
                    </a:solidFill>
                  </a:tcPr>
                </a:tc>
                <a:tc>
                  <a:txBody>
                    <a:bodyPr/>
                    <a:lstStyle/>
                    <a:p>
                      <a:pPr algn="ctr" rtl="0" fontAlgn="ctr"/>
                      <a:r>
                        <a:rPr lang="en-US" sz="1400" b="0" i="0" u="none" strike="noStrike" dirty="0">
                          <a:solidFill>
                            <a:srgbClr val="000000"/>
                          </a:solidFill>
                          <a:effectLst/>
                          <a:latin typeface="Calibri" panose="020F0502020204030204" pitchFamily="34" charset="0"/>
                        </a:rPr>
                        <a:t>53.8</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solidFill>
                      <a:srgbClr val="B5E0C2"/>
                    </a:solidFill>
                  </a:tcPr>
                </a:tc>
                <a:tc>
                  <a:txBody>
                    <a:bodyPr/>
                    <a:lstStyle/>
                    <a:p>
                      <a:pPr algn="ctr" rtl="0" fontAlgn="ctr"/>
                      <a:r>
                        <a:rPr lang="en-US" sz="1400" b="0" i="0" u="none" strike="noStrike">
                          <a:solidFill>
                            <a:srgbClr val="000000"/>
                          </a:solidFill>
                          <a:effectLst/>
                          <a:latin typeface="Calibri" panose="020F0502020204030204" pitchFamily="34" charset="0"/>
                        </a:rPr>
                        <a:t>52.5</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solidFill>
                      <a:srgbClr val="B7E0C4"/>
                    </a:solidFill>
                  </a:tcPr>
                </a:tc>
                <a:tc>
                  <a:txBody>
                    <a:bodyPr/>
                    <a:lstStyle/>
                    <a:p>
                      <a:pPr algn="ctr" rtl="0" fontAlgn="ctr"/>
                      <a:r>
                        <a:rPr lang="en-US" sz="1400" b="0" i="0" u="none" strike="noStrike">
                          <a:solidFill>
                            <a:srgbClr val="000000"/>
                          </a:solidFill>
                          <a:effectLst/>
                          <a:latin typeface="Calibri" panose="020F0502020204030204" pitchFamily="34" charset="0"/>
                        </a:rPr>
                        <a:t>25.7</a:t>
                      </a:r>
                    </a:p>
                  </a:txBody>
                  <a:tcPr marL="6350" marR="6350" marT="6350" marB="0" anchor="ctr">
                    <a:lnL>
                      <a:noFill/>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solidFill>
                      <a:srgbClr val="DEF0E5"/>
                    </a:solidFill>
                  </a:tcPr>
                </a:tc>
                <a:tc>
                  <a:txBody>
                    <a:bodyPr/>
                    <a:lstStyle/>
                    <a:p>
                      <a:pPr algn="ctr" rtl="0" fontAlgn="ctr"/>
                      <a:r>
                        <a:rPr lang="en-US" sz="1400" b="0" i="0" u="none" strike="noStrike">
                          <a:solidFill>
                            <a:srgbClr val="000000"/>
                          </a:solidFill>
                          <a:effectLst/>
                          <a:latin typeface="Calibri" panose="020F0502020204030204" pitchFamily="34" charset="0"/>
                        </a:rPr>
                        <a:t>160.4</a:t>
                      </a:r>
                    </a:p>
                  </a:txBody>
                  <a:tcPr marL="6350" marR="6350" marT="6350" marB="0" anchor="ctr">
                    <a:lnL w="12700" cap="flat" cmpd="sng" algn="ctr">
                      <a:solidFill>
                        <a:srgbClr val="A6A6A6"/>
                      </a:solidFill>
                      <a:prstDash val="solid"/>
                      <a:round/>
                      <a:headEnd type="none" w="med" len="med"/>
                      <a:tailEnd type="none" w="med" len="med"/>
                    </a:lnL>
                    <a:lnR>
                      <a:noFill/>
                    </a:lnR>
                    <a:lnT>
                      <a:noFill/>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559309206"/>
                  </a:ext>
                </a:extLst>
              </a:tr>
              <a:tr h="319750">
                <a:tc>
                  <a:txBody>
                    <a:bodyPr/>
                    <a:lstStyle/>
                    <a:p>
                      <a:pPr algn="r" rtl="0" fontAlgn="b"/>
                      <a:r>
                        <a:rPr lang="en-US" sz="1400" b="1" i="0" u="none" strike="noStrike" dirty="0">
                          <a:solidFill>
                            <a:srgbClr val="000000"/>
                          </a:solidFill>
                          <a:effectLst/>
                          <a:latin typeface="Calibri" panose="020F0502020204030204" pitchFamily="34" charset="0"/>
                        </a:rPr>
                        <a:t>TOTAL</a:t>
                      </a:r>
                    </a:p>
                  </a:txBody>
                  <a:tcPr marL="6350" marT="6350" marB="0" anchor="b">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44.3</a:t>
                      </a:r>
                    </a:p>
                  </a:txBody>
                  <a:tcPr marL="6350" marR="6350" marT="6350"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125.4</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311.0</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318.9</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178.9</a:t>
                      </a:r>
                    </a:p>
                  </a:txBody>
                  <a:tcPr marL="6350" marR="6350" marT="6350"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dirty="0">
                          <a:solidFill>
                            <a:srgbClr val="000000"/>
                          </a:solidFill>
                          <a:effectLst/>
                          <a:latin typeface="Calibri" panose="020F0502020204030204" pitchFamily="34" charset="0"/>
                        </a:rPr>
                        <a:t>978.6</a:t>
                      </a:r>
                    </a:p>
                  </a:txBody>
                  <a:tcPr marL="6350" marR="6350" marT="6350"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a:noFill/>
                    </a:lnB>
                  </a:tcPr>
                </a:tc>
                <a:extLst>
                  <a:ext uri="{0D108BD9-81ED-4DB2-BD59-A6C34878D82A}">
                    <a16:rowId xmlns:a16="http://schemas.microsoft.com/office/drawing/2014/main" val="1174782451"/>
                  </a:ext>
                </a:extLst>
              </a:tr>
            </a:tbl>
          </a:graphicData>
        </a:graphic>
      </p:graphicFrame>
      <p:sp>
        <p:nvSpPr>
          <p:cNvPr id="10" name="Rectangle 9">
            <a:extLst>
              <a:ext uri="{FF2B5EF4-FFF2-40B4-BE49-F238E27FC236}">
                <a16:creationId xmlns:a16="http://schemas.microsoft.com/office/drawing/2014/main" id="{5C467D11-D753-49A2-BF98-989802DEBC2F}"/>
              </a:ext>
            </a:extLst>
          </p:cNvPr>
          <p:cNvSpPr/>
          <p:nvPr/>
        </p:nvSpPr>
        <p:spPr>
          <a:xfrm>
            <a:off x="5606143" y="4822371"/>
            <a:ext cx="3091543" cy="65314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014118D-8D9A-4C4B-9D13-A0C9BE6E3DC7}"/>
              </a:ext>
            </a:extLst>
          </p:cNvPr>
          <p:cNvSpPr/>
          <p:nvPr/>
        </p:nvSpPr>
        <p:spPr>
          <a:xfrm>
            <a:off x="7151915" y="4495800"/>
            <a:ext cx="1545772" cy="326571"/>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3E7F399-3FCB-4A81-A08D-899F82C7F805}"/>
              </a:ext>
            </a:extLst>
          </p:cNvPr>
          <p:cNvSpPr txBox="1"/>
          <p:nvPr/>
        </p:nvSpPr>
        <p:spPr>
          <a:xfrm>
            <a:off x="1864179" y="2196837"/>
            <a:ext cx="7726136" cy="646331"/>
          </a:xfrm>
          <a:prstGeom prst="rect">
            <a:avLst/>
          </a:prstGeom>
          <a:solidFill>
            <a:schemeClr val="bg1">
              <a:lumMod val="95000"/>
            </a:schemeClr>
          </a:solidFill>
          <a:ln>
            <a:solidFill>
              <a:schemeClr val="tx1"/>
            </a:solidFill>
          </a:ln>
        </p:spPr>
        <p:txBody>
          <a:bodyPr wrap="square">
            <a:spAutoFit/>
          </a:bodyPr>
          <a:lstStyle/>
          <a:p>
            <a:pPr marL="0" indent="0">
              <a:buNone/>
            </a:pPr>
            <a:r>
              <a:rPr lang="en-US" sz="1800" b="1" dirty="0"/>
              <a:t>Total Medicare Std Payment Amount = </a:t>
            </a:r>
          </a:p>
          <a:p>
            <a:pPr marL="0" indent="0">
              <a:buNone/>
            </a:pPr>
            <a:r>
              <a:rPr lang="en-US" sz="1800" b="1" dirty="0"/>
              <a:t>Sum for each segment (Number of Beneficiaries * Average Payment Amount)</a:t>
            </a:r>
          </a:p>
        </p:txBody>
      </p:sp>
    </p:spTree>
    <p:extLst>
      <p:ext uri="{BB962C8B-B14F-4D97-AF65-F5344CB8AC3E}">
        <p14:creationId xmlns:p14="http://schemas.microsoft.com/office/powerpoint/2010/main" val="107870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76BC-3BE0-4A6C-9111-509799827845}"/>
              </a:ext>
            </a:extLst>
          </p:cNvPr>
          <p:cNvSpPr>
            <a:spLocks noGrp="1"/>
          </p:cNvSpPr>
          <p:nvPr>
            <p:ph type="title"/>
          </p:nvPr>
        </p:nvSpPr>
        <p:spPr/>
        <p:txBody>
          <a:bodyPr/>
          <a:lstStyle/>
          <a:p>
            <a:r>
              <a:rPr lang="en-US" dirty="0"/>
              <a:t>Cross-tabulation of Both Segmentations – Oncologists</a:t>
            </a:r>
          </a:p>
        </p:txBody>
      </p:sp>
      <p:sp>
        <p:nvSpPr>
          <p:cNvPr id="3" name="Footer Placeholder 2">
            <a:extLst>
              <a:ext uri="{FF2B5EF4-FFF2-40B4-BE49-F238E27FC236}">
                <a16:creationId xmlns:a16="http://schemas.microsoft.com/office/drawing/2014/main" id="{F25C02E2-8132-4952-8CE6-305D832B17BF}"/>
              </a:ext>
            </a:extLst>
          </p:cNvPr>
          <p:cNvSpPr>
            <a:spLocks noGrp="1"/>
          </p:cNvSpPr>
          <p:nvPr>
            <p:ph type="ftr" sz="quarter" idx="11"/>
          </p:nvPr>
        </p:nvSpPr>
        <p:spPr/>
        <p:txBody>
          <a:bodyPr/>
          <a:lstStyle/>
          <a:p>
            <a:r>
              <a:rPr lang="en-US" dirty="0"/>
              <a:t>Oncology specialties considered for analysis includes Radiation Oncology, Hematology-Oncology, Medical Oncology, Gynecological Oncology and Surgical Oncology</a:t>
            </a:r>
          </a:p>
        </p:txBody>
      </p:sp>
      <p:sp>
        <p:nvSpPr>
          <p:cNvPr id="4" name="Text Placeholder 3">
            <a:extLst>
              <a:ext uri="{FF2B5EF4-FFF2-40B4-BE49-F238E27FC236}">
                <a16:creationId xmlns:a16="http://schemas.microsoft.com/office/drawing/2014/main" id="{CC8EEE26-02E8-4917-AD78-C9440E3AE2AB}"/>
              </a:ext>
            </a:extLst>
          </p:cNvPr>
          <p:cNvSpPr>
            <a:spLocks noGrp="1"/>
          </p:cNvSpPr>
          <p:nvPr>
            <p:ph type="body" sz="quarter" idx="12"/>
          </p:nvPr>
        </p:nvSpPr>
        <p:spPr/>
        <p:txBody>
          <a:bodyPr/>
          <a:lstStyle/>
          <a:p>
            <a:r>
              <a:rPr lang="en-US" sz="2000" dirty="0"/>
              <a:t>For an oncology product launch, client should prioritize providers that fall under (BSegment4, PSegment3), (BSegment2, PSegment4) and (BSegment3, PSegment1) as these doctors receive highest Medicare Amounts</a:t>
            </a:r>
          </a:p>
        </p:txBody>
      </p:sp>
      <p:sp>
        <p:nvSpPr>
          <p:cNvPr id="5" name="Text Placeholder 4">
            <a:extLst>
              <a:ext uri="{FF2B5EF4-FFF2-40B4-BE49-F238E27FC236}">
                <a16:creationId xmlns:a16="http://schemas.microsoft.com/office/drawing/2014/main" id="{A2486F61-4A1B-4D08-851D-80F21F72E8F6}"/>
              </a:ext>
            </a:extLst>
          </p:cNvPr>
          <p:cNvSpPr>
            <a:spLocks noGrp="1"/>
          </p:cNvSpPr>
          <p:nvPr>
            <p:ph type="body" sz="quarter" idx="13"/>
          </p:nvPr>
        </p:nvSpPr>
        <p:spPr/>
        <p:txBody>
          <a:bodyPr/>
          <a:lstStyle/>
          <a:p>
            <a:r>
              <a:rPr lang="en-US" sz="1800" dirty="0"/>
              <a:t>Previous cross tabulation can further be filtered using “</a:t>
            </a:r>
            <a:r>
              <a:rPr lang="en-US" sz="1800" dirty="0" err="1"/>
              <a:t>Rndrng_Prvdr_Type</a:t>
            </a:r>
            <a:r>
              <a:rPr lang="en-US" sz="1800" dirty="0"/>
              <a:t>” variable to identify providers with an Oncology practice</a:t>
            </a:r>
          </a:p>
          <a:p>
            <a:r>
              <a:rPr lang="en-US" sz="1800" dirty="0"/>
              <a:t>If the oncology product has a premium pricing, then the client should focus on targeting the providers under (BSegment3, PSegment1) as providers in this segment receive higher average Medicare payments and thus may be more inclined to prescribing high priced brands</a:t>
            </a:r>
          </a:p>
        </p:txBody>
      </p:sp>
      <p:graphicFrame>
        <p:nvGraphicFramePr>
          <p:cNvPr id="7" name="Table 6">
            <a:extLst>
              <a:ext uri="{FF2B5EF4-FFF2-40B4-BE49-F238E27FC236}">
                <a16:creationId xmlns:a16="http://schemas.microsoft.com/office/drawing/2014/main" id="{D0B046E5-E2E3-4043-9237-02F900DE0B0C}"/>
              </a:ext>
            </a:extLst>
          </p:cNvPr>
          <p:cNvGraphicFramePr>
            <a:graphicFrameLocks noGrp="1"/>
          </p:cNvGraphicFramePr>
          <p:nvPr>
            <p:extLst>
              <p:ext uri="{D42A27DB-BD31-4B8C-83A1-F6EECF244321}">
                <p14:modId xmlns:p14="http://schemas.microsoft.com/office/powerpoint/2010/main" val="171423449"/>
              </p:ext>
            </p:extLst>
          </p:nvPr>
        </p:nvGraphicFramePr>
        <p:xfrm>
          <a:off x="152400" y="3420381"/>
          <a:ext cx="11658602" cy="2492375"/>
        </p:xfrm>
        <a:graphic>
          <a:graphicData uri="http://schemas.openxmlformats.org/drawingml/2006/table">
            <a:tbl>
              <a:tblPr/>
              <a:tblGrid>
                <a:gridCol w="2387906">
                  <a:extLst>
                    <a:ext uri="{9D8B030D-6E8A-4147-A177-3AD203B41FA5}">
                      <a16:colId xmlns:a16="http://schemas.microsoft.com/office/drawing/2014/main" val="291357606"/>
                    </a:ext>
                  </a:extLst>
                </a:gridCol>
                <a:gridCol w="1545116">
                  <a:extLst>
                    <a:ext uri="{9D8B030D-6E8A-4147-A177-3AD203B41FA5}">
                      <a16:colId xmlns:a16="http://schemas.microsoft.com/office/drawing/2014/main" val="1818915168"/>
                    </a:ext>
                  </a:extLst>
                </a:gridCol>
                <a:gridCol w="1545116">
                  <a:extLst>
                    <a:ext uri="{9D8B030D-6E8A-4147-A177-3AD203B41FA5}">
                      <a16:colId xmlns:a16="http://schemas.microsoft.com/office/drawing/2014/main" val="1870495600"/>
                    </a:ext>
                  </a:extLst>
                </a:gridCol>
                <a:gridCol w="1545116">
                  <a:extLst>
                    <a:ext uri="{9D8B030D-6E8A-4147-A177-3AD203B41FA5}">
                      <a16:colId xmlns:a16="http://schemas.microsoft.com/office/drawing/2014/main" val="3701368822"/>
                    </a:ext>
                  </a:extLst>
                </a:gridCol>
                <a:gridCol w="1545116">
                  <a:extLst>
                    <a:ext uri="{9D8B030D-6E8A-4147-A177-3AD203B41FA5}">
                      <a16:colId xmlns:a16="http://schemas.microsoft.com/office/drawing/2014/main" val="1326871365"/>
                    </a:ext>
                  </a:extLst>
                </a:gridCol>
                <a:gridCol w="1545116">
                  <a:extLst>
                    <a:ext uri="{9D8B030D-6E8A-4147-A177-3AD203B41FA5}">
                      <a16:colId xmlns:a16="http://schemas.microsoft.com/office/drawing/2014/main" val="2722476683"/>
                    </a:ext>
                  </a:extLst>
                </a:gridCol>
                <a:gridCol w="1545116">
                  <a:extLst>
                    <a:ext uri="{9D8B030D-6E8A-4147-A177-3AD203B41FA5}">
                      <a16:colId xmlns:a16="http://schemas.microsoft.com/office/drawing/2014/main" val="1381368366"/>
                    </a:ext>
                  </a:extLst>
                </a:gridCol>
              </a:tblGrid>
              <a:tr h="583723">
                <a:tc>
                  <a:txBody>
                    <a:bodyPr/>
                    <a:lstStyle/>
                    <a:p>
                      <a:pPr algn="r" rtl="0" fontAlgn="ctr"/>
                      <a:r>
                        <a:rPr lang="en-US" sz="1400" b="0" i="0" u="none" strike="noStrike" dirty="0">
                          <a:solidFill>
                            <a:srgbClr val="000000"/>
                          </a:solidFill>
                          <a:effectLst/>
                          <a:latin typeface="Calibri" panose="020F0502020204030204" pitchFamily="34" charset="0"/>
                        </a:rPr>
                        <a:t>Total Medicare Std Payment Amount (in </a:t>
                      </a:r>
                      <a:r>
                        <a:rPr lang="en-US" sz="1400" b="0" i="0" u="none" strike="noStrike" dirty="0" err="1">
                          <a:solidFill>
                            <a:srgbClr val="000000"/>
                          </a:solidFill>
                          <a:effectLst/>
                          <a:latin typeface="Calibri" panose="020F0502020204030204" pitchFamily="34" charset="0"/>
                        </a:rPr>
                        <a:t>mn</a:t>
                      </a:r>
                      <a:r>
                        <a:rPr lang="en-US" sz="1400" b="0" i="0" u="none" strike="noStrike" dirty="0">
                          <a:solidFill>
                            <a:srgbClr val="000000"/>
                          </a:solidFill>
                          <a:effectLst/>
                          <a:latin typeface="Calibri" panose="020F0502020204030204" pitchFamily="34" charset="0"/>
                        </a:rPr>
                        <a:t>, $)</a:t>
                      </a:r>
                    </a:p>
                  </a:txBody>
                  <a:tcPr marL="6350" marT="6350" marB="0" anchor="ctr">
                    <a:lnL>
                      <a:noFill/>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PaymentSegment1</a:t>
                      </a:r>
                    </a:p>
                  </a:txBody>
                  <a:tcPr marL="6350" marR="6350" marT="6350" marB="0" anchor="ctr">
                    <a:lnL w="12700" cap="flat" cmpd="sng" algn="ctr">
                      <a:solidFill>
                        <a:srgbClr val="A6A6A6"/>
                      </a:solidFill>
                      <a:prstDash val="solid"/>
                      <a:round/>
                      <a:headEnd type="none" w="med" len="med"/>
                      <a:tailEnd type="none" w="med" len="med"/>
                    </a:lnL>
                    <a:lnR>
                      <a:noFill/>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PaymentSegment2</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PaymentSegment3</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PaymentSegment4</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PaymentSegment5</a:t>
                      </a:r>
                    </a:p>
                  </a:txBody>
                  <a:tcPr marL="6350" marR="6350" marT="6350" marB="0" anchor="ctr">
                    <a:lnL>
                      <a:noFill/>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TOTAL</a:t>
                      </a:r>
                    </a:p>
                  </a:txBody>
                  <a:tcPr marL="6350" marR="6350" marT="6350" marB="0" anchor="ctr">
                    <a:lnL w="12700" cap="flat" cmpd="sng" algn="ctr">
                      <a:solidFill>
                        <a:srgbClr val="A6A6A6"/>
                      </a:solidFill>
                      <a:prstDash val="solid"/>
                      <a:round/>
                      <a:headEnd type="none" w="med" len="med"/>
                      <a:tailEnd type="none" w="med" len="med"/>
                    </a:lnL>
                    <a:lnR>
                      <a:noFill/>
                    </a:lnR>
                    <a:lnT>
                      <a:noFill/>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03093036"/>
                  </a:ext>
                </a:extLst>
              </a:tr>
              <a:tr h="316682">
                <a:tc>
                  <a:txBody>
                    <a:bodyPr/>
                    <a:lstStyle/>
                    <a:p>
                      <a:pPr algn="r" rtl="0" fontAlgn="b"/>
                      <a:r>
                        <a:rPr lang="en-US" sz="1400" b="0" i="0" u="none" strike="noStrike" dirty="0">
                          <a:solidFill>
                            <a:srgbClr val="000000"/>
                          </a:solidFill>
                          <a:effectLst/>
                          <a:latin typeface="Calibri" panose="020F0502020204030204" pitchFamily="34" charset="0"/>
                        </a:rPr>
                        <a:t>BeneficiarySegment1</a:t>
                      </a:r>
                    </a:p>
                  </a:txBody>
                  <a:tcPr marL="6350" marT="6350" marB="0" anchor="b">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dirty="0">
                          <a:solidFill>
                            <a:srgbClr val="000000"/>
                          </a:solidFill>
                          <a:effectLst/>
                          <a:latin typeface="Calibri" panose="020F0502020204030204" pitchFamily="34" charset="0"/>
                        </a:rPr>
                        <a:t>0.0</a:t>
                      </a:r>
                    </a:p>
                  </a:txBody>
                  <a:tcPr marL="6350" marR="6350" marT="6350"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a:noFill/>
                    </a:lnB>
                    <a:solidFill>
                      <a:srgbClr val="FCFCFF"/>
                    </a:solidFill>
                  </a:tcPr>
                </a:tc>
                <a:tc>
                  <a:txBody>
                    <a:bodyPr/>
                    <a:lstStyle/>
                    <a:p>
                      <a:pPr algn="ctr" rtl="0" fontAlgn="ctr"/>
                      <a:r>
                        <a:rPr lang="en-US" sz="1400" b="0" i="0" u="none" strike="noStrike">
                          <a:solidFill>
                            <a:srgbClr val="000000"/>
                          </a:solidFill>
                          <a:effectLst/>
                          <a:latin typeface="Calibri" panose="020F0502020204030204" pitchFamily="34" charset="0"/>
                        </a:rPr>
                        <a:t>0.8</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solidFill>
                      <a:srgbClr val="E0F1E7"/>
                    </a:solidFill>
                  </a:tcPr>
                </a:tc>
                <a:tc>
                  <a:txBody>
                    <a:bodyPr/>
                    <a:lstStyle/>
                    <a:p>
                      <a:pPr algn="ctr" rtl="0" fontAlgn="ctr"/>
                      <a:r>
                        <a:rPr lang="en-US" sz="1400" b="0" i="0" u="none" strike="noStrike">
                          <a:solidFill>
                            <a:srgbClr val="000000"/>
                          </a:solidFill>
                          <a:effectLst/>
                          <a:latin typeface="Calibri" panose="020F0502020204030204" pitchFamily="34" charset="0"/>
                        </a:rPr>
                        <a:t>0.0</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solidFill>
                      <a:srgbClr val="FCFCFF"/>
                    </a:solidFill>
                  </a:tcPr>
                </a:tc>
                <a:tc>
                  <a:txBody>
                    <a:bodyPr/>
                    <a:lstStyle/>
                    <a:p>
                      <a:pPr algn="ctr" rtl="0" fontAlgn="ctr"/>
                      <a:r>
                        <a:rPr lang="en-US" sz="1400" b="0" i="0" u="none" strike="noStrike">
                          <a:solidFill>
                            <a:srgbClr val="000000"/>
                          </a:solidFill>
                          <a:effectLst/>
                          <a:latin typeface="Calibri" panose="020F0502020204030204" pitchFamily="34" charset="0"/>
                        </a:rPr>
                        <a:t>1.9</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solidFill>
                      <a:srgbClr val="B5DFC1"/>
                    </a:solidFill>
                  </a:tcPr>
                </a:tc>
                <a:tc>
                  <a:txBody>
                    <a:bodyPr/>
                    <a:lstStyle/>
                    <a:p>
                      <a:pPr algn="ctr" rtl="0" fontAlgn="ctr"/>
                      <a:r>
                        <a:rPr lang="en-US" sz="1400" b="0" i="0" u="none" strike="noStrike">
                          <a:solidFill>
                            <a:srgbClr val="000000"/>
                          </a:solidFill>
                          <a:effectLst/>
                          <a:latin typeface="Calibri" panose="020F0502020204030204" pitchFamily="34" charset="0"/>
                        </a:rPr>
                        <a:t>1.7</a:t>
                      </a:r>
                    </a:p>
                  </a:txBody>
                  <a:tcPr marL="6350" marR="6350" marT="6350"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solidFill>
                      <a:srgbClr val="BDE3C8"/>
                    </a:solidFill>
                  </a:tcPr>
                </a:tc>
                <a:tc>
                  <a:txBody>
                    <a:bodyPr/>
                    <a:lstStyle/>
                    <a:p>
                      <a:pPr algn="ctr" rtl="0" fontAlgn="ctr"/>
                      <a:r>
                        <a:rPr lang="en-US" sz="1400" b="0" i="0" u="none" strike="noStrike">
                          <a:solidFill>
                            <a:srgbClr val="000000"/>
                          </a:solidFill>
                          <a:effectLst/>
                          <a:latin typeface="Calibri" panose="020F0502020204030204" pitchFamily="34" charset="0"/>
                        </a:rPr>
                        <a:t>4.4</a:t>
                      </a:r>
                    </a:p>
                  </a:txBody>
                  <a:tcPr marL="6350" marR="6350" marT="6350"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a:noFill/>
                    </a:lnB>
                  </a:tcPr>
                </a:tc>
                <a:extLst>
                  <a:ext uri="{0D108BD9-81ED-4DB2-BD59-A6C34878D82A}">
                    <a16:rowId xmlns:a16="http://schemas.microsoft.com/office/drawing/2014/main" val="1484956320"/>
                  </a:ext>
                </a:extLst>
              </a:tr>
              <a:tr h="316682">
                <a:tc>
                  <a:txBody>
                    <a:bodyPr/>
                    <a:lstStyle/>
                    <a:p>
                      <a:pPr algn="r" rtl="0" fontAlgn="b"/>
                      <a:r>
                        <a:rPr lang="en-US" sz="1400" b="0" i="0" u="none" strike="noStrike">
                          <a:solidFill>
                            <a:srgbClr val="000000"/>
                          </a:solidFill>
                          <a:effectLst/>
                          <a:latin typeface="Calibri" panose="020F0502020204030204" pitchFamily="34" charset="0"/>
                        </a:rPr>
                        <a:t>BeneficiarySegment2</a:t>
                      </a:r>
                    </a:p>
                  </a:txBody>
                  <a:tcPr marL="6350" marT="6350" marB="0" anchor="b">
                    <a:lnL>
                      <a:noFill/>
                    </a:lnL>
                    <a:lnR w="1270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0.0</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solidFill>
                      <a:srgbClr val="FCFCFF"/>
                    </a:solidFill>
                  </a:tcPr>
                </a:tc>
                <a:tc>
                  <a:txBody>
                    <a:bodyPr/>
                    <a:lstStyle/>
                    <a:p>
                      <a:pPr algn="ctr" rtl="0" fontAlgn="ctr"/>
                      <a:r>
                        <a:rPr lang="en-US" sz="1400" b="0" i="0" u="none" strike="noStrike">
                          <a:solidFill>
                            <a:srgbClr val="000000"/>
                          </a:solidFill>
                          <a:effectLst/>
                          <a:latin typeface="Calibri" panose="020F0502020204030204" pitchFamily="34" charset="0"/>
                        </a:rPr>
                        <a:t>0.3</a:t>
                      </a:r>
                    </a:p>
                  </a:txBody>
                  <a:tcPr marL="6350" marR="6350" marT="6350" marB="0" anchor="ctr">
                    <a:lnL>
                      <a:noFill/>
                    </a:lnL>
                    <a:lnR>
                      <a:noFill/>
                    </a:lnR>
                    <a:lnT>
                      <a:noFill/>
                    </a:lnT>
                    <a:lnB>
                      <a:noFill/>
                    </a:lnB>
                    <a:solidFill>
                      <a:srgbClr val="F0F7F5"/>
                    </a:solidFill>
                  </a:tcPr>
                </a:tc>
                <a:tc>
                  <a:txBody>
                    <a:bodyPr/>
                    <a:lstStyle/>
                    <a:p>
                      <a:pPr algn="ctr" rtl="0" fontAlgn="ctr"/>
                      <a:r>
                        <a:rPr lang="en-US" sz="1400" b="0" i="0" u="none" strike="noStrike">
                          <a:solidFill>
                            <a:srgbClr val="000000"/>
                          </a:solidFill>
                          <a:effectLst/>
                          <a:latin typeface="Calibri" panose="020F0502020204030204" pitchFamily="34" charset="0"/>
                        </a:rPr>
                        <a:t>2.0</a:t>
                      </a:r>
                    </a:p>
                  </a:txBody>
                  <a:tcPr marL="6350" marR="6350" marT="6350" marB="0" anchor="ctr">
                    <a:lnL>
                      <a:noFill/>
                    </a:lnL>
                    <a:lnR>
                      <a:noFill/>
                    </a:lnR>
                    <a:lnT>
                      <a:noFill/>
                    </a:lnT>
                    <a:lnB>
                      <a:noFill/>
                    </a:lnB>
                    <a:solidFill>
                      <a:srgbClr val="B2DEBF"/>
                    </a:solidFill>
                  </a:tcPr>
                </a:tc>
                <a:tc>
                  <a:txBody>
                    <a:bodyPr/>
                    <a:lstStyle/>
                    <a:p>
                      <a:pPr algn="ctr" rtl="0" fontAlgn="ctr"/>
                      <a:r>
                        <a:rPr lang="en-US" sz="1400" b="1" i="0" u="none" strike="noStrike">
                          <a:solidFill>
                            <a:srgbClr val="000000"/>
                          </a:solidFill>
                          <a:effectLst/>
                          <a:latin typeface="Calibri" panose="020F0502020204030204" pitchFamily="34" charset="0"/>
                        </a:rPr>
                        <a:t>2.9</a:t>
                      </a:r>
                    </a:p>
                  </a:txBody>
                  <a:tcPr marL="6350" marR="6350" marT="6350" marB="0" anchor="ctr">
                    <a:lnL>
                      <a:noFill/>
                    </a:lnL>
                    <a:lnR>
                      <a:noFill/>
                    </a:lnR>
                    <a:lnT>
                      <a:noFill/>
                    </a:lnT>
                    <a:lnB>
                      <a:noFill/>
                    </a:lnB>
                    <a:solidFill>
                      <a:srgbClr val="8FD0A1"/>
                    </a:solidFill>
                  </a:tcPr>
                </a:tc>
                <a:tc>
                  <a:txBody>
                    <a:bodyPr/>
                    <a:lstStyle/>
                    <a:p>
                      <a:pPr algn="ctr" rtl="0" fontAlgn="ctr"/>
                      <a:r>
                        <a:rPr lang="en-US" sz="1400" b="0" i="0" u="none" strike="noStrike">
                          <a:solidFill>
                            <a:srgbClr val="000000"/>
                          </a:solidFill>
                          <a:effectLst/>
                          <a:latin typeface="Calibri" panose="020F0502020204030204" pitchFamily="34" charset="0"/>
                        </a:rPr>
                        <a:t>1.0</a:t>
                      </a:r>
                    </a:p>
                  </a:txBody>
                  <a:tcPr marL="6350" marR="6350" marT="6350" marB="0" anchor="ctr">
                    <a:lnL>
                      <a:noFill/>
                    </a:lnL>
                    <a:lnR w="12700" cap="flat" cmpd="sng" algn="ctr">
                      <a:solidFill>
                        <a:srgbClr val="A6A6A6"/>
                      </a:solidFill>
                      <a:prstDash val="solid"/>
                      <a:round/>
                      <a:headEnd type="none" w="med" len="med"/>
                      <a:tailEnd type="none" w="med" len="med"/>
                    </a:lnR>
                    <a:lnT>
                      <a:noFill/>
                    </a:lnT>
                    <a:lnB>
                      <a:noFill/>
                    </a:lnB>
                    <a:solidFill>
                      <a:srgbClr val="D7EDE0"/>
                    </a:solidFill>
                  </a:tcPr>
                </a:tc>
                <a:tc>
                  <a:txBody>
                    <a:bodyPr/>
                    <a:lstStyle/>
                    <a:p>
                      <a:pPr algn="ctr" rtl="0" fontAlgn="ctr"/>
                      <a:r>
                        <a:rPr lang="en-US" sz="1400" b="0" i="0" u="none" strike="noStrike">
                          <a:solidFill>
                            <a:srgbClr val="000000"/>
                          </a:solidFill>
                          <a:effectLst/>
                          <a:latin typeface="Calibri" panose="020F0502020204030204" pitchFamily="34" charset="0"/>
                        </a:rPr>
                        <a:t>6.2</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3785123"/>
                  </a:ext>
                </a:extLst>
              </a:tr>
              <a:tr h="316682">
                <a:tc>
                  <a:txBody>
                    <a:bodyPr/>
                    <a:lstStyle/>
                    <a:p>
                      <a:pPr algn="r" rtl="0" fontAlgn="b"/>
                      <a:r>
                        <a:rPr lang="en-US" sz="1400" b="0" i="0" u="none" strike="noStrike">
                          <a:solidFill>
                            <a:srgbClr val="000000"/>
                          </a:solidFill>
                          <a:effectLst/>
                          <a:latin typeface="Calibri" panose="020F0502020204030204" pitchFamily="34" charset="0"/>
                        </a:rPr>
                        <a:t>BeneficiarySegment3</a:t>
                      </a:r>
                    </a:p>
                  </a:txBody>
                  <a:tcPr marL="6350" marT="6350" marB="0" anchor="b">
                    <a:lnL>
                      <a:noFill/>
                    </a:lnL>
                    <a:lnR w="1270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400" b="1" i="0" u="none" strike="noStrike" dirty="0">
                          <a:solidFill>
                            <a:srgbClr val="000000"/>
                          </a:solidFill>
                          <a:effectLst/>
                          <a:latin typeface="Calibri" panose="020F0502020204030204" pitchFamily="34" charset="0"/>
                        </a:rPr>
                        <a:t>2.9</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solidFill>
                      <a:srgbClr val="91D1A3"/>
                    </a:solidFill>
                  </a:tcPr>
                </a:tc>
                <a:tc>
                  <a:txBody>
                    <a:bodyPr/>
                    <a:lstStyle/>
                    <a:p>
                      <a:pPr algn="ctr" rtl="0" fontAlgn="ctr"/>
                      <a:r>
                        <a:rPr lang="en-US" sz="1400" b="0" i="0" u="none" strike="noStrike">
                          <a:solidFill>
                            <a:srgbClr val="000000"/>
                          </a:solidFill>
                          <a:effectLst/>
                          <a:latin typeface="Calibri" panose="020F0502020204030204" pitchFamily="34" charset="0"/>
                        </a:rPr>
                        <a:t>1.4</a:t>
                      </a:r>
                    </a:p>
                  </a:txBody>
                  <a:tcPr marL="6350" marR="6350" marT="6350" marB="0" anchor="ctr">
                    <a:lnL>
                      <a:noFill/>
                    </a:lnL>
                    <a:lnR>
                      <a:noFill/>
                    </a:lnR>
                    <a:lnT>
                      <a:noFill/>
                    </a:lnT>
                    <a:lnB>
                      <a:noFill/>
                    </a:lnB>
                    <a:solidFill>
                      <a:srgbClr val="C9E8D3"/>
                    </a:solidFill>
                  </a:tcPr>
                </a:tc>
                <a:tc>
                  <a:txBody>
                    <a:bodyPr/>
                    <a:lstStyle/>
                    <a:p>
                      <a:pPr algn="ctr" rtl="0" fontAlgn="ctr"/>
                      <a:r>
                        <a:rPr lang="en-US" sz="1400" b="0" i="0" u="none" strike="noStrike" dirty="0">
                          <a:solidFill>
                            <a:srgbClr val="000000"/>
                          </a:solidFill>
                          <a:effectLst/>
                          <a:latin typeface="Calibri" panose="020F0502020204030204" pitchFamily="34" charset="0"/>
                        </a:rPr>
                        <a:t>1.6</a:t>
                      </a:r>
                    </a:p>
                  </a:txBody>
                  <a:tcPr marL="6350" marR="6350" marT="6350" marB="0" anchor="ctr">
                    <a:lnL>
                      <a:noFill/>
                    </a:lnL>
                    <a:lnR>
                      <a:noFill/>
                    </a:lnR>
                    <a:lnT>
                      <a:noFill/>
                    </a:lnT>
                    <a:lnB>
                      <a:noFill/>
                    </a:lnB>
                    <a:solidFill>
                      <a:srgbClr val="C2E5CD"/>
                    </a:solidFill>
                  </a:tcPr>
                </a:tc>
                <a:tc>
                  <a:txBody>
                    <a:bodyPr/>
                    <a:lstStyle/>
                    <a:p>
                      <a:pPr algn="ctr" rtl="0" fontAlgn="ctr"/>
                      <a:r>
                        <a:rPr lang="en-US" sz="1400" b="0" i="0" u="none" strike="noStrike" dirty="0">
                          <a:solidFill>
                            <a:srgbClr val="000000"/>
                          </a:solidFill>
                          <a:effectLst/>
                          <a:latin typeface="Calibri" panose="020F0502020204030204" pitchFamily="34" charset="0"/>
                        </a:rPr>
                        <a:t>1.1</a:t>
                      </a:r>
                    </a:p>
                  </a:txBody>
                  <a:tcPr marL="6350" marR="6350" marT="6350" marB="0" anchor="ctr">
                    <a:lnL>
                      <a:noFill/>
                    </a:lnL>
                    <a:lnR>
                      <a:noFill/>
                    </a:lnR>
                    <a:lnT>
                      <a:noFill/>
                    </a:lnT>
                    <a:lnB>
                      <a:noFill/>
                    </a:lnB>
                    <a:solidFill>
                      <a:srgbClr val="D3ECDC"/>
                    </a:solidFill>
                  </a:tcPr>
                </a:tc>
                <a:tc>
                  <a:txBody>
                    <a:bodyPr/>
                    <a:lstStyle/>
                    <a:p>
                      <a:pPr algn="ctr" rtl="0" fontAlgn="ctr"/>
                      <a:r>
                        <a:rPr lang="en-US" sz="1400" b="0" i="0" u="none" strike="noStrike">
                          <a:solidFill>
                            <a:srgbClr val="000000"/>
                          </a:solidFill>
                          <a:effectLst/>
                          <a:latin typeface="Calibri" panose="020F0502020204030204" pitchFamily="34" charset="0"/>
                        </a:rPr>
                        <a:t>0.6</a:t>
                      </a:r>
                    </a:p>
                  </a:txBody>
                  <a:tcPr marL="6350" marR="6350" marT="6350" marB="0" anchor="ctr">
                    <a:lnL>
                      <a:noFill/>
                    </a:lnL>
                    <a:lnR w="12700" cap="flat" cmpd="sng" algn="ctr">
                      <a:solidFill>
                        <a:srgbClr val="A6A6A6"/>
                      </a:solidFill>
                      <a:prstDash val="solid"/>
                      <a:round/>
                      <a:headEnd type="none" w="med" len="med"/>
                      <a:tailEnd type="none" w="med" len="med"/>
                    </a:lnR>
                    <a:lnT>
                      <a:noFill/>
                    </a:lnT>
                    <a:lnB>
                      <a:noFill/>
                    </a:lnB>
                    <a:solidFill>
                      <a:srgbClr val="E8F4EE"/>
                    </a:solidFill>
                  </a:tcPr>
                </a:tc>
                <a:tc>
                  <a:txBody>
                    <a:bodyPr/>
                    <a:lstStyle/>
                    <a:p>
                      <a:pPr algn="ctr" rtl="0" fontAlgn="ctr"/>
                      <a:r>
                        <a:rPr lang="en-US" sz="1400" b="0" i="0" u="none" strike="noStrike">
                          <a:solidFill>
                            <a:srgbClr val="000000"/>
                          </a:solidFill>
                          <a:effectLst/>
                          <a:latin typeface="Calibri" panose="020F0502020204030204" pitchFamily="34" charset="0"/>
                        </a:rPr>
                        <a:t>7.5</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48032902"/>
                  </a:ext>
                </a:extLst>
              </a:tr>
              <a:tr h="316682">
                <a:tc>
                  <a:txBody>
                    <a:bodyPr/>
                    <a:lstStyle/>
                    <a:p>
                      <a:pPr algn="r" rtl="0" fontAlgn="b"/>
                      <a:r>
                        <a:rPr lang="en-US" sz="1400" b="0" i="0" u="none" strike="noStrike">
                          <a:solidFill>
                            <a:srgbClr val="000000"/>
                          </a:solidFill>
                          <a:effectLst/>
                          <a:latin typeface="Calibri" panose="020F0502020204030204" pitchFamily="34" charset="0"/>
                        </a:rPr>
                        <a:t>BeneficiarySegment4</a:t>
                      </a:r>
                    </a:p>
                  </a:txBody>
                  <a:tcPr marL="6350" marT="6350" marB="0" anchor="b">
                    <a:lnL>
                      <a:noFill/>
                    </a:lnL>
                    <a:lnR w="1270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0.6</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solidFill>
                      <a:srgbClr val="E6F4EC"/>
                    </a:solidFill>
                  </a:tcPr>
                </a:tc>
                <a:tc>
                  <a:txBody>
                    <a:bodyPr/>
                    <a:lstStyle/>
                    <a:p>
                      <a:pPr algn="ctr" rtl="0" fontAlgn="ctr"/>
                      <a:r>
                        <a:rPr lang="en-US" sz="1400" b="0" i="0" u="none" strike="noStrike">
                          <a:solidFill>
                            <a:srgbClr val="000000"/>
                          </a:solidFill>
                          <a:effectLst/>
                          <a:latin typeface="Calibri" panose="020F0502020204030204" pitchFamily="34" charset="0"/>
                        </a:rPr>
                        <a:t>1.0</a:t>
                      </a:r>
                    </a:p>
                  </a:txBody>
                  <a:tcPr marL="6350" marR="6350" marT="6350" marB="0" anchor="ctr">
                    <a:lnL>
                      <a:noFill/>
                    </a:lnL>
                    <a:lnR>
                      <a:noFill/>
                    </a:lnR>
                    <a:lnT>
                      <a:noFill/>
                    </a:lnT>
                    <a:lnB>
                      <a:noFill/>
                    </a:lnB>
                    <a:solidFill>
                      <a:srgbClr val="D8EEE0"/>
                    </a:solidFill>
                  </a:tcPr>
                </a:tc>
                <a:tc>
                  <a:txBody>
                    <a:bodyPr/>
                    <a:lstStyle/>
                    <a:p>
                      <a:pPr algn="ctr" rtl="0" fontAlgn="ctr"/>
                      <a:r>
                        <a:rPr lang="en-US" sz="1400" b="1" i="0" u="none" strike="noStrike">
                          <a:solidFill>
                            <a:srgbClr val="000000"/>
                          </a:solidFill>
                          <a:effectLst/>
                          <a:latin typeface="Calibri" panose="020F0502020204030204" pitchFamily="34" charset="0"/>
                        </a:rPr>
                        <a:t>4.1</a:t>
                      </a:r>
                    </a:p>
                  </a:txBody>
                  <a:tcPr marL="6350" marR="6350" marT="6350" marB="0" anchor="ctr">
                    <a:lnL>
                      <a:noFill/>
                    </a:lnL>
                    <a:lnR>
                      <a:noFill/>
                    </a:lnR>
                    <a:lnT>
                      <a:noFill/>
                    </a:lnT>
                    <a:lnB>
                      <a:noFill/>
                    </a:lnB>
                    <a:solidFill>
                      <a:srgbClr val="63BE7B"/>
                    </a:solidFill>
                  </a:tcPr>
                </a:tc>
                <a:tc>
                  <a:txBody>
                    <a:bodyPr/>
                    <a:lstStyle/>
                    <a:p>
                      <a:pPr algn="ctr" rtl="0" fontAlgn="ctr"/>
                      <a:r>
                        <a:rPr lang="en-US" sz="1400" b="0" i="0" u="none" strike="noStrike" dirty="0">
                          <a:solidFill>
                            <a:srgbClr val="000000"/>
                          </a:solidFill>
                          <a:effectLst/>
                          <a:latin typeface="Calibri" panose="020F0502020204030204" pitchFamily="34" charset="0"/>
                        </a:rPr>
                        <a:t>1.9</a:t>
                      </a:r>
                    </a:p>
                  </a:txBody>
                  <a:tcPr marL="6350" marR="6350" marT="6350" marB="0" anchor="ctr">
                    <a:lnL>
                      <a:noFill/>
                    </a:lnL>
                    <a:lnR>
                      <a:noFill/>
                    </a:lnR>
                    <a:lnT>
                      <a:noFill/>
                    </a:lnT>
                    <a:lnB>
                      <a:noFill/>
                    </a:lnB>
                    <a:solidFill>
                      <a:srgbClr val="B4DFC1"/>
                    </a:solidFill>
                  </a:tcPr>
                </a:tc>
                <a:tc>
                  <a:txBody>
                    <a:bodyPr/>
                    <a:lstStyle/>
                    <a:p>
                      <a:pPr algn="ctr" rtl="0" fontAlgn="ctr"/>
                      <a:r>
                        <a:rPr lang="en-US" sz="1400" b="0" i="0" u="none" strike="noStrike">
                          <a:solidFill>
                            <a:srgbClr val="000000"/>
                          </a:solidFill>
                          <a:effectLst/>
                          <a:latin typeface="Calibri" panose="020F0502020204030204" pitchFamily="34" charset="0"/>
                        </a:rPr>
                        <a:t>0.3</a:t>
                      </a:r>
                    </a:p>
                  </a:txBody>
                  <a:tcPr marL="6350" marR="6350" marT="6350" marB="0" anchor="ctr">
                    <a:lnL>
                      <a:noFill/>
                    </a:lnL>
                    <a:lnR w="12700" cap="flat" cmpd="sng" algn="ctr">
                      <a:solidFill>
                        <a:srgbClr val="A6A6A6"/>
                      </a:solidFill>
                      <a:prstDash val="solid"/>
                      <a:round/>
                      <a:headEnd type="none" w="med" len="med"/>
                      <a:tailEnd type="none" w="med" len="med"/>
                    </a:lnR>
                    <a:lnT>
                      <a:noFill/>
                    </a:lnT>
                    <a:lnB>
                      <a:noFill/>
                    </a:lnB>
                    <a:solidFill>
                      <a:srgbClr val="EFF7F4"/>
                    </a:solidFill>
                  </a:tcPr>
                </a:tc>
                <a:tc>
                  <a:txBody>
                    <a:bodyPr/>
                    <a:lstStyle/>
                    <a:p>
                      <a:pPr algn="ctr" rtl="0" fontAlgn="ctr"/>
                      <a:r>
                        <a:rPr lang="en-US" sz="1400" b="0" i="0" u="none" strike="noStrike">
                          <a:solidFill>
                            <a:srgbClr val="000000"/>
                          </a:solidFill>
                          <a:effectLst/>
                          <a:latin typeface="Calibri" panose="020F0502020204030204" pitchFamily="34" charset="0"/>
                        </a:rPr>
                        <a:t>7.9</a:t>
                      </a:r>
                    </a:p>
                  </a:txBody>
                  <a:tcPr marL="6350" marR="6350" marT="6350" marB="0" anchor="ctr">
                    <a:lnL w="12700" cap="flat" cmpd="sng" algn="ctr">
                      <a:solidFill>
                        <a:srgbClr val="A6A6A6"/>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98310294"/>
                  </a:ext>
                </a:extLst>
              </a:tr>
              <a:tr h="325242">
                <a:tc>
                  <a:txBody>
                    <a:bodyPr/>
                    <a:lstStyle/>
                    <a:p>
                      <a:pPr algn="r" rtl="0" fontAlgn="b"/>
                      <a:r>
                        <a:rPr lang="en-US" sz="1400" b="0" i="0" u="none" strike="noStrike">
                          <a:solidFill>
                            <a:srgbClr val="000000"/>
                          </a:solidFill>
                          <a:effectLst/>
                          <a:latin typeface="Calibri" panose="020F0502020204030204" pitchFamily="34" charset="0"/>
                        </a:rPr>
                        <a:t>BeneficiarySegment5</a:t>
                      </a:r>
                    </a:p>
                  </a:txBody>
                  <a:tcPr marL="6350" marT="6350" marB="0" anchor="b">
                    <a:lnL>
                      <a:noFill/>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0.2</a:t>
                      </a:r>
                    </a:p>
                  </a:txBody>
                  <a:tcPr marL="6350" marR="6350" marT="6350" marB="0" anchor="ctr">
                    <a:lnL w="12700" cap="flat" cmpd="sng" algn="ctr">
                      <a:solidFill>
                        <a:srgbClr val="A6A6A6"/>
                      </a:solidFill>
                      <a:prstDash val="solid"/>
                      <a:round/>
                      <a:headEnd type="none" w="med" len="med"/>
                      <a:tailEnd type="none" w="med" len="med"/>
                    </a:lnL>
                    <a:lnR>
                      <a:noFill/>
                    </a:lnR>
                    <a:lnT>
                      <a:noFill/>
                    </a:lnT>
                    <a:lnB w="12700" cap="flat" cmpd="sng" algn="ctr">
                      <a:solidFill>
                        <a:srgbClr val="A6A6A6"/>
                      </a:solidFill>
                      <a:prstDash val="solid"/>
                      <a:round/>
                      <a:headEnd type="none" w="med" len="med"/>
                      <a:tailEnd type="none" w="med" len="med"/>
                    </a:lnB>
                    <a:solidFill>
                      <a:srgbClr val="F7FAFB"/>
                    </a:solidFill>
                  </a:tcPr>
                </a:tc>
                <a:tc>
                  <a:txBody>
                    <a:bodyPr/>
                    <a:lstStyle/>
                    <a:p>
                      <a:pPr algn="ctr" rtl="0" fontAlgn="ctr"/>
                      <a:r>
                        <a:rPr lang="en-US" sz="1400" b="0" i="0" u="none" strike="noStrike">
                          <a:solidFill>
                            <a:srgbClr val="000000"/>
                          </a:solidFill>
                          <a:effectLst/>
                          <a:latin typeface="Calibri" panose="020F0502020204030204" pitchFamily="34" charset="0"/>
                        </a:rPr>
                        <a:t>0.5</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solidFill>
                      <a:srgbClr val="EBF6F1"/>
                    </a:solidFill>
                  </a:tcPr>
                </a:tc>
                <a:tc>
                  <a:txBody>
                    <a:bodyPr/>
                    <a:lstStyle/>
                    <a:p>
                      <a:pPr algn="ctr" rtl="0" fontAlgn="ctr"/>
                      <a:r>
                        <a:rPr lang="en-US" sz="1400" b="0" i="0" u="none" strike="noStrike">
                          <a:solidFill>
                            <a:srgbClr val="000000"/>
                          </a:solidFill>
                          <a:effectLst/>
                          <a:latin typeface="Calibri" panose="020F0502020204030204" pitchFamily="34" charset="0"/>
                        </a:rPr>
                        <a:t>1.7</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solidFill>
                      <a:srgbClr val="BCE2C7"/>
                    </a:solidFill>
                  </a:tcPr>
                </a:tc>
                <a:tc>
                  <a:txBody>
                    <a:bodyPr/>
                    <a:lstStyle/>
                    <a:p>
                      <a:pPr algn="ctr" rtl="0" fontAlgn="ctr"/>
                      <a:r>
                        <a:rPr lang="en-US" sz="1400" b="0" i="0" u="none" strike="noStrike">
                          <a:solidFill>
                            <a:srgbClr val="000000"/>
                          </a:solidFill>
                          <a:effectLst/>
                          <a:latin typeface="Calibri" panose="020F0502020204030204" pitchFamily="34" charset="0"/>
                        </a:rPr>
                        <a:t>1.0</a:t>
                      </a:r>
                    </a:p>
                  </a:txBody>
                  <a:tcPr marL="6350" marR="6350" marT="6350" marB="0" anchor="ctr">
                    <a:lnL>
                      <a:noFill/>
                    </a:lnL>
                    <a:lnR>
                      <a:noFill/>
                    </a:lnR>
                    <a:lnT>
                      <a:noFill/>
                    </a:lnT>
                    <a:lnB w="12700" cap="flat" cmpd="sng" algn="ctr">
                      <a:solidFill>
                        <a:srgbClr val="A6A6A6"/>
                      </a:solidFill>
                      <a:prstDash val="solid"/>
                      <a:round/>
                      <a:headEnd type="none" w="med" len="med"/>
                      <a:tailEnd type="none" w="med" len="med"/>
                    </a:lnB>
                    <a:solidFill>
                      <a:srgbClr val="D8EEE0"/>
                    </a:solidFill>
                  </a:tcPr>
                </a:tc>
                <a:tc>
                  <a:txBody>
                    <a:bodyPr/>
                    <a:lstStyle/>
                    <a:p>
                      <a:pPr algn="ctr" rtl="0" fontAlgn="ctr"/>
                      <a:r>
                        <a:rPr lang="en-US" sz="1400" b="0" i="0" u="none" strike="noStrike">
                          <a:solidFill>
                            <a:srgbClr val="000000"/>
                          </a:solidFill>
                          <a:effectLst/>
                          <a:latin typeface="Calibri" panose="020F0502020204030204" pitchFamily="34" charset="0"/>
                        </a:rPr>
                        <a:t>0.0</a:t>
                      </a:r>
                    </a:p>
                  </a:txBody>
                  <a:tcPr marL="6350" marR="6350" marT="6350" marB="0" anchor="ctr">
                    <a:lnL>
                      <a:noFill/>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solidFill>
                      <a:srgbClr val="FBFCFE"/>
                    </a:solidFill>
                  </a:tcPr>
                </a:tc>
                <a:tc>
                  <a:txBody>
                    <a:bodyPr/>
                    <a:lstStyle/>
                    <a:p>
                      <a:pPr algn="ctr" rtl="0" fontAlgn="ctr"/>
                      <a:r>
                        <a:rPr lang="en-US" sz="1400" b="0" i="0" u="none" strike="noStrike">
                          <a:solidFill>
                            <a:srgbClr val="000000"/>
                          </a:solidFill>
                          <a:effectLst/>
                          <a:latin typeface="Calibri" panose="020F0502020204030204" pitchFamily="34" charset="0"/>
                        </a:rPr>
                        <a:t>3.4</a:t>
                      </a:r>
                    </a:p>
                  </a:txBody>
                  <a:tcPr marL="6350" marR="6350" marT="6350" marB="0" anchor="ctr">
                    <a:lnL w="12700" cap="flat" cmpd="sng" algn="ctr">
                      <a:solidFill>
                        <a:srgbClr val="A6A6A6"/>
                      </a:solidFill>
                      <a:prstDash val="solid"/>
                      <a:round/>
                      <a:headEnd type="none" w="med" len="med"/>
                      <a:tailEnd type="none" w="med" len="med"/>
                    </a:lnL>
                    <a:lnR>
                      <a:noFill/>
                    </a:lnR>
                    <a:lnT>
                      <a:noFill/>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488073812"/>
                  </a:ext>
                </a:extLst>
              </a:tr>
              <a:tr h="316682">
                <a:tc>
                  <a:txBody>
                    <a:bodyPr/>
                    <a:lstStyle/>
                    <a:p>
                      <a:pPr algn="r" rtl="0" fontAlgn="b"/>
                      <a:r>
                        <a:rPr lang="en-US" sz="1400" b="1" i="0" u="none" strike="noStrike" dirty="0">
                          <a:solidFill>
                            <a:srgbClr val="000000"/>
                          </a:solidFill>
                          <a:effectLst/>
                          <a:latin typeface="Calibri" panose="020F0502020204030204" pitchFamily="34" charset="0"/>
                        </a:rPr>
                        <a:t>TOTAL</a:t>
                      </a:r>
                    </a:p>
                  </a:txBody>
                  <a:tcPr marL="6350" marT="6350" marB="0" anchor="b">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3.6</a:t>
                      </a:r>
                    </a:p>
                  </a:txBody>
                  <a:tcPr marL="6350" marR="6350" marT="6350"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3.9</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9.4</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8.9</a:t>
                      </a:r>
                    </a:p>
                  </a:txBody>
                  <a:tcPr marL="6350" marR="6350" marT="635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effectLst/>
                          <a:latin typeface="Calibri" panose="020F0502020204030204" pitchFamily="34" charset="0"/>
                        </a:rPr>
                        <a:t>3.6</a:t>
                      </a:r>
                    </a:p>
                  </a:txBody>
                  <a:tcPr marL="6350" marR="6350" marT="6350"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tcPr>
                </a:tc>
                <a:tc>
                  <a:txBody>
                    <a:bodyPr/>
                    <a:lstStyle/>
                    <a:p>
                      <a:pPr algn="ctr" rtl="0" fontAlgn="ctr"/>
                      <a:r>
                        <a:rPr lang="en-US" sz="1400" b="0" i="0" u="none" strike="noStrike" dirty="0">
                          <a:solidFill>
                            <a:srgbClr val="000000"/>
                          </a:solidFill>
                          <a:effectLst/>
                          <a:latin typeface="Calibri" panose="020F0502020204030204" pitchFamily="34" charset="0"/>
                        </a:rPr>
                        <a:t>29.4</a:t>
                      </a:r>
                    </a:p>
                  </a:txBody>
                  <a:tcPr marL="6350" marR="6350" marT="6350"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a:noFill/>
                    </a:lnB>
                  </a:tcPr>
                </a:tc>
                <a:extLst>
                  <a:ext uri="{0D108BD9-81ED-4DB2-BD59-A6C34878D82A}">
                    <a16:rowId xmlns:a16="http://schemas.microsoft.com/office/drawing/2014/main" val="2006865884"/>
                  </a:ext>
                </a:extLst>
              </a:tr>
            </a:tbl>
          </a:graphicData>
        </a:graphic>
      </p:graphicFrame>
      <p:sp>
        <p:nvSpPr>
          <p:cNvPr id="10" name="Rectangle 9">
            <a:extLst>
              <a:ext uri="{FF2B5EF4-FFF2-40B4-BE49-F238E27FC236}">
                <a16:creationId xmlns:a16="http://schemas.microsoft.com/office/drawing/2014/main" id="{2B4CF5BA-F282-4796-AE43-FB1C0398876A}"/>
              </a:ext>
            </a:extLst>
          </p:cNvPr>
          <p:cNvSpPr/>
          <p:nvPr/>
        </p:nvSpPr>
        <p:spPr>
          <a:xfrm>
            <a:off x="7162801" y="4323894"/>
            <a:ext cx="1545772" cy="326571"/>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16C83A-3204-4F5E-8350-B3209991BCC1}"/>
              </a:ext>
            </a:extLst>
          </p:cNvPr>
          <p:cNvSpPr/>
          <p:nvPr/>
        </p:nvSpPr>
        <p:spPr>
          <a:xfrm>
            <a:off x="5617029" y="4933041"/>
            <a:ext cx="1545772" cy="326571"/>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18E184-9C8F-4CBC-BF25-8AD1AA991FF6}"/>
              </a:ext>
            </a:extLst>
          </p:cNvPr>
          <p:cNvSpPr/>
          <p:nvPr/>
        </p:nvSpPr>
        <p:spPr>
          <a:xfrm>
            <a:off x="2514600" y="4628242"/>
            <a:ext cx="1545772" cy="326571"/>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54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EA48D2A-6F3C-4DDE-93E8-3E3B3BBF1082}"/>
              </a:ext>
            </a:extLst>
          </p:cNvPr>
          <p:cNvSpPr/>
          <p:nvPr/>
        </p:nvSpPr>
        <p:spPr>
          <a:xfrm>
            <a:off x="321298" y="1603074"/>
            <a:ext cx="11542842" cy="4318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318CA-DA49-4C5C-910B-7FF964909319}"/>
              </a:ext>
            </a:extLst>
          </p:cNvPr>
          <p:cNvSpPr>
            <a:spLocks noGrp="1"/>
          </p:cNvSpPr>
          <p:nvPr>
            <p:ph type="title"/>
          </p:nvPr>
        </p:nvSpPr>
        <p:spPr/>
        <p:txBody>
          <a:bodyPr>
            <a:noAutofit/>
          </a:bodyPr>
          <a:lstStyle/>
          <a:p>
            <a:r>
              <a:rPr lang="en-US" dirty="0"/>
              <a:t>Tableau Dashboard Mockup </a:t>
            </a:r>
          </a:p>
        </p:txBody>
      </p:sp>
      <p:sp>
        <p:nvSpPr>
          <p:cNvPr id="3" name="Footer Placeholder 2">
            <a:extLst>
              <a:ext uri="{FF2B5EF4-FFF2-40B4-BE49-F238E27FC236}">
                <a16:creationId xmlns:a16="http://schemas.microsoft.com/office/drawing/2014/main" id="{4E21CFEC-D671-42EC-91C2-ABE526C31A0B}"/>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C979D30B-7516-42C8-924F-4C5274F35C8C}"/>
              </a:ext>
            </a:extLst>
          </p:cNvPr>
          <p:cNvSpPr>
            <a:spLocks noGrp="1"/>
          </p:cNvSpPr>
          <p:nvPr>
            <p:ph type="body" sz="quarter" idx="12"/>
          </p:nvPr>
        </p:nvSpPr>
        <p:spPr/>
        <p:txBody>
          <a:bodyPr/>
          <a:lstStyle/>
          <a:p>
            <a:r>
              <a:rPr lang="en-US" dirty="0"/>
              <a:t>Boxplots can visually show cutoffs with min and max on the whiskers for each segment, accompanying tables show mean values and % of providers, whereas crosstab shows total potential </a:t>
            </a:r>
          </a:p>
        </p:txBody>
      </p:sp>
      <p:sp>
        <p:nvSpPr>
          <p:cNvPr id="12" name="Rectangle 11">
            <a:extLst>
              <a:ext uri="{FF2B5EF4-FFF2-40B4-BE49-F238E27FC236}">
                <a16:creationId xmlns:a16="http://schemas.microsoft.com/office/drawing/2014/main" id="{28114B8D-A63B-4921-A060-C47868EF4B8A}"/>
              </a:ext>
            </a:extLst>
          </p:cNvPr>
          <p:cNvSpPr/>
          <p:nvPr/>
        </p:nvSpPr>
        <p:spPr>
          <a:xfrm>
            <a:off x="9826906" y="2185297"/>
            <a:ext cx="2037234" cy="37360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CDD078-92A6-4F41-9E48-ABD69151A9A7}"/>
              </a:ext>
            </a:extLst>
          </p:cNvPr>
          <p:cNvSpPr/>
          <p:nvPr/>
        </p:nvSpPr>
        <p:spPr>
          <a:xfrm>
            <a:off x="9826906" y="2197165"/>
            <a:ext cx="2037234" cy="328472"/>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Filters</a:t>
            </a:r>
          </a:p>
        </p:txBody>
      </p:sp>
      <p:sp>
        <p:nvSpPr>
          <p:cNvPr id="17" name="Rectangle 16">
            <a:extLst>
              <a:ext uri="{FF2B5EF4-FFF2-40B4-BE49-F238E27FC236}">
                <a16:creationId xmlns:a16="http://schemas.microsoft.com/office/drawing/2014/main" id="{2DB8D3D2-C6F3-4255-ADDA-DBEBC0C0AD4E}"/>
              </a:ext>
            </a:extLst>
          </p:cNvPr>
          <p:cNvSpPr/>
          <p:nvPr/>
        </p:nvSpPr>
        <p:spPr>
          <a:xfrm>
            <a:off x="9988952" y="2699771"/>
            <a:ext cx="1701568" cy="868533"/>
          </a:xfrm>
          <a:prstGeom prst="rect">
            <a:avLst/>
          </a:prstGeom>
          <a:solidFill>
            <a:schemeClr val="bg1">
              <a:lumMod val="95000"/>
            </a:schemeClr>
          </a:solidFill>
          <a:ln>
            <a:solidFill>
              <a:srgbClr val="2A7D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1000" dirty="0">
                <a:solidFill>
                  <a:schemeClr val="tx1"/>
                </a:solidFill>
              </a:rPr>
              <a:t>Beneficiary Segment 1</a:t>
            </a:r>
          </a:p>
          <a:p>
            <a:pPr marL="285750" indent="-285750">
              <a:buFont typeface="Wingdings" panose="05000000000000000000" pitchFamily="2" charset="2"/>
              <a:buChar char="q"/>
            </a:pPr>
            <a:r>
              <a:rPr lang="en-US" sz="1000" dirty="0">
                <a:solidFill>
                  <a:schemeClr val="tx1"/>
                </a:solidFill>
              </a:rPr>
              <a:t>Beneficiary Segment 2</a:t>
            </a:r>
          </a:p>
          <a:p>
            <a:pPr marL="285750" indent="-285750">
              <a:buFont typeface="Wingdings" panose="05000000000000000000" pitchFamily="2" charset="2"/>
              <a:buChar char="q"/>
            </a:pPr>
            <a:r>
              <a:rPr lang="en-US" sz="1000" dirty="0">
                <a:solidFill>
                  <a:schemeClr val="tx1"/>
                </a:solidFill>
              </a:rPr>
              <a:t>Beneficiary Segment 3</a:t>
            </a:r>
          </a:p>
          <a:p>
            <a:pPr marL="285750" indent="-285750">
              <a:buFont typeface="Wingdings" panose="05000000000000000000" pitchFamily="2" charset="2"/>
              <a:buChar char="q"/>
            </a:pPr>
            <a:r>
              <a:rPr lang="en-US" sz="1000" dirty="0">
                <a:solidFill>
                  <a:schemeClr val="tx1"/>
                </a:solidFill>
              </a:rPr>
              <a:t>Beneficiary Segment 4</a:t>
            </a:r>
          </a:p>
          <a:p>
            <a:pPr marL="285750" indent="-285750">
              <a:buFont typeface="Wingdings" panose="05000000000000000000" pitchFamily="2" charset="2"/>
              <a:buChar char="q"/>
            </a:pPr>
            <a:r>
              <a:rPr lang="en-US" sz="1000" dirty="0">
                <a:solidFill>
                  <a:schemeClr val="tx1"/>
                </a:solidFill>
              </a:rPr>
              <a:t>Beneficiary Segment 5</a:t>
            </a:r>
          </a:p>
        </p:txBody>
      </p:sp>
      <p:sp>
        <p:nvSpPr>
          <p:cNvPr id="18" name="Rectangle 17">
            <a:extLst>
              <a:ext uri="{FF2B5EF4-FFF2-40B4-BE49-F238E27FC236}">
                <a16:creationId xmlns:a16="http://schemas.microsoft.com/office/drawing/2014/main" id="{816C81E6-635F-40FA-8888-661B6EFF3432}"/>
              </a:ext>
            </a:extLst>
          </p:cNvPr>
          <p:cNvSpPr/>
          <p:nvPr/>
        </p:nvSpPr>
        <p:spPr>
          <a:xfrm>
            <a:off x="9988952" y="3831733"/>
            <a:ext cx="1701568" cy="868533"/>
          </a:xfrm>
          <a:prstGeom prst="rect">
            <a:avLst/>
          </a:prstGeom>
          <a:solidFill>
            <a:schemeClr val="bg1">
              <a:lumMod val="95000"/>
            </a:schemeClr>
          </a:solidFill>
          <a:ln>
            <a:solidFill>
              <a:srgbClr val="2A7D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1000" dirty="0">
                <a:solidFill>
                  <a:schemeClr val="tx1"/>
                </a:solidFill>
              </a:rPr>
              <a:t>Payment Segment 1</a:t>
            </a:r>
          </a:p>
          <a:p>
            <a:pPr marL="285750" indent="-285750">
              <a:buFont typeface="Wingdings" panose="05000000000000000000" pitchFamily="2" charset="2"/>
              <a:buChar char="q"/>
            </a:pPr>
            <a:r>
              <a:rPr lang="en-US" sz="1000" dirty="0">
                <a:solidFill>
                  <a:schemeClr val="tx1"/>
                </a:solidFill>
              </a:rPr>
              <a:t>Payment Segment 2</a:t>
            </a:r>
          </a:p>
          <a:p>
            <a:pPr marL="285750" indent="-285750">
              <a:buFont typeface="Wingdings" panose="05000000000000000000" pitchFamily="2" charset="2"/>
              <a:buChar char="q"/>
            </a:pPr>
            <a:r>
              <a:rPr lang="en-US" sz="1000" dirty="0">
                <a:solidFill>
                  <a:schemeClr val="tx1"/>
                </a:solidFill>
              </a:rPr>
              <a:t>Payment Segment 3</a:t>
            </a:r>
          </a:p>
          <a:p>
            <a:pPr marL="285750" indent="-285750">
              <a:buFont typeface="Wingdings" panose="05000000000000000000" pitchFamily="2" charset="2"/>
              <a:buChar char="q"/>
            </a:pPr>
            <a:r>
              <a:rPr lang="en-US" sz="1000" dirty="0">
                <a:solidFill>
                  <a:schemeClr val="tx1"/>
                </a:solidFill>
              </a:rPr>
              <a:t>Payment Segment 4</a:t>
            </a:r>
          </a:p>
          <a:p>
            <a:pPr marL="285750" indent="-285750">
              <a:buFont typeface="Wingdings" panose="05000000000000000000" pitchFamily="2" charset="2"/>
              <a:buChar char="q"/>
            </a:pPr>
            <a:r>
              <a:rPr lang="en-US" sz="1000" dirty="0">
                <a:solidFill>
                  <a:schemeClr val="tx1"/>
                </a:solidFill>
              </a:rPr>
              <a:t>Payment Segment 5</a:t>
            </a:r>
          </a:p>
        </p:txBody>
      </p:sp>
      <p:sp>
        <p:nvSpPr>
          <p:cNvPr id="19" name="Rectangle 18">
            <a:extLst>
              <a:ext uri="{FF2B5EF4-FFF2-40B4-BE49-F238E27FC236}">
                <a16:creationId xmlns:a16="http://schemas.microsoft.com/office/drawing/2014/main" id="{1E58030A-774E-40CA-8578-7E085DD044EE}"/>
              </a:ext>
            </a:extLst>
          </p:cNvPr>
          <p:cNvSpPr/>
          <p:nvPr/>
        </p:nvSpPr>
        <p:spPr>
          <a:xfrm>
            <a:off x="9988952" y="4876554"/>
            <a:ext cx="1701568" cy="868533"/>
          </a:xfrm>
          <a:prstGeom prst="rect">
            <a:avLst/>
          </a:prstGeom>
          <a:solidFill>
            <a:schemeClr val="bg1">
              <a:lumMod val="95000"/>
            </a:schemeClr>
          </a:solidFill>
          <a:ln>
            <a:solidFill>
              <a:srgbClr val="2A7D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Select Provider’s specialty </a:t>
            </a:r>
          </a:p>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a:p>
            <a:endParaRPr lang="en-US" sz="1100" dirty="0">
              <a:solidFill>
                <a:schemeClr val="tx1"/>
              </a:solidFill>
            </a:endParaRPr>
          </a:p>
        </p:txBody>
      </p:sp>
      <p:sp>
        <p:nvSpPr>
          <p:cNvPr id="20" name="Rectangle 19">
            <a:extLst>
              <a:ext uri="{FF2B5EF4-FFF2-40B4-BE49-F238E27FC236}">
                <a16:creationId xmlns:a16="http://schemas.microsoft.com/office/drawing/2014/main" id="{D4CB8AF3-0791-4EBC-A03A-B27CDC8C1492}"/>
              </a:ext>
            </a:extLst>
          </p:cNvPr>
          <p:cNvSpPr/>
          <p:nvPr/>
        </p:nvSpPr>
        <p:spPr>
          <a:xfrm>
            <a:off x="9988952" y="5247783"/>
            <a:ext cx="1701568" cy="2217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a:solidFill>
                  <a:schemeClr val="tx1"/>
                </a:solidFill>
              </a:rPr>
              <a:t>Multiple select text filter</a:t>
            </a:r>
          </a:p>
        </p:txBody>
      </p:sp>
      <p:pic>
        <p:nvPicPr>
          <p:cNvPr id="22" name="Picture 21">
            <a:extLst>
              <a:ext uri="{FF2B5EF4-FFF2-40B4-BE49-F238E27FC236}">
                <a16:creationId xmlns:a16="http://schemas.microsoft.com/office/drawing/2014/main" id="{E556CEBA-D2B5-4312-9A85-8319E98F6D65}"/>
              </a:ext>
            </a:extLst>
          </p:cNvPr>
          <p:cNvPicPr>
            <a:picLocks noChangeAspect="1"/>
          </p:cNvPicPr>
          <p:nvPr/>
        </p:nvPicPr>
        <p:blipFill rotWithShape="1">
          <a:blip r:embed="rId2"/>
          <a:srcRect t="2996"/>
          <a:stretch/>
        </p:blipFill>
        <p:spPr>
          <a:xfrm>
            <a:off x="350558" y="2562312"/>
            <a:ext cx="2174340" cy="1299637"/>
          </a:xfrm>
          <a:prstGeom prst="rect">
            <a:avLst/>
          </a:prstGeom>
        </p:spPr>
      </p:pic>
      <p:cxnSp>
        <p:nvCxnSpPr>
          <p:cNvPr id="24" name="Straight Connector 23">
            <a:extLst>
              <a:ext uri="{FF2B5EF4-FFF2-40B4-BE49-F238E27FC236}">
                <a16:creationId xmlns:a16="http://schemas.microsoft.com/office/drawing/2014/main" id="{1E878A2D-77F6-4D40-B33D-E3151B82B9D0}"/>
              </a:ext>
            </a:extLst>
          </p:cNvPr>
          <p:cNvCxnSpPr>
            <a:cxnSpLocks/>
          </p:cNvCxnSpPr>
          <p:nvPr/>
        </p:nvCxnSpPr>
        <p:spPr>
          <a:xfrm>
            <a:off x="5042704" y="2197165"/>
            <a:ext cx="0" cy="183838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ADFE92-D808-4769-952C-3A6E18072615}"/>
              </a:ext>
            </a:extLst>
          </p:cNvPr>
          <p:cNvCxnSpPr>
            <a:cxnSpLocks/>
          </p:cNvCxnSpPr>
          <p:nvPr/>
        </p:nvCxnSpPr>
        <p:spPr>
          <a:xfrm flipH="1">
            <a:off x="321298" y="4035545"/>
            <a:ext cx="9505608"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81D266-5706-4989-A5D5-E6CD171E45E0}"/>
              </a:ext>
            </a:extLst>
          </p:cNvPr>
          <p:cNvSpPr/>
          <p:nvPr/>
        </p:nvSpPr>
        <p:spPr>
          <a:xfrm>
            <a:off x="551092" y="2228871"/>
            <a:ext cx="4456886" cy="204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Segmentation based on # of Beneficiaries</a:t>
            </a:r>
          </a:p>
        </p:txBody>
      </p:sp>
      <p:sp>
        <p:nvSpPr>
          <p:cNvPr id="33" name="Rectangle 32">
            <a:extLst>
              <a:ext uri="{FF2B5EF4-FFF2-40B4-BE49-F238E27FC236}">
                <a16:creationId xmlns:a16="http://schemas.microsoft.com/office/drawing/2014/main" id="{BEF95228-C445-4FAB-B99E-1ABD5E165806}"/>
              </a:ext>
            </a:extLst>
          </p:cNvPr>
          <p:cNvSpPr/>
          <p:nvPr/>
        </p:nvSpPr>
        <p:spPr>
          <a:xfrm>
            <a:off x="5272498" y="2228871"/>
            <a:ext cx="4456886" cy="204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Segmentation based on Avg Medicare Payment Amount</a:t>
            </a:r>
          </a:p>
        </p:txBody>
      </p:sp>
      <p:sp>
        <p:nvSpPr>
          <p:cNvPr id="8" name="Rectangle 7">
            <a:extLst>
              <a:ext uri="{FF2B5EF4-FFF2-40B4-BE49-F238E27FC236}">
                <a16:creationId xmlns:a16="http://schemas.microsoft.com/office/drawing/2014/main" id="{76C7E7E4-12C3-4700-B284-CFFECDF02AC7}"/>
              </a:ext>
            </a:extLst>
          </p:cNvPr>
          <p:cNvSpPr/>
          <p:nvPr/>
        </p:nvSpPr>
        <p:spPr>
          <a:xfrm>
            <a:off x="321298" y="1603072"/>
            <a:ext cx="11542842" cy="582229"/>
          </a:xfrm>
          <a:prstGeom prst="rect">
            <a:avLst/>
          </a:prstGeom>
          <a:solidFill>
            <a:srgbClr val="C39A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Provider Segmentation Based on CMS Spending</a:t>
            </a:r>
          </a:p>
        </p:txBody>
      </p:sp>
      <p:sp>
        <p:nvSpPr>
          <p:cNvPr id="34" name="Rectangle 33">
            <a:extLst>
              <a:ext uri="{FF2B5EF4-FFF2-40B4-BE49-F238E27FC236}">
                <a16:creationId xmlns:a16="http://schemas.microsoft.com/office/drawing/2014/main" id="{D69A13E3-E7B9-41B4-9463-30101DA7C05D}"/>
              </a:ext>
            </a:extLst>
          </p:cNvPr>
          <p:cNvSpPr/>
          <p:nvPr/>
        </p:nvSpPr>
        <p:spPr>
          <a:xfrm>
            <a:off x="327860" y="4332400"/>
            <a:ext cx="2090463" cy="1093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Potential of each segment based on </a:t>
            </a:r>
          </a:p>
          <a:p>
            <a:r>
              <a:rPr lang="en-US" sz="1400" b="1" dirty="0">
                <a:solidFill>
                  <a:schemeClr val="tx1"/>
                </a:solidFill>
              </a:rPr>
              <a:t>Total Medicare Payments</a:t>
            </a:r>
          </a:p>
        </p:txBody>
      </p:sp>
      <p:pic>
        <p:nvPicPr>
          <p:cNvPr id="4" name="Picture 3">
            <a:extLst>
              <a:ext uri="{FF2B5EF4-FFF2-40B4-BE49-F238E27FC236}">
                <a16:creationId xmlns:a16="http://schemas.microsoft.com/office/drawing/2014/main" id="{2DA080F2-73BB-480B-A0D1-C2360615B031}"/>
              </a:ext>
            </a:extLst>
          </p:cNvPr>
          <p:cNvPicPr>
            <a:picLocks noChangeAspect="1"/>
          </p:cNvPicPr>
          <p:nvPr/>
        </p:nvPicPr>
        <p:blipFill>
          <a:blip r:embed="rId3"/>
          <a:stretch>
            <a:fillRect/>
          </a:stretch>
        </p:blipFill>
        <p:spPr>
          <a:xfrm>
            <a:off x="2318657" y="4156977"/>
            <a:ext cx="7508249" cy="1662927"/>
          </a:xfrm>
          <a:prstGeom prst="rect">
            <a:avLst/>
          </a:prstGeom>
        </p:spPr>
      </p:pic>
      <p:pic>
        <p:nvPicPr>
          <p:cNvPr id="27" name="Picture 26">
            <a:extLst>
              <a:ext uri="{FF2B5EF4-FFF2-40B4-BE49-F238E27FC236}">
                <a16:creationId xmlns:a16="http://schemas.microsoft.com/office/drawing/2014/main" id="{86CF36FB-2319-442E-8D8C-02E201A3862B}"/>
              </a:ext>
            </a:extLst>
          </p:cNvPr>
          <p:cNvPicPr>
            <a:picLocks noChangeAspect="1"/>
          </p:cNvPicPr>
          <p:nvPr/>
        </p:nvPicPr>
        <p:blipFill>
          <a:blip r:embed="rId4"/>
          <a:stretch>
            <a:fillRect/>
          </a:stretch>
        </p:blipFill>
        <p:spPr>
          <a:xfrm>
            <a:off x="5135174" y="2551811"/>
            <a:ext cx="2226768" cy="1252866"/>
          </a:xfrm>
          <a:prstGeom prst="rect">
            <a:avLst/>
          </a:prstGeom>
        </p:spPr>
      </p:pic>
      <p:pic>
        <p:nvPicPr>
          <p:cNvPr id="15" name="Picture 14">
            <a:extLst>
              <a:ext uri="{FF2B5EF4-FFF2-40B4-BE49-F238E27FC236}">
                <a16:creationId xmlns:a16="http://schemas.microsoft.com/office/drawing/2014/main" id="{B6E5CFFE-77D1-465A-81F7-F45270DC6BB3}"/>
              </a:ext>
            </a:extLst>
          </p:cNvPr>
          <p:cNvPicPr>
            <a:picLocks noChangeAspect="1"/>
          </p:cNvPicPr>
          <p:nvPr/>
        </p:nvPicPr>
        <p:blipFill rotWithShape="1">
          <a:blip r:embed="rId5"/>
          <a:srcRect r="32632"/>
          <a:stretch/>
        </p:blipFill>
        <p:spPr>
          <a:xfrm>
            <a:off x="2634094" y="2716408"/>
            <a:ext cx="2249248" cy="1057939"/>
          </a:xfrm>
          <a:prstGeom prst="rect">
            <a:avLst/>
          </a:prstGeom>
        </p:spPr>
      </p:pic>
      <p:pic>
        <p:nvPicPr>
          <p:cNvPr id="21" name="Picture 20">
            <a:extLst>
              <a:ext uri="{FF2B5EF4-FFF2-40B4-BE49-F238E27FC236}">
                <a16:creationId xmlns:a16="http://schemas.microsoft.com/office/drawing/2014/main" id="{F662ADC4-932B-4AB5-955D-F23942C389E8}"/>
              </a:ext>
            </a:extLst>
          </p:cNvPr>
          <p:cNvPicPr>
            <a:picLocks noChangeAspect="1"/>
          </p:cNvPicPr>
          <p:nvPr/>
        </p:nvPicPr>
        <p:blipFill rotWithShape="1">
          <a:blip r:embed="rId6"/>
          <a:srcRect r="39382"/>
          <a:stretch/>
        </p:blipFill>
        <p:spPr>
          <a:xfrm>
            <a:off x="7670745" y="2606873"/>
            <a:ext cx="1934003" cy="1252865"/>
          </a:xfrm>
          <a:prstGeom prst="rect">
            <a:avLst/>
          </a:prstGeom>
        </p:spPr>
      </p:pic>
    </p:spTree>
    <p:extLst>
      <p:ext uri="{BB962C8B-B14F-4D97-AF65-F5344CB8AC3E}">
        <p14:creationId xmlns:p14="http://schemas.microsoft.com/office/powerpoint/2010/main" val="193354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5B2A41-8838-4043-8548-D2519A3C9F24}"/>
              </a:ext>
            </a:extLst>
          </p:cNvPr>
          <p:cNvSpPr>
            <a:spLocks noGrp="1"/>
          </p:cNvSpPr>
          <p:nvPr>
            <p:ph type="title"/>
          </p:nvPr>
        </p:nvSpPr>
        <p:spPr/>
        <p:txBody>
          <a:bodyPr/>
          <a:lstStyle/>
          <a:p>
            <a:r>
              <a:rPr lang="en-US" dirty="0"/>
              <a:t>Future Scope</a:t>
            </a:r>
          </a:p>
        </p:txBody>
      </p:sp>
      <p:sp>
        <p:nvSpPr>
          <p:cNvPr id="4" name="Text Placeholder 3">
            <a:extLst>
              <a:ext uri="{FF2B5EF4-FFF2-40B4-BE49-F238E27FC236}">
                <a16:creationId xmlns:a16="http://schemas.microsoft.com/office/drawing/2014/main" id="{36159872-FB2E-4297-A0BA-9AEFB87E5609}"/>
              </a:ext>
            </a:extLst>
          </p:cNvPr>
          <p:cNvSpPr>
            <a:spLocks noGrp="1"/>
          </p:cNvSpPr>
          <p:nvPr>
            <p:ph type="body" sz="quarter" idx="12"/>
          </p:nvPr>
        </p:nvSpPr>
        <p:spPr/>
        <p:txBody>
          <a:bodyPr/>
          <a:lstStyle/>
          <a:p>
            <a:r>
              <a:rPr lang="en-US" dirty="0"/>
              <a:t>Instead of using fixed number of segments, we can identify the optimal number of segments based on our data. More specific clustering models can be created based on client’s brand</a:t>
            </a:r>
          </a:p>
        </p:txBody>
      </p:sp>
      <p:grpSp>
        <p:nvGrpSpPr>
          <p:cNvPr id="17" name="Group 16">
            <a:extLst>
              <a:ext uri="{FF2B5EF4-FFF2-40B4-BE49-F238E27FC236}">
                <a16:creationId xmlns:a16="http://schemas.microsoft.com/office/drawing/2014/main" id="{7442A21A-6E19-43FC-8F44-AE2DD0BBD684}"/>
              </a:ext>
            </a:extLst>
          </p:cNvPr>
          <p:cNvGrpSpPr/>
          <p:nvPr/>
        </p:nvGrpSpPr>
        <p:grpSpPr>
          <a:xfrm>
            <a:off x="0" y="1455467"/>
            <a:ext cx="12192000" cy="2387190"/>
            <a:chOff x="0" y="1455467"/>
            <a:chExt cx="12192000" cy="2387190"/>
          </a:xfrm>
        </p:grpSpPr>
        <p:sp>
          <p:nvSpPr>
            <p:cNvPr id="16" name="Rectangle 15">
              <a:extLst>
                <a:ext uri="{FF2B5EF4-FFF2-40B4-BE49-F238E27FC236}">
                  <a16:creationId xmlns:a16="http://schemas.microsoft.com/office/drawing/2014/main" id="{9A19F803-2F21-470A-953E-A522B50F4BD0}"/>
                </a:ext>
              </a:extLst>
            </p:cNvPr>
            <p:cNvSpPr/>
            <p:nvPr/>
          </p:nvSpPr>
          <p:spPr>
            <a:xfrm>
              <a:off x="0" y="1455467"/>
              <a:ext cx="12192000" cy="23871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E45EB4D-1522-4922-B4ED-E1E32D205318}"/>
                </a:ext>
              </a:extLst>
            </p:cNvPr>
            <p:cNvPicPr>
              <a:picLocks noChangeAspect="1"/>
            </p:cNvPicPr>
            <p:nvPr/>
          </p:nvPicPr>
          <p:blipFill>
            <a:blip r:embed="rId2"/>
            <a:stretch>
              <a:fillRect/>
            </a:stretch>
          </p:blipFill>
          <p:spPr>
            <a:xfrm>
              <a:off x="7794171" y="1512364"/>
              <a:ext cx="3276600" cy="2281319"/>
            </a:xfrm>
            <a:prstGeom prst="rect">
              <a:avLst/>
            </a:prstGeom>
            <a:ln>
              <a:solidFill>
                <a:schemeClr val="tx1"/>
              </a:solidFill>
            </a:ln>
          </p:spPr>
        </p:pic>
        <p:sp>
          <p:nvSpPr>
            <p:cNvPr id="7" name="Arrow: Down 6">
              <a:extLst>
                <a:ext uri="{FF2B5EF4-FFF2-40B4-BE49-F238E27FC236}">
                  <a16:creationId xmlns:a16="http://schemas.microsoft.com/office/drawing/2014/main" id="{1267BADA-5881-49A3-859C-6A43B87BC66F}"/>
                </a:ext>
              </a:extLst>
            </p:cNvPr>
            <p:cNvSpPr/>
            <p:nvPr/>
          </p:nvSpPr>
          <p:spPr>
            <a:xfrm>
              <a:off x="9098412" y="2631073"/>
              <a:ext cx="195943" cy="4572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4873B8-8155-49E0-AEDD-EC1D9E6B520E}"/>
                </a:ext>
              </a:extLst>
            </p:cNvPr>
            <p:cNvSpPr txBox="1"/>
            <p:nvPr/>
          </p:nvSpPr>
          <p:spPr>
            <a:xfrm>
              <a:off x="8805179" y="2304797"/>
              <a:ext cx="826634" cy="398812"/>
            </a:xfrm>
            <a:prstGeom prst="rect">
              <a:avLst/>
            </a:prstGeom>
            <a:noFill/>
          </p:spPr>
          <p:txBody>
            <a:bodyPr wrap="square" rtlCol="0" anchor="ctr">
              <a:noAutofit/>
            </a:bodyPr>
            <a:lstStyle/>
            <a:p>
              <a:r>
                <a:rPr lang="en-US" b="1" dirty="0">
                  <a:solidFill>
                    <a:srgbClr val="C00000"/>
                  </a:solidFill>
                </a:rPr>
                <a:t>Elbow</a:t>
              </a:r>
            </a:p>
          </p:txBody>
        </p:sp>
        <p:sp>
          <p:nvSpPr>
            <p:cNvPr id="9" name="Text Placeholder 4">
              <a:extLst>
                <a:ext uri="{FF2B5EF4-FFF2-40B4-BE49-F238E27FC236}">
                  <a16:creationId xmlns:a16="http://schemas.microsoft.com/office/drawing/2014/main" id="{BC904354-6FBA-4975-B6B1-FE4C84F076FE}"/>
                </a:ext>
              </a:extLst>
            </p:cNvPr>
            <p:cNvSpPr txBox="1">
              <a:spLocks/>
            </p:cNvSpPr>
            <p:nvPr/>
          </p:nvSpPr>
          <p:spPr>
            <a:xfrm>
              <a:off x="503803" y="2325311"/>
              <a:ext cx="6488566" cy="705916"/>
            </a:xfrm>
            <a:prstGeom prst="rect">
              <a:avLst/>
            </a:prstGeom>
          </p:spPr>
          <p:txBody>
            <a:bodyPr vert="horz" lIns="91440" tIns="45720" rIns="91440" bIns="45720" rtlCol="0">
              <a:noAutofit/>
            </a:bodyPr>
            <a:lstStyle>
              <a:lvl1pPr marL="457200" indent="-4572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Find </a:t>
              </a:r>
              <a:r>
                <a:rPr lang="en-US" b="1" dirty="0"/>
                <a:t>optimal number of clusters </a:t>
              </a:r>
              <a:r>
                <a:rPr lang="en-US" dirty="0"/>
                <a:t>for each variable using the Elbow Method</a:t>
              </a:r>
            </a:p>
          </p:txBody>
        </p:sp>
      </p:grpSp>
      <p:grpSp>
        <p:nvGrpSpPr>
          <p:cNvPr id="19" name="Group 18">
            <a:extLst>
              <a:ext uri="{FF2B5EF4-FFF2-40B4-BE49-F238E27FC236}">
                <a16:creationId xmlns:a16="http://schemas.microsoft.com/office/drawing/2014/main" id="{39A390A7-3400-45E0-95C9-D86FCEE55626}"/>
              </a:ext>
            </a:extLst>
          </p:cNvPr>
          <p:cNvGrpSpPr/>
          <p:nvPr/>
        </p:nvGrpSpPr>
        <p:grpSpPr>
          <a:xfrm>
            <a:off x="0" y="4168933"/>
            <a:ext cx="12192000" cy="1704661"/>
            <a:chOff x="0" y="4168933"/>
            <a:chExt cx="12192000" cy="1704661"/>
          </a:xfrm>
        </p:grpSpPr>
        <p:sp>
          <p:nvSpPr>
            <p:cNvPr id="18" name="Rectangle 17">
              <a:extLst>
                <a:ext uri="{FF2B5EF4-FFF2-40B4-BE49-F238E27FC236}">
                  <a16:creationId xmlns:a16="http://schemas.microsoft.com/office/drawing/2014/main" id="{86665B89-9AA9-4B4B-A000-15BFDF624996}"/>
                </a:ext>
              </a:extLst>
            </p:cNvPr>
            <p:cNvSpPr/>
            <p:nvPr/>
          </p:nvSpPr>
          <p:spPr>
            <a:xfrm>
              <a:off x="0" y="4168933"/>
              <a:ext cx="12192000" cy="170466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C39794F-C57D-4528-ACE3-9F2F46C872FB}"/>
                </a:ext>
              </a:extLst>
            </p:cNvPr>
            <p:cNvSpPr txBox="1"/>
            <p:nvPr/>
          </p:nvSpPr>
          <p:spPr>
            <a:xfrm>
              <a:off x="491555" y="4237895"/>
              <a:ext cx="6488566" cy="1477328"/>
            </a:xfrm>
            <a:prstGeom prst="rect">
              <a:avLst/>
            </a:prstGeom>
            <a:noFill/>
          </p:spPr>
          <p:txBody>
            <a:bodyPr wrap="square" rtlCol="0">
              <a:spAutoFit/>
            </a:bodyPr>
            <a:lstStyle/>
            <a:p>
              <a:r>
                <a:rPr lang="en-US" dirty="0"/>
                <a:t>Run </a:t>
              </a:r>
              <a:r>
                <a:rPr lang="en-US" b="1" dirty="0"/>
                <a:t>different clustering exercises based on client’s brand and specific needs</a:t>
              </a:r>
              <a:r>
                <a:rPr lang="en-US" dirty="0"/>
                <a:t>. Example variables include – </a:t>
              </a:r>
            </a:p>
            <a:p>
              <a:pPr marL="742950" lvl="1" indent="-285750">
                <a:buFont typeface="Wingdings" panose="05000000000000000000" pitchFamily="2" charset="2"/>
                <a:buChar char="§"/>
              </a:pPr>
              <a:r>
                <a:rPr lang="en-US" dirty="0"/>
                <a:t>Entity type – Organization or Individual</a:t>
              </a:r>
            </a:p>
            <a:p>
              <a:pPr marL="742950" lvl="1" indent="-285750">
                <a:buFont typeface="Wingdings" panose="05000000000000000000" pitchFamily="2" charset="2"/>
                <a:buChar char="§"/>
              </a:pPr>
              <a:r>
                <a:rPr lang="en-US" dirty="0"/>
                <a:t>Provider Specialties – Oncologists, Diabetologists, Internal Medicine, etc. </a:t>
              </a:r>
            </a:p>
          </p:txBody>
        </p:sp>
        <p:pic>
          <p:nvPicPr>
            <p:cNvPr id="4098" name="Picture 2" descr="Medical Specialties Icons - Set 1 | Medical specialties, Medical icon,  Medical brochure">
              <a:extLst>
                <a:ext uri="{FF2B5EF4-FFF2-40B4-BE49-F238E27FC236}">
                  <a16:creationId xmlns:a16="http://schemas.microsoft.com/office/drawing/2014/main" id="{C3A5B2E3-E314-4BAF-A2CF-E0E2106DA0AB}"/>
                </a:ext>
              </a:extLst>
            </p:cNvPr>
            <p:cNvPicPr>
              <a:picLocks noChangeAspect="1" noChangeArrowheads="1"/>
            </p:cNvPicPr>
            <p:nvPr/>
          </p:nvPicPr>
          <p:blipFill rotWithShape="1">
            <a:blip r:embed="rId3" cstate="print">
              <a:clrChange>
                <a:clrFrom>
                  <a:srgbClr val="F9FBFA"/>
                </a:clrFrom>
                <a:clrTo>
                  <a:srgbClr val="F9FBFA">
                    <a:alpha val="0"/>
                  </a:srgbClr>
                </a:clrTo>
              </a:clrChange>
              <a:extLst>
                <a:ext uri="{28A0092B-C50C-407E-A947-70E740481C1C}">
                  <a14:useLocalDpi xmlns:a14="http://schemas.microsoft.com/office/drawing/2010/main" val="0"/>
                </a:ext>
              </a:extLst>
            </a:blip>
            <a:srcRect t="52228" b="26113"/>
            <a:stretch/>
          </p:blipFill>
          <p:spPr bwMode="auto">
            <a:xfrm>
              <a:off x="7552641" y="4586116"/>
              <a:ext cx="3605215" cy="78088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1929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FC40F36-43F4-49D1-AFB2-F52660BA98C6}"/>
              </a:ext>
            </a:extLst>
          </p:cNvPr>
          <p:cNvSpPr/>
          <p:nvPr/>
        </p:nvSpPr>
        <p:spPr>
          <a:xfrm>
            <a:off x="0" y="620486"/>
            <a:ext cx="3048000" cy="5393797"/>
          </a:xfrm>
          <a:prstGeom prst="rect">
            <a:avLst/>
          </a:prstGeom>
          <a:solidFill>
            <a:srgbClr val="C39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C4244-D975-410C-819E-F9B12EEA68DB}"/>
              </a:ext>
            </a:extLst>
          </p:cNvPr>
          <p:cNvSpPr>
            <a:spLocks noGrp="1"/>
          </p:cNvSpPr>
          <p:nvPr>
            <p:ph type="title"/>
          </p:nvPr>
        </p:nvSpPr>
        <p:spPr/>
        <p:txBody>
          <a:bodyPr/>
          <a:lstStyle/>
          <a:p>
            <a:r>
              <a:rPr lang="en-US" dirty="0"/>
              <a:t>Summary email to the client</a:t>
            </a:r>
          </a:p>
        </p:txBody>
      </p:sp>
      <p:sp>
        <p:nvSpPr>
          <p:cNvPr id="3" name="Footer Placeholder 2">
            <a:extLst>
              <a:ext uri="{FF2B5EF4-FFF2-40B4-BE49-F238E27FC236}">
                <a16:creationId xmlns:a16="http://schemas.microsoft.com/office/drawing/2014/main" id="{394FD0B4-C0DF-4DFB-8721-6E43F784247D}"/>
              </a:ext>
            </a:extLst>
          </p:cNvPr>
          <p:cNvSpPr>
            <a:spLocks noGrp="1"/>
          </p:cNvSpPr>
          <p:nvPr>
            <p:ph type="ftr" sz="quarter" idx="11"/>
          </p:nvPr>
        </p:nvSpPr>
        <p:spPr/>
        <p:txBody>
          <a:bodyPr/>
          <a:lstStyle/>
          <a:p>
            <a:endParaRPr lang="en-US"/>
          </a:p>
        </p:txBody>
      </p:sp>
      <p:sp>
        <p:nvSpPr>
          <p:cNvPr id="5" name="Text Placeholder 4">
            <a:extLst>
              <a:ext uri="{FF2B5EF4-FFF2-40B4-BE49-F238E27FC236}">
                <a16:creationId xmlns:a16="http://schemas.microsoft.com/office/drawing/2014/main" id="{FA3E473B-72AA-40D8-9434-B9D835A55017}"/>
              </a:ext>
            </a:extLst>
          </p:cNvPr>
          <p:cNvSpPr>
            <a:spLocks noGrp="1"/>
          </p:cNvSpPr>
          <p:nvPr>
            <p:ph type="body" sz="quarter" idx="13"/>
          </p:nvPr>
        </p:nvSpPr>
        <p:spPr>
          <a:xfrm>
            <a:off x="3265713" y="700240"/>
            <a:ext cx="8601707" cy="5314043"/>
          </a:xfrm>
        </p:spPr>
        <p:txBody>
          <a:bodyPr/>
          <a:lstStyle/>
          <a:p>
            <a:pPr marL="0" indent="0">
              <a:buNone/>
            </a:pPr>
            <a:r>
              <a:rPr lang="en-US" sz="1200" dirty="0"/>
              <a:t>Hi Cathy,</a:t>
            </a:r>
          </a:p>
          <a:p>
            <a:pPr marL="0" indent="0">
              <a:buNone/>
            </a:pPr>
            <a:r>
              <a:rPr lang="en-US" sz="1200" dirty="0"/>
              <a:t>Hope you had a great weekend!</a:t>
            </a:r>
          </a:p>
          <a:p>
            <a:pPr marL="0" indent="0">
              <a:buNone/>
            </a:pPr>
            <a:r>
              <a:rPr lang="en-US" sz="1200" dirty="0"/>
              <a:t>Further to the discussion last week, our team has been working on segmenting providers based on CMS spend. We started off with an objective of identifying high potential segment for &lt;client company&gt;’s upcoming oncology launch. After going through multiple experiments, we are excited to share our results with you because we have found some interesting trends that can help you plan for the launch!</a:t>
            </a:r>
          </a:p>
          <a:p>
            <a:pPr marL="0" indent="0">
              <a:buNone/>
            </a:pPr>
            <a:r>
              <a:rPr lang="en-US" sz="1200" dirty="0"/>
              <a:t>Here is a quick summary of the key points from our analysis –</a:t>
            </a:r>
          </a:p>
          <a:p>
            <a:pPr>
              <a:buFont typeface="Wingdings" panose="05000000000000000000" pitchFamily="2" charset="2"/>
              <a:buChar char="Ø"/>
            </a:pPr>
            <a:r>
              <a:rPr lang="en-US" sz="1200" b="1" u="sng" dirty="0"/>
              <a:t>Beneficiary segmentation: </a:t>
            </a:r>
            <a:r>
              <a:rPr lang="en-US" sz="1200" dirty="0"/>
              <a:t>When we first segmented providers based on # of Beneficiaries, 64% of providers are falling under the lowest cluster. Surprisingly even though providers from clusters 3 and 4 see moderate number of beneficiaries, but since majority of our providers fall here – this becomes our high potential segments in terms of high patient reach</a:t>
            </a:r>
          </a:p>
          <a:p>
            <a:pPr>
              <a:buFont typeface="Wingdings" panose="05000000000000000000" pitchFamily="2" charset="2"/>
              <a:buChar char="Ø"/>
            </a:pPr>
            <a:r>
              <a:rPr lang="en-US" sz="1200" b="1" u="sng" dirty="0"/>
              <a:t>Payment segmentation: </a:t>
            </a:r>
            <a:r>
              <a:rPr lang="en-US" sz="1200" dirty="0"/>
              <a:t>Secondly, we also tried another segmentation on average Medicare payments, and we found out that majority of doctors fall under lower segments 5 and 4. We can use this information to target providers that receive higher average payments which can be an indicator of lower price sensitivity</a:t>
            </a:r>
          </a:p>
          <a:p>
            <a:pPr>
              <a:buFont typeface="Wingdings" panose="05000000000000000000" pitchFamily="2" charset="2"/>
              <a:buChar char="Ø"/>
            </a:pPr>
            <a:r>
              <a:rPr lang="en-US" sz="1200" b="1" u="sng" dirty="0"/>
              <a:t>Identifying potential segments (crosstab of both): </a:t>
            </a:r>
            <a:r>
              <a:rPr lang="en-US" sz="1200" dirty="0"/>
              <a:t>Lastly, we created a cross tabulation of all the 25 segments to identify top 3 segments that can be targeted. To ascertain the potential, we calculated total Medicare payments that each of these segments receives (which is a product of # of beneficiaries and average payments). </a:t>
            </a:r>
          </a:p>
          <a:p>
            <a:pPr lvl="1">
              <a:buFont typeface="Wingdings" panose="05000000000000000000" pitchFamily="2" charset="2"/>
              <a:buChar char="§"/>
            </a:pPr>
            <a:r>
              <a:rPr lang="en-US" sz="1200" dirty="0">
                <a:latin typeface="+mn-lt"/>
              </a:rPr>
              <a:t>For oncologists, we are seeing 3 distinct concentrated clusters that account for 33% of the total Medicare payments. These doctors show alternating behavior between either high # of beneficiaries or high average payment amount. Moreover, we can tailor our targeting here based on the average pricing of your brand</a:t>
            </a:r>
          </a:p>
          <a:p>
            <a:pPr marL="0" indent="0">
              <a:buNone/>
            </a:pPr>
            <a:r>
              <a:rPr lang="en-US" sz="1200" dirty="0"/>
              <a:t>Please let me know if we can setup a calendar invite with both our teams to share these results in detail. We are also planning to make a Tableau dashboard for these clusters which can be used for different provider specialties. </a:t>
            </a:r>
          </a:p>
          <a:p>
            <a:pPr marL="0" indent="0">
              <a:buNone/>
            </a:pPr>
            <a:r>
              <a:rPr lang="en-US" sz="1200" dirty="0"/>
              <a:t>Meanwhile, do let me know if you have any questions. Here is a quick summary report for your reference (attached). </a:t>
            </a:r>
            <a:endParaRPr lang="en-US" sz="1200" dirty="0">
              <a:latin typeface="+mn-lt"/>
            </a:endParaRPr>
          </a:p>
          <a:p>
            <a:pPr marL="0" indent="0">
              <a:buNone/>
            </a:pPr>
            <a:r>
              <a:rPr lang="en-US" sz="1200" dirty="0"/>
              <a:t>Thanks,</a:t>
            </a:r>
          </a:p>
          <a:p>
            <a:pPr marL="0" indent="0">
              <a:buNone/>
            </a:pPr>
            <a:r>
              <a:rPr lang="en-US" sz="1200" dirty="0">
                <a:latin typeface="+mn-lt"/>
              </a:rPr>
              <a:t>Ishita</a:t>
            </a:r>
          </a:p>
        </p:txBody>
      </p:sp>
      <p:pic>
        <p:nvPicPr>
          <p:cNvPr id="2050" name="Picture 2" descr="Client Email Icons - Download Free Vector Icons | Noun Project">
            <a:extLst>
              <a:ext uri="{FF2B5EF4-FFF2-40B4-BE49-F238E27FC236}">
                <a16:creationId xmlns:a16="http://schemas.microsoft.com/office/drawing/2014/main" id="{21A5996B-9A9B-48A6-8F49-32EA1A0B1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20" y="2464558"/>
            <a:ext cx="1602921" cy="160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026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FC39C9-BF35-48C2-9D39-C08241B16166}"/>
              </a:ext>
            </a:extLst>
          </p:cNvPr>
          <p:cNvSpPr>
            <a:spLocks noGrp="1"/>
          </p:cNvSpPr>
          <p:nvPr>
            <p:ph type="ctrTitle"/>
          </p:nvPr>
        </p:nvSpPr>
        <p:spPr/>
        <p:txBody>
          <a:bodyPr vert="horz" lIns="91440" tIns="45720" rIns="91440" bIns="45720" rtlCol="0" anchor="ctr">
            <a:normAutofit fontScale="90000"/>
          </a:bodyPr>
          <a:lstStyle/>
          <a:p>
            <a:pPr algn="r"/>
            <a:r>
              <a:rPr lang="en-US" sz="7400" b="1" kern="1200">
                <a:solidFill>
                  <a:schemeClr val="tx1"/>
                </a:solidFill>
                <a:latin typeface="+mj-lt"/>
                <a:ea typeface="+mj-ea"/>
                <a:cs typeface="+mj-cs"/>
              </a:rPr>
              <a:t>THANK YOU</a:t>
            </a:r>
          </a:p>
        </p:txBody>
      </p:sp>
    </p:spTree>
    <p:extLst>
      <p:ext uri="{BB962C8B-B14F-4D97-AF65-F5344CB8AC3E}">
        <p14:creationId xmlns:p14="http://schemas.microsoft.com/office/powerpoint/2010/main" val="886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FBF5B8-49F7-45A5-8AAD-98C89FACA3B9}"/>
              </a:ext>
            </a:extLst>
          </p:cNvPr>
          <p:cNvSpPr>
            <a:spLocks noGrp="1"/>
          </p:cNvSpPr>
          <p:nvPr>
            <p:ph type="title"/>
          </p:nvPr>
        </p:nvSpPr>
        <p:spPr/>
        <p:txBody>
          <a:bodyPr>
            <a:normAutofit fontScale="90000"/>
          </a:bodyPr>
          <a:lstStyle/>
          <a:p>
            <a:r>
              <a:rPr lang="en-US" dirty="0"/>
              <a:t>Agenda</a:t>
            </a:r>
          </a:p>
        </p:txBody>
      </p:sp>
      <p:sp>
        <p:nvSpPr>
          <p:cNvPr id="4" name="Text Placeholder 3">
            <a:extLst>
              <a:ext uri="{FF2B5EF4-FFF2-40B4-BE49-F238E27FC236}">
                <a16:creationId xmlns:a16="http://schemas.microsoft.com/office/drawing/2014/main" id="{71A483C2-5497-4235-B3FA-371E713AE1F1}"/>
              </a:ext>
            </a:extLst>
          </p:cNvPr>
          <p:cNvSpPr>
            <a:spLocks noGrp="1"/>
          </p:cNvSpPr>
          <p:nvPr>
            <p:ph type="body" sz="quarter" idx="12"/>
          </p:nvPr>
        </p:nvSpPr>
        <p:spPr>
          <a:xfrm>
            <a:off x="321299" y="499508"/>
            <a:ext cx="11543669" cy="676876"/>
          </a:xfrm>
        </p:spPr>
        <p:txBody>
          <a:bodyPr/>
          <a:lstStyle/>
          <a:p>
            <a:endParaRPr lang="en-US"/>
          </a:p>
        </p:txBody>
      </p:sp>
      <p:sp>
        <p:nvSpPr>
          <p:cNvPr id="2" name="Footer Placeholder 1">
            <a:extLst>
              <a:ext uri="{FF2B5EF4-FFF2-40B4-BE49-F238E27FC236}">
                <a16:creationId xmlns:a16="http://schemas.microsoft.com/office/drawing/2014/main" id="{5777F924-24C6-467E-9D63-6BFDF77F1EF4}"/>
              </a:ext>
            </a:extLst>
          </p:cNvPr>
          <p:cNvSpPr>
            <a:spLocks noGrp="1"/>
          </p:cNvSpPr>
          <p:nvPr>
            <p:ph type="ftr" sz="quarter" idx="11"/>
          </p:nvPr>
        </p:nvSpPr>
        <p:spPr/>
        <p:txBody>
          <a:bodyPr/>
          <a:lstStyle/>
          <a:p>
            <a:endParaRPr lang="en-US"/>
          </a:p>
        </p:txBody>
      </p:sp>
      <p:pic>
        <p:nvPicPr>
          <p:cNvPr id="17" name="Picture 20" descr="Roadmap Icon of Flat style - Available in SVG, PNG, EPS, AI &amp; Icon fonts">
            <a:extLst>
              <a:ext uri="{FF2B5EF4-FFF2-40B4-BE49-F238E27FC236}">
                <a16:creationId xmlns:a16="http://schemas.microsoft.com/office/drawing/2014/main" id="{8B584F35-BE0B-43C1-86DF-C873D08333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8956" y="4152443"/>
            <a:ext cx="816489" cy="816489"/>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Rounded Corners 33">
            <a:extLst>
              <a:ext uri="{FF2B5EF4-FFF2-40B4-BE49-F238E27FC236}">
                <a16:creationId xmlns:a16="http://schemas.microsoft.com/office/drawing/2014/main" id="{295A9AD8-BA83-4083-817E-89031DE47F90}"/>
              </a:ext>
            </a:extLst>
          </p:cNvPr>
          <p:cNvSpPr/>
          <p:nvPr/>
        </p:nvSpPr>
        <p:spPr>
          <a:xfrm>
            <a:off x="9634907" y="4966270"/>
            <a:ext cx="2030203" cy="533400"/>
          </a:xfrm>
          <a:prstGeom prst="roundRect">
            <a:avLst/>
          </a:prstGeom>
          <a:solidFill>
            <a:schemeClr val="bg1">
              <a:lumMod val="75000"/>
            </a:schemeClr>
          </a:solid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a:cs typeface="Calibri"/>
              </a:rPr>
              <a:t>Future Scope</a:t>
            </a:r>
          </a:p>
        </p:txBody>
      </p:sp>
      <p:sp>
        <p:nvSpPr>
          <p:cNvPr id="35" name="Title 1">
            <a:extLst>
              <a:ext uri="{FF2B5EF4-FFF2-40B4-BE49-F238E27FC236}">
                <a16:creationId xmlns:a16="http://schemas.microsoft.com/office/drawing/2014/main" id="{756DEA03-A982-4043-8166-C0A1276B9DCB}"/>
              </a:ext>
            </a:extLst>
          </p:cNvPr>
          <p:cNvSpPr txBox="1">
            <a:spLocks/>
          </p:cNvSpPr>
          <p:nvPr/>
        </p:nvSpPr>
        <p:spPr>
          <a:xfrm>
            <a:off x="9686218" y="4187484"/>
            <a:ext cx="816489" cy="729899"/>
          </a:xfrm>
          <a:prstGeom prst="rect">
            <a:avLst/>
          </a:prstGeom>
          <a:noFill/>
        </p:spPr>
        <p:txBody>
          <a:bodyPr anchor="ctr" anchorCtr="0"/>
          <a:lstStyle>
            <a:lvl1pPr algn="l" defTabSz="914400" rtl="0" eaLnBrk="1" latinLnBrk="0" hangingPunct="1">
              <a:lnSpc>
                <a:spcPct val="90000"/>
              </a:lnSpc>
              <a:spcBef>
                <a:spcPct val="0"/>
              </a:spcBef>
              <a:buNone/>
              <a:defRPr sz="2400" b="1" kern="1200">
                <a:solidFill>
                  <a:srgbClr val="002060"/>
                </a:solidFill>
                <a:latin typeface="Aharoni" panose="02010803020104030203" pitchFamily="2" charset="-79"/>
                <a:ea typeface="+mj-ea"/>
                <a:cs typeface="Aharoni" panose="02010803020104030203" pitchFamily="2" charset="-79"/>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C39A27"/>
                </a:solidFill>
                <a:effectLst/>
                <a:uLnTx/>
                <a:uFillTx/>
                <a:latin typeface="Open Sans" panose="020B0606030504020204"/>
                <a:ea typeface="+mj-ea"/>
                <a:cs typeface="Aharoni" panose="02010803020104030203" pitchFamily="2" charset="-79"/>
              </a:rPr>
              <a:t>8</a:t>
            </a:r>
          </a:p>
        </p:txBody>
      </p:sp>
      <p:cxnSp>
        <p:nvCxnSpPr>
          <p:cNvPr id="36" name="Straight Connector 35">
            <a:extLst>
              <a:ext uri="{FF2B5EF4-FFF2-40B4-BE49-F238E27FC236}">
                <a16:creationId xmlns:a16="http://schemas.microsoft.com/office/drawing/2014/main" id="{F8BB65F7-63CB-4153-A4F3-9A1ED01CE1E5}"/>
              </a:ext>
            </a:extLst>
          </p:cNvPr>
          <p:cNvCxnSpPr/>
          <p:nvPr/>
        </p:nvCxnSpPr>
        <p:spPr>
          <a:xfrm>
            <a:off x="10328531" y="3955459"/>
            <a:ext cx="0" cy="10058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76160A47-C95C-4611-A5DC-A0F78A3DE833}"/>
              </a:ext>
            </a:extLst>
          </p:cNvPr>
          <p:cNvSpPr/>
          <p:nvPr/>
        </p:nvSpPr>
        <p:spPr>
          <a:xfrm>
            <a:off x="9634907" y="2696655"/>
            <a:ext cx="2030203" cy="533400"/>
          </a:xfrm>
          <a:prstGeom prst="roundRect">
            <a:avLst/>
          </a:prstGeom>
          <a:solidFill>
            <a:schemeClr val="bg1">
              <a:lumMod val="75000"/>
            </a:schemeClr>
          </a:solid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Segmentations</a:t>
            </a:r>
          </a:p>
        </p:txBody>
      </p:sp>
      <p:sp>
        <p:nvSpPr>
          <p:cNvPr id="38" name="Title 1">
            <a:extLst>
              <a:ext uri="{FF2B5EF4-FFF2-40B4-BE49-F238E27FC236}">
                <a16:creationId xmlns:a16="http://schemas.microsoft.com/office/drawing/2014/main" id="{33AF0616-7906-4E3A-B5A2-471511B0E9D2}"/>
              </a:ext>
            </a:extLst>
          </p:cNvPr>
          <p:cNvSpPr txBox="1">
            <a:spLocks/>
          </p:cNvSpPr>
          <p:nvPr/>
        </p:nvSpPr>
        <p:spPr>
          <a:xfrm>
            <a:off x="9686218" y="1917869"/>
            <a:ext cx="816489" cy="729899"/>
          </a:xfrm>
          <a:prstGeom prst="rect">
            <a:avLst/>
          </a:prstGeom>
          <a:noFill/>
        </p:spPr>
        <p:txBody>
          <a:bodyPr anchor="ctr" anchorCtr="0"/>
          <a:lstStyle>
            <a:lvl1pPr algn="l" defTabSz="914400" rtl="0" eaLnBrk="1" latinLnBrk="0" hangingPunct="1">
              <a:lnSpc>
                <a:spcPct val="90000"/>
              </a:lnSpc>
              <a:spcBef>
                <a:spcPct val="0"/>
              </a:spcBef>
              <a:buNone/>
              <a:defRPr sz="2400" b="1" kern="1200">
                <a:solidFill>
                  <a:srgbClr val="002060"/>
                </a:solidFill>
                <a:latin typeface="Aharoni" panose="02010803020104030203" pitchFamily="2" charset="-79"/>
                <a:ea typeface="+mj-ea"/>
                <a:cs typeface="Aharoni" panose="02010803020104030203" pitchFamily="2" charset="-79"/>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4800" dirty="0">
                <a:solidFill>
                  <a:srgbClr val="C39A27"/>
                </a:solidFill>
                <a:latin typeface="Open Sans" panose="020B0606030504020204"/>
              </a:rPr>
              <a:t>4</a:t>
            </a:r>
            <a:endParaRPr kumimoji="0" lang="en-US" sz="4800" b="1" i="0" u="none" strike="noStrike" kern="1200" cap="none" spc="0" normalizeH="0" baseline="0" noProof="0" dirty="0">
              <a:ln>
                <a:noFill/>
              </a:ln>
              <a:solidFill>
                <a:srgbClr val="C39A27"/>
              </a:solidFill>
              <a:effectLst/>
              <a:uLnTx/>
              <a:uFillTx/>
              <a:latin typeface="Open Sans" panose="020B0606030504020204"/>
              <a:ea typeface="+mj-ea"/>
              <a:cs typeface="Aharoni" panose="02010803020104030203" pitchFamily="2" charset="-79"/>
            </a:endParaRPr>
          </a:p>
        </p:txBody>
      </p:sp>
      <p:cxnSp>
        <p:nvCxnSpPr>
          <p:cNvPr id="39" name="Straight Connector 38">
            <a:extLst>
              <a:ext uri="{FF2B5EF4-FFF2-40B4-BE49-F238E27FC236}">
                <a16:creationId xmlns:a16="http://schemas.microsoft.com/office/drawing/2014/main" id="{ADB5BDC6-3B9C-468F-8257-D8740E152C8B}"/>
              </a:ext>
            </a:extLst>
          </p:cNvPr>
          <p:cNvCxnSpPr/>
          <p:nvPr/>
        </p:nvCxnSpPr>
        <p:spPr>
          <a:xfrm>
            <a:off x="10328531" y="1685844"/>
            <a:ext cx="0" cy="10058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pic>
        <p:nvPicPr>
          <p:cNvPr id="40" name="Picture 2" descr="Introduction to K-means Clustering | by Dileka Madushan | Medium">
            <a:extLst>
              <a:ext uri="{FF2B5EF4-FFF2-40B4-BE49-F238E27FC236}">
                <a16:creationId xmlns:a16="http://schemas.microsoft.com/office/drawing/2014/main" id="{BA3565D2-62AA-49F6-980F-A0C81897255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111"/>
          <a:stretch/>
        </p:blipFill>
        <p:spPr bwMode="auto">
          <a:xfrm>
            <a:off x="10462865" y="1795482"/>
            <a:ext cx="816487" cy="7953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7BBA463B-35FC-4E00-9EAC-F229B9CD10E5}"/>
              </a:ext>
            </a:extLst>
          </p:cNvPr>
          <p:cNvSpPr/>
          <p:nvPr/>
        </p:nvSpPr>
        <p:spPr>
          <a:xfrm>
            <a:off x="475579" y="4966270"/>
            <a:ext cx="2030203" cy="533400"/>
          </a:xfrm>
          <a:prstGeom prst="roundRect">
            <a:avLst/>
          </a:prstGeom>
          <a:solidFill>
            <a:schemeClr val="bg1">
              <a:lumMod val="75000"/>
            </a:schemeClr>
          </a:solid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a:cs typeface="Calibri"/>
              </a:rPr>
              <a:t>Cross tabulation</a:t>
            </a:r>
          </a:p>
        </p:txBody>
      </p:sp>
      <p:sp>
        <p:nvSpPr>
          <p:cNvPr id="15" name="Title 1">
            <a:extLst>
              <a:ext uri="{FF2B5EF4-FFF2-40B4-BE49-F238E27FC236}">
                <a16:creationId xmlns:a16="http://schemas.microsoft.com/office/drawing/2014/main" id="{DDAA257A-146F-488B-9D58-33975E635149}"/>
              </a:ext>
            </a:extLst>
          </p:cNvPr>
          <p:cNvSpPr txBox="1">
            <a:spLocks/>
          </p:cNvSpPr>
          <p:nvPr/>
        </p:nvSpPr>
        <p:spPr>
          <a:xfrm>
            <a:off x="526890" y="4209518"/>
            <a:ext cx="816489" cy="729899"/>
          </a:xfrm>
          <a:prstGeom prst="rect">
            <a:avLst/>
          </a:prstGeom>
          <a:noFill/>
        </p:spPr>
        <p:txBody>
          <a:bodyPr anchor="ctr" anchorCtr="0"/>
          <a:lstStyle>
            <a:lvl1pPr algn="l" defTabSz="914400" rtl="0" eaLnBrk="1" latinLnBrk="0" hangingPunct="1">
              <a:lnSpc>
                <a:spcPct val="90000"/>
              </a:lnSpc>
              <a:spcBef>
                <a:spcPct val="0"/>
              </a:spcBef>
              <a:buNone/>
              <a:defRPr sz="2400" b="1" kern="1200">
                <a:solidFill>
                  <a:srgbClr val="002060"/>
                </a:solidFill>
                <a:latin typeface="Aharoni" panose="02010803020104030203" pitchFamily="2" charset="-79"/>
                <a:ea typeface="+mj-ea"/>
                <a:cs typeface="Aharoni" panose="02010803020104030203" pitchFamily="2" charset="-79"/>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C39A27"/>
                </a:solidFill>
                <a:effectLst/>
                <a:uLnTx/>
                <a:uFillTx/>
                <a:latin typeface="Open Sans" panose="020B0606030504020204"/>
                <a:ea typeface="+mj-ea"/>
                <a:cs typeface="Aharoni" panose="02010803020104030203" pitchFamily="2" charset="-79"/>
              </a:rPr>
              <a:t>5</a:t>
            </a:r>
          </a:p>
        </p:txBody>
      </p:sp>
      <p:cxnSp>
        <p:nvCxnSpPr>
          <p:cNvPr id="16" name="Straight Connector 15">
            <a:extLst>
              <a:ext uri="{FF2B5EF4-FFF2-40B4-BE49-F238E27FC236}">
                <a16:creationId xmlns:a16="http://schemas.microsoft.com/office/drawing/2014/main" id="{CF4ADAE7-237B-4CEE-A2B0-36A4FBDB1D1E}"/>
              </a:ext>
            </a:extLst>
          </p:cNvPr>
          <p:cNvCxnSpPr>
            <a:cxnSpLocks/>
          </p:cNvCxnSpPr>
          <p:nvPr/>
        </p:nvCxnSpPr>
        <p:spPr>
          <a:xfrm>
            <a:off x="1169203" y="3977493"/>
            <a:ext cx="0" cy="10058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F3D6726A-9619-42F6-BFC2-D3906B0E410F}"/>
              </a:ext>
            </a:extLst>
          </p:cNvPr>
          <p:cNvSpPr/>
          <p:nvPr/>
        </p:nvSpPr>
        <p:spPr>
          <a:xfrm>
            <a:off x="464562" y="2696655"/>
            <a:ext cx="2030203" cy="533400"/>
          </a:xfrm>
          <a:prstGeom prst="roundRect">
            <a:avLst/>
          </a:prstGeom>
          <a:solidFill>
            <a:schemeClr val="bg1">
              <a:lumMod val="75000"/>
            </a:schemeClr>
          </a:solid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Background and Objectives</a:t>
            </a:r>
          </a:p>
        </p:txBody>
      </p:sp>
      <p:sp>
        <p:nvSpPr>
          <p:cNvPr id="25" name="Title 1">
            <a:extLst>
              <a:ext uri="{FF2B5EF4-FFF2-40B4-BE49-F238E27FC236}">
                <a16:creationId xmlns:a16="http://schemas.microsoft.com/office/drawing/2014/main" id="{524B82B8-351D-4B43-AEAF-D2B5BC7DD201}"/>
              </a:ext>
            </a:extLst>
          </p:cNvPr>
          <p:cNvSpPr txBox="1">
            <a:spLocks/>
          </p:cNvSpPr>
          <p:nvPr/>
        </p:nvSpPr>
        <p:spPr>
          <a:xfrm>
            <a:off x="526890" y="1917869"/>
            <a:ext cx="816489" cy="729899"/>
          </a:xfrm>
          <a:prstGeom prst="rect">
            <a:avLst/>
          </a:prstGeom>
          <a:noFill/>
        </p:spPr>
        <p:txBody>
          <a:bodyPr anchor="ctr" anchorCtr="0"/>
          <a:lstStyle>
            <a:lvl1pPr algn="l" defTabSz="914400" rtl="0" eaLnBrk="1" latinLnBrk="0" hangingPunct="1">
              <a:lnSpc>
                <a:spcPct val="90000"/>
              </a:lnSpc>
              <a:spcBef>
                <a:spcPct val="0"/>
              </a:spcBef>
              <a:buNone/>
              <a:defRPr sz="2400" b="1" kern="1200">
                <a:solidFill>
                  <a:srgbClr val="002060"/>
                </a:solidFill>
                <a:latin typeface="Aharoni" panose="02010803020104030203" pitchFamily="2" charset="-79"/>
                <a:ea typeface="+mj-ea"/>
                <a:cs typeface="Aharoni" panose="02010803020104030203" pitchFamily="2" charset="-79"/>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C39A27"/>
                </a:solidFill>
                <a:effectLst/>
                <a:uLnTx/>
                <a:uFillTx/>
                <a:latin typeface="Open Sans" panose="020B0606030504020204"/>
                <a:ea typeface="+mj-ea"/>
                <a:cs typeface="Aharoni" panose="02010803020104030203" pitchFamily="2" charset="-79"/>
              </a:rPr>
              <a:t>1</a:t>
            </a:r>
          </a:p>
        </p:txBody>
      </p:sp>
      <p:cxnSp>
        <p:nvCxnSpPr>
          <p:cNvPr id="26" name="Straight Connector 25">
            <a:extLst>
              <a:ext uri="{FF2B5EF4-FFF2-40B4-BE49-F238E27FC236}">
                <a16:creationId xmlns:a16="http://schemas.microsoft.com/office/drawing/2014/main" id="{2AA1D8C4-5865-403F-A334-9527A877732F}"/>
              </a:ext>
            </a:extLst>
          </p:cNvPr>
          <p:cNvCxnSpPr>
            <a:cxnSpLocks/>
          </p:cNvCxnSpPr>
          <p:nvPr/>
        </p:nvCxnSpPr>
        <p:spPr>
          <a:xfrm>
            <a:off x="1169203" y="1690219"/>
            <a:ext cx="0" cy="10058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pic>
        <p:nvPicPr>
          <p:cNvPr id="27" name="Picture 13" descr="Image result for dart icon">
            <a:extLst>
              <a:ext uri="{FF2B5EF4-FFF2-40B4-BE49-F238E27FC236}">
                <a16:creationId xmlns:a16="http://schemas.microsoft.com/office/drawing/2014/main" id="{0B5FA5AD-D97D-4B41-8ED5-99001AA2FE7B}"/>
              </a:ext>
            </a:extLst>
          </p:cNvPr>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b="8085"/>
          <a:stretch/>
        </p:blipFill>
        <p:spPr bwMode="auto">
          <a:xfrm>
            <a:off x="1317565" y="1841592"/>
            <a:ext cx="719437" cy="71417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ross tab&amp;quot; Icon - Download for free – Iconduck">
            <a:extLst>
              <a:ext uri="{FF2B5EF4-FFF2-40B4-BE49-F238E27FC236}">
                <a16:creationId xmlns:a16="http://schemas.microsoft.com/office/drawing/2014/main" id="{FAE4448F-E890-4F24-8C3C-E608E11ABC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5980" y="4181596"/>
            <a:ext cx="632845" cy="6328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5ED23FD4-B597-4799-AAF8-EA31489EF448}"/>
              </a:ext>
            </a:extLst>
          </p:cNvPr>
          <p:cNvSpPr/>
          <p:nvPr/>
        </p:nvSpPr>
        <p:spPr>
          <a:xfrm>
            <a:off x="6581797" y="4966270"/>
            <a:ext cx="2030203" cy="533400"/>
          </a:xfrm>
          <a:prstGeom prst="roundRect">
            <a:avLst/>
          </a:prstGeom>
          <a:solidFill>
            <a:schemeClr val="bg1">
              <a:lumMod val="75000"/>
            </a:schemeClr>
          </a:solid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a:cs typeface="Calibri"/>
              </a:rPr>
              <a:t>Dashboard Mockup</a:t>
            </a:r>
          </a:p>
        </p:txBody>
      </p:sp>
      <p:sp>
        <p:nvSpPr>
          <p:cNvPr id="9" name="Title 1">
            <a:extLst>
              <a:ext uri="{FF2B5EF4-FFF2-40B4-BE49-F238E27FC236}">
                <a16:creationId xmlns:a16="http://schemas.microsoft.com/office/drawing/2014/main" id="{FEC1486B-2979-4A66-BE83-018F4F8064E2}"/>
              </a:ext>
            </a:extLst>
          </p:cNvPr>
          <p:cNvSpPr txBox="1">
            <a:spLocks/>
          </p:cNvSpPr>
          <p:nvPr/>
        </p:nvSpPr>
        <p:spPr>
          <a:xfrm>
            <a:off x="6633108" y="4187484"/>
            <a:ext cx="816489" cy="729899"/>
          </a:xfrm>
          <a:prstGeom prst="rect">
            <a:avLst/>
          </a:prstGeom>
          <a:noFill/>
        </p:spPr>
        <p:txBody>
          <a:bodyPr anchor="ctr" anchorCtr="0"/>
          <a:lstStyle>
            <a:lvl1pPr algn="l" defTabSz="914400" rtl="0" eaLnBrk="1" latinLnBrk="0" hangingPunct="1">
              <a:lnSpc>
                <a:spcPct val="90000"/>
              </a:lnSpc>
              <a:spcBef>
                <a:spcPct val="0"/>
              </a:spcBef>
              <a:buNone/>
              <a:defRPr sz="2400" b="1" kern="1200">
                <a:solidFill>
                  <a:srgbClr val="002060"/>
                </a:solidFill>
                <a:latin typeface="Aharoni" panose="02010803020104030203" pitchFamily="2" charset="-79"/>
                <a:ea typeface="+mj-ea"/>
                <a:cs typeface="Aharoni" panose="02010803020104030203" pitchFamily="2" charset="-79"/>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C39A27"/>
                </a:solidFill>
                <a:effectLst/>
                <a:uLnTx/>
                <a:uFillTx/>
                <a:latin typeface="Open Sans" panose="020B0606030504020204"/>
                <a:ea typeface="+mj-ea"/>
                <a:cs typeface="Aharoni" panose="02010803020104030203" pitchFamily="2" charset="-79"/>
              </a:rPr>
              <a:t>7</a:t>
            </a:r>
          </a:p>
        </p:txBody>
      </p:sp>
      <p:cxnSp>
        <p:nvCxnSpPr>
          <p:cNvPr id="10" name="Straight Connector 9">
            <a:extLst>
              <a:ext uri="{FF2B5EF4-FFF2-40B4-BE49-F238E27FC236}">
                <a16:creationId xmlns:a16="http://schemas.microsoft.com/office/drawing/2014/main" id="{5A1514C2-3757-461B-A247-A9165CC69EBE}"/>
              </a:ext>
            </a:extLst>
          </p:cNvPr>
          <p:cNvCxnSpPr/>
          <p:nvPr/>
        </p:nvCxnSpPr>
        <p:spPr>
          <a:xfrm>
            <a:off x="7275421" y="3955459"/>
            <a:ext cx="0" cy="10058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27040DE-AFFC-4861-9AB4-4616D11AF3AA}"/>
              </a:ext>
            </a:extLst>
          </p:cNvPr>
          <p:cNvSpPr/>
          <p:nvPr/>
        </p:nvSpPr>
        <p:spPr>
          <a:xfrm>
            <a:off x="6581797" y="2696655"/>
            <a:ext cx="2030203" cy="533400"/>
          </a:xfrm>
          <a:prstGeom prst="roundRect">
            <a:avLst/>
          </a:prstGeom>
          <a:solidFill>
            <a:schemeClr val="bg1">
              <a:lumMod val="75000"/>
            </a:schemeClr>
          </a:solid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EDA and Data Transformation</a:t>
            </a:r>
          </a:p>
        </p:txBody>
      </p:sp>
      <p:sp>
        <p:nvSpPr>
          <p:cNvPr id="19" name="Title 1">
            <a:extLst>
              <a:ext uri="{FF2B5EF4-FFF2-40B4-BE49-F238E27FC236}">
                <a16:creationId xmlns:a16="http://schemas.microsoft.com/office/drawing/2014/main" id="{22D7C588-5E4C-4BED-88AB-24E98464E4FC}"/>
              </a:ext>
            </a:extLst>
          </p:cNvPr>
          <p:cNvSpPr txBox="1">
            <a:spLocks/>
          </p:cNvSpPr>
          <p:nvPr/>
        </p:nvSpPr>
        <p:spPr>
          <a:xfrm>
            <a:off x="6633108" y="1917869"/>
            <a:ext cx="816489" cy="729899"/>
          </a:xfrm>
          <a:prstGeom prst="rect">
            <a:avLst/>
          </a:prstGeom>
          <a:noFill/>
        </p:spPr>
        <p:txBody>
          <a:bodyPr anchor="ctr" anchorCtr="0"/>
          <a:lstStyle>
            <a:lvl1pPr algn="l" defTabSz="914400" rtl="0" eaLnBrk="1" latinLnBrk="0" hangingPunct="1">
              <a:lnSpc>
                <a:spcPct val="90000"/>
              </a:lnSpc>
              <a:spcBef>
                <a:spcPct val="0"/>
              </a:spcBef>
              <a:buNone/>
              <a:defRPr sz="2400" b="1" kern="1200">
                <a:solidFill>
                  <a:srgbClr val="002060"/>
                </a:solidFill>
                <a:latin typeface="Aharoni" panose="02010803020104030203" pitchFamily="2" charset="-79"/>
                <a:ea typeface="+mj-ea"/>
                <a:cs typeface="Aharoni" panose="02010803020104030203" pitchFamily="2" charset="-79"/>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a:ln>
                  <a:noFill/>
                </a:ln>
                <a:solidFill>
                  <a:srgbClr val="C39A27"/>
                </a:solidFill>
                <a:effectLst/>
                <a:uLnTx/>
                <a:uFillTx/>
                <a:latin typeface="Open Sans" panose="020B0606030504020204"/>
                <a:ea typeface="+mj-ea"/>
                <a:cs typeface="Aharoni" panose="02010803020104030203" pitchFamily="2" charset="-79"/>
              </a:rPr>
              <a:t>3</a:t>
            </a:r>
          </a:p>
        </p:txBody>
      </p:sp>
      <p:cxnSp>
        <p:nvCxnSpPr>
          <p:cNvPr id="20" name="Straight Connector 19">
            <a:extLst>
              <a:ext uri="{FF2B5EF4-FFF2-40B4-BE49-F238E27FC236}">
                <a16:creationId xmlns:a16="http://schemas.microsoft.com/office/drawing/2014/main" id="{8C10E8B7-3FD7-4707-8E6B-0EC1E2F91A42}"/>
              </a:ext>
            </a:extLst>
          </p:cNvPr>
          <p:cNvCxnSpPr/>
          <p:nvPr/>
        </p:nvCxnSpPr>
        <p:spPr>
          <a:xfrm>
            <a:off x="7275421" y="1685844"/>
            <a:ext cx="0" cy="10058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pic>
        <p:nvPicPr>
          <p:cNvPr id="3074" name="Picture 2" descr="Bar chart, business graph, business growth, graph icon - Free download">
            <a:extLst>
              <a:ext uri="{FF2B5EF4-FFF2-40B4-BE49-F238E27FC236}">
                <a16:creationId xmlns:a16="http://schemas.microsoft.com/office/drawing/2014/main" id="{E507AD51-054E-492C-ACDE-CE1D703EA9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0908" y="1868982"/>
            <a:ext cx="696686" cy="6966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ashboard Icon In Flat Style Finance Analyzer Vector Illustration On White  Isolated Background Performance Algorithm Business Concept Stock  Illustration - Download Image Now - iStock">
            <a:extLst>
              <a:ext uri="{FF2B5EF4-FFF2-40B4-BE49-F238E27FC236}">
                <a16:creationId xmlns:a16="http://schemas.microsoft.com/office/drawing/2014/main" id="{48B63875-E33E-4012-A921-9E4EA2C0266F}"/>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1970" t="29471" r="21164" b="28046"/>
          <a:stretch/>
        </p:blipFill>
        <p:spPr bwMode="auto">
          <a:xfrm>
            <a:off x="7381712" y="4134446"/>
            <a:ext cx="977037" cy="72989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715C689F-D468-463F-A3C6-0472FC4387D1}"/>
              </a:ext>
            </a:extLst>
          </p:cNvPr>
          <p:cNvSpPr/>
          <p:nvPr/>
        </p:nvSpPr>
        <p:spPr>
          <a:xfrm>
            <a:off x="3528688" y="4966270"/>
            <a:ext cx="2030203" cy="533400"/>
          </a:xfrm>
          <a:prstGeom prst="roundRect">
            <a:avLst/>
          </a:prstGeom>
          <a:solidFill>
            <a:schemeClr val="bg1">
              <a:lumMod val="75000"/>
            </a:schemeClr>
          </a:solid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Segments for Oncology launch</a:t>
            </a:r>
          </a:p>
        </p:txBody>
      </p:sp>
      <p:sp>
        <p:nvSpPr>
          <p:cNvPr id="12" name="Title 1">
            <a:extLst>
              <a:ext uri="{FF2B5EF4-FFF2-40B4-BE49-F238E27FC236}">
                <a16:creationId xmlns:a16="http://schemas.microsoft.com/office/drawing/2014/main" id="{418440DB-3F4F-4765-BF44-D0CC8BEA48BB}"/>
              </a:ext>
            </a:extLst>
          </p:cNvPr>
          <p:cNvSpPr txBox="1">
            <a:spLocks/>
          </p:cNvSpPr>
          <p:nvPr/>
        </p:nvSpPr>
        <p:spPr>
          <a:xfrm>
            <a:off x="3579999" y="4187484"/>
            <a:ext cx="816489" cy="729899"/>
          </a:xfrm>
          <a:prstGeom prst="rect">
            <a:avLst/>
          </a:prstGeom>
          <a:noFill/>
        </p:spPr>
        <p:txBody>
          <a:bodyPr anchor="ctr" anchorCtr="0"/>
          <a:lstStyle>
            <a:lvl1pPr algn="l" defTabSz="914400" rtl="0" eaLnBrk="1" latinLnBrk="0" hangingPunct="1">
              <a:lnSpc>
                <a:spcPct val="90000"/>
              </a:lnSpc>
              <a:spcBef>
                <a:spcPct val="0"/>
              </a:spcBef>
              <a:buNone/>
              <a:defRPr sz="2400" b="1" kern="1200">
                <a:solidFill>
                  <a:srgbClr val="002060"/>
                </a:solidFill>
                <a:latin typeface="Aharoni" panose="02010803020104030203" pitchFamily="2" charset="-79"/>
                <a:ea typeface="+mj-ea"/>
                <a:cs typeface="Aharoni" panose="02010803020104030203" pitchFamily="2" charset="-79"/>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C39A27"/>
                </a:solidFill>
                <a:effectLst/>
                <a:uLnTx/>
                <a:uFillTx/>
                <a:latin typeface="Open Sans" panose="020B0606030504020204"/>
                <a:ea typeface="+mj-ea"/>
                <a:cs typeface="Aharoni" panose="02010803020104030203" pitchFamily="2" charset="-79"/>
              </a:rPr>
              <a:t>6</a:t>
            </a:r>
          </a:p>
        </p:txBody>
      </p:sp>
      <p:cxnSp>
        <p:nvCxnSpPr>
          <p:cNvPr id="13" name="Straight Connector 12">
            <a:extLst>
              <a:ext uri="{FF2B5EF4-FFF2-40B4-BE49-F238E27FC236}">
                <a16:creationId xmlns:a16="http://schemas.microsoft.com/office/drawing/2014/main" id="{1137D11C-9CD7-41F5-9EAD-B2A33B29354E}"/>
              </a:ext>
            </a:extLst>
          </p:cNvPr>
          <p:cNvCxnSpPr/>
          <p:nvPr/>
        </p:nvCxnSpPr>
        <p:spPr>
          <a:xfrm>
            <a:off x="4222312" y="3959834"/>
            <a:ext cx="0" cy="10058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C0D40A8B-FDCA-412F-86DA-3B3474C57808}"/>
              </a:ext>
            </a:extLst>
          </p:cNvPr>
          <p:cNvSpPr/>
          <p:nvPr/>
        </p:nvSpPr>
        <p:spPr>
          <a:xfrm>
            <a:off x="3528688" y="2696655"/>
            <a:ext cx="2030203" cy="533400"/>
          </a:xfrm>
          <a:prstGeom prst="roundRect">
            <a:avLst/>
          </a:prstGeom>
          <a:solidFill>
            <a:schemeClr val="bg1">
              <a:lumMod val="75000"/>
            </a:schemeClr>
          </a:solid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Data and tools used</a:t>
            </a:r>
          </a:p>
        </p:txBody>
      </p:sp>
      <p:sp>
        <p:nvSpPr>
          <p:cNvPr id="22" name="Title 1">
            <a:extLst>
              <a:ext uri="{FF2B5EF4-FFF2-40B4-BE49-F238E27FC236}">
                <a16:creationId xmlns:a16="http://schemas.microsoft.com/office/drawing/2014/main" id="{25128729-21B9-44DF-8422-616E3494D030}"/>
              </a:ext>
            </a:extLst>
          </p:cNvPr>
          <p:cNvSpPr txBox="1">
            <a:spLocks/>
          </p:cNvSpPr>
          <p:nvPr/>
        </p:nvSpPr>
        <p:spPr>
          <a:xfrm>
            <a:off x="3579999" y="1917869"/>
            <a:ext cx="816489" cy="729899"/>
          </a:xfrm>
          <a:prstGeom prst="rect">
            <a:avLst/>
          </a:prstGeom>
          <a:noFill/>
        </p:spPr>
        <p:txBody>
          <a:bodyPr anchor="ctr" anchorCtr="0"/>
          <a:lstStyle>
            <a:lvl1pPr algn="l" defTabSz="914400" rtl="0" eaLnBrk="1" latinLnBrk="0" hangingPunct="1">
              <a:lnSpc>
                <a:spcPct val="90000"/>
              </a:lnSpc>
              <a:spcBef>
                <a:spcPct val="0"/>
              </a:spcBef>
              <a:buNone/>
              <a:defRPr sz="2400" b="1" kern="1200">
                <a:solidFill>
                  <a:srgbClr val="002060"/>
                </a:solidFill>
                <a:latin typeface="Aharoni" panose="02010803020104030203" pitchFamily="2" charset="-79"/>
                <a:ea typeface="+mj-ea"/>
                <a:cs typeface="Aharoni" panose="02010803020104030203" pitchFamily="2" charset="-79"/>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a:ln>
                  <a:noFill/>
                </a:ln>
                <a:solidFill>
                  <a:srgbClr val="C39A27"/>
                </a:solidFill>
                <a:effectLst/>
                <a:uLnTx/>
                <a:uFillTx/>
                <a:latin typeface="Open Sans" panose="020B0606030504020204"/>
                <a:ea typeface="+mj-ea"/>
                <a:cs typeface="Aharoni" panose="02010803020104030203" pitchFamily="2" charset="-79"/>
              </a:rPr>
              <a:t>2</a:t>
            </a:r>
          </a:p>
        </p:txBody>
      </p:sp>
      <p:cxnSp>
        <p:nvCxnSpPr>
          <p:cNvPr id="23" name="Straight Connector 22">
            <a:extLst>
              <a:ext uri="{FF2B5EF4-FFF2-40B4-BE49-F238E27FC236}">
                <a16:creationId xmlns:a16="http://schemas.microsoft.com/office/drawing/2014/main" id="{19E03589-3B4C-4C05-B646-4EFD61C4D08C}"/>
              </a:ext>
            </a:extLst>
          </p:cNvPr>
          <p:cNvCxnSpPr/>
          <p:nvPr/>
        </p:nvCxnSpPr>
        <p:spPr>
          <a:xfrm>
            <a:off x="4222312" y="1690219"/>
            <a:ext cx="0" cy="10058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pic>
        <p:nvPicPr>
          <p:cNvPr id="3076" name="Picture 4" descr="Mechanical Tools Icons - Download Free Vector Icons | Noun Project">
            <a:extLst>
              <a:ext uri="{FF2B5EF4-FFF2-40B4-BE49-F238E27FC236}">
                <a16:creationId xmlns:a16="http://schemas.microsoft.com/office/drawing/2014/main" id="{D0843953-E059-48B3-A162-2F6F7D66E10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96487" y="1908375"/>
            <a:ext cx="633174" cy="63317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6,767 Oncology Illustrations &amp;amp; Clip Art - iStock">
            <a:extLst>
              <a:ext uri="{FF2B5EF4-FFF2-40B4-BE49-F238E27FC236}">
                <a16:creationId xmlns:a16="http://schemas.microsoft.com/office/drawing/2014/main" id="{4A513861-43F8-4094-B0F5-F6037056A709}"/>
              </a:ext>
            </a:extLst>
          </p:cNvPr>
          <p:cNvPicPr>
            <a:picLocks noChangeAspect="1" noChangeArrowheads="1"/>
          </p:cNvPicPr>
          <p:nvPr/>
        </p:nvPicPr>
        <p:blipFill rotWithShape="1">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l="13259" t="14376" r="7420" b="12314"/>
          <a:stretch/>
        </p:blipFill>
        <p:spPr bwMode="auto">
          <a:xfrm>
            <a:off x="4272975" y="4099008"/>
            <a:ext cx="909326" cy="84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04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ABCB-860B-4106-9F9B-ADFEC198C58A}"/>
              </a:ext>
            </a:extLst>
          </p:cNvPr>
          <p:cNvSpPr>
            <a:spLocks noGrp="1"/>
          </p:cNvSpPr>
          <p:nvPr>
            <p:ph type="title"/>
          </p:nvPr>
        </p:nvSpPr>
        <p:spPr>
          <a:xfrm>
            <a:off x="321299" y="1"/>
            <a:ext cx="11543846" cy="529623"/>
          </a:xfrm>
        </p:spPr>
        <p:txBody>
          <a:bodyPr/>
          <a:lstStyle/>
          <a:p>
            <a:r>
              <a:rPr lang="en-US" dirty="0"/>
              <a:t>Background and Objectives</a:t>
            </a:r>
          </a:p>
        </p:txBody>
      </p:sp>
      <p:sp>
        <p:nvSpPr>
          <p:cNvPr id="3" name="Footer Placeholder 2">
            <a:extLst>
              <a:ext uri="{FF2B5EF4-FFF2-40B4-BE49-F238E27FC236}">
                <a16:creationId xmlns:a16="http://schemas.microsoft.com/office/drawing/2014/main" id="{C0F41183-3FF5-4E6A-B13A-F3C06BCD0B83}"/>
              </a:ext>
            </a:extLst>
          </p:cNvPr>
          <p:cNvSpPr>
            <a:spLocks noGrp="1"/>
          </p:cNvSpPr>
          <p:nvPr>
            <p:ph type="ftr" sz="quarter" idx="11"/>
          </p:nvPr>
        </p:nvSpPr>
        <p:spPr>
          <a:xfrm>
            <a:off x="326855" y="6184900"/>
            <a:ext cx="8749411" cy="538389"/>
          </a:xfrm>
        </p:spPr>
        <p:txBody>
          <a:bodyPr/>
          <a:lstStyle/>
          <a:p>
            <a:r>
              <a:rPr lang="en-US" dirty="0"/>
              <a:t>Fig 1 Reference: KFF analysis of Medicare spending data from the 2009 and 2019 Annual Report of the Boards of Trustees of the Federal Hospital Insurance and Federal Supplementary Medical Insurance Trust Funds, Table II.B1. </a:t>
            </a:r>
          </a:p>
        </p:txBody>
      </p:sp>
      <p:sp>
        <p:nvSpPr>
          <p:cNvPr id="11" name="Text Placeholder 10">
            <a:extLst>
              <a:ext uri="{FF2B5EF4-FFF2-40B4-BE49-F238E27FC236}">
                <a16:creationId xmlns:a16="http://schemas.microsoft.com/office/drawing/2014/main" id="{CDC966B7-F28E-47AB-88C8-B1923D7E2F0C}"/>
              </a:ext>
            </a:extLst>
          </p:cNvPr>
          <p:cNvSpPr>
            <a:spLocks noGrp="1"/>
          </p:cNvSpPr>
          <p:nvPr>
            <p:ph type="body" sz="quarter" idx="12"/>
          </p:nvPr>
        </p:nvSpPr>
        <p:spPr/>
        <p:txBody>
          <a:bodyPr/>
          <a:lstStyle/>
          <a:p>
            <a:r>
              <a:rPr lang="en-US" dirty="0"/>
              <a:t>Part B beneficiary payments from Medicare make up 46% of the total Medicare spend; hence it is imperative for pharmaceutical companies to identify high potential providers catering this audience</a:t>
            </a:r>
          </a:p>
        </p:txBody>
      </p:sp>
      <p:sp>
        <p:nvSpPr>
          <p:cNvPr id="5" name="Text Placeholder 4">
            <a:extLst>
              <a:ext uri="{FF2B5EF4-FFF2-40B4-BE49-F238E27FC236}">
                <a16:creationId xmlns:a16="http://schemas.microsoft.com/office/drawing/2014/main" id="{B2020A3A-5D4B-4BEE-8E12-F03325D81C91}"/>
              </a:ext>
            </a:extLst>
          </p:cNvPr>
          <p:cNvSpPr>
            <a:spLocks noGrp="1"/>
          </p:cNvSpPr>
          <p:nvPr>
            <p:ph type="body" sz="quarter" idx="13"/>
          </p:nvPr>
        </p:nvSpPr>
        <p:spPr>
          <a:xfrm>
            <a:off x="323850" y="1641475"/>
            <a:ext cx="6283779" cy="4279900"/>
          </a:xfrm>
        </p:spPr>
        <p:txBody>
          <a:bodyPr/>
          <a:lstStyle/>
          <a:p>
            <a:r>
              <a:rPr lang="en-US" sz="1800" dirty="0"/>
              <a:t>Medicare Part B </a:t>
            </a:r>
            <a:r>
              <a:rPr lang="en-US" sz="1800" dirty="0">
                <a:sym typeface="Wingdings" panose="05000000000000000000" pitchFamily="2" charset="2"/>
              </a:rPr>
              <a:t> </a:t>
            </a:r>
            <a:r>
              <a:rPr lang="en-US" sz="1800" dirty="0"/>
              <a:t>additional insurance where eligible members pay a monthly premium to avail benefits</a:t>
            </a:r>
          </a:p>
          <a:p>
            <a:r>
              <a:rPr lang="en-US" sz="1800" dirty="0"/>
              <a:t>After deductible is met, in most cases Medicare covers 80% of costs whereas the patient pays 20% as out of pocket expense</a:t>
            </a:r>
          </a:p>
          <a:p>
            <a:r>
              <a:rPr lang="en-US" sz="1800" b="1" dirty="0"/>
              <a:t>Out of total $731bn of Medicare spending, 46% is spent on Part B beneficiaries. </a:t>
            </a:r>
          </a:p>
          <a:p>
            <a:r>
              <a:rPr lang="en-US" sz="1800" dirty="0"/>
              <a:t>Segmentation of providers in this category can be used to target the right providers for marketing and detailing pharmaceutical products</a:t>
            </a:r>
          </a:p>
          <a:p>
            <a:r>
              <a:rPr lang="en-US" sz="1800" dirty="0"/>
              <a:t>This analysis can further be used as a larger STP component in brand plans </a:t>
            </a:r>
          </a:p>
        </p:txBody>
      </p:sp>
      <p:pic>
        <p:nvPicPr>
          <p:cNvPr id="6" name="Picture 5">
            <a:extLst>
              <a:ext uri="{FF2B5EF4-FFF2-40B4-BE49-F238E27FC236}">
                <a16:creationId xmlns:a16="http://schemas.microsoft.com/office/drawing/2014/main" id="{23BE0BBB-3795-4A4E-A937-F8FB31D53B4C}"/>
              </a:ext>
            </a:extLst>
          </p:cNvPr>
          <p:cNvPicPr>
            <a:picLocks noChangeAspect="1"/>
          </p:cNvPicPr>
          <p:nvPr/>
        </p:nvPicPr>
        <p:blipFill>
          <a:blip r:embed="rId2"/>
          <a:stretch>
            <a:fillRect/>
          </a:stretch>
        </p:blipFill>
        <p:spPr>
          <a:xfrm>
            <a:off x="6760028" y="2156216"/>
            <a:ext cx="5312229" cy="2883019"/>
          </a:xfrm>
          <a:prstGeom prst="rect">
            <a:avLst/>
          </a:prstGeom>
          <a:ln>
            <a:solidFill>
              <a:schemeClr val="tx1"/>
            </a:solidFill>
          </a:ln>
        </p:spPr>
      </p:pic>
      <p:sp>
        <p:nvSpPr>
          <p:cNvPr id="7" name="Oval 6">
            <a:extLst>
              <a:ext uri="{FF2B5EF4-FFF2-40B4-BE49-F238E27FC236}">
                <a16:creationId xmlns:a16="http://schemas.microsoft.com/office/drawing/2014/main" id="{EA1FEEEF-8939-4C61-AC6C-BA9B845FF1EC}"/>
              </a:ext>
            </a:extLst>
          </p:cNvPr>
          <p:cNvSpPr/>
          <p:nvPr/>
        </p:nvSpPr>
        <p:spPr>
          <a:xfrm>
            <a:off x="10090766" y="3597725"/>
            <a:ext cx="1350119" cy="57150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EACA9D-0D8A-4DD8-8761-2BF39715316E}"/>
              </a:ext>
            </a:extLst>
          </p:cNvPr>
          <p:cNvSpPr/>
          <p:nvPr/>
        </p:nvSpPr>
        <p:spPr>
          <a:xfrm>
            <a:off x="7492526" y="5013935"/>
            <a:ext cx="4264045" cy="33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Fig 1: Medicare spending for different programs</a:t>
            </a:r>
          </a:p>
        </p:txBody>
      </p:sp>
    </p:spTree>
    <p:extLst>
      <p:ext uri="{BB962C8B-B14F-4D97-AF65-F5344CB8AC3E}">
        <p14:creationId xmlns:p14="http://schemas.microsoft.com/office/powerpoint/2010/main" val="346831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C6A355E-1E7E-47CB-9E01-E57EF56046B5}"/>
              </a:ext>
            </a:extLst>
          </p:cNvPr>
          <p:cNvSpPr/>
          <p:nvPr/>
        </p:nvSpPr>
        <p:spPr>
          <a:xfrm>
            <a:off x="321299" y="1349726"/>
            <a:ext cx="5026205" cy="474562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Data Ingestion and Preprocessing</a:t>
            </a:r>
          </a:p>
        </p:txBody>
      </p:sp>
      <p:sp>
        <p:nvSpPr>
          <p:cNvPr id="2" name="Title 1">
            <a:extLst>
              <a:ext uri="{FF2B5EF4-FFF2-40B4-BE49-F238E27FC236}">
                <a16:creationId xmlns:a16="http://schemas.microsoft.com/office/drawing/2014/main" id="{477E42DA-5BD5-44D0-83EE-139E77725651}"/>
              </a:ext>
            </a:extLst>
          </p:cNvPr>
          <p:cNvSpPr>
            <a:spLocks noGrp="1"/>
          </p:cNvSpPr>
          <p:nvPr>
            <p:ph type="title"/>
          </p:nvPr>
        </p:nvSpPr>
        <p:spPr/>
        <p:txBody>
          <a:bodyPr>
            <a:normAutofit fontScale="90000"/>
          </a:bodyPr>
          <a:lstStyle/>
          <a:p>
            <a:r>
              <a:rPr lang="en-US" dirty="0"/>
              <a:t>Data and Methodology</a:t>
            </a:r>
          </a:p>
        </p:txBody>
      </p:sp>
      <p:sp>
        <p:nvSpPr>
          <p:cNvPr id="3" name="Footer Placeholder 2">
            <a:extLst>
              <a:ext uri="{FF2B5EF4-FFF2-40B4-BE49-F238E27FC236}">
                <a16:creationId xmlns:a16="http://schemas.microsoft.com/office/drawing/2014/main" id="{A8EEFE94-E212-41A6-96C1-FD627BBA9759}"/>
              </a:ext>
            </a:extLst>
          </p:cNvPr>
          <p:cNvSpPr>
            <a:spLocks noGrp="1"/>
          </p:cNvSpPr>
          <p:nvPr>
            <p:ph type="ftr" sz="quarter" idx="11"/>
          </p:nvPr>
        </p:nvSpPr>
        <p:spPr/>
        <p:txBody>
          <a:bodyPr/>
          <a:lstStyle/>
          <a:p>
            <a:r>
              <a:rPr lang="en-US" dirty="0"/>
              <a:t>Each unique provider had multiple records based on their HCPCS code and type of service provided which was aggregated for analysis</a:t>
            </a:r>
          </a:p>
        </p:txBody>
      </p:sp>
      <p:sp>
        <p:nvSpPr>
          <p:cNvPr id="5" name="Text Placeholder 4">
            <a:extLst>
              <a:ext uri="{FF2B5EF4-FFF2-40B4-BE49-F238E27FC236}">
                <a16:creationId xmlns:a16="http://schemas.microsoft.com/office/drawing/2014/main" id="{1BD4BA81-24B2-4FE7-99E7-8ACDB315E8AE}"/>
              </a:ext>
            </a:extLst>
          </p:cNvPr>
          <p:cNvSpPr>
            <a:spLocks noGrp="1"/>
          </p:cNvSpPr>
          <p:nvPr>
            <p:ph type="body" sz="quarter" idx="12"/>
          </p:nvPr>
        </p:nvSpPr>
        <p:spPr/>
        <p:txBody>
          <a:bodyPr/>
          <a:lstStyle/>
          <a:p>
            <a:r>
              <a:rPr lang="en-US" dirty="0"/>
              <a:t>CMS data for ~24k unique providers was used for analysis. Python was used as a primary tool for analysis and modeling </a:t>
            </a:r>
          </a:p>
        </p:txBody>
      </p:sp>
      <p:sp>
        <p:nvSpPr>
          <p:cNvPr id="9" name="Rectangle 8">
            <a:extLst>
              <a:ext uri="{FF2B5EF4-FFF2-40B4-BE49-F238E27FC236}">
                <a16:creationId xmlns:a16="http://schemas.microsoft.com/office/drawing/2014/main" id="{8659CC55-93E3-4CD8-9626-1F65DDD0FE6D}"/>
              </a:ext>
            </a:extLst>
          </p:cNvPr>
          <p:cNvSpPr/>
          <p:nvPr/>
        </p:nvSpPr>
        <p:spPr>
          <a:xfrm>
            <a:off x="1148669" y="1787712"/>
            <a:ext cx="3232129" cy="682532"/>
          </a:xfrm>
          <a:prstGeom prst="rect">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~10mn records for services provided to Part B beneficiaries by providers</a:t>
            </a:r>
          </a:p>
        </p:txBody>
      </p:sp>
      <p:sp>
        <p:nvSpPr>
          <p:cNvPr id="11" name="Rectangle 10">
            <a:extLst>
              <a:ext uri="{FF2B5EF4-FFF2-40B4-BE49-F238E27FC236}">
                <a16:creationId xmlns:a16="http://schemas.microsoft.com/office/drawing/2014/main" id="{293A412E-C830-4340-966B-CADB24F5E43A}"/>
              </a:ext>
            </a:extLst>
          </p:cNvPr>
          <p:cNvSpPr/>
          <p:nvPr/>
        </p:nvSpPr>
        <p:spPr>
          <a:xfrm>
            <a:off x="1148669" y="3168105"/>
            <a:ext cx="3232129" cy="682532"/>
          </a:xfrm>
          <a:prstGeom prst="rect">
            <a:avLst/>
          </a:prstGeom>
          <a:solidFill>
            <a:srgbClr val="8FA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~200k records used for analysis</a:t>
            </a:r>
          </a:p>
        </p:txBody>
      </p:sp>
      <p:sp>
        <p:nvSpPr>
          <p:cNvPr id="12" name="Rectangle 11">
            <a:extLst>
              <a:ext uri="{FF2B5EF4-FFF2-40B4-BE49-F238E27FC236}">
                <a16:creationId xmlns:a16="http://schemas.microsoft.com/office/drawing/2014/main" id="{A90DE05D-74AB-41D5-B09C-A30F3BC05925}"/>
              </a:ext>
            </a:extLst>
          </p:cNvPr>
          <p:cNvSpPr/>
          <p:nvPr/>
        </p:nvSpPr>
        <p:spPr>
          <a:xfrm>
            <a:off x="1148669" y="4609201"/>
            <a:ext cx="3232129" cy="682532"/>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~24k unique provider details</a:t>
            </a:r>
          </a:p>
        </p:txBody>
      </p:sp>
      <p:sp>
        <p:nvSpPr>
          <p:cNvPr id="13" name="Arrow: Down 12">
            <a:extLst>
              <a:ext uri="{FF2B5EF4-FFF2-40B4-BE49-F238E27FC236}">
                <a16:creationId xmlns:a16="http://schemas.microsoft.com/office/drawing/2014/main" id="{45177D2A-29D6-413E-918C-30BD0BA2354D}"/>
              </a:ext>
            </a:extLst>
          </p:cNvPr>
          <p:cNvSpPr/>
          <p:nvPr/>
        </p:nvSpPr>
        <p:spPr>
          <a:xfrm>
            <a:off x="1733197" y="2519881"/>
            <a:ext cx="393539" cy="640080"/>
          </a:xfrm>
          <a:prstGeom prst="downArrow">
            <a:avLst/>
          </a:prstGeom>
          <a:solidFill>
            <a:srgbClr val="BFBF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6B5DC3E0-05EF-4DE6-B905-78EB4C663C65}"/>
              </a:ext>
            </a:extLst>
          </p:cNvPr>
          <p:cNvSpPr/>
          <p:nvPr/>
        </p:nvSpPr>
        <p:spPr>
          <a:xfrm>
            <a:off x="1733197" y="3940649"/>
            <a:ext cx="393539" cy="640080"/>
          </a:xfrm>
          <a:prstGeom prst="downArrow">
            <a:avLst/>
          </a:prstGeom>
          <a:solidFill>
            <a:srgbClr val="BFBF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93591C2-C966-4E6D-BAAB-9B7AA0538E91}"/>
              </a:ext>
            </a:extLst>
          </p:cNvPr>
          <p:cNvSpPr/>
          <p:nvPr/>
        </p:nvSpPr>
        <p:spPr>
          <a:xfrm>
            <a:off x="2066071" y="2571495"/>
            <a:ext cx="1947340" cy="544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tx1"/>
                </a:solidFill>
              </a:rPr>
              <a:t>Ease of computation and preliminary analysis</a:t>
            </a:r>
          </a:p>
        </p:txBody>
      </p:sp>
      <p:sp>
        <p:nvSpPr>
          <p:cNvPr id="17" name="Rectangle 16">
            <a:extLst>
              <a:ext uri="{FF2B5EF4-FFF2-40B4-BE49-F238E27FC236}">
                <a16:creationId xmlns:a16="http://schemas.microsoft.com/office/drawing/2014/main" id="{99B11E3B-0E14-45DD-A28B-1E7DBBE8A260}"/>
              </a:ext>
            </a:extLst>
          </p:cNvPr>
          <p:cNvSpPr/>
          <p:nvPr/>
        </p:nvSpPr>
        <p:spPr>
          <a:xfrm>
            <a:off x="2066071" y="3969121"/>
            <a:ext cx="1947340" cy="544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tx1"/>
                </a:solidFill>
              </a:rPr>
              <a:t>Removed nulls and aggregated data</a:t>
            </a:r>
          </a:p>
        </p:txBody>
      </p:sp>
      <p:sp>
        <p:nvSpPr>
          <p:cNvPr id="20" name="Rectangle 19">
            <a:extLst>
              <a:ext uri="{FF2B5EF4-FFF2-40B4-BE49-F238E27FC236}">
                <a16:creationId xmlns:a16="http://schemas.microsoft.com/office/drawing/2014/main" id="{175375B6-FD2E-463D-9F48-160DAEAC8D25}"/>
              </a:ext>
            </a:extLst>
          </p:cNvPr>
          <p:cNvSpPr/>
          <p:nvPr/>
        </p:nvSpPr>
        <p:spPr>
          <a:xfrm>
            <a:off x="6174874" y="1354238"/>
            <a:ext cx="5026205" cy="474562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Tools and Technologies Used</a:t>
            </a:r>
          </a:p>
        </p:txBody>
      </p:sp>
      <p:pic>
        <p:nvPicPr>
          <p:cNvPr id="1026" name="Picture 2" descr="Python icon - Free download on Iconfinder">
            <a:extLst>
              <a:ext uri="{FF2B5EF4-FFF2-40B4-BE49-F238E27FC236}">
                <a16:creationId xmlns:a16="http://schemas.microsoft.com/office/drawing/2014/main" id="{E7E3E8B6-9B8B-4E40-97C8-5C88881396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8486" y="2124657"/>
            <a:ext cx="802223" cy="8022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office, 365, excel, logo Free Icon of Logos Microsoft Office 365">
            <a:extLst>
              <a:ext uri="{FF2B5EF4-FFF2-40B4-BE49-F238E27FC236}">
                <a16:creationId xmlns:a16="http://schemas.microsoft.com/office/drawing/2014/main" id="{BE5432E6-FAB6-4E13-AA4E-C9EE50BD055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5704" y="4915975"/>
            <a:ext cx="767787" cy="7677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github) | Twitter">
            <a:extLst>
              <a:ext uri="{FF2B5EF4-FFF2-40B4-BE49-F238E27FC236}">
                <a16:creationId xmlns:a16="http://schemas.microsoft.com/office/drawing/2014/main" id="{2A1666F3-2D23-473A-9F67-4AC1D2B4D266}"/>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5508" y="3497338"/>
            <a:ext cx="848179" cy="848179"/>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C505AE9F-910D-4591-8C14-99E0ED66E1EE}"/>
              </a:ext>
            </a:extLst>
          </p:cNvPr>
          <p:cNvSpPr/>
          <p:nvPr/>
        </p:nvSpPr>
        <p:spPr>
          <a:xfrm>
            <a:off x="7318355" y="2159999"/>
            <a:ext cx="3515822" cy="731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Python libraries like pandas, </a:t>
            </a:r>
            <a:r>
              <a:rPr lang="en-US" sz="1600" dirty="0" err="1">
                <a:solidFill>
                  <a:schemeClr val="tx1"/>
                </a:solidFill>
              </a:rPr>
              <a:t>numpy</a:t>
            </a:r>
            <a:r>
              <a:rPr lang="en-US" sz="1600" dirty="0">
                <a:solidFill>
                  <a:schemeClr val="tx1"/>
                </a:solidFill>
              </a:rPr>
              <a:t>, </a:t>
            </a:r>
            <a:r>
              <a:rPr lang="en-US" sz="1600" dirty="0" err="1">
                <a:solidFill>
                  <a:schemeClr val="tx1"/>
                </a:solidFill>
              </a:rPr>
              <a:t>plotly</a:t>
            </a:r>
            <a:r>
              <a:rPr lang="en-US" sz="1600" dirty="0">
                <a:solidFill>
                  <a:schemeClr val="tx1"/>
                </a:solidFill>
              </a:rPr>
              <a:t> and </a:t>
            </a:r>
            <a:r>
              <a:rPr lang="en-US" sz="1600" dirty="0" err="1">
                <a:solidFill>
                  <a:schemeClr val="tx1"/>
                </a:solidFill>
              </a:rPr>
              <a:t>sklearn</a:t>
            </a:r>
            <a:r>
              <a:rPr lang="en-US" sz="1600" dirty="0">
                <a:solidFill>
                  <a:schemeClr val="tx1"/>
                </a:solidFill>
              </a:rPr>
              <a:t> for data transformation, EDA and modeling </a:t>
            </a:r>
          </a:p>
        </p:txBody>
      </p:sp>
      <p:sp>
        <p:nvSpPr>
          <p:cNvPr id="25" name="Rectangle 24">
            <a:extLst>
              <a:ext uri="{FF2B5EF4-FFF2-40B4-BE49-F238E27FC236}">
                <a16:creationId xmlns:a16="http://schemas.microsoft.com/office/drawing/2014/main" id="{EE2C8A30-5FC1-48C9-BA26-38BED33DB830}"/>
              </a:ext>
            </a:extLst>
          </p:cNvPr>
          <p:cNvSpPr/>
          <p:nvPr/>
        </p:nvSpPr>
        <p:spPr>
          <a:xfrm>
            <a:off x="7318355" y="3648929"/>
            <a:ext cx="3515822" cy="544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Version controlling the code and hosting all files in one place</a:t>
            </a:r>
          </a:p>
        </p:txBody>
      </p:sp>
      <p:sp>
        <p:nvSpPr>
          <p:cNvPr id="26" name="Rectangle 25">
            <a:extLst>
              <a:ext uri="{FF2B5EF4-FFF2-40B4-BE49-F238E27FC236}">
                <a16:creationId xmlns:a16="http://schemas.microsoft.com/office/drawing/2014/main" id="{BC9453A0-29A7-459B-9D62-BC37EA578FA7}"/>
              </a:ext>
            </a:extLst>
          </p:cNvPr>
          <p:cNvSpPr/>
          <p:nvPr/>
        </p:nvSpPr>
        <p:spPr>
          <a:xfrm>
            <a:off x="7318355" y="5060259"/>
            <a:ext cx="3515822" cy="544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Creating summary tables and tracking data for various experimentations</a:t>
            </a:r>
          </a:p>
        </p:txBody>
      </p:sp>
      <p:sp>
        <p:nvSpPr>
          <p:cNvPr id="21" name="Rectangle 20">
            <a:extLst>
              <a:ext uri="{FF2B5EF4-FFF2-40B4-BE49-F238E27FC236}">
                <a16:creationId xmlns:a16="http://schemas.microsoft.com/office/drawing/2014/main" id="{205EE770-5667-4A38-8813-CC276A86BA30}"/>
              </a:ext>
            </a:extLst>
          </p:cNvPr>
          <p:cNvSpPr/>
          <p:nvPr/>
        </p:nvSpPr>
        <p:spPr>
          <a:xfrm>
            <a:off x="1148669" y="5426197"/>
            <a:ext cx="3129033" cy="544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tx1"/>
                </a:solidFill>
              </a:rPr>
              <a:t>Variables of interest – </a:t>
            </a:r>
          </a:p>
          <a:p>
            <a:pPr marL="342900" indent="-342900">
              <a:buAutoNum type="arabicPeriod"/>
            </a:pPr>
            <a:r>
              <a:rPr lang="en-US" sz="1400" i="1" dirty="0">
                <a:solidFill>
                  <a:schemeClr val="tx1"/>
                </a:solidFill>
              </a:rPr>
              <a:t># of Beneficiaries</a:t>
            </a:r>
          </a:p>
          <a:p>
            <a:pPr marL="342900" indent="-342900">
              <a:buAutoNum type="arabicPeriod"/>
            </a:pPr>
            <a:r>
              <a:rPr lang="en-US" sz="1400" i="1" dirty="0">
                <a:solidFill>
                  <a:schemeClr val="tx1"/>
                </a:solidFill>
              </a:rPr>
              <a:t>Average Payment Standardized Amount</a:t>
            </a:r>
          </a:p>
        </p:txBody>
      </p:sp>
    </p:spTree>
    <p:extLst>
      <p:ext uri="{BB962C8B-B14F-4D97-AF65-F5344CB8AC3E}">
        <p14:creationId xmlns:p14="http://schemas.microsoft.com/office/powerpoint/2010/main" val="427456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63CE1F3-6213-414D-ABBB-205AE7FD45A8}"/>
              </a:ext>
            </a:extLst>
          </p:cNvPr>
          <p:cNvGrpSpPr/>
          <p:nvPr/>
        </p:nvGrpSpPr>
        <p:grpSpPr>
          <a:xfrm>
            <a:off x="6043039" y="1632521"/>
            <a:ext cx="6148961" cy="4202222"/>
            <a:chOff x="2599573" y="337340"/>
            <a:chExt cx="9553139" cy="5715798"/>
          </a:xfrm>
        </p:grpSpPr>
        <p:pic>
          <p:nvPicPr>
            <p:cNvPr id="6" name="Picture 5">
              <a:extLst>
                <a:ext uri="{FF2B5EF4-FFF2-40B4-BE49-F238E27FC236}">
                  <a16:creationId xmlns:a16="http://schemas.microsoft.com/office/drawing/2014/main" id="{091F6528-1867-4A5A-B49E-94E38B8C1FDF}"/>
                </a:ext>
              </a:extLst>
            </p:cNvPr>
            <p:cNvPicPr>
              <a:picLocks noChangeAspect="1"/>
            </p:cNvPicPr>
            <p:nvPr/>
          </p:nvPicPr>
          <p:blipFill rotWithShape="1">
            <a:blip r:embed="rId2"/>
            <a:srcRect r="89505"/>
            <a:stretch/>
          </p:blipFill>
          <p:spPr>
            <a:xfrm>
              <a:off x="2599573" y="337340"/>
              <a:ext cx="1271742" cy="5715798"/>
            </a:xfrm>
            <a:prstGeom prst="rect">
              <a:avLst/>
            </a:prstGeom>
          </p:spPr>
        </p:pic>
        <p:pic>
          <p:nvPicPr>
            <p:cNvPr id="21" name="Picture 20">
              <a:extLst>
                <a:ext uri="{FF2B5EF4-FFF2-40B4-BE49-F238E27FC236}">
                  <a16:creationId xmlns:a16="http://schemas.microsoft.com/office/drawing/2014/main" id="{DBC4624E-0AD7-4AE0-84BB-D2D0D5719B32}"/>
                </a:ext>
              </a:extLst>
            </p:cNvPr>
            <p:cNvPicPr>
              <a:picLocks noChangeAspect="1"/>
            </p:cNvPicPr>
            <p:nvPr/>
          </p:nvPicPr>
          <p:blipFill rotWithShape="1">
            <a:blip r:embed="rId2"/>
            <a:srcRect l="31259"/>
            <a:stretch/>
          </p:blipFill>
          <p:spPr>
            <a:xfrm>
              <a:off x="3823100" y="337340"/>
              <a:ext cx="8329612" cy="5715798"/>
            </a:xfrm>
            <a:prstGeom prst="rect">
              <a:avLst/>
            </a:prstGeom>
          </p:spPr>
        </p:pic>
      </p:grpSp>
      <p:sp>
        <p:nvSpPr>
          <p:cNvPr id="2" name="Title 1">
            <a:extLst>
              <a:ext uri="{FF2B5EF4-FFF2-40B4-BE49-F238E27FC236}">
                <a16:creationId xmlns:a16="http://schemas.microsoft.com/office/drawing/2014/main" id="{7FCD78B8-247B-478D-93F7-19E9BE94467F}"/>
              </a:ext>
            </a:extLst>
          </p:cNvPr>
          <p:cNvSpPr>
            <a:spLocks noGrp="1"/>
          </p:cNvSpPr>
          <p:nvPr>
            <p:ph type="title"/>
          </p:nvPr>
        </p:nvSpPr>
        <p:spPr/>
        <p:txBody>
          <a:bodyPr>
            <a:noAutofit/>
          </a:bodyPr>
          <a:lstStyle/>
          <a:p>
            <a:r>
              <a:rPr lang="en-US" dirty="0"/>
              <a:t>EDA – Univariate Analysis</a:t>
            </a:r>
          </a:p>
        </p:txBody>
      </p:sp>
      <p:sp>
        <p:nvSpPr>
          <p:cNvPr id="3" name="Footer Placeholder 2">
            <a:extLst>
              <a:ext uri="{FF2B5EF4-FFF2-40B4-BE49-F238E27FC236}">
                <a16:creationId xmlns:a16="http://schemas.microsoft.com/office/drawing/2014/main" id="{39DA51BD-D330-4DD7-A84A-19527F8C895B}"/>
              </a:ext>
            </a:extLst>
          </p:cNvPr>
          <p:cNvSpPr>
            <a:spLocks noGrp="1"/>
          </p:cNvSpPr>
          <p:nvPr>
            <p:ph type="ftr" sz="quarter" idx="11"/>
          </p:nvPr>
        </p:nvSpPr>
        <p:spPr/>
        <p:txBody>
          <a:bodyPr/>
          <a:lstStyle/>
          <a:p>
            <a:endParaRPr lang="en-US"/>
          </a:p>
        </p:txBody>
      </p:sp>
      <p:sp>
        <p:nvSpPr>
          <p:cNvPr id="4" name="Text Placeholder 3">
            <a:extLst>
              <a:ext uri="{FF2B5EF4-FFF2-40B4-BE49-F238E27FC236}">
                <a16:creationId xmlns:a16="http://schemas.microsoft.com/office/drawing/2014/main" id="{5CFE0C72-9CE5-4C8B-8CA3-F51102431CE9}"/>
              </a:ext>
            </a:extLst>
          </p:cNvPr>
          <p:cNvSpPr>
            <a:spLocks noGrp="1"/>
          </p:cNvSpPr>
          <p:nvPr>
            <p:ph type="body" sz="quarter" idx="12"/>
          </p:nvPr>
        </p:nvSpPr>
        <p:spPr/>
        <p:txBody>
          <a:bodyPr/>
          <a:lstStyle/>
          <a:p>
            <a:r>
              <a:rPr lang="en-US" dirty="0"/>
              <a:t>High skewness and range in both the variables indicate right skewed distribution and presence of outliers</a:t>
            </a:r>
          </a:p>
        </p:txBody>
      </p:sp>
      <p:sp>
        <p:nvSpPr>
          <p:cNvPr id="32" name="TextBox 31">
            <a:extLst>
              <a:ext uri="{FF2B5EF4-FFF2-40B4-BE49-F238E27FC236}">
                <a16:creationId xmlns:a16="http://schemas.microsoft.com/office/drawing/2014/main" id="{6DD17CD0-7E22-4924-9D97-D254CD84E9F9}"/>
              </a:ext>
            </a:extLst>
          </p:cNvPr>
          <p:cNvSpPr txBox="1"/>
          <p:nvPr/>
        </p:nvSpPr>
        <p:spPr>
          <a:xfrm>
            <a:off x="10373950" y="3410168"/>
            <a:ext cx="1188720" cy="253916"/>
          </a:xfrm>
          <a:prstGeom prst="rect">
            <a:avLst/>
          </a:prstGeom>
          <a:solidFill>
            <a:srgbClr val="5F4791"/>
          </a:solidFill>
        </p:spPr>
        <p:txBody>
          <a:bodyPr wrap="square" rtlCol="0">
            <a:spAutoFit/>
          </a:bodyPr>
          <a:lstStyle/>
          <a:p>
            <a:r>
              <a:rPr lang="en-US" sz="1050" b="1" dirty="0">
                <a:solidFill>
                  <a:schemeClr val="bg1"/>
                </a:solidFill>
              </a:rPr>
              <a:t>Skewness = 20.81</a:t>
            </a:r>
          </a:p>
        </p:txBody>
      </p:sp>
      <p:sp>
        <p:nvSpPr>
          <p:cNvPr id="33" name="Right Brace 32">
            <a:extLst>
              <a:ext uri="{FF2B5EF4-FFF2-40B4-BE49-F238E27FC236}">
                <a16:creationId xmlns:a16="http://schemas.microsoft.com/office/drawing/2014/main" id="{CDC3B24E-6D91-43AE-B05B-25CC2A5D6F7B}"/>
              </a:ext>
            </a:extLst>
          </p:cNvPr>
          <p:cNvSpPr/>
          <p:nvPr/>
        </p:nvSpPr>
        <p:spPr>
          <a:xfrm>
            <a:off x="9946330" y="1842199"/>
            <a:ext cx="395138" cy="3383280"/>
          </a:xfrm>
          <a:prstGeom prst="rightBrace">
            <a:avLst/>
          </a:prstGeom>
          <a:ln>
            <a:solidFill>
              <a:srgbClr val="5F479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C04235D-988D-4C96-B98D-D7256666255C}"/>
              </a:ext>
            </a:extLst>
          </p:cNvPr>
          <p:cNvCxnSpPr>
            <a:cxnSpLocks/>
          </p:cNvCxnSpPr>
          <p:nvPr/>
        </p:nvCxnSpPr>
        <p:spPr>
          <a:xfrm>
            <a:off x="6096000" y="1275950"/>
            <a:ext cx="0" cy="48702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D3993FF2-909E-4D03-B370-2A070369A61F}"/>
              </a:ext>
            </a:extLst>
          </p:cNvPr>
          <p:cNvGrpSpPr/>
          <p:nvPr/>
        </p:nvGrpSpPr>
        <p:grpSpPr>
          <a:xfrm>
            <a:off x="218303" y="1551323"/>
            <a:ext cx="5573951" cy="4370053"/>
            <a:chOff x="218303" y="1551323"/>
            <a:chExt cx="5573951" cy="4370053"/>
          </a:xfrm>
        </p:grpSpPr>
        <p:pic>
          <p:nvPicPr>
            <p:cNvPr id="19" name="Picture 18">
              <a:extLst>
                <a:ext uri="{FF2B5EF4-FFF2-40B4-BE49-F238E27FC236}">
                  <a16:creationId xmlns:a16="http://schemas.microsoft.com/office/drawing/2014/main" id="{960E5631-C251-4094-A48C-77231CA99C2B}"/>
                </a:ext>
              </a:extLst>
            </p:cNvPr>
            <p:cNvPicPr>
              <a:picLocks noChangeAspect="1"/>
            </p:cNvPicPr>
            <p:nvPr/>
          </p:nvPicPr>
          <p:blipFill rotWithShape="1">
            <a:blip r:embed="rId3"/>
            <a:srcRect l="31785"/>
            <a:stretch/>
          </p:blipFill>
          <p:spPr>
            <a:xfrm>
              <a:off x="1005330" y="1585732"/>
              <a:ext cx="4786924" cy="4335644"/>
            </a:xfrm>
            <a:prstGeom prst="rect">
              <a:avLst/>
            </a:prstGeom>
          </p:spPr>
        </p:pic>
        <p:pic>
          <p:nvPicPr>
            <p:cNvPr id="20" name="Picture 19">
              <a:extLst>
                <a:ext uri="{FF2B5EF4-FFF2-40B4-BE49-F238E27FC236}">
                  <a16:creationId xmlns:a16="http://schemas.microsoft.com/office/drawing/2014/main" id="{85D0FB57-E3F6-4820-AF2D-2CC97F4261A3}"/>
                </a:ext>
              </a:extLst>
            </p:cNvPr>
            <p:cNvPicPr>
              <a:picLocks noChangeAspect="1"/>
            </p:cNvPicPr>
            <p:nvPr/>
          </p:nvPicPr>
          <p:blipFill rotWithShape="1">
            <a:blip r:embed="rId3"/>
            <a:srcRect l="4799" r="88083"/>
            <a:stretch/>
          </p:blipFill>
          <p:spPr>
            <a:xfrm>
              <a:off x="505877" y="1585732"/>
              <a:ext cx="499452" cy="4335644"/>
            </a:xfrm>
            <a:prstGeom prst="rect">
              <a:avLst/>
            </a:prstGeom>
          </p:spPr>
        </p:pic>
        <p:sp>
          <p:nvSpPr>
            <p:cNvPr id="23" name="TextBox 22">
              <a:extLst>
                <a:ext uri="{FF2B5EF4-FFF2-40B4-BE49-F238E27FC236}">
                  <a16:creationId xmlns:a16="http://schemas.microsoft.com/office/drawing/2014/main" id="{26A35AD3-43FF-4A2D-9187-D7D78C03C778}"/>
                </a:ext>
              </a:extLst>
            </p:cNvPr>
            <p:cNvSpPr txBox="1"/>
            <p:nvPr/>
          </p:nvSpPr>
          <p:spPr>
            <a:xfrm>
              <a:off x="4448879" y="3490487"/>
              <a:ext cx="1188720" cy="250335"/>
            </a:xfrm>
            <a:prstGeom prst="rect">
              <a:avLst/>
            </a:prstGeom>
            <a:solidFill>
              <a:srgbClr val="636EFA"/>
            </a:solidFill>
          </p:spPr>
          <p:txBody>
            <a:bodyPr wrap="square" rtlCol="0">
              <a:spAutoFit/>
            </a:bodyPr>
            <a:lstStyle/>
            <a:p>
              <a:r>
                <a:rPr lang="en-US" sz="1050" b="1" dirty="0">
                  <a:solidFill>
                    <a:schemeClr val="bg1"/>
                  </a:solidFill>
                </a:rPr>
                <a:t>Skewness = 38.6</a:t>
              </a:r>
            </a:p>
          </p:txBody>
        </p:sp>
        <p:sp>
          <p:nvSpPr>
            <p:cNvPr id="24" name="Right Brace 23">
              <a:extLst>
                <a:ext uri="{FF2B5EF4-FFF2-40B4-BE49-F238E27FC236}">
                  <a16:creationId xmlns:a16="http://schemas.microsoft.com/office/drawing/2014/main" id="{9BE75092-2DDD-40BA-B71F-DAD849D7948D}"/>
                </a:ext>
              </a:extLst>
            </p:cNvPr>
            <p:cNvSpPr/>
            <p:nvPr/>
          </p:nvSpPr>
          <p:spPr>
            <a:xfrm>
              <a:off x="4021259" y="1916341"/>
              <a:ext cx="395138" cy="3383280"/>
            </a:xfrm>
            <a:prstGeom prst="rightBrace">
              <a:avLst/>
            </a:prstGeom>
            <a:ln>
              <a:solidFill>
                <a:srgbClr val="636EF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 name="Picture 50">
              <a:extLst>
                <a:ext uri="{FF2B5EF4-FFF2-40B4-BE49-F238E27FC236}">
                  <a16:creationId xmlns:a16="http://schemas.microsoft.com/office/drawing/2014/main" id="{2477065E-E4F4-4363-AB36-6F1032795DFA}"/>
                </a:ext>
              </a:extLst>
            </p:cNvPr>
            <p:cNvPicPr>
              <a:picLocks noChangeAspect="1"/>
            </p:cNvPicPr>
            <p:nvPr/>
          </p:nvPicPr>
          <p:blipFill rotWithShape="1">
            <a:blip r:embed="rId4"/>
            <a:srcRect r="96294"/>
            <a:stretch/>
          </p:blipFill>
          <p:spPr>
            <a:xfrm>
              <a:off x="218303" y="1551323"/>
              <a:ext cx="355303" cy="4114975"/>
            </a:xfrm>
            <a:prstGeom prst="rect">
              <a:avLst/>
            </a:prstGeom>
          </p:spPr>
        </p:pic>
      </p:grpSp>
    </p:spTree>
    <p:extLst>
      <p:ext uri="{BB962C8B-B14F-4D97-AF65-F5344CB8AC3E}">
        <p14:creationId xmlns:p14="http://schemas.microsoft.com/office/powerpoint/2010/main" val="292686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EBEDDC-C766-4D03-8F0C-645BFC0D496F}"/>
              </a:ext>
            </a:extLst>
          </p:cNvPr>
          <p:cNvPicPr>
            <a:picLocks noChangeAspect="1"/>
          </p:cNvPicPr>
          <p:nvPr/>
        </p:nvPicPr>
        <p:blipFill>
          <a:blip r:embed="rId2"/>
          <a:stretch>
            <a:fillRect/>
          </a:stretch>
        </p:blipFill>
        <p:spPr>
          <a:xfrm>
            <a:off x="1537504" y="1532101"/>
            <a:ext cx="9116992" cy="4565779"/>
          </a:xfrm>
          <a:prstGeom prst="rect">
            <a:avLst/>
          </a:prstGeom>
        </p:spPr>
      </p:pic>
      <p:sp>
        <p:nvSpPr>
          <p:cNvPr id="2" name="Title 1">
            <a:extLst>
              <a:ext uri="{FF2B5EF4-FFF2-40B4-BE49-F238E27FC236}">
                <a16:creationId xmlns:a16="http://schemas.microsoft.com/office/drawing/2014/main" id="{7FCD78B8-247B-478D-93F7-19E9BE94467F}"/>
              </a:ext>
            </a:extLst>
          </p:cNvPr>
          <p:cNvSpPr>
            <a:spLocks noGrp="1"/>
          </p:cNvSpPr>
          <p:nvPr>
            <p:ph type="title"/>
          </p:nvPr>
        </p:nvSpPr>
        <p:spPr/>
        <p:txBody>
          <a:bodyPr>
            <a:noAutofit/>
          </a:bodyPr>
          <a:lstStyle/>
          <a:p>
            <a:r>
              <a:rPr lang="en-US" dirty="0"/>
              <a:t>EDA – Bivariate Analysis</a:t>
            </a:r>
          </a:p>
        </p:txBody>
      </p:sp>
      <p:sp>
        <p:nvSpPr>
          <p:cNvPr id="3" name="Footer Placeholder 2">
            <a:extLst>
              <a:ext uri="{FF2B5EF4-FFF2-40B4-BE49-F238E27FC236}">
                <a16:creationId xmlns:a16="http://schemas.microsoft.com/office/drawing/2014/main" id="{39DA51BD-D330-4DD7-A84A-19527F8C895B}"/>
              </a:ext>
            </a:extLst>
          </p:cNvPr>
          <p:cNvSpPr>
            <a:spLocks noGrp="1"/>
          </p:cNvSpPr>
          <p:nvPr>
            <p:ph type="ftr" sz="quarter" idx="11"/>
          </p:nvPr>
        </p:nvSpPr>
        <p:spPr/>
        <p:txBody>
          <a:bodyPr/>
          <a:lstStyle/>
          <a:p>
            <a:r>
              <a:rPr lang="en-US" dirty="0"/>
              <a:t>Low opacity indicates fewer points whereas higher opacity show densely populated regions with higher number of observations </a:t>
            </a:r>
          </a:p>
          <a:p>
            <a:endParaRPr lang="en-US" dirty="0"/>
          </a:p>
        </p:txBody>
      </p:sp>
      <p:sp>
        <p:nvSpPr>
          <p:cNvPr id="4" name="Text Placeholder 3">
            <a:extLst>
              <a:ext uri="{FF2B5EF4-FFF2-40B4-BE49-F238E27FC236}">
                <a16:creationId xmlns:a16="http://schemas.microsoft.com/office/drawing/2014/main" id="{5CFE0C72-9CE5-4C8B-8CA3-F51102431CE9}"/>
              </a:ext>
            </a:extLst>
          </p:cNvPr>
          <p:cNvSpPr>
            <a:spLocks noGrp="1"/>
          </p:cNvSpPr>
          <p:nvPr>
            <p:ph type="body" sz="quarter" idx="12"/>
          </p:nvPr>
        </p:nvSpPr>
        <p:spPr/>
        <p:txBody>
          <a:bodyPr/>
          <a:lstStyle/>
          <a:p>
            <a:r>
              <a:rPr lang="en-US" dirty="0"/>
              <a:t>On using a scatter plot for both numeric variables, we can clearly see outliers that lie far from original points. These outliers can mislead our clustering exercising and need to be isolated first </a:t>
            </a:r>
          </a:p>
        </p:txBody>
      </p:sp>
      <p:grpSp>
        <p:nvGrpSpPr>
          <p:cNvPr id="18" name="Group 17">
            <a:extLst>
              <a:ext uri="{FF2B5EF4-FFF2-40B4-BE49-F238E27FC236}">
                <a16:creationId xmlns:a16="http://schemas.microsoft.com/office/drawing/2014/main" id="{13EA0086-F850-4CFE-B361-B0A47E094ECE}"/>
              </a:ext>
            </a:extLst>
          </p:cNvPr>
          <p:cNvGrpSpPr/>
          <p:nvPr/>
        </p:nvGrpSpPr>
        <p:grpSpPr>
          <a:xfrm>
            <a:off x="2683124" y="1807027"/>
            <a:ext cx="9116991" cy="3510873"/>
            <a:chOff x="2683124" y="1861457"/>
            <a:chExt cx="9116991" cy="3510873"/>
          </a:xfrm>
        </p:grpSpPr>
        <p:cxnSp>
          <p:nvCxnSpPr>
            <p:cNvPr id="16" name="Straight Arrow Connector 15">
              <a:extLst>
                <a:ext uri="{FF2B5EF4-FFF2-40B4-BE49-F238E27FC236}">
                  <a16:creationId xmlns:a16="http://schemas.microsoft.com/office/drawing/2014/main" id="{2805672D-E701-4DB2-8E21-8EDB92004967}"/>
                </a:ext>
              </a:extLst>
            </p:cNvPr>
            <p:cNvCxnSpPr>
              <a:cxnSpLocks/>
              <a:stCxn id="25" idx="1"/>
              <a:endCxn id="15" idx="2"/>
            </p:cNvCxnSpPr>
            <p:nvPr/>
          </p:nvCxnSpPr>
          <p:spPr>
            <a:xfrm flipH="1">
              <a:off x="3148316" y="2938323"/>
              <a:ext cx="7656378" cy="171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BA5D28B-1AF6-4A48-84E2-634F454C440F}"/>
                </a:ext>
              </a:extLst>
            </p:cNvPr>
            <p:cNvCxnSpPr>
              <a:cxnSpLocks/>
              <a:stCxn id="25" idx="1"/>
              <a:endCxn id="22" idx="0"/>
            </p:cNvCxnSpPr>
            <p:nvPr/>
          </p:nvCxnSpPr>
          <p:spPr>
            <a:xfrm flipH="1">
              <a:off x="6931169" y="2938323"/>
              <a:ext cx="3873525" cy="19688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8735751-2373-4B1F-9B2C-213B69925147}"/>
                </a:ext>
              </a:extLst>
            </p:cNvPr>
            <p:cNvSpPr/>
            <p:nvPr/>
          </p:nvSpPr>
          <p:spPr>
            <a:xfrm>
              <a:off x="3499275" y="4907138"/>
              <a:ext cx="6863787" cy="4651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D456FB5-4513-4789-AC23-1C2EE8F61EBD}"/>
                </a:ext>
              </a:extLst>
            </p:cNvPr>
            <p:cNvSpPr/>
            <p:nvPr/>
          </p:nvSpPr>
          <p:spPr>
            <a:xfrm>
              <a:off x="10804694" y="2800794"/>
              <a:ext cx="995421" cy="27505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Outliers</a:t>
              </a:r>
            </a:p>
          </p:txBody>
        </p:sp>
        <p:sp>
          <p:nvSpPr>
            <p:cNvPr id="15" name="Rectangle 14">
              <a:extLst>
                <a:ext uri="{FF2B5EF4-FFF2-40B4-BE49-F238E27FC236}">
                  <a16:creationId xmlns:a16="http://schemas.microsoft.com/office/drawing/2014/main" id="{290F4A35-8C26-457A-8B79-2E3C0E63C5EE}"/>
                </a:ext>
              </a:extLst>
            </p:cNvPr>
            <p:cNvSpPr/>
            <p:nvPr/>
          </p:nvSpPr>
          <p:spPr>
            <a:xfrm rot="16200000">
              <a:off x="1821705" y="2722876"/>
              <a:ext cx="2188029" cy="4651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612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E4ED-9DD6-4493-ACB3-47344946296E}"/>
              </a:ext>
            </a:extLst>
          </p:cNvPr>
          <p:cNvSpPr>
            <a:spLocks noGrp="1"/>
          </p:cNvSpPr>
          <p:nvPr>
            <p:ph type="title"/>
          </p:nvPr>
        </p:nvSpPr>
        <p:spPr>
          <a:xfrm>
            <a:off x="321299" y="1"/>
            <a:ext cx="11543846" cy="529623"/>
          </a:xfrm>
        </p:spPr>
        <p:txBody>
          <a:bodyPr/>
          <a:lstStyle/>
          <a:p>
            <a:r>
              <a:rPr lang="en-US" dirty="0"/>
              <a:t>EDA – After outlier treatment</a:t>
            </a:r>
          </a:p>
        </p:txBody>
      </p:sp>
      <p:sp>
        <p:nvSpPr>
          <p:cNvPr id="3" name="Footer Placeholder 2">
            <a:extLst>
              <a:ext uri="{FF2B5EF4-FFF2-40B4-BE49-F238E27FC236}">
                <a16:creationId xmlns:a16="http://schemas.microsoft.com/office/drawing/2014/main" id="{1AF5644F-3C7B-42A0-934C-D110BD38FD0C}"/>
              </a:ext>
            </a:extLst>
          </p:cNvPr>
          <p:cNvSpPr>
            <a:spLocks noGrp="1"/>
          </p:cNvSpPr>
          <p:nvPr>
            <p:ph type="ftr" sz="quarter" idx="11"/>
          </p:nvPr>
        </p:nvSpPr>
        <p:spPr>
          <a:xfrm>
            <a:off x="326855" y="6184900"/>
            <a:ext cx="8749411" cy="538389"/>
          </a:xfrm>
        </p:spPr>
        <p:txBody>
          <a:bodyPr/>
          <a:lstStyle/>
          <a:p>
            <a:r>
              <a:rPr lang="en-US" dirty="0"/>
              <a:t>Low opacity indicates fewer points whereas higher opacity show densely populated regions with higher number of observations </a:t>
            </a:r>
          </a:p>
        </p:txBody>
      </p:sp>
      <p:sp>
        <p:nvSpPr>
          <p:cNvPr id="4" name="Text Placeholder 3">
            <a:extLst>
              <a:ext uri="{FF2B5EF4-FFF2-40B4-BE49-F238E27FC236}">
                <a16:creationId xmlns:a16="http://schemas.microsoft.com/office/drawing/2014/main" id="{E932D572-6D63-4F0D-9B39-3F2F8D1287A5}"/>
              </a:ext>
            </a:extLst>
          </p:cNvPr>
          <p:cNvSpPr>
            <a:spLocks noGrp="1"/>
          </p:cNvSpPr>
          <p:nvPr>
            <p:ph type="body" sz="quarter" idx="12"/>
          </p:nvPr>
        </p:nvSpPr>
        <p:spPr>
          <a:xfrm>
            <a:off x="321469" y="529624"/>
            <a:ext cx="11543669" cy="676876"/>
          </a:xfrm>
        </p:spPr>
        <p:txBody>
          <a:bodyPr/>
          <a:lstStyle/>
          <a:p>
            <a:r>
              <a:rPr lang="en-US" dirty="0"/>
              <a:t>1.28% of the total observations were identified as outliers based on z-scores; which were dropped to provide a better distribution of the data which can further be used for meaningful clustering</a:t>
            </a:r>
          </a:p>
        </p:txBody>
      </p:sp>
      <p:pic>
        <p:nvPicPr>
          <p:cNvPr id="6" name="Picture 5">
            <a:extLst>
              <a:ext uri="{FF2B5EF4-FFF2-40B4-BE49-F238E27FC236}">
                <a16:creationId xmlns:a16="http://schemas.microsoft.com/office/drawing/2014/main" id="{EA97B631-795E-4230-A603-543D5124AD34}"/>
              </a:ext>
            </a:extLst>
          </p:cNvPr>
          <p:cNvPicPr>
            <a:picLocks noChangeAspect="1"/>
          </p:cNvPicPr>
          <p:nvPr/>
        </p:nvPicPr>
        <p:blipFill>
          <a:blip r:embed="rId2"/>
          <a:stretch>
            <a:fillRect/>
          </a:stretch>
        </p:blipFill>
        <p:spPr>
          <a:xfrm>
            <a:off x="1545352" y="1416775"/>
            <a:ext cx="9101297" cy="4557849"/>
          </a:xfrm>
          <a:prstGeom prst="rect">
            <a:avLst/>
          </a:prstGeom>
        </p:spPr>
      </p:pic>
    </p:spTree>
    <p:extLst>
      <p:ext uri="{BB962C8B-B14F-4D97-AF65-F5344CB8AC3E}">
        <p14:creationId xmlns:p14="http://schemas.microsoft.com/office/powerpoint/2010/main" val="175343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24D8-7B0F-4488-A593-24E8A4F36616}"/>
              </a:ext>
            </a:extLst>
          </p:cNvPr>
          <p:cNvSpPr>
            <a:spLocks noGrp="1"/>
          </p:cNvSpPr>
          <p:nvPr>
            <p:ph type="title"/>
          </p:nvPr>
        </p:nvSpPr>
        <p:spPr/>
        <p:txBody>
          <a:bodyPr>
            <a:noAutofit/>
          </a:bodyPr>
          <a:lstStyle/>
          <a:p>
            <a:r>
              <a:rPr lang="en-US" dirty="0"/>
              <a:t>EDA takeaways</a:t>
            </a:r>
          </a:p>
        </p:txBody>
      </p:sp>
      <p:sp>
        <p:nvSpPr>
          <p:cNvPr id="3" name="Footer Placeholder 2">
            <a:extLst>
              <a:ext uri="{FF2B5EF4-FFF2-40B4-BE49-F238E27FC236}">
                <a16:creationId xmlns:a16="http://schemas.microsoft.com/office/drawing/2014/main" id="{9A3B1F83-8211-459C-BDE9-834882DE34CF}"/>
              </a:ext>
            </a:extLst>
          </p:cNvPr>
          <p:cNvSpPr>
            <a:spLocks noGrp="1"/>
          </p:cNvSpPr>
          <p:nvPr>
            <p:ph type="ftr" sz="quarter" idx="11"/>
          </p:nvPr>
        </p:nvSpPr>
        <p:spPr/>
        <p:txBody>
          <a:bodyPr/>
          <a:lstStyle/>
          <a:p>
            <a:r>
              <a:rPr lang="en-US" dirty="0"/>
              <a:t>*Summary metrics calculated before outlier treatment</a:t>
            </a:r>
          </a:p>
        </p:txBody>
      </p:sp>
      <p:sp>
        <p:nvSpPr>
          <p:cNvPr id="4" name="Text Placeholder 3">
            <a:extLst>
              <a:ext uri="{FF2B5EF4-FFF2-40B4-BE49-F238E27FC236}">
                <a16:creationId xmlns:a16="http://schemas.microsoft.com/office/drawing/2014/main" id="{06B03194-0C12-4FF0-8540-E0D285B67B53}"/>
              </a:ext>
            </a:extLst>
          </p:cNvPr>
          <p:cNvSpPr>
            <a:spLocks noGrp="1"/>
          </p:cNvSpPr>
          <p:nvPr>
            <p:ph type="body" sz="quarter" idx="12"/>
          </p:nvPr>
        </p:nvSpPr>
        <p:spPr/>
        <p:txBody>
          <a:bodyPr/>
          <a:lstStyle/>
          <a:p>
            <a:endParaRPr lang="en-US"/>
          </a:p>
        </p:txBody>
      </p:sp>
      <p:pic>
        <p:nvPicPr>
          <p:cNvPr id="3074" name="Picture 2" descr="Patient Icon Gráfico por hellopixelzstudio · Creative Fabrica">
            <a:extLst>
              <a:ext uri="{FF2B5EF4-FFF2-40B4-BE49-F238E27FC236}">
                <a16:creationId xmlns:a16="http://schemas.microsoft.com/office/drawing/2014/main" id="{556A6FBE-3BE0-4AE5-91FF-7159FF7C10D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520" t="20759" r="28315" b="20591"/>
          <a:stretch/>
        </p:blipFill>
        <p:spPr bwMode="auto">
          <a:xfrm>
            <a:off x="477400" y="1652126"/>
            <a:ext cx="917032" cy="81071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d Hoc wins place on Medicare Payment System Modernization BPA - Ad Hoc">
            <a:extLst>
              <a:ext uri="{FF2B5EF4-FFF2-40B4-BE49-F238E27FC236}">
                <a16:creationId xmlns:a16="http://schemas.microsoft.com/office/drawing/2014/main" id="{E94972A3-D986-484D-A9B2-DD36E635609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460" r="26363"/>
          <a:stretch/>
        </p:blipFill>
        <p:spPr bwMode="auto">
          <a:xfrm>
            <a:off x="589438" y="3065489"/>
            <a:ext cx="692957" cy="99748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ntroducing Afraus: an Unsupervised Fraud Detection Algorithm – andrea  cirillo&amp;#39;s blog">
            <a:extLst>
              <a:ext uri="{FF2B5EF4-FFF2-40B4-BE49-F238E27FC236}">
                <a16:creationId xmlns:a16="http://schemas.microsoft.com/office/drawing/2014/main" id="{4EB2FF54-4EA8-46D7-A432-BB419087E37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173" y="4748435"/>
            <a:ext cx="949486" cy="75958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FECC6BD-7336-4803-A21C-38680584F7D2}"/>
              </a:ext>
            </a:extLst>
          </p:cNvPr>
          <p:cNvSpPr txBox="1"/>
          <p:nvPr/>
        </p:nvSpPr>
        <p:spPr>
          <a:xfrm>
            <a:off x="1694103" y="1687506"/>
            <a:ext cx="8341147" cy="781284"/>
          </a:xfrm>
          <a:prstGeom prst="rect">
            <a:avLst/>
          </a:prstGeom>
          <a:solidFill>
            <a:srgbClr val="DDBB5D"/>
          </a:solidFill>
        </p:spPr>
        <p:txBody>
          <a:bodyPr wrap="square" rtlCol="0" anchor="ctr">
            <a:noAutofit/>
          </a:bodyPr>
          <a:lstStyle/>
          <a:p>
            <a:r>
              <a:rPr lang="en-US" dirty="0"/>
              <a:t>Average number of Part B </a:t>
            </a:r>
            <a:r>
              <a:rPr lang="en-US" b="1" dirty="0"/>
              <a:t>Medicare beneficiaries </a:t>
            </a:r>
            <a:r>
              <a:rPr lang="en-US" dirty="0"/>
              <a:t>catered by these providers is </a:t>
            </a:r>
            <a:r>
              <a:rPr lang="en-US" b="1" dirty="0"/>
              <a:t>717</a:t>
            </a:r>
          </a:p>
        </p:txBody>
      </p:sp>
      <p:sp>
        <p:nvSpPr>
          <p:cNvPr id="15" name="TextBox 14">
            <a:extLst>
              <a:ext uri="{FF2B5EF4-FFF2-40B4-BE49-F238E27FC236}">
                <a16:creationId xmlns:a16="http://schemas.microsoft.com/office/drawing/2014/main" id="{4BDAD44F-6F9C-448C-ACCD-EDDFAEB34988}"/>
              </a:ext>
            </a:extLst>
          </p:cNvPr>
          <p:cNvSpPr txBox="1"/>
          <p:nvPr/>
        </p:nvSpPr>
        <p:spPr>
          <a:xfrm>
            <a:off x="1694103" y="3173591"/>
            <a:ext cx="8341147" cy="781284"/>
          </a:xfrm>
          <a:prstGeom prst="rect">
            <a:avLst/>
          </a:prstGeom>
          <a:solidFill>
            <a:srgbClr val="DDBB5D"/>
          </a:solidFill>
        </p:spPr>
        <p:txBody>
          <a:bodyPr wrap="square" rtlCol="0" anchor="ctr">
            <a:noAutofit/>
          </a:bodyPr>
          <a:lstStyle/>
          <a:p>
            <a:r>
              <a:rPr lang="en-US" dirty="0"/>
              <a:t>On average, every provider receives </a:t>
            </a:r>
            <a:r>
              <a:rPr lang="en-US" b="1" dirty="0"/>
              <a:t>~$70 </a:t>
            </a:r>
            <a:r>
              <a:rPr lang="en-US" dirty="0"/>
              <a:t>as </a:t>
            </a:r>
            <a:r>
              <a:rPr lang="en-US" b="1" dirty="0"/>
              <a:t>Average Medicare Payment Amount </a:t>
            </a:r>
            <a:r>
              <a:rPr lang="en-US" dirty="0"/>
              <a:t>(Standardized) per beneficiary against the services provided</a:t>
            </a:r>
          </a:p>
        </p:txBody>
      </p:sp>
      <p:sp>
        <p:nvSpPr>
          <p:cNvPr id="16" name="TextBox 15">
            <a:extLst>
              <a:ext uri="{FF2B5EF4-FFF2-40B4-BE49-F238E27FC236}">
                <a16:creationId xmlns:a16="http://schemas.microsoft.com/office/drawing/2014/main" id="{F6B0B3FA-DF55-444E-A1EE-4F462AB56162}"/>
              </a:ext>
            </a:extLst>
          </p:cNvPr>
          <p:cNvSpPr txBox="1"/>
          <p:nvPr/>
        </p:nvSpPr>
        <p:spPr>
          <a:xfrm>
            <a:off x="1694103" y="4726740"/>
            <a:ext cx="8341147" cy="781284"/>
          </a:xfrm>
          <a:prstGeom prst="rect">
            <a:avLst/>
          </a:prstGeom>
          <a:solidFill>
            <a:srgbClr val="DDBB5D"/>
          </a:solidFill>
        </p:spPr>
        <p:txBody>
          <a:bodyPr wrap="square" rtlCol="0" anchor="ctr">
            <a:noAutofit/>
          </a:bodyPr>
          <a:lstStyle/>
          <a:p>
            <a:r>
              <a:rPr lang="en-US" dirty="0"/>
              <a:t>Out of all observations, </a:t>
            </a:r>
            <a:r>
              <a:rPr lang="en-US" b="1" dirty="0"/>
              <a:t>less than 1.5% of observations </a:t>
            </a:r>
            <a:r>
              <a:rPr lang="en-US" dirty="0"/>
              <a:t>can be treated as </a:t>
            </a:r>
            <a:r>
              <a:rPr lang="en-US" b="1" dirty="0"/>
              <a:t>outliers </a:t>
            </a:r>
            <a:r>
              <a:rPr lang="en-US" dirty="0"/>
              <a:t>for clustering. These observations are more than 3 standard deviations away from the mean</a:t>
            </a:r>
          </a:p>
        </p:txBody>
      </p:sp>
    </p:spTree>
    <p:extLst>
      <p:ext uri="{BB962C8B-B14F-4D97-AF65-F5344CB8AC3E}">
        <p14:creationId xmlns:p14="http://schemas.microsoft.com/office/powerpoint/2010/main" val="219330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0C4C-6CD7-42A6-911E-3D1C40D1C14C}"/>
              </a:ext>
            </a:extLst>
          </p:cNvPr>
          <p:cNvSpPr>
            <a:spLocks noGrp="1"/>
          </p:cNvSpPr>
          <p:nvPr>
            <p:ph type="title"/>
          </p:nvPr>
        </p:nvSpPr>
        <p:spPr/>
        <p:txBody>
          <a:bodyPr/>
          <a:lstStyle/>
          <a:p>
            <a:r>
              <a:rPr lang="en-US" dirty="0"/>
              <a:t>Segmentation Methodology</a:t>
            </a:r>
          </a:p>
        </p:txBody>
      </p:sp>
      <p:sp>
        <p:nvSpPr>
          <p:cNvPr id="3" name="Footer Placeholder 2">
            <a:extLst>
              <a:ext uri="{FF2B5EF4-FFF2-40B4-BE49-F238E27FC236}">
                <a16:creationId xmlns:a16="http://schemas.microsoft.com/office/drawing/2014/main" id="{9AA447B7-F2AD-4030-8A02-232ED4B8A5F7}"/>
              </a:ext>
            </a:extLst>
          </p:cNvPr>
          <p:cNvSpPr>
            <a:spLocks noGrp="1"/>
          </p:cNvSpPr>
          <p:nvPr>
            <p:ph type="ftr" sz="quarter" idx="11"/>
          </p:nvPr>
        </p:nvSpPr>
        <p:spPr/>
        <p:txBody>
          <a:bodyPr/>
          <a:lstStyle/>
          <a:p>
            <a:endParaRPr lang="en-US"/>
          </a:p>
        </p:txBody>
      </p:sp>
      <p:sp>
        <p:nvSpPr>
          <p:cNvPr id="4" name="Text Placeholder 3">
            <a:extLst>
              <a:ext uri="{FF2B5EF4-FFF2-40B4-BE49-F238E27FC236}">
                <a16:creationId xmlns:a16="http://schemas.microsoft.com/office/drawing/2014/main" id="{5F2B69B0-8B87-44F3-BE87-3428575D2C7B}"/>
              </a:ext>
            </a:extLst>
          </p:cNvPr>
          <p:cNvSpPr>
            <a:spLocks noGrp="1"/>
          </p:cNvSpPr>
          <p:nvPr>
            <p:ph type="body" sz="quarter" idx="12"/>
          </p:nvPr>
        </p:nvSpPr>
        <p:spPr/>
        <p:txBody>
          <a:bodyPr/>
          <a:lstStyle/>
          <a:p>
            <a:r>
              <a:rPr lang="en-US" dirty="0"/>
              <a:t>K-means clustering segments ensures good clustering by ensuring cohesion within one segment and separation between different clusters. The output gives us threshold values for each segment</a:t>
            </a:r>
          </a:p>
        </p:txBody>
      </p:sp>
      <p:sp>
        <p:nvSpPr>
          <p:cNvPr id="12" name="TextBox 11">
            <a:extLst>
              <a:ext uri="{FF2B5EF4-FFF2-40B4-BE49-F238E27FC236}">
                <a16:creationId xmlns:a16="http://schemas.microsoft.com/office/drawing/2014/main" id="{37F86CFC-F0E2-4932-9ADF-39CD4BBC3F8D}"/>
              </a:ext>
            </a:extLst>
          </p:cNvPr>
          <p:cNvSpPr txBox="1"/>
          <p:nvPr/>
        </p:nvSpPr>
        <p:spPr>
          <a:xfrm>
            <a:off x="3151627" y="2230923"/>
            <a:ext cx="3840480" cy="3309109"/>
          </a:xfrm>
          <a:prstGeom prst="rect">
            <a:avLst/>
          </a:prstGeom>
          <a:solidFill>
            <a:schemeClr val="accent1">
              <a:lumMod val="20000"/>
              <a:lumOff val="80000"/>
            </a:schemeClr>
          </a:solidFill>
        </p:spPr>
        <p:txBody>
          <a:bodyPr wrap="square" rtlCol="0" anchor="ctr">
            <a:noAutofit/>
          </a:bodyPr>
          <a:lstStyle/>
          <a:p>
            <a:pPr marL="285750" indent="-285750">
              <a:buFont typeface="Wingdings" panose="05000000000000000000" pitchFamily="2" charset="2"/>
              <a:buChar char="ü"/>
            </a:pPr>
            <a:r>
              <a:rPr lang="en-US" sz="1600" b="1" dirty="0"/>
              <a:t>Intuitive and easy to interpret </a:t>
            </a:r>
            <a:r>
              <a:rPr lang="en-US" sz="1600" dirty="0"/>
              <a:t>- calculates Euclidean distances and gives centroid for each cluster</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Segments </a:t>
            </a:r>
            <a:r>
              <a:rPr lang="en-US" sz="1600" b="1" dirty="0"/>
              <a:t>providers that exhibit similar behavior </a:t>
            </a:r>
            <a:r>
              <a:rPr lang="en-US" sz="1600" dirty="0"/>
              <a:t>based on our variable of interest</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Ensures </a:t>
            </a:r>
            <a:r>
              <a:rPr lang="en-US" sz="1600" b="1" dirty="0"/>
              <a:t>adequate cohesion </a:t>
            </a:r>
            <a:r>
              <a:rPr lang="en-US" sz="1600" dirty="0"/>
              <a:t>between points within one cluster; along with </a:t>
            </a:r>
            <a:r>
              <a:rPr lang="en-US" sz="1600" b="1" dirty="0"/>
              <a:t>good separation </a:t>
            </a:r>
            <a:r>
              <a:rPr lang="en-US" sz="1600" dirty="0"/>
              <a:t>between different clusters</a:t>
            </a:r>
          </a:p>
        </p:txBody>
      </p:sp>
      <p:sp>
        <p:nvSpPr>
          <p:cNvPr id="13" name="TextBox 12">
            <a:extLst>
              <a:ext uri="{FF2B5EF4-FFF2-40B4-BE49-F238E27FC236}">
                <a16:creationId xmlns:a16="http://schemas.microsoft.com/office/drawing/2014/main" id="{D6971087-5B80-4E07-B9B1-F880B23E7315}"/>
              </a:ext>
            </a:extLst>
          </p:cNvPr>
          <p:cNvSpPr txBox="1"/>
          <p:nvPr/>
        </p:nvSpPr>
        <p:spPr>
          <a:xfrm>
            <a:off x="7761901" y="2230180"/>
            <a:ext cx="3840480" cy="3309110"/>
          </a:xfrm>
          <a:prstGeom prst="rect">
            <a:avLst/>
          </a:prstGeom>
          <a:solidFill>
            <a:schemeClr val="accent1">
              <a:lumMod val="20000"/>
              <a:lumOff val="80000"/>
            </a:schemeClr>
          </a:solidFill>
        </p:spPr>
        <p:txBody>
          <a:bodyPr wrap="square" rtlCol="0" anchor="ctr">
            <a:noAutofit/>
          </a:bodyPr>
          <a:lstStyle/>
          <a:p>
            <a:pPr marL="285750" indent="-285750">
              <a:buFont typeface="Wingdings" panose="05000000000000000000" pitchFamily="2" charset="2"/>
              <a:buChar char="ü"/>
            </a:pPr>
            <a:r>
              <a:rPr lang="en-US" sz="1600" dirty="0"/>
              <a:t>Trained model can be used for </a:t>
            </a:r>
            <a:r>
              <a:rPr lang="en-US" sz="1600" b="1" dirty="0"/>
              <a:t>future predictions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Provides </a:t>
            </a:r>
            <a:r>
              <a:rPr lang="en-US" sz="1600" b="1" dirty="0"/>
              <a:t>threshold values </a:t>
            </a:r>
            <a:r>
              <a:rPr lang="en-US" sz="1600" dirty="0"/>
              <a:t>for each segment</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b="1" dirty="0"/>
              <a:t>Easy to check quality of segmentation </a:t>
            </a:r>
            <a:r>
              <a:rPr lang="en-US" sz="1600" dirty="0"/>
              <a:t>using metrics and visual methods</a:t>
            </a:r>
          </a:p>
        </p:txBody>
      </p:sp>
      <p:pic>
        <p:nvPicPr>
          <p:cNvPr id="17" name="Picture 2" descr="Introduction to K-means Clustering | by Dileka Madushan | Medium">
            <a:extLst>
              <a:ext uri="{FF2B5EF4-FFF2-40B4-BE49-F238E27FC236}">
                <a16:creationId xmlns:a16="http://schemas.microsoft.com/office/drawing/2014/main" id="{67555BF7-D317-466B-8970-CCD6407E1D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111"/>
          <a:stretch/>
        </p:blipFill>
        <p:spPr bwMode="auto">
          <a:xfrm>
            <a:off x="481789" y="2443835"/>
            <a:ext cx="1900044" cy="18507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E432B1C-4D6F-4F93-B3BD-6BB622A2F942}"/>
              </a:ext>
            </a:extLst>
          </p:cNvPr>
          <p:cNvSpPr txBox="1"/>
          <p:nvPr/>
        </p:nvSpPr>
        <p:spPr>
          <a:xfrm>
            <a:off x="414337" y="4436260"/>
            <a:ext cx="2034949" cy="511305"/>
          </a:xfrm>
          <a:prstGeom prst="rect">
            <a:avLst/>
          </a:prstGeom>
          <a:solidFill>
            <a:srgbClr val="203864"/>
          </a:solidFill>
        </p:spPr>
        <p:txBody>
          <a:bodyPr wrap="square" rtlCol="0" anchor="ctr">
            <a:noAutofit/>
          </a:bodyPr>
          <a:lstStyle/>
          <a:p>
            <a:r>
              <a:rPr lang="en-US" b="1" dirty="0">
                <a:solidFill>
                  <a:schemeClr val="bg1"/>
                </a:solidFill>
              </a:rPr>
              <a:t>K-means clustering</a:t>
            </a:r>
          </a:p>
        </p:txBody>
      </p:sp>
      <p:sp>
        <p:nvSpPr>
          <p:cNvPr id="19" name="TextBox 18">
            <a:extLst>
              <a:ext uri="{FF2B5EF4-FFF2-40B4-BE49-F238E27FC236}">
                <a16:creationId xmlns:a16="http://schemas.microsoft.com/office/drawing/2014/main" id="{ED8A7C8F-B681-4B84-A450-0ABDC12AD2F5}"/>
              </a:ext>
            </a:extLst>
          </p:cNvPr>
          <p:cNvSpPr txBox="1"/>
          <p:nvPr/>
        </p:nvSpPr>
        <p:spPr>
          <a:xfrm>
            <a:off x="4058273" y="1718875"/>
            <a:ext cx="2034949" cy="511305"/>
          </a:xfrm>
          <a:prstGeom prst="rect">
            <a:avLst/>
          </a:prstGeom>
          <a:solidFill>
            <a:srgbClr val="203864"/>
          </a:solidFill>
        </p:spPr>
        <p:txBody>
          <a:bodyPr wrap="square" rtlCol="0" anchor="ctr">
            <a:noAutofit/>
          </a:bodyPr>
          <a:lstStyle/>
          <a:p>
            <a:pPr algn="ctr"/>
            <a:r>
              <a:rPr lang="en-US" b="1" dirty="0">
                <a:solidFill>
                  <a:schemeClr val="bg1"/>
                </a:solidFill>
              </a:rPr>
              <a:t>METHOD</a:t>
            </a:r>
          </a:p>
        </p:txBody>
      </p:sp>
      <p:cxnSp>
        <p:nvCxnSpPr>
          <p:cNvPr id="20" name="Straight Connector 19">
            <a:extLst>
              <a:ext uri="{FF2B5EF4-FFF2-40B4-BE49-F238E27FC236}">
                <a16:creationId xmlns:a16="http://schemas.microsoft.com/office/drawing/2014/main" id="{72619FC8-8E95-44EC-B36C-B676868428BC}"/>
              </a:ext>
            </a:extLst>
          </p:cNvPr>
          <p:cNvCxnSpPr>
            <a:cxnSpLocks/>
          </p:cNvCxnSpPr>
          <p:nvPr/>
        </p:nvCxnSpPr>
        <p:spPr>
          <a:xfrm>
            <a:off x="2590800" y="1275950"/>
            <a:ext cx="0" cy="48702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994FAA7-58E9-4CF1-8EE0-9A023B442BDF}"/>
              </a:ext>
            </a:extLst>
          </p:cNvPr>
          <p:cNvSpPr txBox="1"/>
          <p:nvPr/>
        </p:nvSpPr>
        <p:spPr>
          <a:xfrm>
            <a:off x="8782673" y="1718875"/>
            <a:ext cx="2034949" cy="511305"/>
          </a:xfrm>
          <a:prstGeom prst="rect">
            <a:avLst/>
          </a:prstGeom>
          <a:solidFill>
            <a:srgbClr val="203864"/>
          </a:solidFill>
        </p:spPr>
        <p:txBody>
          <a:bodyPr wrap="square" rtlCol="0" anchor="ctr">
            <a:noAutofit/>
          </a:bodyPr>
          <a:lstStyle/>
          <a:p>
            <a:pPr algn="ctr"/>
            <a:r>
              <a:rPr lang="en-US" b="1" dirty="0">
                <a:solidFill>
                  <a:schemeClr val="bg1"/>
                </a:solidFill>
              </a:rPr>
              <a:t>OUTPUTS</a:t>
            </a:r>
          </a:p>
        </p:txBody>
      </p:sp>
    </p:spTree>
    <p:extLst>
      <p:ext uri="{BB962C8B-B14F-4D97-AF65-F5344CB8AC3E}">
        <p14:creationId xmlns:p14="http://schemas.microsoft.com/office/powerpoint/2010/main" val="145527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FF42A87CCFD94487D95FA92BDD5B25" ma:contentTypeVersion="14" ma:contentTypeDescription="Create a new document." ma:contentTypeScope="" ma:versionID="2fc09e2f743f80845e10bf37d8690354">
  <xsd:schema xmlns:xsd="http://www.w3.org/2001/XMLSchema" xmlns:xs="http://www.w3.org/2001/XMLSchema" xmlns:p="http://schemas.microsoft.com/office/2006/metadata/properties" xmlns:ns3="d7a6f1ad-921f-4930-b580-f96edce940fd" xmlns:ns4="e6eec7e6-6d1d-4168-9778-1c9e7bd21b7b" targetNamespace="http://schemas.microsoft.com/office/2006/metadata/properties" ma:root="true" ma:fieldsID="49a705be1f321e1642182cbb00cfbfb1" ns3:_="" ns4:_="">
    <xsd:import namespace="d7a6f1ad-921f-4930-b580-f96edce940fd"/>
    <xsd:import namespace="e6eec7e6-6d1d-4168-9778-1c9e7bd21b7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6f1ad-921f-4930-b580-f96edce940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eec7e6-6d1d-4168-9778-1c9e7bd21b7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E95FA2-2E99-4750-A937-B147A2A0BADE}">
  <ds:schemaRefs>
    <ds:schemaRef ds:uri="http://schemas.microsoft.com/sharepoint/v3/contenttype/forms"/>
  </ds:schemaRefs>
</ds:datastoreItem>
</file>

<file path=customXml/itemProps2.xml><?xml version="1.0" encoding="utf-8"?>
<ds:datastoreItem xmlns:ds="http://schemas.openxmlformats.org/officeDocument/2006/customXml" ds:itemID="{30C9BEAC-5B91-4CA6-BA74-3C9ABE9A66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a6f1ad-921f-4930-b580-f96edce940fd"/>
    <ds:schemaRef ds:uri="e6eec7e6-6d1d-4168-9778-1c9e7bd21b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FC9E75-E8F4-4206-8760-B359C219AAF5}">
  <ds:schemaRefs>
    <ds:schemaRef ds:uri="http://schemas.microsoft.com/office/infopath/2007/PartnerControls"/>
    <ds:schemaRef ds:uri="http://schemas.openxmlformats.org/package/2006/metadata/core-properties"/>
    <ds:schemaRef ds:uri="http://www.w3.org/XML/1998/namespace"/>
    <ds:schemaRef ds:uri="http://purl.org/dc/terms/"/>
    <ds:schemaRef ds:uri="http://purl.org/dc/dcmitype/"/>
    <ds:schemaRef ds:uri="http://schemas.microsoft.com/office/2006/documentManagement/types"/>
    <ds:schemaRef ds:uri="http://purl.org/dc/elements/1.1/"/>
    <ds:schemaRef ds:uri="e6eec7e6-6d1d-4168-9778-1c9e7bd21b7b"/>
    <ds:schemaRef ds:uri="d7a6f1ad-921f-4930-b580-f96edce940f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3583</TotalTime>
  <Words>1901</Words>
  <Application>Microsoft Office PowerPoint</Application>
  <PresentationFormat>Widescreen</PresentationFormat>
  <Paragraphs>304</Paragraphs>
  <Slides>18</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Open Sans</vt:lpstr>
      <vt:lpstr>Wingdings</vt:lpstr>
      <vt:lpstr>office theme</vt:lpstr>
      <vt:lpstr>Provider clustering based on CMS Spending</vt:lpstr>
      <vt:lpstr>Agenda</vt:lpstr>
      <vt:lpstr>Background and Objectives</vt:lpstr>
      <vt:lpstr>Data and Methodology</vt:lpstr>
      <vt:lpstr>EDA – Univariate Analysis</vt:lpstr>
      <vt:lpstr>EDA – Bivariate Analysis</vt:lpstr>
      <vt:lpstr>EDA – After outlier treatment</vt:lpstr>
      <vt:lpstr>EDA takeaways</vt:lpstr>
      <vt:lpstr>Segmentation Methodology</vt:lpstr>
      <vt:lpstr>Evaluating Quality of Clustering</vt:lpstr>
      <vt:lpstr>Segmentation based on # of Beneficiaries</vt:lpstr>
      <vt:lpstr>Segmentation based on Average Medicare Standardized Payments</vt:lpstr>
      <vt:lpstr>Cross-tabulation of Both Segmentations</vt:lpstr>
      <vt:lpstr>Cross-tabulation of Both Segmentations – Oncologists</vt:lpstr>
      <vt:lpstr>Tableau Dashboard Mockup </vt:lpstr>
      <vt:lpstr>Future Scope</vt:lpstr>
      <vt:lpstr>Summary email to the client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Ishita</dc:creator>
  <cp:lastModifiedBy>Shah, Ishita Paresh</cp:lastModifiedBy>
  <cp:revision>93</cp:revision>
  <dcterms:created xsi:type="dcterms:W3CDTF">2021-08-05T17:47:57Z</dcterms:created>
  <dcterms:modified xsi:type="dcterms:W3CDTF">2021-10-12T19:44:22Z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0x0101000AFF42A87CCFD94487D95FA92BDD5B25</vt:lpwstr>
  </property>
</Properties>
</file>