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Relationship Id="rId4" Type="http://schemas.openxmlformats.org/officeDocument/2006/relationships/image" Target="../media/image3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0718" t="0" r="12064" b="0"/>
          <a:stretch>
            <a:fillRect/>
          </a:stretch>
        </p:blipFill>
        <p:spPr>
          <a:xfrm>
            <a:off x="-21355" y="-36871"/>
            <a:ext cx="9186710" cy="693174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1"/>
          <p:cNvSpPr txBox="1"/>
          <p:nvPr>
            <p:ph type="title"/>
          </p:nvPr>
        </p:nvSpPr>
        <p:spPr>
          <a:xfrm>
            <a:off x="212089" y="875158"/>
            <a:ext cx="8272275" cy="1667045"/>
          </a:xfrm>
          <a:prstGeom prst="rect">
            <a:avLst/>
          </a:prstGeom>
        </p:spPr>
        <p:txBody>
          <a:bodyPr/>
          <a:lstStyle>
            <a:lvl1pPr algn="l">
              <a:defRPr b="1" cap="all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Machine Learning-based Phishing Attack Detection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4121619" y="5382823"/>
            <a:ext cx="4934186" cy="110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Team: TECH SHIELD</a:t>
            </a:r>
          </a:p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Id: CYBER-IV-T003</a:t>
            </a:r>
            <a:endParaRPr>
              <a:solidFill>
                <a:srgbClr val="1D2125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Mentor: DR. MOHAMMAD WAZID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22598" b="0"/>
          <a:stretch>
            <a:fillRect/>
          </a:stretch>
        </p:blipFill>
        <p:spPr>
          <a:xfrm>
            <a:off x="-111233" y="-23917"/>
            <a:ext cx="9270751" cy="696549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1"/>
          <p:cNvSpPr txBox="1"/>
          <p:nvPr>
            <p:ph type="title"/>
          </p:nvPr>
        </p:nvSpPr>
        <p:spPr>
          <a:xfrm>
            <a:off x="1740310" y="216772"/>
            <a:ext cx="9522543" cy="1633486"/>
          </a:xfrm>
          <a:prstGeom prst="rect">
            <a:avLst/>
          </a:prstGeom>
        </p:spPr>
        <p:txBody>
          <a:bodyPr/>
          <a:lstStyle>
            <a:lvl1pPr>
              <a:defRPr b="1" sz="5400">
                <a:ln w="9525" cap="flat">
                  <a:solidFill>
                    <a:srgbClr val="A6A6A6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00" name="TextBox 2"/>
          <p:cNvSpPr txBox="1"/>
          <p:nvPr/>
        </p:nvSpPr>
        <p:spPr>
          <a:xfrm>
            <a:off x="4241629" y="1431759"/>
            <a:ext cx="4519904" cy="476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Detecting phishing websites and emails using machine learning.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Improving accuracy over traditional rule-based methods.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Minimising false positives.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Enabling near real-time threat identification.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Enhancing overall cybersecurity posture.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4981" t="0" r="0" b="0"/>
          <a:stretch>
            <a:fillRect/>
          </a:stretch>
        </p:blipFill>
        <p:spPr>
          <a:xfrm>
            <a:off x="-14934" y="-18058"/>
            <a:ext cx="9278015" cy="689430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1"/>
          <p:cNvSpPr txBox="1"/>
          <p:nvPr>
            <p:ph type="title"/>
          </p:nvPr>
        </p:nvSpPr>
        <p:spPr>
          <a:xfrm>
            <a:off x="-186814" y="-94967"/>
            <a:ext cx="5589641" cy="1448951"/>
          </a:xfrm>
          <a:prstGeom prst="rect">
            <a:avLst/>
          </a:prstGeom>
        </p:spPr>
        <p:txBody>
          <a:bodyPr/>
          <a:lstStyle>
            <a:lvl1pPr>
              <a:defRPr b="1" sz="48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TECHNOLOGY STACK</a:t>
            </a:r>
          </a:p>
        </p:txBody>
      </p:sp>
      <p:grpSp>
        <p:nvGrpSpPr>
          <p:cNvPr id="107" name="Diagram 8"/>
          <p:cNvGrpSpPr/>
          <p:nvPr/>
        </p:nvGrpSpPr>
        <p:grpSpPr>
          <a:xfrm>
            <a:off x="953004" y="1235401"/>
            <a:ext cx="7342269" cy="3541068"/>
            <a:chOff x="0" y="0"/>
            <a:chExt cx="7342268" cy="3541066"/>
          </a:xfrm>
        </p:grpSpPr>
        <p:sp>
          <p:nvSpPr>
            <p:cNvPr id="104" name="Language :Python"/>
            <p:cNvSpPr/>
            <p:nvPr/>
          </p:nvSpPr>
          <p:spPr>
            <a:xfrm>
              <a:off x="0" y="0"/>
              <a:ext cx="2460663" cy="1645784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B80B9"/>
                </a:gs>
                <a:gs pos="100000">
                  <a:schemeClr val="accent5">
                    <a:hueOff val="249502"/>
                    <a:satOff val="48101"/>
                    <a:lumOff val="28891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u="sng"/>
                <a:t>Language</a:t>
              </a:r>
              <a:r>
                <a:t> :Python</a:t>
              </a:r>
            </a:p>
          </p:txBody>
        </p:sp>
        <p:sp>
          <p:nvSpPr>
            <p:cNvPr id="105" name="Algorithms:…"/>
            <p:cNvSpPr/>
            <p:nvPr/>
          </p:nvSpPr>
          <p:spPr>
            <a:xfrm>
              <a:off x="0" y="1895282"/>
              <a:ext cx="2460663" cy="1645785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B80B9"/>
                </a:gs>
                <a:gs pos="100000">
                  <a:schemeClr val="accent5">
                    <a:hueOff val="249502"/>
                    <a:satOff val="48101"/>
                    <a:lumOff val="28891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00100">
                <a:lnSpc>
                  <a:spcPct val="90000"/>
                </a:lnSpc>
                <a:defRPr b="1" sz="1600" u="sng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Algorithms: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random Forest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XGBoost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SVM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Logistic Regression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Naive Bayes</a:t>
              </a:r>
            </a:p>
          </p:txBody>
        </p:sp>
        <p:sp>
          <p:nvSpPr>
            <p:cNvPr id="106" name="Visualization Tools:…"/>
            <p:cNvSpPr/>
            <p:nvPr/>
          </p:nvSpPr>
          <p:spPr>
            <a:xfrm>
              <a:off x="4881605" y="1895282"/>
              <a:ext cx="2460664" cy="1645785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B80B9"/>
                </a:gs>
                <a:gs pos="100000">
                  <a:schemeClr val="accent5">
                    <a:hueOff val="249502"/>
                    <a:satOff val="48101"/>
                    <a:lumOff val="28891"/>
                  </a:schemeClr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800100">
                <a:lnSpc>
                  <a:spcPct val="90000"/>
                </a:lnSpc>
                <a:defRPr b="1" sz="1600" u="sng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Visualization Tools: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Confusion Matrices</a:t>
              </a:r>
            </a:p>
            <a:p>
              <a:pPr marL="160421" indent="-160421" algn="ctr" defTabSz="800100">
                <a:lnSpc>
                  <a:spcPct val="90000"/>
                </a:lnSpc>
                <a:buSzPct val="100000"/>
                <a:buChar char="•"/>
                <a:defRPr b="1" sz="16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Bar Charts</a:t>
              </a:r>
            </a:p>
          </p:txBody>
        </p:sp>
      </p:grpSp>
      <p:sp>
        <p:nvSpPr>
          <p:cNvPr id="108" name="Libraries used:…"/>
          <p:cNvSpPr/>
          <p:nvPr/>
        </p:nvSpPr>
        <p:spPr>
          <a:xfrm>
            <a:off x="5878515" y="1232883"/>
            <a:ext cx="2409965" cy="161187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5B80B9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 defTabSz="800100">
              <a:lnSpc>
                <a:spcPct val="90000"/>
              </a:lnSpc>
              <a:defRPr b="1" sz="16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Libraries used:</a:t>
            </a:r>
          </a:p>
          <a:p>
            <a:pPr marL="180473" indent="-180473" algn="ctr" defTabSz="800100">
              <a:lnSpc>
                <a:spcPct val="90000"/>
              </a:lnSpc>
              <a:buSzPct val="100000"/>
              <a:buChar char="•"/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scikit-learn</a:t>
            </a:r>
          </a:p>
          <a:p>
            <a:pPr marL="180473" indent="-180473" algn="ctr" defTabSz="800100">
              <a:lnSpc>
                <a:spcPct val="90000"/>
              </a:lnSpc>
              <a:buSzPct val="100000"/>
              <a:buChar char="•"/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pandas</a:t>
            </a:r>
          </a:p>
          <a:p>
            <a:pPr marL="180473" indent="-180473" algn="ctr" defTabSz="800100">
              <a:lnSpc>
                <a:spcPct val="90000"/>
              </a:lnSpc>
              <a:buSzPct val="100000"/>
              <a:buChar char="•"/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numPy</a:t>
            </a:r>
          </a:p>
          <a:p>
            <a:pPr marL="180473" indent="-180473" algn="ctr" defTabSz="800100">
              <a:lnSpc>
                <a:spcPct val="90000"/>
              </a:lnSpc>
              <a:buSzPct val="100000"/>
              <a:buChar char="•"/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matplotlib</a:t>
            </a:r>
          </a:p>
          <a:p>
            <a:pPr marL="180473" indent="-180473" algn="ctr" defTabSz="800100">
              <a:lnSpc>
                <a:spcPct val="90000"/>
              </a:lnSpc>
              <a:buSzPct val="100000"/>
              <a:buChar char="•"/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xgboost</a:t>
            </a:r>
          </a:p>
          <a:p>
            <a:pPr marL="180473" indent="-180473" algn="ctr" defTabSz="800100">
              <a:lnSpc>
                <a:spcPct val="90000"/>
              </a:lnSpc>
              <a:buSzPct val="100000"/>
              <a:buChar char="•"/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Seaborn</a:t>
            </a:r>
          </a:p>
        </p:txBody>
      </p:sp>
      <p:sp>
        <p:nvSpPr>
          <p:cNvPr id="109" name="Dataset Source: Mendeley (Phishing URL dataset in the csv format)"/>
          <p:cNvSpPr/>
          <p:nvPr/>
        </p:nvSpPr>
        <p:spPr>
          <a:xfrm>
            <a:off x="3419156" y="4745707"/>
            <a:ext cx="2409965" cy="161187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5B80B9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 defTabSz="800100">
              <a:lnSpc>
                <a:spcPct val="90000"/>
              </a:lnSpc>
              <a:defRPr b="1" sz="16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 Source:</a:t>
            </a:r>
            <a:br/>
            <a:r>
              <a:rPr u="none"/>
              <a:t>Mendeley</a:t>
            </a:r>
            <a:br>
              <a:rPr u="none"/>
            </a:br>
            <a:r>
              <a:rPr u="none"/>
              <a:t>(Phishing URL dataset in the csv format)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3028" t="0" r="6674" b="0"/>
          <a:stretch>
            <a:fillRect/>
          </a:stretch>
        </p:blipFill>
        <p:spPr>
          <a:xfrm>
            <a:off x="-27063" y="-39849"/>
            <a:ext cx="9198125" cy="693769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000">
                <a:ln w="9525" cap="flat">
                  <a:solidFill>
                    <a:srgbClr val="A6A6A6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Project Overview and Idea</a:t>
            </a:r>
          </a:p>
        </p:txBody>
      </p:sp>
      <p:sp>
        <p:nvSpPr>
          <p:cNvPr id="113" name="TextBox 2"/>
          <p:cNvSpPr txBox="1"/>
          <p:nvPr/>
        </p:nvSpPr>
        <p:spPr>
          <a:xfrm>
            <a:off x="1550663" y="1058628"/>
            <a:ext cx="6480497" cy="545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 algn="just">
              <a:buSzPct val="100000"/>
              <a:buChar char="•"/>
              <a:defRPr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Phishing is a significant cyber threat that exploits human trust to deceive individuals and steal sensitive information. Traditional detection methods rely on static, rule-based systems that often fail to keep up with the constantly evolving nature of phishing attacks. To address this limitation, our machine learning-based system offers a dynamic solution that adapts to emerging attack patterns, providing more effective and accurate detection.</a:t>
            </a:r>
          </a:p>
          <a:p>
            <a:pPr algn="just">
              <a:defRPr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0473" indent="-180473" algn="just">
              <a:spcBef>
                <a:spcPts val="1200"/>
              </a:spcBef>
              <a:buSzPct val="100000"/>
              <a:buChar char="•"/>
              <a:defRPr>
                <a:solidFill>
                  <a:srgbClr val="A5A5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Idea is to create an automated machine learning classification pipeline that can:</a:t>
            </a:r>
          </a:p>
          <a:p>
            <a:pPr lvl="1" marL="748631" indent="-240631" algn="just">
              <a:spcBef>
                <a:spcPts val="1200"/>
              </a:spcBef>
              <a:buSzPct val="100000"/>
              <a:buAutoNum type="arabicPeriod" startAt="1"/>
              <a:defRPr>
                <a:solidFill>
                  <a:srgbClr val="A5A5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Clean, process, train, evaluate, and compare multiple machine learning models on a labeled dataset—ultimately identifying the best-performing algorithm for the classification task.</a:t>
            </a:r>
          </a:p>
          <a:p>
            <a:pPr lvl="1" marL="748631" indent="-240631" algn="just">
              <a:spcBef>
                <a:spcPts val="1200"/>
              </a:spcBef>
              <a:buSzPct val="100000"/>
              <a:buAutoNum type="arabicPeriod" startAt="1"/>
              <a:defRPr>
                <a:solidFill>
                  <a:srgbClr val="A5A5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Instead of relying on a single model, this project compares multiple algorithms (like Random Forest, SVM, Logistic Regression, Naive Bayes, and XGBoost) on the same dataset using standardised metrics to determine which one performs best.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9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1"/>
          <p:cNvSpPr txBox="1"/>
          <p:nvPr>
            <p:ph type="title"/>
          </p:nvPr>
        </p:nvSpPr>
        <p:spPr>
          <a:xfrm>
            <a:off x="457200" y="-11860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SYSTEM ARCHITECTURE</a:t>
            </a:r>
          </a:p>
        </p:txBody>
      </p:sp>
      <p:pic>
        <p:nvPicPr>
          <p:cNvPr id="11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9523" y="924885"/>
            <a:ext cx="4182613" cy="6273922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Arrow: Down 7"/>
          <p:cNvSpPr/>
          <p:nvPr/>
        </p:nvSpPr>
        <p:spPr>
          <a:xfrm>
            <a:off x="4359478" y="1916818"/>
            <a:ext cx="310394" cy="285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Arrow: Down 8"/>
          <p:cNvSpPr/>
          <p:nvPr/>
        </p:nvSpPr>
        <p:spPr>
          <a:xfrm>
            <a:off x="4359478" y="2876693"/>
            <a:ext cx="310395" cy="285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Arrow: Down 9"/>
          <p:cNvSpPr/>
          <p:nvPr/>
        </p:nvSpPr>
        <p:spPr>
          <a:xfrm>
            <a:off x="4346893" y="3836570"/>
            <a:ext cx="310394" cy="285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Arrow: Down 10"/>
          <p:cNvSpPr/>
          <p:nvPr/>
        </p:nvSpPr>
        <p:spPr>
          <a:xfrm>
            <a:off x="4331863" y="4808689"/>
            <a:ext cx="310394" cy="285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Arrow: Down 11"/>
          <p:cNvSpPr/>
          <p:nvPr/>
        </p:nvSpPr>
        <p:spPr>
          <a:xfrm>
            <a:off x="4346893" y="5747141"/>
            <a:ext cx="310394" cy="29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8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itle 1"/>
          <p:cNvSpPr txBox="1"/>
          <p:nvPr/>
        </p:nvSpPr>
        <p:spPr>
          <a:xfrm>
            <a:off x="457200" y="-11860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SYSTEM WORKFLOW</a:t>
            </a:r>
          </a:p>
        </p:txBody>
      </p:sp>
      <p:sp>
        <p:nvSpPr>
          <p:cNvPr id="127" name="TextBox 2"/>
          <p:cNvSpPr txBox="1"/>
          <p:nvPr/>
        </p:nvSpPr>
        <p:spPr>
          <a:xfrm>
            <a:off x="1550663" y="1058628"/>
            <a:ext cx="6480497" cy="5149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4000" indent="-254000" algn="just">
              <a:buSzPct val="100000"/>
              <a:buAutoNum type="arabicPeriod" startAt="1"/>
              <a:defRPr b="1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Dataset Collection</a:t>
            </a:r>
            <a:r>
              <a:t>: Begin by acquiring a comprehensive phishing dataset to ensure high data quality and relevance.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Data Preprocessing:</a:t>
            </a:r>
            <a:r>
              <a:t> Clean the dataset and normalise feature values to ensure consistency and improve model performance.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Feature Extraction and Selection</a:t>
            </a:r>
            <a:r>
              <a:t>: Apply feature selection techniques such as Information Gain, Chi-Square, and Recursive Feature Elimination (RFE) to identify and retain the most significant features for phishing detection.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Model Selection</a:t>
            </a:r>
            <a:r>
              <a:t>: Implement and compare multiple machine learning classifiers, including: Random Forest, XGBoost, Support Vector Machine (SVM), Logistic Regression, Naive Bayes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Model Training and Evaluation</a:t>
            </a:r>
            <a:r>
              <a:t>: Split the dataset into training and testing sets. Evaluate model performance using key metrics: Accuracy, Precision, Recall, F1-Score.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Result Comparison</a:t>
            </a:r>
            <a:r>
              <a:t>: Compare the performance of all algorithms to determine the most effective model for phishing detection. Visualise the results using tools such as confusion matrices, bar charts, and other relevant plots.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4980" t="0" r="0" b="0"/>
          <a:stretch>
            <a:fillRect/>
          </a:stretch>
        </p:blipFill>
        <p:spPr>
          <a:xfrm>
            <a:off x="-14934" y="-18058"/>
            <a:ext cx="9278015" cy="689430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/>
        </p:nvSpPr>
        <p:spPr>
          <a:xfrm>
            <a:off x="457200" y="-11860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ROLES and RESPONSIBILITIES</a:t>
            </a:r>
          </a:p>
        </p:txBody>
      </p:sp>
      <p:pic>
        <p:nvPicPr>
          <p:cNvPr id="131" name="Image1" descr="Image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978" y="1112685"/>
            <a:ext cx="1326048" cy="1359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Screenshot 2025-04-05 at 2.32.28 PM.png" descr="Screenshot 2025-04-05 at 2.32.2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0851" y="2276901"/>
            <a:ext cx="1326048" cy="138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WhatsApp Image 2025-04-05 at 13.40.34.jpeg" descr="WhatsApp Image 2025-04-05 at 13.40.3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227" y="3785066"/>
            <a:ext cx="1381550" cy="138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G_1141.PNG" descr="IMG_11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56787" y="4916071"/>
            <a:ext cx="1295943" cy="156809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Ishita Tomar…"/>
          <p:cNvSpPr txBox="1"/>
          <p:nvPr/>
        </p:nvSpPr>
        <p:spPr>
          <a:xfrm>
            <a:off x="2837124" y="1105514"/>
            <a:ext cx="4409090" cy="1449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defRPr b="1" sz="1400">
                <a:solidFill>
                  <a:srgbClr val="617086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Ishita Tomar</a:t>
            </a:r>
          </a:p>
          <a:p>
            <a:pPr>
              <a:lnSpc>
                <a:spcPct val="115000"/>
              </a:lnSpc>
              <a:defRPr b="1" sz="1400">
                <a:solidFill>
                  <a:srgbClr val="617086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Lead</a:t>
            </a:r>
          </a:p>
          <a:p>
            <a:pPr algn="just">
              <a:lnSpc>
                <a:spcPct val="115000"/>
              </a:lnSpc>
              <a:defRPr b="1" sz="1400">
                <a:solidFill>
                  <a:srgbClr val="617086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Handling data collection, preprocessing, feature extraction and selection, and leading the demonstration of project outcomes </a:t>
            </a:r>
          </a:p>
          <a:p>
            <a:pPr algn="just">
              <a:lnSpc>
                <a:spcPct val="115000"/>
              </a:lnSpc>
              <a:defRPr b="1" sz="1400">
                <a:solidFill>
                  <a:srgbClr val="617086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methodologies.</a:t>
            </a:r>
          </a:p>
        </p:txBody>
      </p:sp>
      <p:sp>
        <p:nvSpPr>
          <p:cNvPr id="136" name="Anshu Gupta…"/>
          <p:cNvSpPr txBox="1"/>
          <p:nvPr/>
        </p:nvSpPr>
        <p:spPr>
          <a:xfrm>
            <a:off x="1243402" y="2636453"/>
            <a:ext cx="4916027" cy="9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Anshu Gupta</a:t>
            </a:r>
          </a:p>
          <a:p>
            <a:pPr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2</a:t>
            </a:r>
          </a:p>
          <a:p>
            <a:pPr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Designing the Graphical User Interface (GUI) </a:t>
            </a:r>
          </a:p>
          <a:p>
            <a:pPr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will contribute to the creation of the project report.</a:t>
            </a:r>
          </a:p>
        </p:txBody>
      </p:sp>
      <p:sp>
        <p:nvSpPr>
          <p:cNvPr id="137" name="Dashpreet Singh…"/>
          <p:cNvSpPr txBox="1"/>
          <p:nvPr/>
        </p:nvSpPr>
        <p:spPr>
          <a:xfrm>
            <a:off x="2741563" y="3890718"/>
            <a:ext cx="4883471" cy="121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Dashpreet Singh</a:t>
            </a:r>
          </a:p>
          <a:p>
            <a:pPr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3</a:t>
            </a:r>
          </a:p>
          <a:p>
            <a:pPr algn="just"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Responsible for selecting appropriate models, </a:t>
            </a:r>
          </a:p>
          <a:p>
            <a:pPr algn="just"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 and evaluating them, and maintaining the </a:t>
            </a:r>
          </a:p>
          <a:p>
            <a:pPr algn="just">
              <a:lnSpc>
                <a:spcPct val="115000"/>
              </a:lnSpc>
              <a:defRPr b="1" sz="1400">
                <a:solidFill>
                  <a:srgbClr val="6170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progress report.</a:t>
            </a:r>
          </a:p>
        </p:txBody>
      </p:sp>
      <p:sp>
        <p:nvSpPr>
          <p:cNvPr id="138" name="Ishita Singh…"/>
          <p:cNvSpPr txBox="1"/>
          <p:nvPr/>
        </p:nvSpPr>
        <p:spPr>
          <a:xfrm>
            <a:off x="1568578" y="5335144"/>
            <a:ext cx="4822786" cy="984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15000"/>
              </a:lnSpc>
              <a:defRPr b="1" sz="1400">
                <a:solidFill>
                  <a:srgbClr val="626F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Ishita Singh</a:t>
            </a:r>
          </a:p>
          <a:p>
            <a:pPr>
              <a:lnSpc>
                <a:spcPct val="115000"/>
              </a:lnSpc>
              <a:defRPr b="1" sz="1400">
                <a:solidFill>
                  <a:srgbClr val="626F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4</a:t>
            </a:r>
          </a:p>
          <a:p>
            <a:pPr>
              <a:lnSpc>
                <a:spcPct val="115000"/>
              </a:lnSpc>
              <a:defRPr b="1" sz="1400">
                <a:solidFill>
                  <a:srgbClr val="626F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Comparing results, visualising the outcomes, </a:t>
            </a:r>
          </a:p>
          <a:p>
            <a:pPr>
              <a:lnSpc>
                <a:spcPct val="115000"/>
              </a:lnSpc>
              <a:defRPr b="1" sz="1400">
                <a:solidFill>
                  <a:srgbClr val="626F87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will contribute to the creation of the project report.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4478" t="0" r="0" b="0"/>
          <a:stretch>
            <a:fillRect/>
          </a:stretch>
        </p:blipFill>
        <p:spPr>
          <a:xfrm>
            <a:off x="-31816" y="-39849"/>
            <a:ext cx="9207630" cy="6937697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8620">
              <a:defRPr b="1" sz="4590">
                <a:ln w="9525" cap="flat">
                  <a:solidFill>
                    <a:srgbClr val="A6A6A6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Progress Report and Future Work</a:t>
            </a:r>
          </a:p>
        </p:txBody>
      </p:sp>
      <p:sp>
        <p:nvSpPr>
          <p:cNvPr id="142" name="TextBox 2"/>
          <p:cNvSpPr txBox="1"/>
          <p:nvPr/>
        </p:nvSpPr>
        <p:spPr>
          <a:xfrm>
            <a:off x="361229" y="1650996"/>
            <a:ext cx="6764164" cy="488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40368" indent="-140368">
              <a:spcBef>
                <a:spcPts val="600"/>
              </a:spcBef>
              <a:buSzPct val="100000"/>
              <a:buChar char="•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Gained an understanding of phishing — what it is and how it works.</a:t>
            </a:r>
          </a:p>
          <a:p>
            <a:pPr marL="140368" indent="-140368">
              <a:spcBef>
                <a:spcPts val="600"/>
              </a:spcBef>
              <a:buSzPct val="100000"/>
              <a:buChar char="•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Completed the first step: data collection.</a:t>
            </a:r>
          </a:p>
          <a:p>
            <a:pPr marL="140368" indent="-140368">
              <a:spcBef>
                <a:spcPts val="600"/>
              </a:spcBef>
              <a:buSzPct val="100000"/>
              <a:buChar char="•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Preprocessed and cleaned the dataset: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Handled missing values.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Removed duplicate rows.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Addressed outliers using the IQR method, which led to a reduction in dataset size.</a:t>
            </a:r>
          </a:p>
          <a:p>
            <a:pPr>
              <a:spcBef>
                <a:spcPts val="600"/>
              </a:spcBef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600"/>
              </a:spcBef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600"/>
              </a:spcBef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40368" indent="-140368">
              <a:spcBef>
                <a:spcPts val="600"/>
              </a:spcBef>
              <a:buSzPct val="100000"/>
              <a:buChar char="•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Upcoming tasks: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Perform feature extraction and selection.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suitable models for training and evaluation.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Compare model results using visualisation tools.</a:t>
            </a:r>
          </a:p>
          <a:p>
            <a:pPr lvl="1" marL="695157" indent="-187157">
              <a:spcBef>
                <a:spcPts val="600"/>
              </a:spcBef>
              <a:buSzPct val="100000"/>
              <a:buAutoNum type="arabicPeriod" startAt="1"/>
              <a:defRPr sz="1700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 a GUI to display the final project outcomes.</a:t>
            </a:r>
          </a:p>
        </p:txBody>
      </p:sp>
      <p:pic>
        <p:nvPicPr>
          <p:cNvPr id="143" name="Screenshot 2025-04-20 at 11.18.47 AM.png" descr="Screenshot 2025-04-20 at 11.18.4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547" y="4041406"/>
            <a:ext cx="5197528" cy="722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creenshot 2025-04-19 at 9.35.33 PM.png" descr="Screenshot 2025-04-19 at 9.35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04" y="256513"/>
            <a:ext cx="9050792" cy="4722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shot 2025-04-20 at 11.31.55 AM.png" descr="Screenshot 2025-04-20 at 11.31.5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5025" y="5099656"/>
            <a:ext cx="5144703" cy="1606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