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image" Target="../media/image6.png"/><Relationship Id="rId5" Type="http://schemas.openxmlformats.org/officeDocument/2006/relationships/image" Target="../media/image6.jpeg"/><Relationship Id="rId6" Type="http://schemas.openxmlformats.org/officeDocument/2006/relationships/image" Target="../media/image7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rcRect l="10718" t="0" r="12064" b="0"/>
          <a:stretch>
            <a:fillRect/>
          </a:stretch>
        </p:blipFill>
        <p:spPr>
          <a:xfrm>
            <a:off x="-21355" y="-24171"/>
            <a:ext cx="9186710" cy="6931743"/>
          </a:xfrm>
          <a:prstGeom prst="rect">
            <a:avLst/>
          </a:prstGeom>
          <a:ln w="12700">
            <a:miter lim="400000"/>
          </a:ln>
        </p:spPr>
      </p:pic>
      <p:sp>
        <p:nvSpPr>
          <p:cNvPr id="95" name="Title 1"/>
          <p:cNvSpPr txBox="1"/>
          <p:nvPr>
            <p:ph type="title"/>
          </p:nvPr>
        </p:nvSpPr>
        <p:spPr>
          <a:xfrm>
            <a:off x="212089" y="875158"/>
            <a:ext cx="8858008" cy="1107193"/>
          </a:xfrm>
          <a:prstGeom prst="rect">
            <a:avLst/>
          </a:prstGeom>
        </p:spPr>
        <p:txBody>
          <a:bodyPr/>
          <a:lstStyle>
            <a:lvl1pPr algn="l">
              <a:defRPr b="1" cap="all" sz="2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Machine Learning-based Phishing Attack Detection</a:t>
            </a:r>
          </a:p>
        </p:txBody>
      </p:sp>
      <p:sp>
        <p:nvSpPr>
          <p:cNvPr id="96" name="TextBox 7"/>
          <p:cNvSpPr txBox="1"/>
          <p:nvPr/>
        </p:nvSpPr>
        <p:spPr>
          <a:xfrm>
            <a:off x="4121620" y="5382823"/>
            <a:ext cx="4934185" cy="11071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Team: TECH SHIELD</a:t>
            </a:r>
          </a:p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Team Id: CYBER-IV-T003</a:t>
            </a:r>
            <a:endParaRPr>
              <a:solidFill>
                <a:srgbClr val="1D2125"/>
              </a:solidFill>
            </a:endParaRPr>
          </a:p>
          <a:p>
            <a:pPr>
              <a:defRPr sz="24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Mentor: DR. MOHAMMAD WAZID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22598" b="0"/>
          <a:stretch>
            <a:fillRect/>
          </a:stretch>
        </p:blipFill>
        <p:spPr>
          <a:xfrm>
            <a:off x="-111233" y="-23917"/>
            <a:ext cx="9270751" cy="696549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Title 1"/>
          <p:cNvSpPr txBox="1"/>
          <p:nvPr>
            <p:ph type="title"/>
          </p:nvPr>
        </p:nvSpPr>
        <p:spPr>
          <a:xfrm>
            <a:off x="1740310" y="216772"/>
            <a:ext cx="9522543" cy="1633486"/>
          </a:xfrm>
          <a:prstGeom prst="rect">
            <a:avLst/>
          </a:prstGeom>
        </p:spPr>
        <p:txBody>
          <a:bodyPr/>
          <a:lstStyle>
            <a:lvl1pPr>
              <a:defRPr b="1" sz="5400">
                <a:ln w="9525" cap="flat">
                  <a:solidFill>
                    <a:srgbClr val="A6A6A6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100" name="TextBox 2"/>
          <p:cNvSpPr txBox="1"/>
          <p:nvPr/>
        </p:nvSpPr>
        <p:spPr>
          <a:xfrm>
            <a:off x="4241629" y="1431759"/>
            <a:ext cx="4519904" cy="47627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Detecting phishing websites and emails using machine learning.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Improving accuracy over traditional rule-based methods.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Minimising false positives.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Enabling near real-time threat identification.</a:t>
            </a:r>
            <a:endParaRPr sz="2000">
              <a:solidFill>
                <a:srgbClr val="3C3C3C"/>
              </a:solidFill>
            </a:endParaRPr>
          </a:p>
          <a:p>
            <a:pPr marL="581890" indent="-581890" algn="just">
              <a:buSzPct val="100000"/>
              <a:buAutoNum type="arabicPeriod" startAt="1"/>
              <a:defRPr sz="2800">
                <a:solidFill>
                  <a:srgbClr val="A6A6A6"/>
                </a:solidFill>
              </a:defRPr>
            </a:pPr>
            <a:r>
              <a:t>Enhancing overall cybersecurity posture.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3" name="Title 1"/>
          <p:cNvSpPr txBox="1"/>
          <p:nvPr>
            <p:ph type="title"/>
          </p:nvPr>
        </p:nvSpPr>
        <p:spPr>
          <a:xfrm>
            <a:off x="457200" y="-118603"/>
            <a:ext cx="8229600" cy="1143001"/>
          </a:xfrm>
          <a:prstGeom prst="rect">
            <a:avLst/>
          </a:prstGeom>
        </p:spPr>
        <p:txBody>
          <a:bodyPr/>
          <a:lstStyle>
            <a:lvl1pPr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SYSTEM ARCHITECTURE</a:t>
            </a:r>
          </a:p>
        </p:txBody>
      </p:sp>
      <p:pic>
        <p:nvPicPr>
          <p:cNvPr id="104" name="Screenshot 2025-05-17 at 12.00.14 AM.png" descr="Screenshot 2025-05-17 at 12.00.14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100508" y="792051"/>
            <a:ext cx="2943120" cy="58593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0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SYSTEM WORKFLOW</a:t>
            </a:r>
          </a:p>
        </p:txBody>
      </p:sp>
      <p:sp>
        <p:nvSpPr>
          <p:cNvPr id="109" name="TextBox 2"/>
          <p:cNvSpPr txBox="1"/>
          <p:nvPr/>
        </p:nvSpPr>
        <p:spPr>
          <a:xfrm>
            <a:off x="1550663" y="1058628"/>
            <a:ext cx="6480497" cy="54157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Dataset Collection</a:t>
            </a:r>
            <a:r>
              <a:t>: Acquired a comprehensive phishing dataset to ensure high data quality and relevance.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Data Preprocessing:</a:t>
            </a:r>
            <a:r>
              <a:t> Cleaned the dataset and normalised feature values to ensure consistency and improve model performance.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Feature Extraction and Selection</a:t>
            </a:r>
            <a:r>
              <a:t>: Apply feature selection technique SelectKBest s to identify and retain the top 20 significant features for phishing detection.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Model Selection</a:t>
            </a:r>
            <a:r>
              <a:t>: Implemented and compared multiple machine learning classifiers, including: Random Forest, XGBoost, Support Vector Machine (SVM), Logistic Regression, Naive Bayes , SVM and BiLSTM. Combined the output of all these algorithms using ensemble learning.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Model Training and Evaluation</a:t>
            </a:r>
            <a:r>
              <a:t>: Split the dataset into training and testing sets. Evaluated model performance using key metrics: Accuracy, Precision, Recall, F1-Score. </a:t>
            </a:r>
          </a:p>
          <a:p>
            <a:pPr marL="254000" indent="-254000" algn="just">
              <a:buSzPct val="100000"/>
              <a:buAutoNum type="arabicPeriod" startAt="1"/>
              <a:defRPr b="1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u="sng"/>
              <a:t>Result Comparison</a:t>
            </a:r>
            <a:r>
              <a:t>: Compared the performance of all algorithms to determine the most effective model for phishing detection. Visualised the results using tools such as confusion matrices and bar charts.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13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TECHNICAL PROGRESS</a:t>
            </a:r>
          </a:p>
        </p:txBody>
      </p:sp>
      <p:sp>
        <p:nvSpPr>
          <p:cNvPr id="114" name="TextBox 2"/>
          <p:cNvSpPr txBox="1"/>
          <p:nvPr/>
        </p:nvSpPr>
        <p:spPr>
          <a:xfrm>
            <a:off x="1153473" y="860033"/>
            <a:ext cx="6480497" cy="4050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just" defTabSz="914400">
              <a:lnSpc>
                <a:spcPct val="115000"/>
              </a:lnSpc>
              <a:spcBef>
                <a:spcPts val="700"/>
              </a:spcBef>
              <a:defRPr b="1" spc="0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indent="270720" algn="just" defTabSz="914400">
              <a:lnSpc>
                <a:spcPct val="115000"/>
              </a:lnSpc>
              <a:defRPr b="1" spc="0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Earlier, we had already processed the dataset to handle the missing values, outliers, and removed the duplicate rows from the dataset. Further progress is mentioned below : </a:t>
            </a:r>
          </a:p>
          <a:p>
            <a:pPr marL="842220" indent="-571500" algn="just" defTabSz="914400">
              <a:lnSpc>
                <a:spcPct val="115000"/>
              </a:lnSpc>
              <a:buClr>
                <a:srgbClr val="000000"/>
              </a:buClr>
              <a:buSzPct val="100000"/>
              <a:buChar char="➢"/>
              <a:defRPr b="1" spc="0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Implemented Random Forest, XGBoost, Support Vector Machine (SVM), Logistic Regression, Naive Bayes , SVM and BiLSTM.</a:t>
            </a:r>
          </a:p>
          <a:p>
            <a:pPr marL="842220" indent="-571500" algn="just" defTabSz="914400">
              <a:lnSpc>
                <a:spcPct val="115000"/>
              </a:lnSpc>
              <a:buClr>
                <a:srgbClr val="000000"/>
              </a:buClr>
              <a:buSzPct val="100000"/>
              <a:buChar char="➢"/>
              <a:defRPr b="1" spc="0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Combined the output of all these algorithms using ensemble learning. </a:t>
            </a:r>
          </a:p>
          <a:p>
            <a:pPr marL="842220" indent="-571500" algn="just" defTabSz="914400">
              <a:lnSpc>
                <a:spcPct val="115000"/>
              </a:lnSpc>
              <a:buClr>
                <a:srgbClr val="000000"/>
              </a:buClr>
              <a:buSzPct val="100000"/>
              <a:buChar char="➢"/>
              <a:defRPr b="1" spc="0" sz="20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Developed a rough draft showing how our GUI will be interactive and displayed to the users.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17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  Code Snippets  </a:t>
            </a:r>
          </a:p>
        </p:txBody>
      </p:sp>
      <p:sp>
        <p:nvSpPr>
          <p:cNvPr id="119" name="TextBox 2"/>
          <p:cNvSpPr txBox="1"/>
          <p:nvPr/>
        </p:nvSpPr>
        <p:spPr>
          <a:xfrm>
            <a:off x="1110165" y="860033"/>
            <a:ext cx="6508628" cy="33634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499" indent="-571499" defTabSz="914400">
              <a:buClr>
                <a:srgbClr val="FFFFFF"/>
              </a:buClr>
              <a:buSzPct val="123000"/>
              <a:buFont typeface="Arial"/>
              <a:buChar char="•"/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The data has been pre-processed and cleaned.</a:t>
            </a:r>
          </a:p>
          <a:p>
            <a:pPr defTabSz="914400"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914400"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682625" indent="-682625" defTabSz="914400">
              <a:buClr>
                <a:srgbClr val="FFFFFF"/>
              </a:buClr>
              <a:buSzPct val="123000"/>
              <a:buFont typeface="Arial"/>
              <a:buChar char="•"/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Applied 7 machine learning models.</a:t>
            </a:r>
          </a:p>
        </p:txBody>
      </p:sp>
      <p:pic>
        <p:nvPicPr>
          <p:cNvPr id="120" name="Screenshot 2025-04-20 at 11.18.47 AM.png" descr="Screenshot 2025-04-20 at 11.18.47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973262" y="1943208"/>
            <a:ext cx="5197529" cy="722437"/>
          </a:xfrm>
          <a:prstGeom prst="rect">
            <a:avLst/>
          </a:prstGeom>
          <a:ln w="12700">
            <a:miter lim="400000"/>
          </a:ln>
        </p:spPr>
      </p:pic>
      <p:pic>
        <p:nvPicPr>
          <p:cNvPr id="121" name="Screenshot 2025-05-18 at 11.03.58 AM.png" descr="Screenshot 2025-05-18 at 11.03.5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789951" y="3808479"/>
            <a:ext cx="5871300" cy="270862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pic>
        <p:nvPicPr>
          <p:cNvPr id="124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5770" t="0" r="4378" b="0"/>
          <a:stretch>
            <a:fillRect/>
          </a:stretch>
        </p:blipFill>
        <p:spPr>
          <a:xfrm>
            <a:off x="-29951" y="-20757"/>
            <a:ext cx="9203902" cy="6899514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itle 1"/>
          <p:cNvSpPr txBox="1"/>
          <p:nvPr/>
        </p:nvSpPr>
        <p:spPr>
          <a:xfrm>
            <a:off x="457200" y="-118603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  Code Snippets  </a:t>
            </a:r>
          </a:p>
        </p:txBody>
      </p:sp>
      <p:sp>
        <p:nvSpPr>
          <p:cNvPr id="126" name="TextBox 2"/>
          <p:cNvSpPr txBox="1"/>
          <p:nvPr/>
        </p:nvSpPr>
        <p:spPr>
          <a:xfrm>
            <a:off x="1110165" y="860033"/>
            <a:ext cx="6508628" cy="1953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571499" indent="-571499" defTabSz="914400">
              <a:buClr>
                <a:srgbClr val="FFFFFF"/>
              </a:buClr>
              <a:buSzPct val="123000"/>
              <a:buFont typeface="Arial"/>
              <a:buChar char="•"/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Visualisation of the </a:t>
            </a:r>
          </a:p>
          <a:p>
            <a:pPr defTabSz="914400"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Results.</a:t>
            </a:r>
          </a:p>
          <a:p>
            <a:pPr defTabSz="914400"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</p:txBody>
      </p:sp>
      <p:pic>
        <p:nvPicPr>
          <p:cNvPr id="127" name="Screenshot 2025-05-18 at 11.05.25 AM.png" descr="Screenshot 2025-05-18 at 11.05.2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02785" y="930229"/>
            <a:ext cx="3396646" cy="2508948"/>
          </a:xfrm>
          <a:prstGeom prst="rect">
            <a:avLst/>
          </a:prstGeom>
          <a:ln w="12700">
            <a:miter lim="400000"/>
          </a:ln>
        </p:spPr>
      </p:pic>
      <p:sp>
        <p:nvSpPr>
          <p:cNvPr id="128" name="Rough draft for the…"/>
          <p:cNvSpPr txBox="1"/>
          <p:nvPr/>
        </p:nvSpPr>
        <p:spPr>
          <a:xfrm>
            <a:off x="1114232" y="3681853"/>
            <a:ext cx="3901167" cy="14838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571499" indent="-571499" defTabSz="914400">
              <a:buClr>
                <a:srgbClr val="FFFFFF"/>
              </a:buClr>
              <a:buSzPct val="123000"/>
              <a:buFont typeface="Arial"/>
              <a:buChar char="•"/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Rough draft for the </a:t>
            </a:r>
          </a:p>
          <a:p>
            <a:pPr defTabSz="914400">
              <a:defRPr spc="0" sz="3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GUI.</a:t>
            </a:r>
          </a:p>
        </p:txBody>
      </p:sp>
      <p:pic>
        <p:nvPicPr>
          <p:cNvPr id="129" name="Screenshot 2025-05-18 at 11.08.21 AM.png" descr="Screenshot 2025-05-18 at 11.08.21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101975" y="3555963"/>
            <a:ext cx="3398266" cy="3056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Picture 4" descr="Picture 4"/>
          <p:cNvPicPr>
            <a:picLocks noChangeAspect="1"/>
          </p:cNvPicPr>
          <p:nvPr/>
        </p:nvPicPr>
        <p:blipFill>
          <a:blip r:embed="rId2">
            <a:alphaModFix amt="98264"/>
            <a:extLst/>
          </a:blip>
          <a:srcRect l="4980" t="0" r="0" b="0"/>
          <a:stretch>
            <a:fillRect/>
          </a:stretch>
        </p:blipFill>
        <p:spPr>
          <a:xfrm>
            <a:off x="-14934" y="-18058"/>
            <a:ext cx="9278015" cy="6894305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Title 1"/>
          <p:cNvSpPr txBox="1"/>
          <p:nvPr/>
        </p:nvSpPr>
        <p:spPr>
          <a:xfrm>
            <a:off x="926869" y="-8163"/>
            <a:ext cx="8229601" cy="869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>
            <a:lvl1pPr algn="ctr">
              <a:defRPr b="1" sz="4000">
                <a:ln w="9525" cap="flat">
                  <a:solidFill>
                    <a:srgbClr val="BFBFBF"/>
                  </a:solidFill>
                  <a:prstDash val="solid"/>
                  <a:round/>
                </a:ln>
                <a:solidFill>
                  <a:srgbClr val="FFFFFF"/>
                </a:solidFill>
              </a:defRPr>
            </a:lvl1pPr>
          </a:lstStyle>
          <a:p>
            <a:pPr/>
            <a:r>
              <a:t>Role-wise Contributions</a:t>
            </a:r>
          </a:p>
        </p:txBody>
      </p:sp>
      <p:pic>
        <p:nvPicPr>
          <p:cNvPr id="133" name="Image1" descr="Image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255978" y="862283"/>
            <a:ext cx="1326048" cy="13598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Screenshot 2025-04-05 at 2.32.28 PM.png" descr="Screenshot 2025-04-05 at 2.32.28 PM.png"/>
          <p:cNvPicPr>
            <a:picLocks noChangeAspect="1"/>
          </p:cNvPicPr>
          <p:nvPr/>
        </p:nvPicPr>
        <p:blipFill>
          <a:blip r:embed="rId4">
            <a:extLst/>
          </a:blip>
          <a:srcRect l="6636" t="0" r="6636" b="9279"/>
          <a:stretch>
            <a:fillRect/>
          </a:stretch>
        </p:blipFill>
        <p:spPr>
          <a:xfrm>
            <a:off x="7121392" y="2285029"/>
            <a:ext cx="1381695" cy="15113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WhatsApp Image 2025-04-05 at 13.40.34.jpeg" descr="WhatsApp Image 2025-04-05 at 13.40.34.jpe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228227" y="3500126"/>
            <a:ext cx="1381550" cy="1386667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G_1141.PNG" descr="IMG_1141.PN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164182" y="4855629"/>
            <a:ext cx="1295942" cy="156809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Ishita Tomar…"/>
          <p:cNvSpPr txBox="1"/>
          <p:nvPr/>
        </p:nvSpPr>
        <p:spPr>
          <a:xfrm>
            <a:off x="2647164" y="812977"/>
            <a:ext cx="5783941" cy="13659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Ishita Tomar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Lead</a:t>
            </a:r>
          </a:p>
          <a:p>
            <a:pPr algn="just"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Handling data collection, preprocessing, feature extraction and selection, and leading the demonstration of project outcomes and methodologies</a:t>
            </a:r>
          </a:p>
          <a:p>
            <a:pPr algn="just" defTabSz="914400">
              <a:lnSpc>
                <a:spcPct val="115000"/>
              </a:lnSpc>
              <a:defRPr b="1" spc="0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Contribution: Collected the dataset, carried out the pre-processing and managed the progress report.</a:t>
            </a:r>
          </a:p>
        </p:txBody>
      </p:sp>
      <p:sp>
        <p:nvSpPr>
          <p:cNvPr id="138" name="Anshu Gupta…"/>
          <p:cNvSpPr txBox="1"/>
          <p:nvPr/>
        </p:nvSpPr>
        <p:spPr>
          <a:xfrm>
            <a:off x="1217498" y="2349052"/>
            <a:ext cx="5897716" cy="114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Anshu Gupta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2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Designing the Graphical User Interface (GUI)  and will contribute to the creation of the project report.</a:t>
            </a:r>
          </a:p>
          <a:p>
            <a:pPr algn="just" defTabSz="914400">
              <a:lnSpc>
                <a:spcPct val="115000"/>
              </a:lnSpc>
              <a:defRPr b="1" spc="0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Contribution: Developed the rough draft for the GUI and managed the progress report.</a:t>
            </a:r>
          </a:p>
        </p:txBody>
      </p:sp>
      <p:sp>
        <p:nvSpPr>
          <p:cNvPr id="139" name="Dashpreet Singh…"/>
          <p:cNvSpPr txBox="1"/>
          <p:nvPr/>
        </p:nvSpPr>
        <p:spPr>
          <a:xfrm>
            <a:off x="2680054" y="3692207"/>
            <a:ext cx="5783942" cy="114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Dashpreet Singh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3</a:t>
            </a:r>
          </a:p>
          <a:p>
            <a:pPr algn="just"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Responsible for selecting appropriate models, training and evaluating them, and maintaining the progress report.</a:t>
            </a:r>
          </a:p>
          <a:p>
            <a:pPr algn="just" defTabSz="914400">
              <a:lnSpc>
                <a:spcPct val="115000"/>
              </a:lnSpc>
              <a:defRPr b="1" spc="0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Contribution: Selected the appropriate models, trained and evaluated them.</a:t>
            </a:r>
          </a:p>
        </p:txBody>
      </p:sp>
      <p:sp>
        <p:nvSpPr>
          <p:cNvPr id="140" name="Ishita Singh…"/>
          <p:cNvSpPr txBox="1"/>
          <p:nvPr/>
        </p:nvSpPr>
        <p:spPr>
          <a:xfrm>
            <a:off x="1162754" y="5035362"/>
            <a:ext cx="5473246" cy="1147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Ishita Singh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Role: Team Member 4</a:t>
            </a:r>
          </a:p>
          <a:p>
            <a:pPr>
              <a:lnSpc>
                <a:spcPct val="115000"/>
              </a:lnSpc>
              <a:defRPr b="1" sz="1200">
                <a:solidFill>
                  <a:srgbClr val="FFFFFF"/>
                </a:solidFill>
                <a:uFill>
                  <a:solidFill>
                    <a:srgbClr val="000000"/>
                  </a:solidFill>
                </a:u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Responsibilities: Comparing results, visualising the outcomes, and will contribute to the creation of the project report.</a:t>
            </a:r>
          </a:p>
          <a:p>
            <a:pPr algn="just" defTabSz="914400">
              <a:lnSpc>
                <a:spcPct val="115000"/>
              </a:lnSpc>
              <a:defRPr b="1" spc="0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Contribution: Visualised the outcomes and managed the progress report.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