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233D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497077" y="525985"/>
            <a:ext cx="8534002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50A30"/>
                </a:solidFill>
                <a:latin typeface="HK Grotesk Bold"/>
              </a:rPr>
              <a:t>INLP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08380" y="-37064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325567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0"/>
            <a:ext cx="4208013" cy="2164505"/>
          </a:xfrm>
          <a:custGeom>
            <a:avLst/>
            <a:gdLst/>
            <a:ahLst/>
            <a:cxnLst/>
            <a:rect r="r" b="b" t="t" l="l"/>
            <a:pathLst>
              <a:path h="2164505" w="4208013">
                <a:moveTo>
                  <a:pt x="0" y="0"/>
                </a:moveTo>
                <a:lnTo>
                  <a:pt x="4208013" y="0"/>
                </a:lnTo>
                <a:lnTo>
                  <a:pt x="4208013" y="2164505"/>
                </a:lnTo>
                <a:lnTo>
                  <a:pt x="0" y="2164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33952" y="2373835"/>
            <a:ext cx="12625348" cy="9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spc="458">
                <a:solidFill>
                  <a:srgbClr val="050A30"/>
                </a:solidFill>
                <a:latin typeface="HK Grotesk Bold"/>
              </a:rPr>
              <a:t>PROJECT PRESENTATION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84872" y="7093778"/>
            <a:ext cx="592350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0A30"/>
                </a:solidFill>
                <a:latin typeface="HK Grotesk Medium"/>
              </a:rPr>
              <a:t>Amogha Halhalli (2021101007)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0A30"/>
                </a:solidFill>
                <a:latin typeface="HK Grotesk Medium"/>
              </a:rPr>
              <a:t>Ishit Bansal (2021101083)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0A30"/>
                </a:solidFill>
                <a:latin typeface="HK Grotesk Medium"/>
              </a:rPr>
              <a:t>Pranav Gupta (2021101095)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72756" y="4598205"/>
            <a:ext cx="758264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u="sng">
                <a:solidFill>
                  <a:srgbClr val="050A30"/>
                </a:solidFill>
                <a:latin typeface="HK Grotesk Medium"/>
              </a:rPr>
              <a:t>Semantic Textual Similarity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18033" y="6304710"/>
            <a:ext cx="213732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50A30"/>
                </a:solidFill>
                <a:latin typeface="HK Grotesk Medium"/>
              </a:rPr>
              <a:t>Team API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7623" y="836385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3333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260426" y="1853982"/>
          <a:ext cx="11767148" cy="7157616"/>
        </p:xfrm>
        <a:graphic>
          <a:graphicData uri="http://schemas.openxmlformats.org/drawingml/2006/table">
            <a:tbl>
              <a:tblPr/>
              <a:tblGrid>
                <a:gridCol w="2941787"/>
                <a:gridCol w="2941787"/>
                <a:gridCol w="2941787"/>
                <a:gridCol w="2941787"/>
              </a:tblGrid>
              <a:tr h="22388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Model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Train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Validation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Test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6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9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Sentence Transformer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Doc2Vec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8523" y="429956"/>
            <a:ext cx="14090954" cy="9427088"/>
          </a:xfrm>
          <a:custGeom>
            <a:avLst/>
            <a:gdLst/>
            <a:ahLst/>
            <a:cxnLst/>
            <a:rect r="r" b="b" t="t" l="l"/>
            <a:pathLst>
              <a:path h="9427088" w="14090954">
                <a:moveTo>
                  <a:pt x="0" y="0"/>
                </a:moveTo>
                <a:lnTo>
                  <a:pt x="14090954" y="0"/>
                </a:lnTo>
                <a:lnTo>
                  <a:pt x="14090954" y="9427088"/>
                </a:lnTo>
                <a:lnTo>
                  <a:pt x="0" y="942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7" t="-1066" r="-1112" b="-1066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09873" y="818979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404159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Cross-Lingual Results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53333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207195" y="2578549"/>
          <a:ext cx="11873611" cy="6679751"/>
        </p:xfrm>
        <a:graphic>
          <a:graphicData uri="http://schemas.openxmlformats.org/drawingml/2006/table">
            <a:tbl>
              <a:tblPr/>
              <a:tblGrid>
                <a:gridCol w="2831950"/>
                <a:gridCol w="2667633"/>
                <a:gridCol w="3383744"/>
                <a:gridCol w="2990284"/>
              </a:tblGrid>
              <a:tr h="23891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Model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Train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Validation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Test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4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Doc2Vec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7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978" y="282809"/>
            <a:ext cx="14861012" cy="9721381"/>
          </a:xfrm>
          <a:custGeom>
            <a:avLst/>
            <a:gdLst/>
            <a:ahLst/>
            <a:cxnLst/>
            <a:rect r="r" b="b" t="t" l="l"/>
            <a:pathLst>
              <a:path h="9721381" w="14861012">
                <a:moveTo>
                  <a:pt x="0" y="0"/>
                </a:moveTo>
                <a:lnTo>
                  <a:pt x="14861011" y="0"/>
                </a:lnTo>
                <a:lnTo>
                  <a:pt x="14861011" y="9721382"/>
                </a:lnTo>
                <a:lnTo>
                  <a:pt x="0" y="9721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" t="-1284" r="0" b="-128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412013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728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55809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0636" y="2444194"/>
            <a:ext cx="15166728" cy="7202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HK Grotesk Bold"/>
              </a:rPr>
              <a:t>Analysis of Mono-Lingual Similarity:</a:t>
            </a:r>
            <a:r>
              <a:rPr lang="en-US" sz="3699">
                <a:solidFill>
                  <a:srgbClr val="000000"/>
                </a:solidFill>
                <a:latin typeface="HK Grotesk"/>
              </a:rPr>
              <a:t> Word2Vec base embeddings perform decently, but adding complex models doesn't improve results. Contextualized embeddings like BERT and RoBERTa show significant improvement with fine-tuning. Doc2Vec and Universal Sentence Encoder perform well, with the latter excelling even un-tuned. Sentence Transformers consistently shine. Siamese BiLSTM  shows promise, but needs refinement. Overall, embedding method and model architecture are crucial. While Word2Vec works decently, fine-tuned contextualized embeddings and advanced architectures like BiLSTM and Universal Sentence Encoder achieve superior performance.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28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1720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88754"/>
            <a:ext cx="15717430" cy="702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HK Grotesk Bold"/>
              </a:rPr>
              <a:t>Analysis of Cross-Lingual Similarity: </a:t>
            </a:r>
            <a:r>
              <a:rPr lang="en-US" sz="3999">
                <a:solidFill>
                  <a:srgbClr val="000000"/>
                </a:solidFill>
                <a:latin typeface="HK Grotesk"/>
              </a:rPr>
              <a:t>It reveals limitations in current approaches. Word2Vec models and base versions of BERT and RoBERTa struggle to capture semantic similarity across languages. Fine-tuning BERT and RoBERTa improves results, but performance remains modest. Siamese BiLSTM networks show promise, while Universal Sentence Encoders and Sentence Transformers display mixed performance, sensitive to data and fine-tuning. Doc2Vec embeddings with BiLSTM outperform many models, suggesting their effectiveness for cross-lingual tasks. Overall, there's a need for more robust methods to tackle the complexities of cross-lingual semantic similarity.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2524882"/>
            <a:ext cx="11627497" cy="251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50A30"/>
                </a:solidFill>
                <a:latin typeface="HK Grotesk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148554"/>
            <a:ext cx="10669737" cy="6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0"/>
              </a:lnSpc>
            </a:pPr>
            <a:r>
              <a:rPr lang="en-US" sz="3936" spc="314">
                <a:solidFill>
                  <a:srgbClr val="050A30"/>
                </a:solidFill>
                <a:latin typeface="HK Grotesk Bold"/>
              </a:rPr>
              <a:t>PRESENTED BY : TEAM API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233D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5CB6F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50A3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400" y="863882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1577" y="2797871"/>
            <a:ext cx="17064847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Semantic Textual Similarity (STS) is a measure of how similar two pieces of text are in meaning, regardless of their surface-level differences. It aims to capture the underlying semantic relationship between texts, which can be crucial for various natural language processing tasks.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STS is typically assessed using numerical scores that indicate the degree of similarity between text pairs, which ranges from 0 (completely dissimilar) to 5 (completely similar). Our models generate continuous values ranging between 0 and 5 and they can be any floating point value where the value denotes the similarity between the 2 sentences.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HK Grotesk Bold"/>
              </a:rPr>
              <a:t>Datasets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39658" y="3569601"/>
            <a:ext cx="6332175" cy="145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  <a:r>
              <a:rPr lang="en-US" sz="2817" spc="225">
                <a:solidFill>
                  <a:srgbClr val="050A30"/>
                </a:solidFill>
                <a:latin typeface="HK Grotesk Bold"/>
              </a:rPr>
              <a:t>Mono-lingual SemEval Datasets</a:t>
            </a:r>
          </a:p>
          <a:p>
            <a:pPr algn="l">
              <a:lnSpc>
                <a:spcPts val="3920"/>
              </a:lnSpc>
            </a:pPr>
            <a:r>
              <a:rPr lang="en-US" sz="2800" spc="224">
                <a:solidFill>
                  <a:srgbClr val="050A30"/>
                </a:solidFill>
                <a:latin typeface="HK Grotesk Bold"/>
              </a:rPr>
              <a:t>(Train, Validation &amp; Test Sets)</a:t>
            </a:r>
          </a:p>
          <a:p>
            <a:pPr algn="l">
              <a:lnSpc>
                <a:spcPts val="3779"/>
              </a:lnSpc>
            </a:pPr>
            <a:r>
              <a:rPr lang="en-US" sz="2700" spc="216">
                <a:solidFill>
                  <a:srgbClr val="050A30"/>
                </a:solidFill>
                <a:latin typeface="HK Grotesk Bold"/>
              </a:rPr>
              <a:t>Data STS 2017 Trail Data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48851" y="780921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910780" y="3560076"/>
            <a:ext cx="6267301" cy="13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2663" spc="213">
                <a:solidFill>
                  <a:srgbClr val="050A30"/>
                </a:solidFill>
                <a:latin typeface="HK Grotesk Bold"/>
              </a:rPr>
              <a:t>Cross-Lingual SemEval Datasets (Train, Validation and Test Sets)</a:t>
            </a:r>
          </a:p>
          <a:p>
            <a:pPr algn="l">
              <a:lnSpc>
                <a:spcPts val="3728"/>
              </a:lnSpc>
            </a:pPr>
            <a:r>
              <a:rPr lang="en-US" sz="2663" spc="213">
                <a:solidFill>
                  <a:srgbClr val="050A30"/>
                </a:solidFill>
                <a:latin typeface="HK Grotesk Bold"/>
              </a:rPr>
              <a:t>STS Cross-lingual English-Spanish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39658" y="5397358"/>
            <a:ext cx="5466606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Train Set - 5749 pairs of sentences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Validation Set - 1500 pairs of sentences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Test Set - 1379 pairs of sentences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10780" y="5397358"/>
            <a:ext cx="5466606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Train Set - 5749 pairs of sentences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Validation Set - 1500 pairs of sentences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"/>
              </a:rPr>
              <a:t>Test Set - 1379 pairs of sentences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 Data Preprocessing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2370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5329" y="868245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1468" y="3258670"/>
            <a:ext cx="14571562" cy="481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05"/>
              </a:lnSpc>
            </a:pPr>
            <a:r>
              <a:rPr lang="en-US" sz="4575">
                <a:solidFill>
                  <a:srgbClr val="050A30"/>
                </a:solidFill>
                <a:latin typeface="HK Grotesk"/>
              </a:rPr>
              <a:t>Data cleaning was done in many stages: </a:t>
            </a:r>
          </a:p>
          <a:p>
            <a:pPr algn="just" marL="987810" indent="-493905" lvl="1">
              <a:lnSpc>
                <a:spcPts val="6405"/>
              </a:lnSpc>
              <a:buAutoNum type="arabicPeriod" startAt="1"/>
            </a:pPr>
            <a:r>
              <a:rPr lang="en-US" sz="4575">
                <a:solidFill>
                  <a:srgbClr val="050A30"/>
                </a:solidFill>
                <a:latin typeface="HK Grotesk"/>
              </a:rPr>
              <a:t>Removal of URLs, hashtags, punctuations, etc.</a:t>
            </a:r>
          </a:p>
          <a:p>
            <a:pPr algn="just" marL="987810" indent="-493905" lvl="1">
              <a:lnSpc>
                <a:spcPts val="6405"/>
              </a:lnSpc>
              <a:buAutoNum type="arabicPeriod" startAt="1"/>
            </a:pPr>
            <a:r>
              <a:rPr lang="en-US" sz="4575">
                <a:solidFill>
                  <a:srgbClr val="050A30"/>
                </a:solidFill>
                <a:latin typeface="HK Grotesk"/>
              </a:rPr>
              <a:t>Removed the stop words.</a:t>
            </a:r>
          </a:p>
          <a:p>
            <a:pPr algn="just" marL="987810" indent="-493905" lvl="1">
              <a:lnSpc>
                <a:spcPts val="6405"/>
              </a:lnSpc>
              <a:buAutoNum type="arabicPeriod" startAt="1"/>
            </a:pPr>
            <a:r>
              <a:rPr lang="en-US" sz="4575">
                <a:solidFill>
                  <a:srgbClr val="050A30"/>
                </a:solidFill>
                <a:latin typeface="HK Grotesk"/>
              </a:rPr>
              <a:t>Lemmatization and Stemming.</a:t>
            </a:r>
          </a:p>
          <a:p>
            <a:pPr algn="just" marL="987810" indent="-493905" lvl="1">
              <a:lnSpc>
                <a:spcPts val="6405"/>
              </a:lnSpc>
              <a:spcBef>
                <a:spcPct val="0"/>
              </a:spcBef>
              <a:buAutoNum type="arabicPeriod" startAt="1"/>
            </a:pPr>
            <a:r>
              <a:rPr lang="en-US" sz="4575">
                <a:solidFill>
                  <a:srgbClr val="050A30"/>
                </a:solidFill>
                <a:latin typeface="HK Grotesk"/>
              </a:rPr>
              <a:t>For the Cross-Lingual case, Stopwords of both English and Spanish language are removed.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400" y="863882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4455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Flow of the Algorithm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171475" y="-104696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6125" y="3832846"/>
            <a:ext cx="17064847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STS score is generated in the following manner: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First, the Words in the sentences are converted into embeddings by any Pre-trained Word Embedding model like the Google News dataset.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Embeddings are passed through the model to generate contextual embeddings. The model can range from Word2Vec to BERT, etc.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400" y="863882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1577" y="2139250"/>
            <a:ext cx="17064847" cy="702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The generated contextual embeddings are used and the cosine similarity is measured between them. It leads to outputs in the range of (-1, 1). Then, Similarity score is evaluated by the formula (cosine_sim+1)*2.5, which projects it into the range (0, 5).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Then, Pearson correlation coefficient is used.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K Grotesk"/>
              </a:rPr>
              <a:t>For performing Fine-Tuning, we have used MSE Loss with Adam Optimizer because it is a regression task since the outputs involve continuous values.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Evaluation Metrics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2370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5329" y="868245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47076" y="6285602"/>
            <a:ext cx="7593847" cy="2239912"/>
          </a:xfrm>
          <a:custGeom>
            <a:avLst/>
            <a:gdLst/>
            <a:ahLst/>
            <a:cxnLst/>
            <a:rect r="r" b="b" t="t" l="l"/>
            <a:pathLst>
              <a:path h="2239912" w="7593847">
                <a:moveTo>
                  <a:pt x="0" y="0"/>
                </a:moveTo>
                <a:lnTo>
                  <a:pt x="7593848" y="0"/>
                </a:lnTo>
                <a:lnTo>
                  <a:pt x="7593848" y="2239912"/>
                </a:lnTo>
                <a:lnTo>
                  <a:pt x="0" y="2239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1468" y="3387490"/>
            <a:ext cx="14571562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50A30"/>
                </a:solidFill>
                <a:latin typeface="HK Grotesk"/>
              </a:rPr>
              <a:t>We have used </a:t>
            </a:r>
            <a:r>
              <a:rPr lang="en-US" sz="3999" u="sng">
                <a:solidFill>
                  <a:srgbClr val="050A30"/>
                </a:solidFill>
                <a:latin typeface="HK Grotesk"/>
              </a:rPr>
              <a:t>Pearson correlation coefficient</a:t>
            </a:r>
            <a:r>
              <a:rPr lang="en-US" sz="3999">
                <a:solidFill>
                  <a:srgbClr val="050A30"/>
                </a:solidFill>
                <a:latin typeface="HK Grotesk"/>
              </a:rPr>
              <a:t> to evaluate models. It measures the linear correlation between the predicted similarity scores and the ground truth similarity scores.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09159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1164723"/>
            <a:ext cx="12981416" cy="143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0"/>
              </a:lnSpc>
            </a:pPr>
            <a:r>
              <a:rPr lang="en-US" sz="8371">
                <a:solidFill>
                  <a:srgbClr val="050A30"/>
                </a:solidFill>
                <a:latin typeface="HK Grotesk Bold"/>
              </a:rPr>
              <a:t>Models used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0504" y="3486035"/>
            <a:ext cx="15666993" cy="4376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Word2Vec</a:t>
            </a:r>
          </a:p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BERT Model (both untrained and Fine-tuned)</a:t>
            </a:r>
          </a:p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RoBERTa Model (both untrained and Fine-tuned)</a:t>
            </a:r>
          </a:p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Doc2Vec (both untrained and Fine-tuned)</a:t>
            </a:r>
          </a:p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Sentence Transformers (both untrained and Fine-tuned)</a:t>
            </a:r>
          </a:p>
          <a:p>
            <a:pPr algn="l" marL="770663" indent="-385331" lvl="1">
              <a:lnSpc>
                <a:spcPts val="4997"/>
              </a:lnSpc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Siamese BiLSTMs</a:t>
            </a:r>
          </a:p>
          <a:p>
            <a:pPr algn="l" marL="770663" indent="-385331" lvl="1">
              <a:lnSpc>
                <a:spcPts val="4997"/>
              </a:lnSpc>
              <a:spcBef>
                <a:spcPct val="0"/>
              </a:spcBef>
              <a:buAutoNum type="arabicPeriod" startAt="1"/>
            </a:pPr>
            <a:r>
              <a:rPr lang="en-US" sz="3569">
                <a:solidFill>
                  <a:srgbClr val="000000"/>
                </a:solidFill>
                <a:latin typeface="HK Grotesk"/>
              </a:rPr>
              <a:t>Universal Sentence Encoder (USE) (both untrained and Fine-tuned)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5078" y="816543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62322" y="470244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50A30"/>
                </a:solidFill>
                <a:latin typeface="HK Grotesk Bold"/>
              </a:rPr>
              <a:t>Mono-Lingual Results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75287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882220" y="2682456"/>
          <a:ext cx="12127055" cy="6575844"/>
        </p:xfrm>
        <a:graphic>
          <a:graphicData uri="http://schemas.openxmlformats.org/drawingml/2006/table">
            <a:tbl>
              <a:tblPr/>
              <a:tblGrid>
                <a:gridCol w="3031764"/>
                <a:gridCol w="3031764"/>
                <a:gridCol w="3031764"/>
                <a:gridCol w="3031764"/>
              </a:tblGrid>
              <a:tr h="21024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Model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Train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Validation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 Bold"/>
                        </a:rPr>
                        <a:t>Test data Pearson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Word2Vec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2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HK Grotesk"/>
                        </a:rPr>
                        <a:t>RoBERTa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K Grotesk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DAGEqT_Y7L0</dc:identifier>
  <dcterms:modified xsi:type="dcterms:W3CDTF">2011-08-01T06:04:30Z</dcterms:modified>
  <cp:revision>1</cp:revision>
  <dc:title>INLP</dc:title>
</cp:coreProperties>
</file>