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59" r:id="rId5"/>
    <p:sldId id="261" r:id="rId6"/>
    <p:sldId id="262" r:id="rId7"/>
    <p:sldId id="265" r:id="rId8"/>
    <p:sldId id="267" r:id="rId9"/>
    <p:sldId id="263" r:id="rId10"/>
    <p:sldId id="264" r:id="rId11"/>
    <p:sldId id="270" r:id="rId12"/>
    <p:sldId id="266" r:id="rId13"/>
    <p:sldId id="268" r:id="rId14"/>
    <p:sldId id="271" r:id="rId15"/>
    <p:sldId id="272" r:id="rId16"/>
    <p:sldId id="273" r:id="rId17"/>
    <p:sldId id="274" r:id="rId18"/>
    <p:sldId id="278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33FF"/>
    <a:srgbClr val="CC00FF"/>
    <a:srgbClr val="FF0066"/>
    <a:srgbClr val="FFFF00"/>
    <a:srgbClr val="F7FEA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ED51-726F-4DB7-B821-53976F1A034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51DE6-6A63-45A0-85EC-73464BBA8E1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C823E-A029-4B93-984D-96F5B7FA563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B43D1-14FA-4EB8-B7FC-CB8282266A4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3BDED-9DD8-42AD-A23A-C8CF4954133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B9486-75D2-41BA-B2E1-4B38F5B9679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51AB4-2CB7-460D-A547-2B1492DEE863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00524-8B86-400D-908C-25E539AF1A0B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854D6-ABF6-4BA2-B3F9-81392557CDC1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80B5B-ACBE-49FF-BBC3-30FB35C0CC3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584E7-61B7-4DC1-9657-802D5716605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146D611-DE33-45DA-8A20-E7C350E22AEA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SPECTRAL DILATION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/>
              <a:t>Codifying the Fractal Nature </a:t>
            </a:r>
          </a:p>
          <a:p>
            <a:pPr algn="ctr">
              <a:buFontTx/>
              <a:buNone/>
            </a:pPr>
            <a:r>
              <a:rPr lang="en-US" b="1"/>
              <a:t>of Market Data</a:t>
            </a:r>
          </a:p>
          <a:p>
            <a:pPr algn="ctr">
              <a:buFontTx/>
              <a:buNone/>
            </a:pPr>
            <a:endParaRPr lang="en-US" b="1"/>
          </a:p>
          <a:p>
            <a:pPr algn="ctr">
              <a:buFontTx/>
              <a:buNone/>
            </a:pPr>
            <a:endParaRPr lang="en-US" b="1"/>
          </a:p>
          <a:p>
            <a:pPr algn="ctr">
              <a:buFontTx/>
              <a:buNone/>
            </a:pPr>
            <a:r>
              <a:rPr lang="en-US" b="1"/>
              <a:t>Impact on Technical Indicators</a:t>
            </a:r>
          </a:p>
        </p:txBody>
      </p:sp>
      <p:pic>
        <p:nvPicPr>
          <p:cNvPr id="3076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Autocorrelation Periodogram produces spectrum amplitudes that are range bound by the correlation coefficient </a:t>
            </a:r>
          </a:p>
          <a:p>
            <a:pPr>
              <a:lnSpc>
                <a:spcPct val="80000"/>
              </a:lnSpc>
            </a:pPr>
            <a:r>
              <a:rPr lang="en-US" sz="2000"/>
              <a:t>All other spectrum measurements must compensate for Spectral Dilation for a true picture of the Measured Spectrum</a:t>
            </a:r>
          </a:p>
          <a:p>
            <a:pPr>
              <a:lnSpc>
                <a:spcPct val="80000"/>
              </a:lnSpc>
            </a:pPr>
            <a:r>
              <a:rPr lang="en-US" sz="2000"/>
              <a:t>This is really how I “discovered” spectral dilation</a:t>
            </a:r>
          </a:p>
          <a:p>
            <a:pPr lvl="2">
              <a:lnSpc>
                <a:spcPct val="80000"/>
              </a:lnSpc>
            </a:pPr>
            <a:endParaRPr lang="en-US" sz="16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Autocorrelation Periodogram</a:t>
            </a:r>
          </a:p>
        </p:txBody>
      </p:sp>
      <p:pic>
        <p:nvPicPr>
          <p:cNvPr id="10244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10249" name="Picture 9" descr="Periodogram D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79725"/>
            <a:ext cx="7162800" cy="3673475"/>
          </a:xfrm>
          <a:prstGeom prst="rect">
            <a:avLst/>
          </a:prstGeom>
          <a:noFill/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Filter Basics</a:t>
            </a:r>
          </a:p>
        </p:txBody>
      </p:sp>
      <p:pic>
        <p:nvPicPr>
          <p:cNvPr id="16388" name="Picture 4" descr="StockSpotter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09600" y="1658938"/>
            <a:ext cx="8358188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 Z</a:t>
            </a:r>
            <a:r>
              <a:rPr lang="en-US" baseline="30000"/>
              <a:t>-1</a:t>
            </a:r>
            <a:r>
              <a:rPr lang="en-US"/>
              <a:t> represent one bar of delay</a:t>
            </a:r>
          </a:p>
          <a:p>
            <a:r>
              <a:rPr lang="en-US"/>
              <a:t>4 Bar Simple Moving Average:  Output = (1/4 + Z</a:t>
            </a:r>
            <a:r>
              <a:rPr lang="en-US" baseline="30000"/>
              <a:t>-1</a:t>
            </a:r>
            <a:r>
              <a:rPr lang="en-US"/>
              <a:t>/4 + Z</a:t>
            </a:r>
            <a:r>
              <a:rPr lang="en-US" baseline="30000"/>
              <a:t>-2</a:t>
            </a:r>
            <a:r>
              <a:rPr lang="en-US"/>
              <a:t>/4 + Z</a:t>
            </a:r>
            <a:r>
              <a:rPr lang="en-US" baseline="30000"/>
              <a:t>-3</a:t>
            </a:r>
            <a:r>
              <a:rPr lang="en-US"/>
              <a:t>/4)*(Input Data)</a:t>
            </a:r>
          </a:p>
          <a:p>
            <a:r>
              <a:rPr lang="en-US"/>
              <a:t>	Transfer Response = H(z) = Output / (Input Data)</a:t>
            </a:r>
          </a:p>
          <a:p>
            <a:r>
              <a:rPr lang="en-US"/>
              <a:t>More Generally:	H(z) = b0 + b1*Z</a:t>
            </a:r>
            <a:r>
              <a:rPr lang="en-US" baseline="30000"/>
              <a:t>-1</a:t>
            </a:r>
            <a:r>
              <a:rPr lang="en-US"/>
              <a:t> + b2*Z</a:t>
            </a:r>
            <a:r>
              <a:rPr lang="en-US" baseline="30000"/>
              <a:t>-2</a:t>
            </a:r>
            <a:r>
              <a:rPr lang="en-US"/>
              <a:t> + b3*Z</a:t>
            </a:r>
            <a:r>
              <a:rPr lang="en-US" baseline="30000"/>
              <a:t>-3</a:t>
            </a:r>
            <a:r>
              <a:rPr lang="en-US"/>
              <a:t> + b4*Z</a:t>
            </a:r>
            <a:r>
              <a:rPr lang="en-US" baseline="30000"/>
              <a:t>-4</a:t>
            </a:r>
            <a:r>
              <a:rPr lang="en-US"/>
              <a:t> + ……….+ bN*Z</a:t>
            </a:r>
            <a:r>
              <a:rPr lang="en-US" baseline="30000"/>
              <a:t>-N</a:t>
            </a:r>
          </a:p>
          <a:p>
            <a:endParaRPr lang="en-US" baseline="30000"/>
          </a:p>
          <a:p>
            <a:r>
              <a:rPr lang="en-US"/>
              <a:t>An EMA uses a previously calculated value, so with still more generality:</a:t>
            </a:r>
          </a:p>
          <a:p>
            <a:endParaRPr lang="en-US"/>
          </a:p>
          <a:p>
            <a:r>
              <a:rPr lang="en-US"/>
              <a:t>  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l-NL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762000" y="3248025"/>
          <a:ext cx="5486400" cy="561975"/>
        </p:xfrm>
        <a:graphic>
          <a:graphicData uri="http://schemas.openxmlformats.org/presentationml/2006/ole">
            <p:oleObj spid="_x0000_s16396" name="Equation" r:id="rId4" imgW="4470400" imgH="457200" progId="Equation.3">
              <p:embed/>
            </p:oleObj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61988" y="3810000"/>
            <a:ext cx="78168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Therefore, filter transfer response is just a ratio of polynomials</a:t>
            </a:r>
          </a:p>
          <a:p>
            <a:r>
              <a:rPr lang="en-US" sz="2000"/>
              <a:t>The polynomials can be factored into their zeros</a:t>
            </a:r>
          </a:p>
          <a:p>
            <a:r>
              <a:rPr lang="en-US" sz="2000"/>
              <a:t>Zeros in the denominator are called poles</a:t>
            </a:r>
          </a:p>
          <a:p>
            <a:endParaRPr lang="en-US" sz="2000"/>
          </a:p>
          <a:p>
            <a:r>
              <a:rPr lang="en-US" sz="2000"/>
              <a:t>The rate of filter rolloff is 6 dB / Octave per Pole</a:t>
            </a:r>
          </a:p>
          <a:p>
            <a:endParaRPr lang="en-US" sz="2000"/>
          </a:p>
          <a:p>
            <a:r>
              <a:rPr lang="en-US" sz="2000"/>
              <a:t>Since we must use simple filters in trading we have only a few poles</a:t>
            </a:r>
          </a:p>
          <a:p>
            <a:r>
              <a:rPr lang="en-US" sz="2000"/>
              <a:t>in the transfer response -  BUT – the data are increasing at the rate</a:t>
            </a:r>
          </a:p>
          <a:p>
            <a:r>
              <a:rPr lang="en-US" sz="2000"/>
              <a:t>of 6 dB / Octave.  The result is there is no real filtering.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390775" y="1030288"/>
            <a:ext cx="431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I’m sorry!  I just have to do this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r>
              <a:rPr lang="en-US" sz="2800"/>
              <a:t>The real reason to use averages or smoothing filters is to remove quantization noise</a:t>
            </a:r>
          </a:p>
          <a:p>
            <a:pPr lvl="2"/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SMOOTHING FILTERS</a:t>
            </a:r>
          </a:p>
        </p:txBody>
      </p:sp>
      <p:pic>
        <p:nvPicPr>
          <p:cNvPr id="12292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12297" name="Picture 9" descr="SMA &amp; EMA Fre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76600"/>
            <a:ext cx="3733800" cy="2860675"/>
          </a:xfrm>
          <a:prstGeom prst="rect">
            <a:avLst/>
          </a:prstGeom>
          <a:noFill/>
        </p:spPr>
      </p:pic>
      <p:pic>
        <p:nvPicPr>
          <p:cNvPr id="12298" name="Picture 10" descr="SuperSmooth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76600"/>
            <a:ext cx="3709988" cy="2843213"/>
          </a:xfrm>
          <a:prstGeom prst="rect">
            <a:avLst/>
          </a:prstGeom>
          <a:noFill/>
        </p:spPr>
      </p:pic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447800" y="28194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10 Bar SMA and EMA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645150" y="28194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10 Bar SuperSmoother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133600" y="3702050"/>
            <a:ext cx="1416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EMA (1 pole)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600200" y="4038600"/>
            <a:ext cx="1606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SMA</a:t>
            </a:r>
          </a:p>
          <a:p>
            <a:r>
              <a:rPr lang="en-US" sz="1600" b="1"/>
              <a:t>2 double zeros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786188" y="2422525"/>
            <a:ext cx="200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Take Your Pick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SuperSmoother Filter Code</a:t>
            </a:r>
          </a:p>
        </p:txBody>
      </p:sp>
      <p:pic>
        <p:nvPicPr>
          <p:cNvPr id="14340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990600" y="1447800"/>
            <a:ext cx="70866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SuperSmoother Filter</a:t>
            </a:r>
          </a:p>
          <a:p>
            <a:r>
              <a:rPr lang="en-US"/>
              <a:t>© 2013 John F. Ehlers</a:t>
            </a:r>
          </a:p>
          <a:p>
            <a:endParaRPr lang="en-US"/>
          </a:p>
          <a:p>
            <a:r>
              <a:rPr lang="en-US"/>
              <a:t>a1 = expvalue(-1.414*3.14159 / </a:t>
            </a:r>
            <a:r>
              <a:rPr lang="en-US">
                <a:solidFill>
                  <a:srgbClr val="FF0066"/>
                </a:solidFill>
              </a:rPr>
              <a:t>10</a:t>
            </a:r>
            <a:r>
              <a:rPr lang="en-US"/>
              <a:t>);</a:t>
            </a:r>
          </a:p>
          <a:p>
            <a:r>
              <a:rPr lang="en-US"/>
              <a:t>b1 = 2*a1*Cosine(1.414*</a:t>
            </a:r>
            <a:r>
              <a:rPr lang="en-US">
                <a:solidFill>
                  <a:srgbClr val="9933FF"/>
                </a:solidFill>
              </a:rPr>
              <a:t>180</a:t>
            </a:r>
            <a:r>
              <a:rPr lang="en-US"/>
              <a:t> / </a:t>
            </a:r>
            <a:r>
              <a:rPr lang="en-US">
                <a:solidFill>
                  <a:srgbClr val="FF0066"/>
                </a:solidFill>
              </a:rPr>
              <a:t>10</a:t>
            </a:r>
            <a:r>
              <a:rPr lang="en-US"/>
              <a:t>);</a:t>
            </a:r>
          </a:p>
          <a:p>
            <a:r>
              <a:rPr lang="en-US"/>
              <a:t>c2 = b1;</a:t>
            </a:r>
          </a:p>
          <a:p>
            <a:r>
              <a:rPr lang="en-US"/>
              <a:t>c3 = -a1*a1;</a:t>
            </a:r>
          </a:p>
          <a:p>
            <a:r>
              <a:rPr lang="en-US"/>
              <a:t>c1 = 1 - c2 - c3;</a:t>
            </a:r>
          </a:p>
          <a:p>
            <a:r>
              <a:rPr lang="en-US"/>
              <a:t>Filt = c1*(Close + Close</a:t>
            </a:r>
            <a:r>
              <a:rPr lang="en-US">
                <a:solidFill>
                  <a:srgbClr val="00FF00"/>
                </a:solidFill>
              </a:rPr>
              <a:t>[1]</a:t>
            </a:r>
            <a:r>
              <a:rPr lang="en-US"/>
              <a:t>) / 2 + c2*Filt</a:t>
            </a:r>
            <a:r>
              <a:rPr lang="en-US">
                <a:solidFill>
                  <a:srgbClr val="00FF00"/>
                </a:solidFill>
              </a:rPr>
              <a:t>[1]</a:t>
            </a:r>
            <a:r>
              <a:rPr lang="en-US"/>
              <a:t> + c3*Filt</a:t>
            </a:r>
            <a:r>
              <a:rPr lang="en-US">
                <a:solidFill>
                  <a:srgbClr val="00FF00"/>
                </a:solidFill>
              </a:rPr>
              <a:t>[2]</a:t>
            </a:r>
            <a:r>
              <a:rPr lang="en-US"/>
              <a:t>;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990600" y="4267200"/>
            <a:ext cx="7169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Code Conversion Notes:</a:t>
            </a:r>
          </a:p>
          <a:p>
            <a:pPr marL="342900" indent="-342900">
              <a:buFontTx/>
              <a:buAutoNum type="arabicParenR"/>
            </a:pPr>
            <a:r>
              <a:rPr lang="en-US">
                <a:solidFill>
                  <a:srgbClr val="FF0066"/>
                </a:solidFill>
              </a:rPr>
              <a:t>Filter is tuned to a 10 Bar Cycle (attenuates shorter cycle periods)</a:t>
            </a:r>
          </a:p>
          <a:p>
            <a:pPr marL="342900" indent="-342900">
              <a:buFontTx/>
              <a:buAutoNum type="arabicParenR"/>
            </a:pPr>
            <a:r>
              <a:rPr lang="en-US">
                <a:solidFill>
                  <a:srgbClr val="9933FF"/>
                </a:solidFill>
              </a:rPr>
              <a:t>Arguments of Trig functions are in degrees</a:t>
            </a:r>
          </a:p>
          <a:p>
            <a:pPr marL="342900" indent="-342900">
              <a:buFontTx/>
              <a:buAutoNum type="arabicParenR"/>
            </a:pPr>
            <a:r>
              <a:rPr lang="en-US">
                <a:solidFill>
                  <a:srgbClr val="00FF00"/>
                </a:solidFill>
              </a:rPr>
              <a:t>[N] means value of the variable “N” bars ago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 sz="2000"/>
              <a:t>HighPass Filters are “detrenders” because they attenuate low frequency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HighPass Filter</a:t>
            </a:r>
          </a:p>
        </p:txBody>
      </p:sp>
      <p:pic>
        <p:nvPicPr>
          <p:cNvPr id="17412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17417" name="Picture 9" descr="Roofing Filter D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133600"/>
            <a:ext cx="60071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85800" y="5294313"/>
            <a:ext cx="7677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One pole HighPass and SuperSmoother does not produce a zero mean</a:t>
            </a:r>
          </a:p>
          <a:p>
            <a:endParaRPr lang="en-US"/>
          </a:p>
          <a:p>
            <a:r>
              <a:rPr lang="en-US"/>
              <a:t>Because low frequency spectral dilation components are “leaking” through</a:t>
            </a:r>
          </a:p>
          <a:p>
            <a:r>
              <a:rPr lang="en-US"/>
              <a:t>The one pole HighPass Filter response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7200"/>
          </a:xfrm>
        </p:spPr>
        <p:txBody>
          <a:bodyPr/>
          <a:lstStyle/>
          <a:p>
            <a:r>
              <a:rPr lang="en-US" sz="2000"/>
              <a:t>Comprised of a two pole HighPass Filter and a SuperSmoother</a:t>
            </a:r>
          </a:p>
          <a:p>
            <a:pPr lvl="2"/>
            <a:endParaRPr lang="en-US" sz="16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Roofing Filter</a:t>
            </a:r>
          </a:p>
        </p:txBody>
      </p:sp>
      <p:pic>
        <p:nvPicPr>
          <p:cNvPr id="18436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18441" name="Picture 9" descr="Zero Mean Roofing Fil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800"/>
            <a:ext cx="5930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22325" y="5141913"/>
            <a:ext cx="7407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The Roofing Filter guarantees only the desired frequency components will be passed for analysis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Roofing Filter Code</a:t>
            </a:r>
          </a:p>
        </p:txBody>
      </p:sp>
      <p:pic>
        <p:nvPicPr>
          <p:cNvPr id="19460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81000" y="1100138"/>
            <a:ext cx="8486775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Roofing Filter</a:t>
            </a:r>
          </a:p>
          <a:p>
            <a:r>
              <a:rPr lang="en-US" sz="1200"/>
              <a:t>© 2013 John F. Ehlers</a:t>
            </a:r>
          </a:p>
          <a:p>
            <a:endParaRPr lang="en-US" sz="1200"/>
          </a:p>
          <a:p>
            <a:r>
              <a:rPr lang="en-US" sz="1200"/>
              <a:t>//Two Pole Highpass filter passes cyclic components whose periods are shorter than 48 bars</a:t>
            </a:r>
          </a:p>
          <a:p>
            <a:r>
              <a:rPr lang="en-US" sz="1200"/>
              <a:t>alpha1 = (Cosine(.707*</a:t>
            </a:r>
            <a:r>
              <a:rPr lang="en-US" sz="1200">
                <a:solidFill>
                  <a:srgbClr val="9933FF"/>
                </a:solidFill>
              </a:rPr>
              <a:t>360 </a:t>
            </a:r>
            <a:r>
              <a:rPr lang="en-US" sz="1200"/>
              <a:t>/ HPPeriod) + Sine (.707*</a:t>
            </a:r>
            <a:r>
              <a:rPr lang="en-US" sz="1200">
                <a:solidFill>
                  <a:srgbClr val="9933FF"/>
                </a:solidFill>
              </a:rPr>
              <a:t>360</a:t>
            </a:r>
            <a:r>
              <a:rPr lang="en-US" sz="1200"/>
              <a:t> / </a:t>
            </a:r>
            <a:r>
              <a:rPr lang="en-US" sz="1200">
                <a:solidFill>
                  <a:srgbClr val="FF0066"/>
                </a:solidFill>
              </a:rPr>
              <a:t>48</a:t>
            </a:r>
            <a:r>
              <a:rPr lang="en-US" sz="1200"/>
              <a:t>) - 1) / Cosine(.707*</a:t>
            </a:r>
            <a:r>
              <a:rPr lang="en-US" sz="1200">
                <a:solidFill>
                  <a:srgbClr val="9933FF"/>
                </a:solidFill>
              </a:rPr>
              <a:t>360</a:t>
            </a:r>
            <a:r>
              <a:rPr lang="en-US" sz="1200"/>
              <a:t> / </a:t>
            </a:r>
            <a:r>
              <a:rPr lang="en-US" sz="1200">
                <a:solidFill>
                  <a:srgbClr val="FF0066"/>
                </a:solidFill>
              </a:rPr>
              <a:t>48</a:t>
            </a:r>
            <a:r>
              <a:rPr lang="en-US" sz="1200"/>
              <a:t>);</a:t>
            </a:r>
          </a:p>
          <a:p>
            <a:r>
              <a:rPr lang="en-US" sz="1200"/>
              <a:t>HP = (1 - alpha1 / 2)*(1 - alpha1 / 2)*(Close - 2*Close</a:t>
            </a:r>
            <a:r>
              <a:rPr lang="en-US" sz="1200">
                <a:solidFill>
                  <a:srgbClr val="00FF00"/>
                </a:solidFill>
              </a:rPr>
              <a:t>[1]</a:t>
            </a:r>
            <a:r>
              <a:rPr lang="en-US" sz="1200"/>
              <a:t> + Close</a:t>
            </a:r>
            <a:r>
              <a:rPr lang="en-US" sz="1200">
                <a:solidFill>
                  <a:srgbClr val="00FF00"/>
                </a:solidFill>
              </a:rPr>
              <a:t>[2]</a:t>
            </a:r>
            <a:r>
              <a:rPr lang="en-US" sz="1200"/>
              <a:t>) + 2*(1 - alpha1)*HP</a:t>
            </a:r>
            <a:r>
              <a:rPr lang="en-US" sz="1200">
                <a:solidFill>
                  <a:srgbClr val="00FF00"/>
                </a:solidFill>
              </a:rPr>
              <a:t>[1]</a:t>
            </a:r>
            <a:r>
              <a:rPr lang="en-US" sz="1200"/>
              <a:t> - (1 - alpha1)*(1 - alpha1)*HP</a:t>
            </a:r>
            <a:r>
              <a:rPr lang="en-US" sz="1200">
                <a:solidFill>
                  <a:srgbClr val="00FF00"/>
                </a:solidFill>
              </a:rPr>
              <a:t>[2]</a:t>
            </a:r>
            <a:r>
              <a:rPr lang="en-US" sz="1200"/>
              <a:t>;</a:t>
            </a:r>
          </a:p>
          <a:p>
            <a:r>
              <a:rPr lang="en-US" sz="1200"/>
              <a:t>//Smooth with a Super Smoother Filter</a:t>
            </a:r>
          </a:p>
          <a:p>
            <a:r>
              <a:rPr lang="en-US" sz="1200"/>
              <a:t>a1 = expvalue(-1.414*3.14159 / </a:t>
            </a:r>
            <a:r>
              <a:rPr lang="en-US" sz="1200">
                <a:solidFill>
                  <a:srgbClr val="FF0066"/>
                </a:solidFill>
              </a:rPr>
              <a:t>10</a:t>
            </a:r>
            <a:r>
              <a:rPr lang="en-US" sz="1200"/>
              <a:t>);</a:t>
            </a:r>
          </a:p>
          <a:p>
            <a:r>
              <a:rPr lang="en-US" sz="1200"/>
              <a:t>b1 = 2*a1*Cosine(1.414*</a:t>
            </a:r>
            <a:r>
              <a:rPr lang="en-US" sz="1200">
                <a:solidFill>
                  <a:srgbClr val="9933FF"/>
                </a:solidFill>
              </a:rPr>
              <a:t>180</a:t>
            </a:r>
            <a:r>
              <a:rPr lang="en-US" sz="1200"/>
              <a:t> / </a:t>
            </a:r>
            <a:r>
              <a:rPr lang="en-US" sz="1200">
                <a:solidFill>
                  <a:srgbClr val="FF0066"/>
                </a:solidFill>
              </a:rPr>
              <a:t>10</a:t>
            </a:r>
            <a:r>
              <a:rPr lang="en-US" sz="1200"/>
              <a:t>);</a:t>
            </a:r>
          </a:p>
          <a:p>
            <a:r>
              <a:rPr lang="en-US" sz="1200"/>
              <a:t>c2 = b1;</a:t>
            </a:r>
          </a:p>
          <a:p>
            <a:r>
              <a:rPr lang="en-US" sz="1200"/>
              <a:t>c3 = -a1*a1;</a:t>
            </a:r>
          </a:p>
          <a:p>
            <a:r>
              <a:rPr lang="en-US" sz="1200"/>
              <a:t>c1 = 1 - c2 - c3;</a:t>
            </a:r>
          </a:p>
          <a:p>
            <a:r>
              <a:rPr lang="en-US" sz="1200"/>
              <a:t>Filt = c1*(HP + HP[1]) / 2 + c2*Filt</a:t>
            </a:r>
            <a:r>
              <a:rPr lang="en-US" sz="1200">
                <a:solidFill>
                  <a:srgbClr val="00FF00"/>
                </a:solidFill>
              </a:rPr>
              <a:t>[1]</a:t>
            </a:r>
            <a:r>
              <a:rPr lang="en-US" sz="1200"/>
              <a:t> + c3*Filt</a:t>
            </a:r>
            <a:r>
              <a:rPr lang="en-US" sz="1200">
                <a:solidFill>
                  <a:srgbClr val="00FF00"/>
                </a:solidFill>
              </a:rPr>
              <a:t>[2]</a:t>
            </a:r>
            <a:r>
              <a:rPr lang="en-US" sz="1200"/>
              <a:t>;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04800" y="3792538"/>
            <a:ext cx="8382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/>
              <a:t>Code Modification Notes:</a:t>
            </a:r>
          </a:p>
          <a:p>
            <a:pPr marL="342900" indent="-342900">
              <a:buFontTx/>
              <a:buAutoNum type="arabicParenR"/>
            </a:pPr>
            <a:r>
              <a:rPr lang="en-US">
                <a:solidFill>
                  <a:srgbClr val="FF0066"/>
                </a:solidFill>
              </a:rPr>
              <a:t>HP Filter is tuned to a 48 Bar Cycle (attenuates longer cycle periods)</a:t>
            </a:r>
          </a:p>
          <a:p>
            <a:pPr marL="342900" indent="-342900">
              <a:buFontTx/>
              <a:buAutoNum type="arabicParenR"/>
            </a:pPr>
            <a:r>
              <a:rPr lang="en-US">
                <a:solidFill>
                  <a:srgbClr val="FF0066"/>
                </a:solidFill>
              </a:rPr>
              <a:t>SuperSmoother is tuned to a 10 Bar Cycle (attenuates shorter cycle periods)</a:t>
            </a:r>
          </a:p>
          <a:p>
            <a:pPr marL="342900" indent="-342900">
              <a:buFontTx/>
              <a:buAutoNum type="arabicParenR"/>
            </a:pPr>
            <a:r>
              <a:rPr lang="en-US">
                <a:solidFill>
                  <a:srgbClr val="9933FF"/>
                </a:solidFill>
              </a:rPr>
              <a:t>Arguments of Trig functions are in degrees</a:t>
            </a:r>
          </a:p>
          <a:p>
            <a:pPr marL="342900" indent="-342900">
              <a:buFontTx/>
              <a:buAutoNum type="arabicParenR"/>
            </a:pPr>
            <a:r>
              <a:rPr lang="en-US">
                <a:solidFill>
                  <a:srgbClr val="00FF00"/>
                </a:solidFill>
              </a:rPr>
              <a:t>[N] means value of the variable “N” bars ago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Impact of Spectral Dilation</a:t>
            </a:r>
            <a:br>
              <a:rPr lang="en-US" sz="2800" b="1">
                <a:latin typeface="Tahoma" pitchFamily="34" charset="0"/>
              </a:rPr>
            </a:br>
            <a:r>
              <a:rPr lang="en-US" sz="2800" b="1">
                <a:latin typeface="Tahoma" pitchFamily="34" charset="0"/>
              </a:rPr>
              <a:t>On Traditional Indicators</a:t>
            </a:r>
          </a:p>
        </p:txBody>
      </p:sp>
      <p:pic>
        <p:nvPicPr>
          <p:cNvPr id="20484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20490" name="Picture 10" descr="Stochast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14600"/>
            <a:ext cx="7391400" cy="378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66800"/>
          </a:xfrm>
          <a:noFill/>
          <a:ln/>
        </p:spPr>
        <p:txBody>
          <a:bodyPr/>
          <a:lstStyle/>
          <a:p>
            <a:r>
              <a:rPr lang="en-US"/>
              <a:t>Spectral Dilation has impacted (distorted?) the interpretation of virtually all indicators</a:t>
            </a:r>
          </a:p>
          <a:p>
            <a:pPr lvl="2"/>
            <a:endParaRPr lang="en-US" sz="2000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276600" y="472440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Conventional Stochastic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352800" y="5562600"/>
            <a:ext cx="417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Stochastic preceded by a Roofing Filter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7" name="Picture 13" descr="Two Roof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382000" cy="4306888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0292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Roofing Filter Can Be</a:t>
            </a:r>
            <a:br>
              <a:rPr lang="en-US" sz="2800" b="1">
                <a:latin typeface="Tahoma" pitchFamily="34" charset="0"/>
              </a:rPr>
            </a:br>
            <a:r>
              <a:rPr lang="en-US" sz="2800" b="1">
                <a:latin typeface="Tahoma" pitchFamily="34" charset="0"/>
              </a:rPr>
              <a:t>An Indicator Itself</a:t>
            </a:r>
          </a:p>
        </p:txBody>
      </p:sp>
      <p:pic>
        <p:nvPicPr>
          <p:cNvPr id="26627" name="Picture 3" descr="StockSpotter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066800"/>
          </a:xfrm>
          <a:noFill/>
          <a:ln/>
        </p:spPr>
        <p:txBody>
          <a:bodyPr/>
          <a:lstStyle/>
          <a:p>
            <a:r>
              <a:rPr lang="en-US"/>
              <a:t>Cycle Period is about twice the desired trade duration</a:t>
            </a:r>
          </a:p>
          <a:p>
            <a:pPr lvl="2"/>
            <a:endParaRPr lang="en-US" sz="2000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438400" y="4495800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week nominal trade duration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438400" y="5424488"/>
            <a:ext cx="334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month nominal trade duration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Even better DSP indicators DO exist</a:t>
            </a:r>
          </a:p>
          <a:p>
            <a:pPr lvl="2"/>
            <a:endParaRPr lang="en-US"/>
          </a:p>
        </p:txBody>
      </p:sp>
      <p:pic>
        <p:nvPicPr>
          <p:cNvPr id="22532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Theoretical Basis of Market Data Structure</a:t>
            </a:r>
          </a:p>
          <a:p>
            <a:r>
              <a:rPr lang="en-US" sz="2800"/>
              <a:t>Measured Market Data Structure</a:t>
            </a:r>
          </a:p>
          <a:p>
            <a:r>
              <a:rPr lang="en-US" sz="2800"/>
              <a:t>Measuring Market Data Spectrums</a:t>
            </a:r>
          </a:p>
          <a:p>
            <a:r>
              <a:rPr lang="en-US" sz="2800"/>
              <a:t>The Need to Think in Terms of Frequency</a:t>
            </a:r>
          </a:p>
          <a:p>
            <a:pPr lvl="1"/>
            <a:r>
              <a:rPr lang="en-US" sz="2200"/>
              <a:t>Frequency is the Dual of Conventional Time Waveforms</a:t>
            </a:r>
          </a:p>
          <a:p>
            <a:r>
              <a:rPr lang="en-US" sz="2800"/>
              <a:t>Filter Basics</a:t>
            </a:r>
          </a:p>
          <a:p>
            <a:r>
              <a:rPr lang="en-US" sz="2800"/>
              <a:t>Indicator Dynamics</a:t>
            </a:r>
          </a:p>
          <a:p>
            <a:pPr lvl="1"/>
            <a:r>
              <a:rPr lang="en-US" sz="2200"/>
              <a:t>The Impact of Spectral Dilation and What to Do About it</a:t>
            </a:r>
          </a:p>
          <a:p>
            <a:r>
              <a:rPr lang="en-US" sz="2800"/>
              <a:t>An Introduction to www.StockSpotter.com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OUTLINE</a:t>
            </a:r>
          </a:p>
        </p:txBody>
      </p:sp>
      <p:pic>
        <p:nvPicPr>
          <p:cNvPr id="4101" name="Picture 5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791200" cy="3276600"/>
          </a:xfrm>
        </p:spPr>
        <p:txBody>
          <a:bodyPr/>
          <a:lstStyle/>
          <a:p>
            <a:r>
              <a:rPr lang="en-US" sz="2000"/>
              <a:t>Analyzes over 5000 Stocks &amp; ETFs each day</a:t>
            </a:r>
          </a:p>
          <a:p>
            <a:r>
              <a:rPr lang="en-US" sz="2000"/>
              <a:t>Free indicator analysis</a:t>
            </a:r>
          </a:p>
          <a:p>
            <a:pPr lvl="1"/>
            <a:r>
              <a:rPr lang="en-US" sz="1800"/>
              <a:t>Includes Advanced SwamiCharts</a:t>
            </a:r>
          </a:p>
          <a:p>
            <a:r>
              <a:rPr lang="en-US" sz="2000"/>
              <a:t>Free and Premium Screeners</a:t>
            </a:r>
          </a:p>
          <a:p>
            <a:r>
              <a:rPr lang="en-US" sz="2000"/>
              <a:t>Watchlists</a:t>
            </a:r>
          </a:p>
          <a:p>
            <a:r>
              <a:rPr lang="en-US" sz="2000"/>
              <a:t>Swing Trading signals called – IN ADVANCE</a:t>
            </a:r>
          </a:p>
          <a:p>
            <a:pPr lvl="1"/>
            <a:r>
              <a:rPr lang="en-US" sz="1800"/>
              <a:t>Performance is transparently tracked</a:t>
            </a:r>
          </a:p>
          <a:p>
            <a:r>
              <a:rPr lang="en-US" sz="2000"/>
              <a:t>Monte Carlo Analysis of Performance</a:t>
            </a:r>
          </a:p>
          <a:p>
            <a:r>
              <a:rPr lang="en-US" sz="2000"/>
              <a:t>Technical Presentations (this webinar is there)</a:t>
            </a:r>
          </a:p>
          <a:p>
            <a:endParaRPr lang="en-US" sz="2000"/>
          </a:p>
          <a:p>
            <a:pPr lvl="2"/>
            <a:endParaRPr lang="en-US" sz="16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StockSpotter.com</a:t>
            </a:r>
          </a:p>
        </p:txBody>
      </p:sp>
      <p:pic>
        <p:nvPicPr>
          <p:cNvPr id="21508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21513" name="Picture 9" descr="q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124200"/>
            <a:ext cx="2667000" cy="2667000"/>
          </a:xfrm>
          <a:prstGeom prst="rect">
            <a:avLst/>
          </a:prstGeom>
          <a:noFill/>
        </p:spPr>
      </p:pic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232525" y="5835650"/>
            <a:ext cx="2546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QR code will take</a:t>
            </a:r>
          </a:p>
          <a:p>
            <a:r>
              <a:rPr lang="en-US"/>
              <a:t>you to this presentation</a:t>
            </a:r>
          </a:p>
          <a:p>
            <a:r>
              <a:rPr lang="en-US"/>
              <a:t>at StockSpotter.com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Described in “MESA and Trading Market Cycles”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Drunk steps right or left with each step forward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Random Variable is position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Results in the famous Diffusion Equation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Describes the shape of a plume of smoke (or a trend)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Drunk steps in the same or opposite direction as the last step with each step forward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Random Variable is momentum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Results in the famous Wave Equation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Describes a meandering river (or a cycle)</a:t>
            </a:r>
          </a:p>
          <a:p>
            <a:pPr>
              <a:lnSpc>
                <a:spcPct val="80000"/>
              </a:lnSpc>
            </a:pPr>
            <a:r>
              <a:rPr lang="en-US" sz="2800"/>
              <a:t>The 2</a:t>
            </a:r>
            <a:r>
              <a:rPr lang="en-US" sz="2800" baseline="30000"/>
              <a:t>nd</a:t>
            </a:r>
            <a:r>
              <a:rPr lang="en-US" sz="2800"/>
              <a:t> Order Partial Differential Equations are nearly identical</a:t>
            </a:r>
          </a:p>
          <a:p>
            <a:pPr>
              <a:lnSpc>
                <a:spcPct val="80000"/>
              </a:lnSpc>
            </a:pPr>
            <a:r>
              <a:rPr lang="en-US" sz="2800"/>
              <a:t>Results are that cycles and trends can coexist in a complex mixture</a:t>
            </a:r>
          </a:p>
          <a:p>
            <a:pPr lvl="2">
              <a:lnSpc>
                <a:spcPct val="80000"/>
              </a:lnSpc>
            </a:pPr>
            <a:endParaRPr lang="en-US" sz="20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Drunkards Walk</a:t>
            </a:r>
          </a:p>
        </p:txBody>
      </p:sp>
      <p:pic>
        <p:nvPicPr>
          <p:cNvPr id="15364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r>
              <a:rPr lang="en-US" sz="2400"/>
              <a:t>Peter Swerling statistically described radar echoes</a:t>
            </a:r>
          </a:p>
          <a:p>
            <a:pPr lvl="1"/>
            <a:r>
              <a:rPr lang="en-US" sz="2000"/>
              <a:t>Pulses were noisy over time – due to complex airplane shapes and changes in aspect from the fixed radar site.</a:t>
            </a:r>
          </a:p>
          <a:p>
            <a:pPr lvl="1"/>
            <a:r>
              <a:rPr lang="en-US" sz="2000"/>
              <a:t>Model described as pure noise with memory</a:t>
            </a:r>
          </a:p>
          <a:p>
            <a:r>
              <a:rPr lang="en-US" sz="2400"/>
              <a:t>I have synthesized market data as noise with an EMA</a:t>
            </a:r>
          </a:p>
          <a:p>
            <a:pPr lvl="1"/>
            <a:r>
              <a:rPr lang="en-US" sz="2000"/>
              <a:t>Not bad for a simple model</a:t>
            </a:r>
          </a:p>
          <a:p>
            <a:pPr lvl="2"/>
            <a:endParaRPr lang="en-US" sz="180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Swerling Model</a:t>
            </a:r>
          </a:p>
        </p:txBody>
      </p:sp>
      <p:pic>
        <p:nvPicPr>
          <p:cNvPr id="5125" name="Picture 5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5130" name="Picture 10" descr="Swerling D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5486400" cy="2738438"/>
          </a:xfrm>
          <a:prstGeom prst="rect">
            <a:avLst/>
          </a:prstGeom>
          <a:noFill/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r>
              <a:rPr lang="en-US" sz="2800"/>
              <a:t>The Hurst Exponent describes the randomness of a data series</a:t>
            </a:r>
          </a:p>
          <a:p>
            <a:pPr lvl="2"/>
            <a:endParaRPr lang="en-US" sz="20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Hurst Exponent</a:t>
            </a:r>
          </a:p>
        </p:txBody>
      </p:sp>
      <p:pic>
        <p:nvPicPr>
          <p:cNvPr id="7172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7177" name="Picture 9" descr="Hurst Expon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158038" cy="2771775"/>
          </a:xfrm>
          <a:prstGeom prst="rect">
            <a:avLst/>
          </a:prstGeom>
          <a:noFill/>
        </p:spPr>
      </p:pic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508250" y="5213350"/>
            <a:ext cx="42735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/>
              <a:t>“Hurst Exponent and Financial Market Predictability”</a:t>
            </a:r>
          </a:p>
          <a:p>
            <a:pPr algn="ctr"/>
            <a:r>
              <a:rPr lang="en-US" sz="1400"/>
              <a:t>By Bo Qian and Khaled Rasheed</a:t>
            </a:r>
          </a:p>
          <a:p>
            <a:pPr algn="ctr"/>
            <a:r>
              <a:rPr lang="en-US" sz="1400"/>
              <a:t>University of Georgia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524000" y="46482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495800" cy="51054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200"/>
              <a:t>Market spectrum amplitude models as 1/F</a:t>
            </a:r>
            <a:r>
              <a:rPr lang="en-US" sz="2200" baseline="30000">
                <a:latin typeface="Symbol" pitchFamily="18" charset="2"/>
              </a:rPr>
              <a:t>a</a:t>
            </a:r>
            <a:endParaRPr lang="en-US" sz="2200">
              <a:latin typeface="Symbol" pitchFamily="18" charset="2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200"/>
              <a:t>2*(1 – Hurst Exponent)= </a:t>
            </a:r>
            <a:r>
              <a:rPr lang="en-US" sz="2200">
                <a:latin typeface="Symbol" pitchFamily="18" charset="2"/>
              </a:rPr>
              <a:t>a</a:t>
            </a:r>
            <a:endParaRPr lang="en-US" sz="2200"/>
          </a:p>
          <a:p>
            <a:pPr marL="609600" indent="-609600">
              <a:lnSpc>
                <a:spcPct val="80000"/>
              </a:lnSpc>
            </a:pPr>
            <a:r>
              <a:rPr lang="en-US" sz="2200"/>
              <a:t>Spectral Dilation increases approximately 6 dB/Octave</a:t>
            </a:r>
            <a:endParaRPr lang="en-US" sz="2200" baseline="30000">
              <a:latin typeface="Symbol" pitchFamily="18" charset="2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200"/>
              <a:t> 1/F Noise is apparently universal</a:t>
            </a:r>
          </a:p>
          <a:p>
            <a:pPr marL="609600" indent="-609600">
              <a:lnSpc>
                <a:spcPct val="80000"/>
              </a:lnSpc>
            </a:pPr>
            <a:r>
              <a:rPr lang="en-US" sz="2200"/>
              <a:t>Model shows two mandates for Technical Analysis</a:t>
            </a:r>
          </a:p>
          <a:p>
            <a:pPr marL="990600" lvl="1" indent="-533400">
              <a:lnSpc>
                <a:spcPct val="80000"/>
              </a:lnSpc>
              <a:buFontTx/>
              <a:buAutoNum type="arabicParenR"/>
            </a:pPr>
            <a:r>
              <a:rPr lang="en-US" sz="1800"/>
              <a:t>We must stay several octaves away from the Nyquist Frequency due to Quantization Noise</a:t>
            </a:r>
          </a:p>
          <a:p>
            <a:pPr marL="990600" lvl="1" indent="-533400">
              <a:lnSpc>
                <a:spcPct val="80000"/>
              </a:lnSpc>
              <a:buFontTx/>
              <a:buAutoNum type="arabicParenR"/>
            </a:pPr>
            <a:r>
              <a:rPr lang="en-US" sz="1800"/>
              <a:t>Indicators must compensate for spectral dilation to get an accurate frequency response</a:t>
            </a:r>
          </a:p>
          <a:p>
            <a:pPr marL="609600" indent="-609600">
              <a:lnSpc>
                <a:spcPct val="80000"/>
              </a:lnSpc>
            </a:pPr>
            <a:endParaRPr lang="en-US" sz="1800"/>
          </a:p>
          <a:p>
            <a:pPr marL="609600" indent="-609600">
              <a:lnSpc>
                <a:spcPct val="80000"/>
              </a:lnSpc>
            </a:pPr>
            <a:endParaRPr lang="en-US" sz="1800" baseline="30000">
              <a:latin typeface="Symbol" pitchFamily="18" charset="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5257800" cy="639762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Measured &amp; Modeled Market Spectrum</a:t>
            </a:r>
          </a:p>
        </p:txBody>
      </p:sp>
      <p:pic>
        <p:nvPicPr>
          <p:cNvPr id="8196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8201" name="Picture 9" descr="Market Spectral Amplitu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975" y="1219200"/>
            <a:ext cx="3476625" cy="4495800"/>
          </a:xfrm>
          <a:prstGeom prst="rect">
            <a:avLst/>
          </a:prstGeom>
          <a:noFill/>
        </p:spPr>
      </p:pic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953000" y="5715000"/>
            <a:ext cx="40608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“Modelling Share Volume Traded in Financial Markets”</a:t>
            </a:r>
          </a:p>
          <a:p>
            <a:pPr algn="ctr"/>
            <a:r>
              <a:rPr lang="en-US" sz="1200"/>
              <a:t>By V. Gontis</a:t>
            </a:r>
          </a:p>
          <a:p>
            <a:pPr algn="ctr"/>
            <a:r>
              <a:rPr lang="en-US" sz="1200"/>
              <a:t>Lithuanian Journal of Physics, 2001, 41, No. 4-6, 551-555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8153400" y="1752600"/>
            <a:ext cx="304800" cy="35052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659688" y="1981200"/>
            <a:ext cx="12557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Quantization</a:t>
            </a:r>
          </a:p>
          <a:p>
            <a:pPr algn="ctr"/>
            <a:r>
              <a:rPr lang="en-US" sz="1400" b="1"/>
              <a:t>Noise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278563" y="3124200"/>
            <a:ext cx="8842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Spectral</a:t>
            </a:r>
          </a:p>
          <a:p>
            <a:pPr algn="ctr"/>
            <a:r>
              <a:rPr lang="en-US" sz="1400" b="1"/>
              <a:t>Dilation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Highest possible frequency has two samples per cycle (Nyquist Frequency)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2 day period on daily bars</a:t>
            </a:r>
          </a:p>
          <a:p>
            <a:pPr lvl="2">
              <a:lnSpc>
                <a:spcPct val="80000"/>
              </a:lnSpc>
            </a:pPr>
            <a:endParaRPr lang="en-US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Quantization Noise</a:t>
            </a:r>
          </a:p>
        </p:txBody>
      </p:sp>
      <p:pic>
        <p:nvPicPr>
          <p:cNvPr id="11268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11273" name="Picture 9" descr="16 SamplesPerCyc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379913"/>
            <a:ext cx="3810000" cy="1973262"/>
          </a:xfrm>
          <a:prstGeom prst="rect">
            <a:avLst/>
          </a:prstGeom>
          <a:noFill/>
        </p:spPr>
      </p:pic>
      <p:pic>
        <p:nvPicPr>
          <p:cNvPr id="11274" name="Picture 10" descr="2 SamplesPerCyc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981200"/>
            <a:ext cx="3810000" cy="1993900"/>
          </a:xfrm>
          <a:prstGeom prst="rect">
            <a:avLst/>
          </a:prstGeom>
          <a:noFill/>
        </p:spPr>
      </p:pic>
      <p:pic>
        <p:nvPicPr>
          <p:cNvPr id="11275" name="Picture 11" descr="4 SamplesPerCyc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905000"/>
            <a:ext cx="3733800" cy="1936750"/>
          </a:xfrm>
          <a:prstGeom prst="rect">
            <a:avLst/>
          </a:prstGeom>
          <a:noFill/>
        </p:spPr>
      </p:pic>
      <p:pic>
        <p:nvPicPr>
          <p:cNvPr id="11276" name="Picture 12" descr="8 SamplesPerCyc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373563"/>
            <a:ext cx="3886200" cy="2030412"/>
          </a:xfrm>
          <a:prstGeom prst="rect">
            <a:avLst/>
          </a:prstGeom>
          <a:noFill/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/>
              <a:t>Why not reduce quantization noise by sampling more often?</a:t>
            </a:r>
          </a:p>
          <a:p>
            <a:pPr lvl="1"/>
            <a:r>
              <a:rPr lang="en-US"/>
              <a:t>For example – hourly data to trade daily bars</a:t>
            </a:r>
          </a:p>
          <a:p>
            <a:r>
              <a:rPr lang="en-US"/>
              <a:t>What is a day?  6 hours?  24 hours?</a:t>
            </a:r>
          </a:p>
          <a:p>
            <a:r>
              <a:rPr lang="en-US"/>
              <a:t>Gap openings are a data issue</a:t>
            </a:r>
          </a:p>
          <a:p>
            <a:r>
              <a:rPr lang="en-US"/>
              <a:t>Spectral dilation becomes an even larger issue because several more octaves range is included in the data</a:t>
            </a:r>
          </a:p>
          <a:p>
            <a:pPr lvl="2"/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OverSampling</a:t>
            </a:r>
          </a:p>
        </p:txBody>
      </p:sp>
      <p:pic>
        <p:nvPicPr>
          <p:cNvPr id="13316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Correlates a waveform with itself lagged in time</a:t>
            </a:r>
          </a:p>
          <a:p>
            <a:pPr>
              <a:lnSpc>
                <a:spcPct val="80000"/>
              </a:lnSpc>
            </a:pPr>
            <a:r>
              <a:rPr lang="en-US" sz="2000"/>
              <a:t>SwamiCharts Autocorrelation of a theoretical 20 Bar Sine Wave</a:t>
            </a:r>
          </a:p>
          <a:p>
            <a:pPr>
              <a:lnSpc>
                <a:spcPct val="80000"/>
              </a:lnSpc>
            </a:pPr>
            <a:r>
              <a:rPr lang="en-US" sz="2000"/>
              <a:t>Vertical Scale also shows periodicity</a:t>
            </a:r>
          </a:p>
          <a:p>
            <a:pPr lvl="2">
              <a:lnSpc>
                <a:spcPct val="80000"/>
              </a:lnSpc>
            </a:pPr>
            <a:endParaRPr lang="en-US" sz="16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257800" cy="639763"/>
          </a:xfrm>
          <a:noFill/>
          <a:ln/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Autocorrelation</a:t>
            </a:r>
          </a:p>
        </p:txBody>
      </p:sp>
      <p:pic>
        <p:nvPicPr>
          <p:cNvPr id="9220" name="Picture 4" descr="StockSpott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566738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457200"/>
            <a:ext cx="1487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StockSpotter.com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010525" y="182563"/>
            <a:ext cx="1057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John Ehlers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33400" y="914400"/>
            <a:ext cx="792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838200" y="990600"/>
            <a:ext cx="7315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9225" name="Picture 9" descr="Sine Autocorrelation 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7315200" cy="3757613"/>
          </a:xfrm>
          <a:prstGeom prst="rect">
            <a:avLst/>
          </a:prstGeom>
          <a:noFill/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18338" y="334963"/>
            <a:ext cx="2049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ehlers@stockspotter.com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1187</Words>
  <Application>Microsoft Office PowerPoint</Application>
  <PresentationFormat>Diavoorstelling (4:3)</PresentationFormat>
  <Paragraphs>222</Paragraphs>
  <Slides>20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Tahoma</vt:lpstr>
      <vt:lpstr>Symbol</vt:lpstr>
      <vt:lpstr>Default Design</vt:lpstr>
      <vt:lpstr>Microsoft Equation 3.0</vt:lpstr>
      <vt:lpstr>SPECTRAL DILATION</vt:lpstr>
      <vt:lpstr>OUTLINE</vt:lpstr>
      <vt:lpstr>Drunkards Walk</vt:lpstr>
      <vt:lpstr>Swerling Model</vt:lpstr>
      <vt:lpstr>Hurst Exponent</vt:lpstr>
      <vt:lpstr>Measured &amp; Modeled Market Spectrum</vt:lpstr>
      <vt:lpstr>Quantization Noise</vt:lpstr>
      <vt:lpstr>OverSampling</vt:lpstr>
      <vt:lpstr>Autocorrelation</vt:lpstr>
      <vt:lpstr>Autocorrelation Periodogram</vt:lpstr>
      <vt:lpstr>Filter Basics</vt:lpstr>
      <vt:lpstr>SMOOTHING FILTERS</vt:lpstr>
      <vt:lpstr>SuperSmoother Filter Code</vt:lpstr>
      <vt:lpstr>HighPass Filter</vt:lpstr>
      <vt:lpstr>Roofing Filter</vt:lpstr>
      <vt:lpstr>Roofing Filter Code</vt:lpstr>
      <vt:lpstr>Impact of Spectral Dilation On Traditional Indicators</vt:lpstr>
      <vt:lpstr>Roofing Filter Can Be An Indicator Itself</vt:lpstr>
      <vt:lpstr>Dia 19</vt:lpstr>
      <vt:lpstr>StockSpotter.com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Ehlers</dc:creator>
  <cp:lastModifiedBy>Ivan Shiyan</cp:lastModifiedBy>
  <cp:revision>32</cp:revision>
  <dcterms:created xsi:type="dcterms:W3CDTF">2013-02-09T22:48:30Z</dcterms:created>
  <dcterms:modified xsi:type="dcterms:W3CDTF">2013-04-13T22:37:23Z</dcterms:modified>
</cp:coreProperties>
</file>