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4663"/>
  </p:normalViewPr>
  <p:slideViewPr>
    <p:cSldViewPr snapToGrid="0" snapToObjects="1">
      <p:cViewPr varScale="1">
        <p:scale>
          <a:sx n="101" d="100"/>
          <a:sy n="101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A777-5433-3645-AA64-21A8CCD42036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13DAC-CCD1-2B44-B176-D959514AFF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70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2159B-081E-D44B-8132-A19DAB7485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00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89DA6-E797-DC42-8B17-8E7AFCD3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7D8F95-67C9-704F-BA6A-BA03FE0E1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D8A338-2A64-4947-8928-8537E7D5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AA1E1-1D02-6548-AB22-2FAF8F02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B2261-3C7E-E843-A262-8BFD60AA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3FDF7-5828-DF44-98EA-0E37F94E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9D621D-A45E-6645-92E8-C006A0DF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DA2172-8D4D-FF4C-9FA4-5B1474ED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4ACEA-1804-4F45-B99E-E5E6F46C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E4A3B-D067-3E40-ADD7-65739BA7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17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164ADD-EAE2-5941-847A-442082CF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5D1A51-0BDD-4841-B07F-267640BE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5E418-0372-3042-A06C-4FA26D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3B8717-24A8-6C4A-9EFC-8A4E3D54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2D491-DD19-984E-B5EB-09E29C3C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0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1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17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201"/>
          </a:xfrm>
          <a:prstGeom prst="rect">
            <a:avLst/>
          </a:prstGeom>
        </p:spPr>
        <p:txBody>
          <a:bodyPr lIns="34275" tIns="34275" rIns="34275" bIns="34275"/>
          <a:lstStyle>
            <a:lvl1pPr indent="-423323">
              <a:lnSpc>
                <a:spcPct val="90000"/>
              </a:lnSpc>
              <a:spcBef>
                <a:spcPts val="1067"/>
              </a:spcBef>
              <a:buClr>
                <a:srgbClr val="000000"/>
              </a:buClr>
              <a:buSzPts val="2100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89722" indent="-493876">
              <a:lnSpc>
                <a:spcPct val="90000"/>
              </a:lnSpc>
              <a:spcBef>
                <a:spcPts val="1067"/>
              </a:spcBef>
              <a:buClr>
                <a:srgbClr val="000000"/>
              </a:buClr>
              <a:buSzPts val="2100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998083" indent="-592652">
              <a:lnSpc>
                <a:spcPct val="90000"/>
              </a:lnSpc>
              <a:spcBef>
                <a:spcPts val="1067"/>
              </a:spcBef>
              <a:buClr>
                <a:srgbClr val="000000"/>
              </a:buClr>
              <a:buSzPts val="2100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650000" indent="-634984">
              <a:lnSpc>
                <a:spcPct val="90000"/>
              </a:lnSpc>
              <a:spcBef>
                <a:spcPts val="1067"/>
              </a:spcBef>
              <a:buClr>
                <a:srgbClr val="000000"/>
              </a:buClr>
              <a:buSzPts val="2100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259585" indent="-634984">
              <a:lnSpc>
                <a:spcPct val="90000"/>
              </a:lnSpc>
              <a:spcBef>
                <a:spcPts val="1067"/>
              </a:spcBef>
              <a:buClr>
                <a:srgbClr val="000000"/>
              </a:buClr>
              <a:buSzPts val="2100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5624" y="6408585"/>
            <a:ext cx="268176" cy="260735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4301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49CF4-2BA2-D841-B557-755F1C6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363B4-7E59-AA4E-B60A-ED2BDD66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13A2F-F4D9-434A-A088-F44564BB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8DCD4-6016-0840-9F84-88EFC7CC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64EC0-137C-7C44-996E-C437C610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85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3D958-FBD2-8948-87B5-2DF506DB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7A15C9-9567-124A-8ADD-F140231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24AD6-932C-B74C-B998-79918185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11F7B-017F-DB4F-BC90-F761B977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8CD05-5BE6-D64D-A6B7-8BCF5D1E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A6A8C-BBD7-8143-B4AE-E45713EA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E45E-7A98-144E-9D78-73CA3C66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19F10C-1115-4A48-96DF-264356B9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D46407-3F9A-EF4D-BE58-869E0A28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F52E7-1476-6E4D-AFBD-B2A7FCA3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3C319E-9250-2543-A697-84627302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48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ADF11-4F68-6445-B3EF-9CCB35EC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FFD181-D19F-D745-B429-282313DE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032F03-07E6-1E48-97DD-50323847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573C3C-D96E-9A43-93B0-5153C6202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DEE821-A2EA-A54B-9DE2-35F817528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9FA190-2F6C-7543-AA2E-93FDD175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AB47E6-1479-6247-99AD-E90F4C98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07AC12-C555-734D-BE40-8AF24B0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84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23A2D-8B8F-6C41-BB19-853C49C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C24D07-8C64-8A45-8B8A-E5C46AE0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862941-D32B-AF43-8F35-0F68997F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42826E-6D29-A643-9E81-BD56648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99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52C28C-2566-1746-8C42-E1E52234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46F8F3-545F-D64B-844F-664A9B2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763601-96A0-3A48-8BD7-93A78A12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8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B1BCF-2529-014C-94DF-B6209AF5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2B346-4CCC-744F-986C-4F9AED98F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9B1ABF-C056-A34E-87FF-8D756E800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DAAA5E-DB01-9540-96A9-DC76E244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22D3CF-695D-F347-849C-1CF65626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C882D-08EC-E849-9E38-30AB7DE0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38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E6E9C-167B-2141-9E08-D11ED7A3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F04931-2694-8545-A153-5E0E61CB6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38044A-62C9-0345-8DE8-D2907CC5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CD35EB-A3E8-444E-BD25-D688A25A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1E997A-A20B-5A44-A445-651600C1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2F5153-101E-4F46-9B71-C4F9887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9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C9FFB0-F8CB-A94F-B14D-3B4DFEEE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1EE819-9134-3441-AADB-1483EC52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8D73F2-3446-7343-8BC8-C1F01788C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8758-D6A9-054F-8659-33754DEEFD8C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92A2C-01F6-D84A-9CA1-B88887586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2F2363-F5D5-DF45-8BAD-EEA7FBFEB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7A35-D3F7-4944-838F-2EF490600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4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29;p25"/>
          <p:cNvGrpSpPr/>
          <p:nvPr/>
        </p:nvGrpSpPr>
        <p:grpSpPr>
          <a:xfrm>
            <a:off x="304796" y="1275342"/>
            <a:ext cx="5420803" cy="604803"/>
            <a:chOff x="0" y="0"/>
            <a:chExt cx="4065600" cy="453600"/>
          </a:xfrm>
        </p:grpSpPr>
        <p:sp>
          <p:nvSpPr>
            <p:cNvPr id="211" name="角丸四角形"/>
            <p:cNvSpPr/>
            <p:nvPr/>
          </p:nvSpPr>
          <p:spPr>
            <a:xfrm>
              <a:off x="0" y="0"/>
              <a:ext cx="4065600" cy="453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212" name="どんなもの？"/>
            <p:cNvSpPr txBox="1"/>
            <p:nvPr/>
          </p:nvSpPr>
          <p:spPr>
            <a:xfrm>
              <a:off x="22142" y="53691"/>
              <a:ext cx="4021316" cy="3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00" tIns="45700" rIns="45700" bIns="45700" numCol="1" anchor="ctr">
              <a:spAutoFit/>
            </a:bodyPr>
            <a:lstStyle>
              <a:lvl1pPr algn="ctr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2400"/>
                <a:t>どんなもの？</a:t>
              </a:r>
            </a:p>
          </p:txBody>
        </p:sp>
      </p:grpSp>
      <p:grpSp>
        <p:nvGrpSpPr>
          <p:cNvPr id="216" name="Google Shape;130;p25"/>
          <p:cNvGrpSpPr/>
          <p:nvPr/>
        </p:nvGrpSpPr>
        <p:grpSpPr>
          <a:xfrm>
            <a:off x="6463548" y="2380808"/>
            <a:ext cx="5420803" cy="604801"/>
            <a:chOff x="0" y="0"/>
            <a:chExt cx="4065600" cy="453600"/>
          </a:xfrm>
        </p:grpSpPr>
        <p:sp>
          <p:nvSpPr>
            <p:cNvPr id="214" name="角丸四角形"/>
            <p:cNvSpPr/>
            <p:nvPr/>
          </p:nvSpPr>
          <p:spPr>
            <a:xfrm>
              <a:off x="0" y="0"/>
              <a:ext cx="4065600" cy="453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215" name="先行研究と比べて何がすごい？"/>
            <p:cNvSpPr txBox="1"/>
            <p:nvPr/>
          </p:nvSpPr>
          <p:spPr>
            <a:xfrm>
              <a:off x="22142" y="53690"/>
              <a:ext cx="4021316" cy="3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00" tIns="45700" rIns="45700" bIns="45700" numCol="1" anchor="ctr">
              <a:spAutoFit/>
            </a:bodyPr>
            <a:lstStyle>
              <a:lvl1pPr algn="ctr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2400"/>
                <a:t>先行研究と比べて何がすごい？</a:t>
              </a:r>
            </a:p>
          </p:txBody>
        </p:sp>
      </p:grpSp>
      <p:grpSp>
        <p:nvGrpSpPr>
          <p:cNvPr id="219" name="Google Shape;131;p25"/>
          <p:cNvGrpSpPr/>
          <p:nvPr/>
        </p:nvGrpSpPr>
        <p:grpSpPr>
          <a:xfrm>
            <a:off x="304789" y="4824565"/>
            <a:ext cx="5420803" cy="416786"/>
            <a:chOff x="0" y="0"/>
            <a:chExt cx="4065600" cy="453600"/>
          </a:xfrm>
        </p:grpSpPr>
        <p:sp>
          <p:nvSpPr>
            <p:cNvPr id="217" name="角丸四角形"/>
            <p:cNvSpPr/>
            <p:nvPr/>
          </p:nvSpPr>
          <p:spPr>
            <a:xfrm>
              <a:off x="0" y="0"/>
              <a:ext cx="4065600" cy="453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218" name="技術の手法や肝は？"/>
            <p:cNvSpPr txBox="1"/>
            <p:nvPr/>
          </p:nvSpPr>
          <p:spPr>
            <a:xfrm>
              <a:off x="22142" y="53691"/>
              <a:ext cx="4021316" cy="3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00" tIns="45700" rIns="45700" bIns="45700" numCol="1" anchor="ctr">
              <a:spAutoFit/>
            </a:bodyPr>
            <a:lstStyle>
              <a:lvl1pPr algn="ctr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2400"/>
                <a:t>技術の手法や肝は？</a:t>
              </a:r>
            </a:p>
          </p:txBody>
        </p:sp>
      </p:grpSp>
      <p:grpSp>
        <p:nvGrpSpPr>
          <p:cNvPr id="222" name="Google Shape;132;p25"/>
          <p:cNvGrpSpPr/>
          <p:nvPr/>
        </p:nvGrpSpPr>
        <p:grpSpPr>
          <a:xfrm>
            <a:off x="6463548" y="1282607"/>
            <a:ext cx="5420803" cy="604801"/>
            <a:chOff x="0" y="0"/>
            <a:chExt cx="4065600" cy="453600"/>
          </a:xfrm>
        </p:grpSpPr>
        <p:sp>
          <p:nvSpPr>
            <p:cNvPr id="220" name="角丸四角形"/>
            <p:cNvSpPr/>
            <p:nvPr/>
          </p:nvSpPr>
          <p:spPr>
            <a:xfrm>
              <a:off x="0" y="0"/>
              <a:ext cx="4065600" cy="453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221" name="議論はある？"/>
            <p:cNvSpPr txBox="1"/>
            <p:nvPr/>
          </p:nvSpPr>
          <p:spPr>
            <a:xfrm>
              <a:off x="22142" y="53691"/>
              <a:ext cx="4021316" cy="3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00" tIns="45700" rIns="45700" bIns="45700" numCol="1" anchor="ctr">
              <a:spAutoFit/>
            </a:bodyPr>
            <a:lstStyle>
              <a:lvl1pPr algn="ctr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2400"/>
                <a:t>議論はある？</a:t>
              </a:r>
            </a:p>
          </p:txBody>
        </p:sp>
      </p:grpSp>
      <p:grpSp>
        <p:nvGrpSpPr>
          <p:cNvPr id="225" name="Google Shape;133;p25"/>
          <p:cNvGrpSpPr/>
          <p:nvPr/>
        </p:nvGrpSpPr>
        <p:grpSpPr>
          <a:xfrm>
            <a:off x="270738" y="3623709"/>
            <a:ext cx="5454801" cy="523181"/>
            <a:chOff x="0" y="0"/>
            <a:chExt cx="4091100" cy="453600"/>
          </a:xfrm>
        </p:grpSpPr>
        <p:sp>
          <p:nvSpPr>
            <p:cNvPr id="223" name="角丸四角形"/>
            <p:cNvSpPr/>
            <p:nvPr/>
          </p:nvSpPr>
          <p:spPr>
            <a:xfrm>
              <a:off x="0" y="0"/>
              <a:ext cx="4091100" cy="453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224" name="どうやって有効だと検証した？"/>
            <p:cNvSpPr txBox="1"/>
            <p:nvPr/>
          </p:nvSpPr>
          <p:spPr>
            <a:xfrm>
              <a:off x="22142" y="53691"/>
              <a:ext cx="4046816" cy="3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00" tIns="45700" rIns="45700" bIns="45700" numCol="1" anchor="ctr">
              <a:spAutoFit/>
            </a:bodyPr>
            <a:lstStyle>
              <a:lvl1pPr algn="ctr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2400" dirty="0" err="1"/>
                <a:t>どうやって有効だと検証した</a:t>
              </a:r>
              <a:r>
                <a:rPr sz="2400" dirty="0"/>
                <a:t>？</a:t>
              </a:r>
            </a:p>
          </p:txBody>
        </p:sp>
      </p:grpSp>
      <p:grpSp>
        <p:nvGrpSpPr>
          <p:cNvPr id="228" name="Google Shape;134;p25"/>
          <p:cNvGrpSpPr/>
          <p:nvPr/>
        </p:nvGrpSpPr>
        <p:grpSpPr>
          <a:xfrm>
            <a:off x="6463552" y="5469728"/>
            <a:ext cx="5420801" cy="443740"/>
            <a:chOff x="0" y="0"/>
            <a:chExt cx="4065600" cy="453600"/>
          </a:xfrm>
        </p:grpSpPr>
        <p:sp>
          <p:nvSpPr>
            <p:cNvPr id="226" name="角丸四角形"/>
            <p:cNvSpPr/>
            <p:nvPr/>
          </p:nvSpPr>
          <p:spPr>
            <a:xfrm>
              <a:off x="0" y="0"/>
              <a:ext cx="4065600" cy="453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227" name="次に読むべき論文は？"/>
            <p:cNvSpPr txBox="1"/>
            <p:nvPr/>
          </p:nvSpPr>
          <p:spPr>
            <a:xfrm>
              <a:off x="22142" y="53691"/>
              <a:ext cx="4021316" cy="34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00" tIns="45700" rIns="45700" bIns="45700" numCol="1" anchor="ctr">
              <a:spAutoFit/>
            </a:bodyPr>
            <a:lstStyle>
              <a:lvl1pPr algn="ctr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2400"/>
                <a:t>次に読むべき論文は？</a:t>
              </a:r>
            </a:p>
          </p:txBody>
        </p:sp>
      </p:grpSp>
      <p:sp>
        <p:nvSpPr>
          <p:cNvPr id="229" name="Google Shape;135;p25"/>
          <p:cNvSpPr txBox="1"/>
          <p:nvPr/>
        </p:nvSpPr>
        <p:spPr>
          <a:xfrm>
            <a:off x="6463548" y="5945456"/>
            <a:ext cx="5420800" cy="430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rPr lang="en" altLang="ja-JP" sz="1000" dirty="0">
                <a:sym typeface="Calibri"/>
              </a:rPr>
              <a:t>Deep Neural Networks Segment Neuronal Membranes in Electron Microscopy Images </a:t>
            </a:r>
            <a:r>
              <a:rPr lang="en" altLang="ja-JP" sz="1100" dirty="0">
                <a:sym typeface="Calibri"/>
              </a:rPr>
              <a:t>(</a:t>
            </a:r>
            <a:r>
              <a:rPr lang="en" altLang="ja-JP" sz="1100" dirty="0" err="1">
                <a:sym typeface="Calibri"/>
              </a:rPr>
              <a:t>Ciresan</a:t>
            </a:r>
            <a:r>
              <a:rPr lang="en" altLang="ja-JP" sz="1100" dirty="0">
                <a:sym typeface="Calibri"/>
              </a:rPr>
              <a:t>, 2012)</a:t>
            </a:r>
            <a:r>
              <a:rPr lang="ja-JP" altLang="en-US" sz="1100">
                <a:sym typeface="Calibri"/>
              </a:rPr>
              <a:t>：被引用数</a:t>
            </a:r>
            <a:r>
              <a:rPr lang="en-US" altLang="ja-JP" sz="1100" dirty="0">
                <a:sym typeface="Calibri"/>
              </a:rPr>
              <a:t> 997</a:t>
            </a:r>
            <a:endParaRPr lang="en" altLang="ja-JP" sz="1100" dirty="0">
              <a:sym typeface="Calibri"/>
            </a:endParaRPr>
          </a:p>
        </p:txBody>
      </p:sp>
      <p:sp>
        <p:nvSpPr>
          <p:cNvPr id="230" name="Google Shape;136;p25"/>
          <p:cNvSpPr txBox="1"/>
          <p:nvPr/>
        </p:nvSpPr>
        <p:spPr>
          <a:xfrm>
            <a:off x="6463549" y="1932543"/>
            <a:ext cx="5420801" cy="256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/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rPr lang="ja-JP" altLang="en-US" sz="1067"/>
              <a:t>特になし</a:t>
            </a:r>
            <a:endParaRPr sz="1067" dirty="0"/>
          </a:p>
        </p:txBody>
      </p:sp>
      <p:sp>
        <p:nvSpPr>
          <p:cNvPr id="231" name="Google Shape;137;p25"/>
          <p:cNvSpPr txBox="1"/>
          <p:nvPr/>
        </p:nvSpPr>
        <p:spPr>
          <a:xfrm>
            <a:off x="270737" y="4127645"/>
            <a:ext cx="5420800" cy="523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/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rPr lang="en" altLang="ja-JP" sz="1400" dirty="0">
                <a:sym typeface="Calibri"/>
              </a:rPr>
              <a:t>EM segmentation challenge2015</a:t>
            </a:r>
            <a:r>
              <a:rPr lang="ja-JP" altLang="en-US" sz="1400">
                <a:sym typeface="Calibri"/>
              </a:rPr>
              <a:t>や、</a:t>
            </a:r>
            <a:r>
              <a:rPr lang="en" altLang="ja-JP" sz="1400" dirty="0">
                <a:sym typeface="Calibri"/>
              </a:rPr>
              <a:t> ISBI cell tracking challenge 2015.</a:t>
            </a:r>
          </a:p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rPr lang="ja-JP" altLang="en-US" sz="1400">
                <a:sym typeface="Calibri"/>
              </a:rPr>
              <a:t>にて高スコアを実現。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139;p25"/>
          <p:cNvSpPr txBox="1"/>
          <p:nvPr/>
        </p:nvSpPr>
        <p:spPr>
          <a:xfrm>
            <a:off x="6463548" y="3017975"/>
            <a:ext cx="5420800" cy="246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/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rPr lang="en" altLang="ja-JP" sz="1400" dirty="0" err="1">
                <a:sym typeface="Calibri"/>
              </a:rPr>
              <a:t>Ciresan</a:t>
            </a:r>
            <a:r>
              <a:rPr lang="ja-JP" altLang="en-US" sz="1400">
                <a:sym typeface="Calibri"/>
              </a:rPr>
              <a:t>は、アンカーボックスのような</a:t>
            </a:r>
            <a:r>
              <a:rPr lang="en-US" altLang="ja-JP" sz="1400" dirty="0">
                <a:sym typeface="Calibri"/>
              </a:rPr>
              <a:t>”</a:t>
            </a:r>
            <a:r>
              <a:rPr lang="ja-JP" altLang="en-US" sz="1400">
                <a:sym typeface="Calibri"/>
              </a:rPr>
              <a:t>パッチ</a:t>
            </a:r>
            <a:r>
              <a:rPr lang="en-US" altLang="ja-JP" sz="1400" dirty="0">
                <a:sym typeface="Calibri"/>
              </a:rPr>
              <a:t>”</a:t>
            </a:r>
            <a:r>
              <a:rPr lang="ja-JP" altLang="en-US" sz="1400">
                <a:sym typeface="Calibri"/>
              </a:rPr>
              <a:t>を多数生成して領域をセグメンテーションする手法を提案した。しかし、</a:t>
            </a:r>
            <a:r>
              <a:rPr lang="en-US" altLang="ja-JP" sz="1400" dirty="0">
                <a:sym typeface="Calibri"/>
              </a:rPr>
              <a:t>(1)</a:t>
            </a:r>
            <a:r>
              <a:rPr lang="ja-JP" altLang="en-US" sz="1400">
                <a:sym typeface="Calibri"/>
              </a:rPr>
              <a:t>パッチがネットワークにおいて分断的に処理されること、</a:t>
            </a:r>
            <a:r>
              <a:rPr lang="en-US" altLang="ja-JP" sz="1400" dirty="0">
                <a:sym typeface="Calibri"/>
              </a:rPr>
              <a:t>(2)</a:t>
            </a:r>
            <a:r>
              <a:rPr lang="ja-JP" altLang="en-US" sz="1400">
                <a:sym typeface="Calibri"/>
              </a:rPr>
              <a:t>パッチの領域が重なる部分が多くなるため、処理が冗長となり、全体として処理が遅い問題があった。さらに、大きなパッチは、それなりサイズの</a:t>
            </a:r>
            <a:r>
              <a:rPr lang="en" altLang="ja-JP" sz="1400" dirty="0" err="1">
                <a:sym typeface="Calibri"/>
              </a:rPr>
              <a:t>MaxPooling</a:t>
            </a:r>
            <a:r>
              <a:rPr lang="ja-JP" altLang="en-US" sz="1400">
                <a:sym typeface="Calibri"/>
              </a:rPr>
              <a:t>レイヤーも要求されるため、</a:t>
            </a:r>
            <a:r>
              <a:rPr lang="en" altLang="ja-JP" sz="1400" dirty="0">
                <a:sym typeface="Calibri"/>
              </a:rPr>
              <a:t>localization</a:t>
            </a:r>
            <a:r>
              <a:rPr lang="ja-JP" altLang="en-US" sz="1400">
                <a:sym typeface="Calibri"/>
              </a:rPr>
              <a:t>の精度が下げられてしまい、一方、小さいパッチは、画像中の文脈がとらえずらいというトレードオフが発生していた。今回の手法ではこれらを解決し、さらに学習データが少なくても精度を上げることにも成功した。</a:t>
            </a:r>
          </a:p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endParaRPr sz="1400" dirty="0"/>
          </a:p>
        </p:txBody>
      </p:sp>
      <p:sp>
        <p:nvSpPr>
          <p:cNvPr id="234" name="Google Shape;140;p25"/>
          <p:cNvSpPr txBox="1"/>
          <p:nvPr/>
        </p:nvSpPr>
        <p:spPr>
          <a:xfrm>
            <a:off x="304793" y="1919867"/>
            <a:ext cx="5420800" cy="1600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/>
          <a:p>
            <a:pPr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rPr lang="ja-JP" altLang="en-US" sz="1400"/>
              <a:t>セグメンテーションの新しい手法として、</a:t>
            </a:r>
            <a:r>
              <a:rPr lang="en-US" altLang="ja-JP" sz="1400" dirty="0"/>
              <a:t>CNN</a:t>
            </a:r>
            <a:r>
              <a:rPr lang="ja-JP" altLang="en-US" sz="1400"/>
              <a:t>を多層重ねたネットワーク</a:t>
            </a:r>
            <a:r>
              <a:rPr lang="en-US" altLang="ja-JP" sz="1400" dirty="0"/>
              <a:t>”U-Net”</a:t>
            </a:r>
            <a:r>
              <a:rPr lang="ja-JP" altLang="en-US" sz="1400"/>
              <a:t>を提案。</a:t>
            </a:r>
            <a:r>
              <a:rPr lang="en" altLang="ja-JP" sz="1400" dirty="0"/>
              <a:t> contracting path</a:t>
            </a:r>
            <a:r>
              <a:rPr lang="ja-JP" altLang="en-US" sz="1400"/>
              <a:t>という正畳み込みのセクションと、</a:t>
            </a:r>
            <a:r>
              <a:rPr lang="en" altLang="ja-JP" sz="1400" dirty="0"/>
              <a:t> expansive path</a:t>
            </a:r>
            <a:r>
              <a:rPr lang="ja-JP" altLang="en-US" sz="1400"/>
              <a:t>という逆畳み込み（アップサンプリング）によって構成され、その流れが</a:t>
            </a:r>
            <a:r>
              <a:rPr lang="en-US" altLang="ja-JP" sz="1400" dirty="0"/>
              <a:t>U</a:t>
            </a:r>
            <a:r>
              <a:rPr lang="ja-JP" altLang="en-US" sz="1400"/>
              <a:t>の字として表せるので、</a:t>
            </a:r>
            <a:r>
              <a:rPr lang="en-US" altLang="ja-JP" sz="1400" dirty="0"/>
              <a:t>U-Net</a:t>
            </a:r>
            <a:r>
              <a:rPr lang="ja-JP" altLang="en-US" sz="1400"/>
              <a:t>と呼ばれる。</a:t>
            </a:r>
            <a:r>
              <a:rPr lang="en-US" altLang="ja-JP" sz="1400" dirty="0"/>
              <a:t>Contracting path</a:t>
            </a:r>
            <a:r>
              <a:rPr lang="ja-JP" altLang="en-US" sz="1400"/>
              <a:t>で生成された特徴量マップを、</a:t>
            </a:r>
            <a:r>
              <a:rPr lang="en-US" altLang="ja-JP" sz="1400" dirty="0"/>
              <a:t>expansive path</a:t>
            </a:r>
            <a:r>
              <a:rPr lang="ja-JP" altLang="en-US" sz="1400"/>
              <a:t>の特徴量に</a:t>
            </a:r>
            <a:r>
              <a:rPr lang="en-US" altLang="ja-JP" sz="1400" dirty="0" err="1"/>
              <a:t>concat</a:t>
            </a:r>
            <a:r>
              <a:rPr lang="ja-JP" altLang="en-US" sz="1400"/>
              <a:t>するので、境界</a:t>
            </a:r>
            <a:r>
              <a:rPr lang="en-US" altLang="ja-JP" sz="1400" dirty="0"/>
              <a:t>loss</a:t>
            </a:r>
            <a:r>
              <a:rPr lang="ja-JP" altLang="en-US" sz="1400"/>
              <a:t>に対して耐性が生まれ、高品質・高速なセグメンテーションを実現した。</a:t>
            </a:r>
            <a:endParaRPr sz="1400" dirty="0"/>
          </a:p>
        </p:txBody>
      </p:sp>
      <p:grpSp>
        <p:nvGrpSpPr>
          <p:cNvPr id="239" name="Google Shape;141;p25"/>
          <p:cNvGrpSpPr/>
          <p:nvPr/>
        </p:nvGrpSpPr>
        <p:grpSpPr>
          <a:xfrm>
            <a:off x="2" y="-397"/>
            <a:ext cx="12192001" cy="1528304"/>
            <a:chOff x="0" y="0"/>
            <a:chExt cx="9144000" cy="1146226"/>
          </a:xfrm>
        </p:grpSpPr>
        <p:sp>
          <p:nvSpPr>
            <p:cNvPr id="235" name="Google Shape;142;p25"/>
            <p:cNvSpPr/>
            <p:nvPr/>
          </p:nvSpPr>
          <p:spPr>
            <a:xfrm>
              <a:off x="0" y="0"/>
              <a:ext cx="9144000" cy="860306"/>
            </a:xfrm>
            <a:prstGeom prst="rect">
              <a:avLst/>
            </a:prstGeom>
            <a:solidFill>
              <a:schemeClr val="accent2">
                <a:alpha val="85880"/>
              </a:schemeClr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" altLang="ja-JP" sz="2400" dirty="0">
                  <a:solidFill>
                    <a:schemeClr val="bg1"/>
                  </a:solidFill>
                </a:rPr>
                <a:t>U-Net: Convolutional Networks for </a:t>
              </a:r>
              <a:r>
                <a:rPr lang="en" altLang="ja-JP" sz="2400" dirty="0" err="1">
                  <a:solidFill>
                    <a:schemeClr val="bg1"/>
                  </a:solidFill>
                </a:rPr>
                <a:t>BiomedicalImage</a:t>
              </a:r>
              <a:r>
                <a:rPr lang="en" altLang="ja-JP" sz="2400" dirty="0">
                  <a:solidFill>
                    <a:schemeClr val="bg1"/>
                  </a:solidFill>
                </a:rPr>
                <a:t> Segmentation</a:t>
              </a:r>
              <a:endParaRPr lang="en" altLang="ja-JP" sz="3600" dirty="0">
                <a:solidFill>
                  <a:schemeClr val="bg1"/>
                </a:solidFill>
                <a:sym typeface="Calibri"/>
              </a:endParaRPr>
            </a:p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" altLang="ja-JP" dirty="0">
                  <a:sym typeface="Calibri"/>
                </a:rPr>
                <a:t>Olaf </a:t>
              </a:r>
              <a:r>
                <a:rPr lang="en" altLang="ja-JP" dirty="0" err="1">
                  <a:sym typeface="Calibri"/>
                </a:rPr>
                <a:t>Ronneberger</a:t>
              </a:r>
              <a:r>
                <a:rPr lang="en" altLang="ja-JP" dirty="0">
                  <a:sym typeface="Calibri"/>
                </a:rPr>
                <a:t>, Philipp Fischer, and Thomas </a:t>
              </a:r>
              <a:r>
                <a:rPr lang="en" altLang="ja-JP" dirty="0" err="1">
                  <a:sym typeface="Calibri"/>
                </a:rPr>
                <a:t>Brox</a:t>
              </a:r>
              <a:r>
                <a:rPr lang="en" altLang="ja-JP" dirty="0">
                  <a:sym typeface="Calibri"/>
                </a:rPr>
                <a:t>   (2015)</a:t>
              </a:r>
              <a:r>
                <a:rPr lang="en" altLang="ja-JP" sz="2800" dirty="0">
                  <a:sym typeface="Calibri"/>
                </a:rPr>
                <a:t> </a:t>
              </a:r>
            </a:p>
          </p:txBody>
        </p:sp>
        <p:sp>
          <p:nvSpPr>
            <p:cNvPr id="238" name="Google Shape;145;p25"/>
            <p:cNvSpPr txBox="1"/>
            <p:nvPr/>
          </p:nvSpPr>
          <p:spPr>
            <a:xfrm>
              <a:off x="1907260" y="938507"/>
              <a:ext cx="5143501" cy="207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00" tIns="45700" rIns="45700" bIns="45700" numCol="1" anchor="t">
              <a:spAutoFit/>
            </a:bodyPr>
            <a:lstStyle>
              <a:lvl1pPr algn="ctr">
                <a:defRPr sz="900" u="sng">
                  <a:solidFill>
                    <a:schemeClr val="accent5"/>
                  </a:solidFill>
                  <a:uFill>
                    <a:solidFill>
                      <a:schemeClr val="accent5"/>
                    </a:solidFill>
                  </a:uFill>
                  <a:hlinkClick r:id="" action="ppaction://noaction"/>
                </a:defRPr>
              </a:lvl1pPr>
            </a:lstStyle>
            <a:p>
              <a:pPr>
                <a:defRPr>
                  <a:solidFill>
                    <a:srgbClr val="7EBEC1"/>
                  </a:solidFill>
                  <a:uFillTx/>
                </a:defRPr>
              </a:pPr>
              <a:r>
                <a:rPr sz="1200"/>
                <a:t> </a:t>
              </a:r>
            </a:p>
          </p:txBody>
        </p:sp>
      </p:grpSp>
      <p:sp>
        <p:nvSpPr>
          <p:cNvPr id="240" name="Google Shape;146;p25"/>
          <p:cNvSpPr txBox="1"/>
          <p:nvPr/>
        </p:nvSpPr>
        <p:spPr>
          <a:xfrm>
            <a:off x="10668000" y="6545942"/>
            <a:ext cx="1524000" cy="31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>
            <a:lvl1pPr algn="ctr"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altLang="ja-JP" sz="1467" dirty="0"/>
              <a:t>2019/12/20</a:t>
            </a:r>
            <a:endParaRPr sz="1467" dirty="0"/>
          </a:p>
        </p:txBody>
      </p:sp>
      <p:sp>
        <p:nvSpPr>
          <p:cNvPr id="30" name="Google Shape;140;p25">
            <a:extLst>
              <a:ext uri="{FF2B5EF4-FFF2-40B4-BE49-F238E27FC236}">
                <a16:creationId xmlns:a16="http://schemas.microsoft.com/office/drawing/2014/main" id="{6A37EC45-7C44-464E-9D16-D7288C92625D}"/>
              </a:ext>
            </a:extLst>
          </p:cNvPr>
          <p:cNvSpPr txBox="1"/>
          <p:nvPr/>
        </p:nvSpPr>
        <p:spPr>
          <a:xfrm>
            <a:off x="304793" y="5258283"/>
            <a:ext cx="5420800" cy="1600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rPr lang="ja-JP" altLang="en-US" sz="1400"/>
              <a:t>プーリング処理をアップサンプリング処理で代替させ、さらに高解像度画像を</a:t>
            </a:r>
            <a:r>
              <a:rPr lang="en-US" altLang="ja-JP" sz="1400" dirty="0" err="1"/>
              <a:t>concat</a:t>
            </a:r>
            <a:r>
              <a:rPr lang="ja-JP" altLang="en-US" sz="1400"/>
              <a:t>させることで正確なセグメンテーションを実現。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ja-JP" sz="1400" dirty="0"/>
              <a:t>FC</a:t>
            </a:r>
            <a:r>
              <a:rPr lang="ja-JP" altLang="en-US" sz="1400"/>
              <a:t>層を持たないので、どのようなサイズの画像にも対応可能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/>
              <a:t>Data Augmentation</a:t>
            </a:r>
            <a:r>
              <a:rPr lang="ja-JP" altLang="en-US" sz="1400"/>
              <a:t>として</a:t>
            </a:r>
            <a:r>
              <a:rPr lang="en-US" altLang="ja-JP" sz="1400" dirty="0"/>
              <a:t>”</a:t>
            </a:r>
            <a:r>
              <a:rPr lang="en-US" sz="1400" dirty="0"/>
              <a:t>Elastic deformation”（</a:t>
            </a:r>
            <a:r>
              <a:rPr lang="ja-JP" altLang="en-US" sz="1400"/>
              <a:t>弾性変形</a:t>
            </a:r>
            <a:r>
              <a:rPr lang="en-US" sz="1400" dirty="0"/>
              <a:t>）</a:t>
            </a:r>
            <a:r>
              <a:rPr lang="ja-JP" altLang="en-US" sz="1400"/>
              <a:t>を導入することで、医療系の画像特性（サンプルが少ない、細胞の歪みが不可避）に対応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85545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374</Words>
  <Application>Microsoft Macintosh PowerPoint</Application>
  <PresentationFormat>ワイド画面</PresentationFormat>
  <Paragraphs>20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石塚　高秋</dc:creator>
  <cp:lastModifiedBy>石塚　高秋</cp:lastModifiedBy>
  <cp:revision>5</cp:revision>
  <dcterms:created xsi:type="dcterms:W3CDTF">2019-12-20T06:45:47Z</dcterms:created>
  <dcterms:modified xsi:type="dcterms:W3CDTF">2019-12-21T04:22:40Z</dcterms:modified>
</cp:coreProperties>
</file>