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3" r:id="rId2"/>
    <p:sldId id="257" r:id="rId3"/>
    <p:sldId id="258" r:id="rId4"/>
    <p:sldId id="259" r:id="rId5"/>
    <p:sldId id="302" r:id="rId6"/>
    <p:sldId id="261" r:id="rId7"/>
    <p:sldId id="260" r:id="rId8"/>
    <p:sldId id="266" r:id="rId9"/>
    <p:sldId id="262" r:id="rId10"/>
    <p:sldId id="267" r:id="rId11"/>
    <p:sldId id="272" r:id="rId12"/>
    <p:sldId id="270" r:id="rId13"/>
    <p:sldId id="284" r:id="rId14"/>
    <p:sldId id="285" r:id="rId15"/>
    <p:sldId id="286" r:id="rId16"/>
    <p:sldId id="288" r:id="rId17"/>
    <p:sldId id="295" r:id="rId18"/>
    <p:sldId id="294" r:id="rId19"/>
    <p:sldId id="287" r:id="rId20"/>
    <p:sldId id="289" r:id="rId21"/>
    <p:sldId id="290" r:id="rId22"/>
    <p:sldId id="291" r:id="rId23"/>
    <p:sldId id="292" r:id="rId24"/>
    <p:sldId id="293" r:id="rId25"/>
    <p:sldId id="265" r:id="rId26"/>
    <p:sldId id="275" r:id="rId27"/>
    <p:sldId id="296" r:id="rId28"/>
    <p:sldId id="297" r:id="rId29"/>
    <p:sldId id="298" r:id="rId30"/>
    <p:sldId id="280" r:id="rId31"/>
    <p:sldId id="299" r:id="rId32"/>
    <p:sldId id="300" r:id="rId33"/>
    <p:sldId id="301" r:id="rId34"/>
    <p:sldId id="2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133" autoAdjust="0"/>
  </p:normalViewPr>
  <p:slideViewPr>
    <p:cSldViewPr snapToGrid="0">
      <p:cViewPr varScale="1">
        <p:scale>
          <a:sx n="72" d="100"/>
          <a:sy n="72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32315-E053-40DC-AB28-D07D8CC3FDEA}" type="datetimeFigureOut">
              <a:rPr lang="en-US" smtClean="0"/>
              <a:t>4/26/2020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7A299-DAF6-4D7E-B9C3-3AE1D94132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4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8C73F-D5E5-430D-9F94-3EBFB229B4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75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Built is</a:t>
            </a:r>
            <a:r>
              <a:rPr lang="en-US" baseline="0" dirty="0"/>
              <a:t> about the Integrators view and impacted by;</a:t>
            </a:r>
          </a:p>
          <a:p>
            <a:r>
              <a:rPr lang="en-US" altLang="en-US" sz="12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How its built</a:t>
            </a:r>
          </a:p>
          <a:p>
            <a:r>
              <a:rPr lang="en-US" altLang="en-US" sz="12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Configuration Management</a:t>
            </a:r>
            <a:endParaRPr lang="en-US" altLang="en-US" sz="1200" dirty="0">
              <a:solidFill>
                <a:schemeClr val="bg2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12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Deployment</a:t>
            </a:r>
            <a:r>
              <a:rPr lang="en-US" altLang="en-US" sz="1200" dirty="0">
                <a:latin typeface="Arial Black" panose="020B0A040201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A299-DAF6-4D7E-B9C3-3AE1D941327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2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Functioning Enterprise is about;</a:t>
            </a:r>
          </a:p>
          <a:p>
            <a:r>
              <a:rPr lang="en-US" altLang="en-US" sz="12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Actual</a:t>
            </a:r>
            <a:r>
              <a:rPr lang="en-US" altLang="en-US" sz="1200" baseline="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Functioning Enterprise </a:t>
            </a:r>
            <a:r>
              <a:rPr lang="en-US" altLang="en-US" sz="120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/ Organization</a:t>
            </a:r>
            <a:endParaRPr lang="en-US" altLang="en-US" sz="1200" dirty="0">
              <a:solidFill>
                <a:schemeClr val="bg2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altLang="en-US" sz="12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Operations Management</a:t>
            </a:r>
            <a:endParaRPr lang="en-US" altLang="en-US" sz="1200" dirty="0">
              <a:solidFill>
                <a:schemeClr val="bg2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12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Evaluation</a:t>
            </a:r>
            <a:r>
              <a:rPr lang="en-US" altLang="en-US" sz="1200" dirty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A299-DAF6-4D7E-B9C3-3AE1D941327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3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to known problems =</a:t>
            </a:r>
            <a:r>
              <a:rPr lang="en-US" baseline="0" dirty="0"/>
              <a:t> Architecture Patterns (e.g. Client-Server, SOA, Layered Architecture, etc…)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A299-DAF6-4D7E-B9C3-3AE1D941327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8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A299-DAF6-4D7E-B9C3-3AE1D941327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4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ontology can be used for </a:t>
            </a:r>
            <a:r>
              <a:rPr lang="en-US" b="1" dirty="0"/>
              <a:t>Completely</a:t>
            </a:r>
            <a:r>
              <a:rPr lang="en-US" b="1" baseline="0" dirty="0"/>
              <a:t> Describe </a:t>
            </a:r>
            <a:r>
              <a:rPr lang="en-US" baseline="0" dirty="0"/>
              <a:t>anything in the Software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A299-DAF6-4D7E-B9C3-3AE1D941327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49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36 categories can be deliverables</a:t>
            </a:r>
            <a:r>
              <a:rPr lang="en-US" baseline="0" dirty="0"/>
              <a:t>: For each stakeholder/role/perspective for each stage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A299-DAF6-4D7E-B9C3-3AE1D941327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3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>
                <a:latin typeface="Arial Black" panose="020B0A04020102020204" pitchFamily="34" charset="0"/>
              </a:rPr>
              <a:t>Scope</a:t>
            </a:r>
            <a:r>
              <a:rPr lang="en-US" altLang="en-US" sz="1200" baseline="0" dirty="0">
                <a:latin typeface="Arial Black" panose="020B0A04020102020204" pitchFamily="34" charset="0"/>
              </a:rPr>
              <a:t> is about:</a:t>
            </a:r>
          </a:p>
          <a:p>
            <a:r>
              <a:rPr lang="en-US" altLang="en-US" sz="1200" dirty="0">
                <a:latin typeface="Arial Black" panose="020B0A04020102020204" pitchFamily="34" charset="0"/>
              </a:rPr>
              <a:t>External Requirements and Drivers</a:t>
            </a:r>
          </a:p>
          <a:p>
            <a:r>
              <a:rPr lang="en-US" altLang="en-US" sz="1200" dirty="0">
                <a:latin typeface="Arial Black" panose="020B0A04020102020204" pitchFamily="34" charset="0"/>
              </a:rPr>
              <a:t>Business Function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A299-DAF6-4D7E-B9C3-3AE1D941327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44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Enterprise Model is about:</a:t>
            </a:r>
          </a:p>
          <a:p>
            <a:r>
              <a:rPr lang="en-US" altLang="en-US" sz="1200" dirty="0">
                <a:latin typeface="Arial Black" panose="020B0A04020102020204" pitchFamily="34" charset="0"/>
              </a:rPr>
              <a:t>Business Process Models</a:t>
            </a:r>
          </a:p>
          <a:p>
            <a:r>
              <a:rPr lang="en-US" altLang="en-US" sz="1200" dirty="0">
                <a:latin typeface="Arial Black" panose="020B0A04020102020204" pitchFamily="34" charset="0"/>
              </a:rPr>
              <a:t>Business Function Allocation</a:t>
            </a:r>
          </a:p>
          <a:p>
            <a:r>
              <a:rPr lang="en-US" altLang="en-US" sz="1200" dirty="0">
                <a:latin typeface="Arial Black" panose="020B0A04020102020204" pitchFamily="34" charset="0"/>
              </a:rPr>
              <a:t>Elimination of Function Overlap and Ambiguity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A299-DAF6-4D7E-B9C3-3AE1D941327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57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Model is about;</a:t>
            </a:r>
          </a:p>
          <a:p>
            <a:r>
              <a:rPr lang="en-US" altLang="en-US" sz="1200" dirty="0">
                <a:latin typeface="Arial Black" panose="020B0A04020102020204" pitchFamily="34" charset="0"/>
              </a:rPr>
              <a:t>Logical Models</a:t>
            </a:r>
          </a:p>
          <a:p>
            <a:r>
              <a:rPr lang="en-US" altLang="en-US" sz="12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Project Management</a:t>
            </a:r>
            <a:endParaRPr lang="en-US" altLang="en-US" sz="1200" dirty="0">
              <a:solidFill>
                <a:schemeClr val="bg2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12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Requirements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A299-DAF6-4D7E-B9C3-3AE1D941327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78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Technology Model is about;</a:t>
            </a:r>
          </a:p>
          <a:p>
            <a:r>
              <a:rPr lang="en-US" altLang="en-US" sz="12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Physical Models</a:t>
            </a:r>
          </a:p>
          <a:p>
            <a:r>
              <a:rPr lang="en-US" altLang="en-US" sz="12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Technology Management</a:t>
            </a:r>
            <a:endParaRPr lang="en-US" altLang="en-US" sz="1200" dirty="0">
              <a:solidFill>
                <a:schemeClr val="bg2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12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Solution Definition and Development</a:t>
            </a:r>
            <a:endParaRPr lang="en-US" altLang="en-US" sz="1200" dirty="0">
              <a:solidFill>
                <a:schemeClr val="tx2"/>
              </a:solidFill>
              <a:latin typeface="Arial Black" panose="020B0A04020102020204" pitchFamily="34" charset="0"/>
              <a:cs typeface="+mn-cs"/>
            </a:endParaRPr>
          </a:p>
          <a:p>
            <a:endParaRPr lang="en-US" alt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7A299-DAF6-4D7E-B9C3-3AE1D941327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9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4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7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3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4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2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9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1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9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98766-21B7-4FC0-9E29-7A28EF644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bussoftware.com/enterprise-architecture/togaf/what-is-the-adm/" TargetMode="External"/><Relationship Id="rId2" Type="http://schemas.openxmlformats.org/officeDocument/2006/relationships/hyperlink" Target="http://pubs.opengroup.org/architecture/togaf8-doc/arch/to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achman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963" y="2913169"/>
            <a:ext cx="7994073" cy="914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 Frameworks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6600" y="4270386"/>
            <a:ext cx="5958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Year – Semester 1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16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155" y="533401"/>
            <a:ext cx="129540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6FFB-470A-4E43-9360-132999DAEA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Open Group Architecture Framework (TOGAF) is a framework for enterprise architecture that provides an approach for designing, planning, implementing, and governing an enterprise information technology architecture.</a:t>
            </a:r>
          </a:p>
          <a:p>
            <a:r>
              <a:rPr lang="en-US" dirty="0"/>
              <a:t>TOGAF is a high level approach to design. It is typically modeled at four levels: Business, Application, Data, and Technology.</a:t>
            </a:r>
          </a:p>
          <a:p>
            <a:r>
              <a:rPr lang="en-US" dirty="0"/>
              <a:t>TOGAF Relies heavily on modularization, standardization, and already existing proven technologies and products</a:t>
            </a:r>
          </a:p>
          <a:p>
            <a:r>
              <a:rPr lang="en-US" dirty="0"/>
              <a:t>TOGAF Components</a:t>
            </a:r>
          </a:p>
          <a:p>
            <a:pPr lvl="1"/>
            <a:r>
              <a:rPr lang="en-US" dirty="0"/>
              <a:t>Architecture </a:t>
            </a:r>
            <a:r>
              <a:rPr lang="en-US"/>
              <a:t>Development Method (ADM)</a:t>
            </a:r>
            <a:endParaRPr lang="en-US" dirty="0"/>
          </a:p>
          <a:p>
            <a:pPr lvl="1"/>
            <a:r>
              <a:rPr lang="en-US" dirty="0"/>
              <a:t>Enterprise Continuum</a:t>
            </a:r>
          </a:p>
          <a:p>
            <a:pPr lvl="1"/>
            <a:r>
              <a:rPr lang="en-US" dirty="0"/>
              <a:t>Resource Base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0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TOGAF – Architecture Development Method (ADM)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8343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Step by Step process to Developing or Changing an Architecture</a:t>
            </a:r>
          </a:p>
          <a:p>
            <a:pPr lvl="1"/>
            <a:r>
              <a:rPr lang="en-US" dirty="0"/>
              <a:t>Preliminary</a:t>
            </a:r>
          </a:p>
          <a:p>
            <a:pPr lvl="1"/>
            <a:r>
              <a:rPr lang="en-US" dirty="0"/>
              <a:t>Phase A</a:t>
            </a:r>
          </a:p>
          <a:p>
            <a:pPr lvl="1"/>
            <a:r>
              <a:rPr lang="en-US" dirty="0"/>
              <a:t>Phase B</a:t>
            </a:r>
          </a:p>
          <a:p>
            <a:pPr lvl="1"/>
            <a:r>
              <a:rPr lang="en-US" dirty="0"/>
              <a:t>Phase C</a:t>
            </a:r>
          </a:p>
          <a:p>
            <a:pPr lvl="1"/>
            <a:r>
              <a:rPr lang="en-US" dirty="0"/>
              <a:t>Phase D</a:t>
            </a:r>
          </a:p>
          <a:p>
            <a:pPr lvl="1"/>
            <a:r>
              <a:rPr lang="en-US" dirty="0"/>
              <a:t>Phase E</a:t>
            </a:r>
          </a:p>
          <a:p>
            <a:pPr lvl="1"/>
            <a:r>
              <a:rPr lang="en-US" dirty="0"/>
              <a:t>Phase F</a:t>
            </a:r>
          </a:p>
          <a:p>
            <a:pPr lvl="1"/>
            <a:r>
              <a:rPr lang="en-US" dirty="0"/>
              <a:t>Phase G</a:t>
            </a:r>
          </a:p>
          <a:p>
            <a:pPr lvl="1"/>
            <a:r>
              <a:rPr lang="en-US" dirty="0"/>
              <a:t>Phase H</a:t>
            </a:r>
          </a:p>
          <a:p>
            <a:pPr lvl="1"/>
            <a:r>
              <a:rPr lang="en-US" dirty="0"/>
              <a:t>Requirements Management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07" y="1027906"/>
            <a:ext cx="4404176" cy="5460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35691" y="2434052"/>
            <a:ext cx="247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9419" y="3035011"/>
            <a:ext cx="2473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18222" y="2644377"/>
            <a:ext cx="4437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Defines the need for Architectural Change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8222" y="3501033"/>
            <a:ext cx="4082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Develops a Clear description of the Future Architecture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30399" y="4369989"/>
            <a:ext cx="5291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How the Vision &amp; Future Architecture is Delivered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30399" y="4692018"/>
            <a:ext cx="5291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Implementation &amp; Migrations Planning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30399" y="5042094"/>
            <a:ext cx="5291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Architectural Oversight to Implementation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30399" y="5406147"/>
            <a:ext cx="5291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Architecture Change Management</a:t>
            </a:r>
          </a:p>
        </p:txBody>
      </p:sp>
    </p:spTree>
    <p:extLst>
      <p:ext uri="{BB962C8B-B14F-4D97-AF65-F5344CB8AC3E}">
        <p14:creationId xmlns:p14="http://schemas.microsoft.com/office/powerpoint/2010/main" val="115447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 – Preliminary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what needs to be done, how it will be carried out.</a:t>
            </a:r>
          </a:p>
          <a:p>
            <a:r>
              <a:rPr lang="en-US" dirty="0"/>
              <a:t>Establish parameters for a successful iteration of ADM</a:t>
            </a:r>
          </a:p>
          <a:p>
            <a:r>
              <a:rPr lang="en-US" dirty="0"/>
              <a:t>Identify and establish architecture Frameworks &amp; Principles</a:t>
            </a:r>
          </a:p>
          <a:p>
            <a:r>
              <a:rPr lang="en-US" dirty="0"/>
              <a:t>TOGAF can be tailored to meet the needs</a:t>
            </a:r>
          </a:p>
          <a:p>
            <a:r>
              <a:rPr lang="en-US" dirty="0"/>
              <a:t>TOGAF can be integrated with other management frameworks (e.g. PRINCE2)</a:t>
            </a:r>
          </a:p>
          <a:p>
            <a:r>
              <a:rPr lang="en-US" dirty="0"/>
              <a:t>Output: Request for Architecture Work</a:t>
            </a:r>
          </a:p>
          <a:p>
            <a:pPr lvl="1"/>
            <a:r>
              <a:rPr lang="en-US" dirty="0"/>
              <a:t>Outlines Requirements, Organizational Context, Structures, Tools or Architecture Frameworks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678" y="1"/>
            <a:ext cx="1721322" cy="22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4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 – Phase A: Architecture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Starts with Request for Architecture Work</a:t>
            </a:r>
          </a:p>
          <a:p>
            <a:r>
              <a:rPr lang="en-US" dirty="0"/>
              <a:t>Sells the benefits of the proposed capability to stakeholders and decision-makers</a:t>
            </a:r>
          </a:p>
          <a:p>
            <a:r>
              <a:rPr lang="en-US" dirty="0"/>
              <a:t>Outlines Vision for the Architecture</a:t>
            </a:r>
          </a:p>
          <a:p>
            <a:pPr lvl="1"/>
            <a:r>
              <a:rPr lang="en-US" dirty="0"/>
              <a:t>High-Level aspiration of capabilities</a:t>
            </a:r>
          </a:p>
          <a:p>
            <a:pPr lvl="1"/>
            <a:r>
              <a:rPr lang="en-US" dirty="0"/>
              <a:t>Business values that the Architecture will deliver</a:t>
            </a:r>
          </a:p>
          <a:p>
            <a:r>
              <a:rPr lang="en-US" dirty="0"/>
              <a:t>Identifies Concerns and Requirements.</a:t>
            </a:r>
          </a:p>
          <a:p>
            <a:r>
              <a:rPr lang="en-US" dirty="0"/>
              <a:t>Confirms business goals, drivers and constraints</a:t>
            </a:r>
          </a:p>
          <a:p>
            <a:r>
              <a:rPr lang="en-US" dirty="0"/>
              <a:t>Goal is to make sure that the enterprise is Able, Ready, Willing and Committed to make the necessary Architecture Changes</a:t>
            </a:r>
          </a:p>
          <a:p>
            <a:r>
              <a:rPr lang="en-US" dirty="0"/>
              <a:t>Output: Statement of Architecture Work</a:t>
            </a:r>
          </a:p>
          <a:p>
            <a:pPr lvl="1"/>
            <a:r>
              <a:rPr lang="en-US" dirty="0"/>
              <a:t>It also provides the Vision of the proposed enterprise architecture. This sense of direction is vital for guiding the work throughout this iteration of the ADM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431" y="0"/>
            <a:ext cx="1701956" cy="223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1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 – Phase B: Business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Improving Business Capability</a:t>
            </a:r>
          </a:p>
          <a:p>
            <a:r>
              <a:rPr lang="en-US" dirty="0"/>
              <a:t>Key objective is to identify Target Business Architecture that shows how the enterprise can achieve the Architecture Vision</a:t>
            </a:r>
          </a:p>
          <a:p>
            <a:r>
              <a:rPr lang="en-US" dirty="0"/>
              <a:t>Business Architecture demonstrate Business Value and Return on Investment (ROI) to the Stakeholders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Business models</a:t>
            </a:r>
          </a:p>
          <a:p>
            <a:pPr lvl="1"/>
            <a:r>
              <a:rPr lang="en-US" dirty="0"/>
              <a:t>Activity or Process models</a:t>
            </a:r>
          </a:p>
          <a:p>
            <a:pPr lvl="1"/>
            <a:r>
              <a:rPr lang="en-US" dirty="0"/>
              <a:t>Use 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431" y="0"/>
            <a:ext cx="1711569" cy="225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2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 – Phase C: Information Systems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Takes the Business Perspective from previous Phase as the input</a:t>
            </a:r>
          </a:p>
          <a:p>
            <a:r>
              <a:rPr lang="en-US" dirty="0"/>
              <a:t>Information Systems Architecture compose Data Architecture and Applications Architecture</a:t>
            </a:r>
          </a:p>
          <a:p>
            <a:r>
              <a:rPr lang="en-US" dirty="0"/>
              <a:t>Data &amp; Application Architecture uses different reference models</a:t>
            </a:r>
          </a:p>
          <a:p>
            <a:pPr lvl="1"/>
            <a:r>
              <a:rPr lang="en-US" dirty="0"/>
              <a:t>Data Architecture – Class Diagrams, ER Diagrams</a:t>
            </a:r>
          </a:p>
          <a:p>
            <a:pPr lvl="1"/>
            <a:r>
              <a:rPr lang="en-US" dirty="0"/>
              <a:t>Application Architecture – Application Communication, Component Diagram, etc…</a:t>
            </a:r>
          </a:p>
          <a:p>
            <a:r>
              <a:rPr lang="en-US" dirty="0"/>
              <a:t>Identify Candidate Architecture Roadmap Components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Architecture Definition Document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368" y="0"/>
            <a:ext cx="1710632" cy="225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3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Case:</a:t>
            </a:r>
          </a:p>
          <a:p>
            <a:pPr lvl="1"/>
            <a:r>
              <a:rPr lang="en-US" dirty="0"/>
              <a:t>There are many types of Vehicles; Cars, Vans, Bikes, etc… Different types of vehicles may have specialized attributes but there are a few attributes in common.</a:t>
            </a:r>
          </a:p>
          <a:p>
            <a:pPr lvl="1"/>
            <a:r>
              <a:rPr lang="en-US" dirty="0"/>
              <a:t>A Person may own a vehicle for a given time and this ownership is registered at the Department of Motor Vehicles.</a:t>
            </a:r>
          </a:p>
          <a:p>
            <a:r>
              <a:rPr lang="en-US" dirty="0"/>
              <a:t>Q1) How would you develop Data Architecture for the Above? State your assumptions.</a:t>
            </a:r>
          </a:p>
          <a:p>
            <a:r>
              <a:rPr lang="en-US" dirty="0"/>
              <a:t>Q2) Draw the Data Architecture diagrams.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#1: Sample Answers…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Developing Data Architecture</a:t>
            </a:r>
          </a:p>
          <a:p>
            <a:pPr lvl="1"/>
            <a:r>
              <a:rPr lang="en-US" dirty="0"/>
              <a:t>Requirement Clarification meetings to be held to better understand the requirement. Use Case Diagrams to be created</a:t>
            </a:r>
          </a:p>
          <a:p>
            <a:pPr lvl="1"/>
            <a:r>
              <a:rPr lang="en-US" dirty="0"/>
              <a:t>A Gap Analysis  on the requirement &amp; business entities needs to be created.</a:t>
            </a:r>
          </a:p>
          <a:p>
            <a:pPr lvl="1"/>
            <a:r>
              <a:rPr lang="en-US" dirty="0"/>
              <a:t>Business and Logical Data Models to be identified. Create Diagrams i.e. Class Diagrams / Entity Relationship Diagrams to be created.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A vehicle cannot be a Car or a Van at the same time [Total Participation]</a:t>
            </a:r>
          </a:p>
          <a:p>
            <a:pPr lvl="1"/>
            <a:r>
              <a:rPr lang="en-US" dirty="0"/>
              <a:t>Vehicle will be owned by only 1 person at a given time [Person : Vehicle = 1 : M]</a:t>
            </a:r>
          </a:p>
          <a:p>
            <a:pPr lvl="1"/>
            <a:r>
              <a:rPr lang="en-US" dirty="0"/>
              <a:t>A vehicle ownership can be transferred from one person to another [Association Vs. Composition]</a:t>
            </a:r>
          </a:p>
          <a:p>
            <a:pPr lvl="1"/>
            <a:r>
              <a:rPr lang="en-US" dirty="0"/>
              <a:t>Vehicle &amp; Person attributes can represented in Text, Number and Date formats</a:t>
            </a:r>
          </a:p>
          <a:p>
            <a:r>
              <a:rPr lang="en-US" dirty="0"/>
              <a:t>Diagrams</a:t>
            </a:r>
          </a:p>
          <a:p>
            <a:pPr lvl="1"/>
            <a:r>
              <a:rPr lang="en-US" dirty="0"/>
              <a:t>ER Diagram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Table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4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Case:</a:t>
            </a:r>
          </a:p>
          <a:p>
            <a:pPr lvl="1"/>
            <a:r>
              <a:rPr lang="en-US" dirty="0"/>
              <a:t>A CCTV Camera system captures a set of videos and send them to a central Server. The server needs to store the video and meta information for later retrieval.</a:t>
            </a:r>
          </a:p>
          <a:p>
            <a:r>
              <a:rPr lang="en-US" dirty="0"/>
              <a:t>Q1) Create the Data Architecture</a:t>
            </a:r>
          </a:p>
          <a:p>
            <a:pPr lvl="1"/>
            <a:r>
              <a:rPr lang="en-US" dirty="0"/>
              <a:t>Data Architecture diagrams.</a:t>
            </a:r>
          </a:p>
          <a:p>
            <a:r>
              <a:rPr lang="en-US" dirty="0"/>
              <a:t>Q2) Create the Application Architecture</a:t>
            </a:r>
          </a:p>
          <a:p>
            <a:pPr lvl="1"/>
            <a:r>
              <a:rPr lang="en-US" dirty="0"/>
              <a:t>Application Communication</a:t>
            </a:r>
          </a:p>
          <a:p>
            <a:pPr lvl="1"/>
            <a:r>
              <a:rPr lang="en-US" dirty="0"/>
              <a:t>Component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36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85" y="0"/>
            <a:ext cx="1732015" cy="2278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 – Phase D: Technology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Technology Architecture is a description of…</a:t>
            </a:r>
          </a:p>
          <a:p>
            <a:pPr lvl="1"/>
            <a:r>
              <a:rPr lang="en-US" dirty="0"/>
              <a:t>Structure and interaction of the platform services</a:t>
            </a:r>
          </a:p>
          <a:p>
            <a:pPr lvl="1"/>
            <a:r>
              <a:rPr lang="en-US" dirty="0"/>
              <a:t>Logical and Physical technology components.</a:t>
            </a:r>
          </a:p>
          <a:p>
            <a:r>
              <a:rPr lang="en-US" dirty="0"/>
              <a:t>Develop Baseline Technology Architecture </a:t>
            </a:r>
          </a:p>
          <a:p>
            <a:pPr lvl="1"/>
            <a:r>
              <a:rPr lang="en-US" dirty="0"/>
              <a:t>Creates Technology Reference Models &amp; Criteria for Measurement</a:t>
            </a:r>
          </a:p>
          <a:p>
            <a:pPr lvl="1"/>
            <a:r>
              <a:rPr lang="en-US" dirty="0"/>
              <a:t>Develop Target Technology Architecture - requirements traceability, criteria for selection of service portfolio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Baseline Technology Architecture</a:t>
            </a:r>
          </a:p>
          <a:p>
            <a:pPr lvl="2"/>
            <a:r>
              <a:rPr lang="en-US" dirty="0"/>
              <a:t>Networked Computing/Hardware view</a:t>
            </a:r>
          </a:p>
          <a:p>
            <a:pPr lvl="2"/>
            <a:r>
              <a:rPr lang="en-US" dirty="0"/>
              <a:t>Communications view</a:t>
            </a:r>
          </a:p>
          <a:p>
            <a:pPr lvl="2"/>
            <a:r>
              <a:rPr lang="en-US" dirty="0"/>
              <a:t>Processing view</a:t>
            </a:r>
          </a:p>
          <a:p>
            <a:pPr lvl="1"/>
            <a:r>
              <a:rPr lang="en-US" dirty="0"/>
              <a:t>Technology Architecture Report (summarizing the key findings)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0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standard governing structure</a:t>
            </a:r>
          </a:p>
          <a:p>
            <a:r>
              <a:rPr lang="en-US" dirty="0"/>
              <a:t>Provide solutions to known problems</a:t>
            </a:r>
          </a:p>
          <a:p>
            <a:r>
              <a:rPr lang="en-US" dirty="0"/>
              <a:t>Helps to make projects successful</a:t>
            </a:r>
          </a:p>
          <a:p>
            <a:pPr lvl="1"/>
            <a:r>
              <a:rPr lang="en-US" dirty="0"/>
              <a:t>Addresses: Failing to consider key scenarios, failing to design for common problems, or failing to appreciate the long term consequences of key decisions can put your application at risk</a:t>
            </a:r>
          </a:p>
          <a:p>
            <a:r>
              <a:rPr lang="en-US" dirty="0"/>
              <a:t>Makes products easy to maintain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72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726637" cy="1325563"/>
          </a:xfrm>
        </p:spPr>
        <p:txBody>
          <a:bodyPr/>
          <a:lstStyle/>
          <a:p>
            <a:r>
              <a:rPr lang="en-US" dirty="0"/>
              <a:t>ADM – Phase E: Opportunities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About finding Opportunities for…</a:t>
            </a:r>
          </a:p>
          <a:p>
            <a:pPr lvl="1"/>
            <a:r>
              <a:rPr lang="en-US" dirty="0"/>
              <a:t>Delivering the Target Architecture by implementing specific Solutions.</a:t>
            </a:r>
          </a:p>
          <a:p>
            <a:pPr lvl="1"/>
            <a:r>
              <a:rPr lang="en-US" dirty="0"/>
              <a:t>Concentrated on How to Deliver the Architecture</a:t>
            </a:r>
          </a:p>
          <a:p>
            <a:pPr lvl="1"/>
            <a:r>
              <a:rPr lang="en-US" dirty="0"/>
              <a:t>When the change is large, this Phase provides an Incremental Approach to convert from Baseline to Target Architecture</a:t>
            </a:r>
          </a:p>
          <a:p>
            <a:r>
              <a:rPr lang="en-US" dirty="0"/>
              <a:t>Generates the first complete version of Architecture Roadmap by combining the analysis and suggestions from the Architecture Development phases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High-level Implementation Plan</a:t>
            </a:r>
          </a:p>
          <a:p>
            <a:pPr lvl="1"/>
            <a:r>
              <a:rPr lang="en-US" dirty="0"/>
              <a:t>High-level Migration Plan &amp; Impact Analysis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87" y="0"/>
            <a:ext cx="1732014" cy="22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30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 – Phase F: Migration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Finalizes a detailed Implementation and Migration Plan</a:t>
            </a:r>
          </a:p>
          <a:p>
            <a:pPr lvl="1"/>
            <a:r>
              <a:rPr lang="en-US" dirty="0"/>
              <a:t>Also finalizes the Architecture Roadmap</a:t>
            </a:r>
          </a:p>
          <a:p>
            <a:r>
              <a:rPr lang="en-US" dirty="0"/>
              <a:t>Plan is coordinated with…</a:t>
            </a:r>
          </a:p>
          <a:p>
            <a:pPr lvl="1"/>
            <a:r>
              <a:rPr lang="en-US" dirty="0"/>
              <a:t>Change management approach used within the enterprise </a:t>
            </a:r>
          </a:p>
          <a:p>
            <a:pPr lvl="1"/>
            <a:r>
              <a:rPr lang="en-US" dirty="0"/>
              <a:t>Business Planning</a:t>
            </a:r>
          </a:p>
          <a:p>
            <a:pPr lvl="1"/>
            <a:r>
              <a:rPr lang="en-US" dirty="0"/>
              <a:t>Enterprise Architecture</a:t>
            </a:r>
          </a:p>
          <a:p>
            <a:pPr lvl="1"/>
            <a:r>
              <a:rPr lang="en-US" dirty="0"/>
              <a:t>Portfolio and Project Management</a:t>
            </a:r>
          </a:p>
          <a:p>
            <a:pPr lvl="1"/>
            <a:r>
              <a:rPr lang="en-US" dirty="0"/>
              <a:t>Operations Management</a:t>
            </a:r>
          </a:p>
          <a:p>
            <a:r>
              <a:rPr lang="en-US" dirty="0"/>
              <a:t>Goal is to ensures that key stakeholders fully understand</a:t>
            </a:r>
          </a:p>
          <a:p>
            <a:pPr lvl="1"/>
            <a:r>
              <a:rPr lang="en-US" dirty="0"/>
              <a:t>Business value</a:t>
            </a:r>
          </a:p>
          <a:p>
            <a:pPr lvl="1"/>
            <a:r>
              <a:rPr lang="en-US" dirty="0"/>
              <a:t>Cost of work packages</a:t>
            </a:r>
          </a:p>
          <a:p>
            <a:pPr lvl="1"/>
            <a:r>
              <a:rPr lang="en-US" dirty="0"/>
              <a:t>Transition and Future Architectures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86" y="0"/>
            <a:ext cx="1732014" cy="227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90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34537" cy="1325563"/>
          </a:xfrm>
        </p:spPr>
        <p:txBody>
          <a:bodyPr/>
          <a:lstStyle/>
          <a:p>
            <a:r>
              <a:rPr lang="en-US" dirty="0"/>
              <a:t>ADM – Phase G: Implementation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Provides an Architectural Oversight to Implementation</a:t>
            </a:r>
          </a:p>
          <a:p>
            <a:pPr lvl="1"/>
            <a:r>
              <a:rPr lang="en-US" dirty="0"/>
              <a:t>Ensures Project Implementation conforms the Target Architecture</a:t>
            </a:r>
          </a:p>
          <a:p>
            <a:r>
              <a:rPr lang="en-US" dirty="0"/>
              <a:t>Formulate Project Recommendations</a:t>
            </a:r>
          </a:p>
          <a:p>
            <a:r>
              <a:rPr lang="en-US" dirty="0"/>
              <a:t>Manages Implementation Driven Architecture Changes</a:t>
            </a:r>
          </a:p>
          <a:p>
            <a:r>
              <a:rPr lang="en-US" dirty="0"/>
              <a:t>Review Ongoing Implementation Governance and Architecture Compliance</a:t>
            </a:r>
          </a:p>
          <a:p>
            <a:pPr lvl="1"/>
            <a:r>
              <a:rPr lang="en-US" dirty="0"/>
              <a:t>Confirms the scope and priorities for deployment</a:t>
            </a:r>
          </a:p>
          <a:p>
            <a:pPr lvl="1"/>
            <a:r>
              <a:rPr lang="en-US" dirty="0"/>
              <a:t>Guiding development and solutions deployment</a:t>
            </a:r>
          </a:p>
          <a:p>
            <a:pPr lvl="1"/>
            <a:r>
              <a:rPr lang="en-US" dirty="0"/>
              <a:t>Performs compliance reviews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Architecture Contract Document (drives any Architecture Changes)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37" y="-636"/>
            <a:ext cx="1719263" cy="22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9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 – Phase H: Architecture Change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Change management process to manage changes to the Architecture</a:t>
            </a:r>
          </a:p>
          <a:p>
            <a:pPr lvl="1"/>
            <a:r>
              <a:rPr lang="en-US" dirty="0"/>
              <a:t>Process for managing changes</a:t>
            </a:r>
          </a:p>
          <a:p>
            <a:pPr lvl="1"/>
            <a:r>
              <a:rPr lang="en-US" dirty="0"/>
              <a:t>Ensure Architecture achieves its intended Business Value</a:t>
            </a:r>
          </a:p>
          <a:p>
            <a:r>
              <a:rPr lang="en-US" dirty="0"/>
              <a:t>Requires continues monitoring</a:t>
            </a:r>
          </a:p>
          <a:p>
            <a:pPr lvl="1"/>
            <a:r>
              <a:rPr lang="en-US" dirty="0"/>
              <a:t>Governance Requests</a:t>
            </a:r>
          </a:p>
          <a:p>
            <a:pPr lvl="1"/>
            <a:r>
              <a:rPr lang="en-US" dirty="0"/>
              <a:t>New Technologies</a:t>
            </a:r>
          </a:p>
          <a:p>
            <a:pPr lvl="1"/>
            <a:r>
              <a:rPr lang="en-US" dirty="0"/>
              <a:t>Changes in the Business Environment</a:t>
            </a:r>
          </a:p>
          <a:p>
            <a:pPr lvl="1"/>
            <a:r>
              <a:rPr lang="en-US" dirty="0"/>
              <a:t>Strategic Changes (e.g. Cost)</a:t>
            </a:r>
          </a:p>
          <a:p>
            <a:r>
              <a:rPr lang="en-US" dirty="0"/>
              <a:t>Judge whether a Change Request warrants a simple architecture update or whether it requires to Re-Architect with ADM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Architecture updates</a:t>
            </a:r>
          </a:p>
          <a:p>
            <a:pPr lvl="1"/>
            <a:r>
              <a:rPr lang="en-US" dirty="0"/>
              <a:t>Changes to architecture framework and principles</a:t>
            </a:r>
          </a:p>
          <a:p>
            <a:pPr lvl="1"/>
            <a:r>
              <a:rPr lang="en-US" dirty="0"/>
              <a:t>New Request for Architecture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86" y="0"/>
            <a:ext cx="1732014" cy="227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96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86" y="0"/>
            <a:ext cx="1732014" cy="22789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 – Requirement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Continuing Ongoing Process and sits in the center of the ADM</a:t>
            </a:r>
          </a:p>
          <a:p>
            <a:pPr lvl="1"/>
            <a:r>
              <a:rPr lang="en-US" dirty="0"/>
              <a:t>Requirements are Produced, Analyzed and Reviewed in each ADM Phase</a:t>
            </a:r>
          </a:p>
          <a:p>
            <a:r>
              <a:rPr lang="en-US" dirty="0"/>
              <a:t>Ensured Changes to Requirement are well governed and Reflected in all other Phases</a:t>
            </a:r>
          </a:p>
          <a:p>
            <a:r>
              <a:rPr lang="en-US" dirty="0"/>
              <a:t>Describes a Process for Requirements Management and how they are lined to the other Phases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Changed requirements</a:t>
            </a:r>
          </a:p>
          <a:p>
            <a:pPr lvl="1"/>
            <a:r>
              <a:rPr lang="en-US" dirty="0"/>
              <a:t>Requirements Impact Statement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17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Zachman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Zachman Framework is an enterprise ontology and is a fundamental structure for Enterprise Architecture which provides a formal and structured way of viewing and defining an enterprise.</a:t>
            </a:r>
          </a:p>
          <a:p>
            <a:r>
              <a:rPr lang="en-US" dirty="0"/>
              <a:t>The ontology is a two dimensional classification schema that reflects the intersection between two historical classifications.</a:t>
            </a:r>
          </a:p>
          <a:p>
            <a:pPr lvl="1"/>
            <a:r>
              <a:rPr lang="en-US" dirty="0"/>
              <a:t>Dimension #1: What, How, Where, Who, When and Why</a:t>
            </a:r>
          </a:p>
          <a:p>
            <a:pPr lvl="1"/>
            <a:r>
              <a:rPr lang="en-US" dirty="0"/>
              <a:t>Dimension #2: Contextual, Conceptual, Logical, Physical, As Built and Functioning Enterprise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74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Zachman Framework – Rows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" y="1195754"/>
            <a:ext cx="12025529" cy="5662245"/>
          </a:xfrm>
        </p:spPr>
      </p:pic>
    </p:spTree>
    <p:extLst>
      <p:ext uri="{BB962C8B-B14F-4D97-AF65-F5344CB8AC3E}">
        <p14:creationId xmlns:p14="http://schemas.microsoft.com/office/powerpoint/2010/main" val="1999212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Zachman – Row 1: Scope (Planner’s 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Motivation/Why</a:t>
            </a:r>
          </a:p>
          <a:p>
            <a:pPr lvl="1"/>
            <a:r>
              <a:rPr lang="en-US" dirty="0"/>
              <a:t>Business goals, objectives and performance measures</a:t>
            </a:r>
          </a:p>
          <a:p>
            <a:r>
              <a:rPr lang="en-US" dirty="0"/>
              <a:t>Function/How</a:t>
            </a:r>
          </a:p>
          <a:p>
            <a:pPr lvl="1"/>
            <a:r>
              <a:rPr lang="en-US" dirty="0"/>
              <a:t>High-level business functions</a:t>
            </a:r>
          </a:p>
          <a:p>
            <a:r>
              <a:rPr lang="en-US" dirty="0"/>
              <a:t>Data/What</a:t>
            </a:r>
          </a:p>
          <a:p>
            <a:pPr lvl="1"/>
            <a:r>
              <a:rPr lang="en-US" dirty="0"/>
              <a:t>High-level data classes related to each function</a:t>
            </a:r>
          </a:p>
          <a:p>
            <a:r>
              <a:rPr lang="en-US" dirty="0"/>
              <a:t>People/Who</a:t>
            </a:r>
          </a:p>
          <a:p>
            <a:pPr lvl="1"/>
            <a:r>
              <a:rPr lang="en-US" dirty="0"/>
              <a:t>Stakeholders related to each function</a:t>
            </a:r>
          </a:p>
          <a:p>
            <a:r>
              <a:rPr lang="en-US" dirty="0"/>
              <a:t>Network/Where</a:t>
            </a:r>
          </a:p>
          <a:p>
            <a:pPr lvl="1"/>
            <a:r>
              <a:rPr lang="en-US" dirty="0"/>
              <a:t>Locations related to each function</a:t>
            </a:r>
          </a:p>
          <a:p>
            <a:r>
              <a:rPr lang="en-US" dirty="0"/>
              <a:t>Time/When</a:t>
            </a:r>
          </a:p>
          <a:p>
            <a:pPr lvl="1"/>
            <a:r>
              <a:rPr lang="en-US" dirty="0"/>
              <a:t>Cycles and events related to each function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Rectangle 3426"/>
          <p:cNvSpPr>
            <a:spLocks noChangeArrowheads="1"/>
          </p:cNvSpPr>
          <p:nvPr/>
        </p:nvSpPr>
        <p:spPr bwMode="auto">
          <a:xfrm>
            <a:off x="8534400" y="3917950"/>
            <a:ext cx="381000" cy="381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3427"/>
          <p:cNvSpPr>
            <a:spLocks noChangeArrowheads="1"/>
          </p:cNvSpPr>
          <p:nvPr/>
        </p:nvSpPr>
        <p:spPr bwMode="auto">
          <a:xfrm>
            <a:off x="8915400" y="3917950"/>
            <a:ext cx="381000" cy="381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3428"/>
          <p:cNvSpPr>
            <a:spLocks noChangeArrowheads="1"/>
          </p:cNvSpPr>
          <p:nvPr/>
        </p:nvSpPr>
        <p:spPr bwMode="auto">
          <a:xfrm>
            <a:off x="9296400" y="3917950"/>
            <a:ext cx="381000" cy="381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3429"/>
          <p:cNvSpPr>
            <a:spLocks noChangeArrowheads="1"/>
          </p:cNvSpPr>
          <p:nvPr/>
        </p:nvSpPr>
        <p:spPr bwMode="auto">
          <a:xfrm>
            <a:off x="9677400" y="3917950"/>
            <a:ext cx="381000" cy="381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3430"/>
          <p:cNvSpPr>
            <a:spLocks noChangeArrowheads="1"/>
          </p:cNvSpPr>
          <p:nvPr/>
        </p:nvSpPr>
        <p:spPr bwMode="auto">
          <a:xfrm>
            <a:off x="10058400" y="3917950"/>
            <a:ext cx="381000" cy="381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Rectangle 3431"/>
          <p:cNvSpPr>
            <a:spLocks noChangeArrowheads="1"/>
          </p:cNvSpPr>
          <p:nvPr/>
        </p:nvSpPr>
        <p:spPr bwMode="auto">
          <a:xfrm>
            <a:off x="10439400" y="3917950"/>
            <a:ext cx="381000" cy="3810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AutoShape 4179"/>
          <p:cNvSpPr>
            <a:spLocks noChangeArrowheads="1"/>
          </p:cNvSpPr>
          <p:nvPr/>
        </p:nvSpPr>
        <p:spPr bwMode="auto">
          <a:xfrm>
            <a:off x="7543800" y="3917950"/>
            <a:ext cx="457200" cy="381000"/>
          </a:xfrm>
          <a:prstGeom prst="homePlate">
            <a:avLst>
              <a:gd name="adj" fmla="val 30000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0" dirty="0"/>
              <a:t>1</a:t>
            </a:r>
          </a:p>
        </p:txBody>
      </p:sp>
      <p:grpSp>
        <p:nvGrpSpPr>
          <p:cNvPr id="14" name="Group 4180"/>
          <p:cNvGrpSpPr>
            <a:grpSpLocks/>
          </p:cNvGrpSpPr>
          <p:nvPr/>
        </p:nvGrpSpPr>
        <p:grpSpPr bwMode="auto">
          <a:xfrm>
            <a:off x="8001000" y="3765550"/>
            <a:ext cx="3352800" cy="2590800"/>
            <a:chOff x="3216" y="2448"/>
            <a:chExt cx="2112" cy="1632"/>
          </a:xfrm>
        </p:grpSpPr>
        <p:sp>
          <p:nvSpPr>
            <p:cNvPr id="15" name="Rectangle 4181"/>
            <p:cNvSpPr>
              <a:spLocks noChangeArrowheads="1"/>
            </p:cNvSpPr>
            <p:nvPr/>
          </p:nvSpPr>
          <p:spPr bwMode="auto">
            <a:xfrm>
              <a:off x="3216" y="254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Contextual</a:t>
              </a:r>
            </a:p>
          </p:txBody>
        </p:sp>
        <p:sp>
          <p:nvSpPr>
            <p:cNvPr id="16" name="Rectangle 4182"/>
            <p:cNvSpPr>
              <a:spLocks noChangeArrowheads="1"/>
            </p:cNvSpPr>
            <p:nvPr/>
          </p:nvSpPr>
          <p:spPr bwMode="auto">
            <a:xfrm>
              <a:off x="3216" y="278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Conceptual</a:t>
              </a:r>
            </a:p>
          </p:txBody>
        </p:sp>
        <p:sp>
          <p:nvSpPr>
            <p:cNvPr id="17" name="Rectangle 4183"/>
            <p:cNvSpPr>
              <a:spLocks noChangeArrowheads="1"/>
            </p:cNvSpPr>
            <p:nvPr/>
          </p:nvSpPr>
          <p:spPr bwMode="auto">
            <a:xfrm>
              <a:off x="3216" y="302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Logical</a:t>
              </a:r>
            </a:p>
          </p:txBody>
        </p:sp>
        <p:sp>
          <p:nvSpPr>
            <p:cNvPr id="18" name="Rectangle 4184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Physical</a:t>
              </a:r>
            </a:p>
          </p:txBody>
        </p:sp>
        <p:sp>
          <p:nvSpPr>
            <p:cNvPr id="19" name="Rectangle 4185"/>
            <p:cNvSpPr>
              <a:spLocks noChangeArrowheads="1"/>
            </p:cNvSpPr>
            <p:nvPr/>
          </p:nvSpPr>
          <p:spPr bwMode="auto">
            <a:xfrm>
              <a:off x="3216" y="350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As Built</a:t>
              </a:r>
            </a:p>
          </p:txBody>
        </p:sp>
        <p:sp>
          <p:nvSpPr>
            <p:cNvPr id="20" name="Rectangle 4186"/>
            <p:cNvSpPr>
              <a:spLocks noChangeArrowheads="1"/>
            </p:cNvSpPr>
            <p:nvPr/>
          </p:nvSpPr>
          <p:spPr bwMode="auto">
            <a:xfrm>
              <a:off x="3216" y="374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Functioning</a:t>
              </a:r>
            </a:p>
          </p:txBody>
        </p:sp>
        <p:sp>
          <p:nvSpPr>
            <p:cNvPr id="21" name="Rectangle 4187"/>
            <p:cNvSpPr>
              <a:spLocks noChangeArrowheads="1"/>
            </p:cNvSpPr>
            <p:nvPr/>
          </p:nvSpPr>
          <p:spPr bwMode="auto">
            <a:xfrm>
              <a:off x="4992" y="254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Contextual</a:t>
              </a:r>
            </a:p>
          </p:txBody>
        </p:sp>
        <p:sp>
          <p:nvSpPr>
            <p:cNvPr id="22" name="Rectangle 4188"/>
            <p:cNvSpPr>
              <a:spLocks noChangeArrowheads="1"/>
            </p:cNvSpPr>
            <p:nvPr/>
          </p:nvSpPr>
          <p:spPr bwMode="auto">
            <a:xfrm>
              <a:off x="4992" y="278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Conceptual</a:t>
              </a:r>
            </a:p>
          </p:txBody>
        </p:sp>
        <p:sp>
          <p:nvSpPr>
            <p:cNvPr id="23" name="Rectangle 4189"/>
            <p:cNvSpPr>
              <a:spLocks noChangeArrowheads="1"/>
            </p:cNvSpPr>
            <p:nvPr/>
          </p:nvSpPr>
          <p:spPr bwMode="auto">
            <a:xfrm>
              <a:off x="4992" y="302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Logical</a:t>
              </a:r>
            </a:p>
          </p:txBody>
        </p:sp>
        <p:sp>
          <p:nvSpPr>
            <p:cNvPr id="24" name="Rectangle 4190"/>
            <p:cNvSpPr>
              <a:spLocks noChangeArrowheads="1"/>
            </p:cNvSpPr>
            <p:nvPr/>
          </p:nvSpPr>
          <p:spPr bwMode="auto">
            <a:xfrm>
              <a:off x="4992" y="326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Physical</a:t>
              </a:r>
            </a:p>
          </p:txBody>
        </p:sp>
        <p:sp>
          <p:nvSpPr>
            <p:cNvPr id="25" name="Rectangle 4191"/>
            <p:cNvSpPr>
              <a:spLocks noChangeArrowheads="1"/>
            </p:cNvSpPr>
            <p:nvPr/>
          </p:nvSpPr>
          <p:spPr bwMode="auto">
            <a:xfrm>
              <a:off x="4992" y="350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As Built</a:t>
              </a:r>
            </a:p>
          </p:txBody>
        </p:sp>
        <p:sp>
          <p:nvSpPr>
            <p:cNvPr id="26" name="Rectangle 4192"/>
            <p:cNvSpPr>
              <a:spLocks noChangeArrowheads="1"/>
            </p:cNvSpPr>
            <p:nvPr/>
          </p:nvSpPr>
          <p:spPr bwMode="auto">
            <a:xfrm>
              <a:off x="4992" y="374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Functioning</a:t>
              </a:r>
            </a:p>
          </p:txBody>
        </p:sp>
        <p:sp>
          <p:nvSpPr>
            <p:cNvPr id="27" name="Rectangle 4193"/>
            <p:cNvSpPr>
              <a:spLocks noChangeArrowheads="1"/>
            </p:cNvSpPr>
            <p:nvPr/>
          </p:nvSpPr>
          <p:spPr bwMode="auto">
            <a:xfrm>
              <a:off x="475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Why</a:t>
              </a:r>
            </a:p>
          </p:txBody>
        </p:sp>
        <p:sp>
          <p:nvSpPr>
            <p:cNvPr id="28" name="Rectangle 4194"/>
            <p:cNvSpPr>
              <a:spLocks noChangeArrowheads="1"/>
            </p:cNvSpPr>
            <p:nvPr/>
          </p:nvSpPr>
          <p:spPr bwMode="auto">
            <a:xfrm>
              <a:off x="475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Why</a:t>
              </a:r>
            </a:p>
          </p:txBody>
        </p:sp>
        <p:grpSp>
          <p:nvGrpSpPr>
            <p:cNvPr id="29" name="Group 4195"/>
            <p:cNvGrpSpPr>
              <a:grpSpLocks/>
            </p:cNvGrpSpPr>
            <p:nvPr/>
          </p:nvGrpSpPr>
          <p:grpSpPr bwMode="auto">
            <a:xfrm>
              <a:off x="4818" y="2606"/>
              <a:ext cx="108" cy="116"/>
              <a:chOff x="902" y="803"/>
              <a:chExt cx="214" cy="280"/>
            </a:xfrm>
          </p:grpSpPr>
          <p:sp>
            <p:nvSpPr>
              <p:cNvPr id="736" name="Rectangle 4196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7" name="Line 4197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8" name="Line 4198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9" name="Line 4199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0" name="Line 4200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1" name="Line 4201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2" name="Line 4202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3" name="Line 4203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4" name="Line 4204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5" name="Line 4205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6" name="Line 4206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7" name="Line 4207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8" name="Line 4208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9" name="Line 4209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50" name="Line 4210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51" name="Line 4211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0" name="Rectangle 4212"/>
            <p:cNvSpPr>
              <a:spLocks noChangeArrowheads="1"/>
            </p:cNvSpPr>
            <p:nvPr/>
          </p:nvSpPr>
          <p:spPr bwMode="auto">
            <a:xfrm>
              <a:off x="475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1" name="Group 4213"/>
            <p:cNvGrpSpPr>
              <a:grpSpLocks/>
            </p:cNvGrpSpPr>
            <p:nvPr/>
          </p:nvGrpSpPr>
          <p:grpSpPr bwMode="auto">
            <a:xfrm>
              <a:off x="4815" y="2846"/>
              <a:ext cx="114" cy="116"/>
              <a:chOff x="4548" y="1186"/>
              <a:chExt cx="332" cy="332"/>
            </a:xfrm>
          </p:grpSpPr>
          <p:sp>
            <p:nvSpPr>
              <p:cNvPr id="709" name="Rectangle 4214"/>
              <p:cNvSpPr>
                <a:spLocks noChangeArrowheads="1"/>
              </p:cNvSpPr>
              <p:nvPr/>
            </p:nvSpPr>
            <p:spPr bwMode="auto">
              <a:xfrm>
                <a:off x="4686" y="1186"/>
                <a:ext cx="54" cy="42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0" name="Oval 4215"/>
              <p:cNvSpPr>
                <a:spLocks noChangeArrowheads="1"/>
              </p:cNvSpPr>
              <p:nvPr/>
            </p:nvSpPr>
            <p:spPr bwMode="auto">
              <a:xfrm>
                <a:off x="4617" y="1251"/>
                <a:ext cx="48" cy="51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1" name="Oval 4216"/>
              <p:cNvSpPr>
                <a:spLocks noChangeArrowheads="1"/>
              </p:cNvSpPr>
              <p:nvPr/>
            </p:nvSpPr>
            <p:spPr bwMode="auto">
              <a:xfrm>
                <a:off x="4690" y="1252"/>
                <a:ext cx="46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2" name="Oval 4217"/>
              <p:cNvSpPr>
                <a:spLocks noChangeArrowheads="1"/>
              </p:cNvSpPr>
              <p:nvPr/>
            </p:nvSpPr>
            <p:spPr bwMode="auto">
              <a:xfrm>
                <a:off x="4755" y="1252"/>
                <a:ext cx="46" cy="49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3" name="Rectangle 4218"/>
              <p:cNvSpPr>
                <a:spLocks noChangeArrowheads="1"/>
              </p:cNvSpPr>
              <p:nvPr/>
            </p:nvSpPr>
            <p:spPr bwMode="auto">
              <a:xfrm>
                <a:off x="4608" y="1327"/>
                <a:ext cx="54" cy="43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4" name="Rectangle 4219"/>
              <p:cNvSpPr>
                <a:spLocks noChangeArrowheads="1"/>
              </p:cNvSpPr>
              <p:nvPr/>
            </p:nvSpPr>
            <p:spPr bwMode="auto">
              <a:xfrm>
                <a:off x="4684" y="1328"/>
                <a:ext cx="53" cy="43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5" name="Rectangle 4220"/>
              <p:cNvSpPr>
                <a:spLocks noChangeArrowheads="1"/>
              </p:cNvSpPr>
              <p:nvPr/>
            </p:nvSpPr>
            <p:spPr bwMode="auto">
              <a:xfrm>
                <a:off x="4753" y="1329"/>
                <a:ext cx="53" cy="43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6" name="Oval 4221"/>
              <p:cNvSpPr>
                <a:spLocks noChangeArrowheads="1"/>
              </p:cNvSpPr>
              <p:nvPr/>
            </p:nvSpPr>
            <p:spPr bwMode="auto">
              <a:xfrm>
                <a:off x="4548" y="1403"/>
                <a:ext cx="46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7" name="Oval 4222"/>
              <p:cNvSpPr>
                <a:spLocks noChangeArrowheads="1"/>
              </p:cNvSpPr>
              <p:nvPr/>
            </p:nvSpPr>
            <p:spPr bwMode="auto">
              <a:xfrm>
                <a:off x="4607" y="1402"/>
                <a:ext cx="46" cy="49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8" name="Oval 4223"/>
              <p:cNvSpPr>
                <a:spLocks noChangeArrowheads="1"/>
              </p:cNvSpPr>
              <p:nvPr/>
            </p:nvSpPr>
            <p:spPr bwMode="auto">
              <a:xfrm>
                <a:off x="4663" y="1401"/>
                <a:ext cx="45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9" name="Oval 4224"/>
              <p:cNvSpPr>
                <a:spLocks noChangeArrowheads="1"/>
              </p:cNvSpPr>
              <p:nvPr/>
            </p:nvSpPr>
            <p:spPr bwMode="auto">
              <a:xfrm>
                <a:off x="4716" y="1406"/>
                <a:ext cx="46" cy="49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0" name="Oval 4225"/>
              <p:cNvSpPr>
                <a:spLocks noChangeArrowheads="1"/>
              </p:cNvSpPr>
              <p:nvPr/>
            </p:nvSpPr>
            <p:spPr bwMode="auto">
              <a:xfrm>
                <a:off x="4771" y="1404"/>
                <a:ext cx="46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1" name="Oval 4226"/>
              <p:cNvSpPr>
                <a:spLocks noChangeArrowheads="1"/>
              </p:cNvSpPr>
              <p:nvPr/>
            </p:nvSpPr>
            <p:spPr bwMode="auto">
              <a:xfrm>
                <a:off x="4826" y="1403"/>
                <a:ext cx="46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2" name="Rectangle 4227"/>
              <p:cNvSpPr>
                <a:spLocks noChangeArrowheads="1"/>
              </p:cNvSpPr>
              <p:nvPr/>
            </p:nvSpPr>
            <p:spPr bwMode="auto">
              <a:xfrm>
                <a:off x="4826" y="1476"/>
                <a:ext cx="54" cy="42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3" name="Freeform 4228"/>
              <p:cNvSpPr>
                <a:spLocks/>
              </p:cNvSpPr>
              <p:nvPr/>
            </p:nvSpPr>
            <p:spPr bwMode="auto">
              <a:xfrm>
                <a:off x="4643" y="1230"/>
                <a:ext cx="73" cy="19"/>
              </a:xfrm>
              <a:custGeom>
                <a:avLst/>
                <a:gdLst>
                  <a:gd name="T0" fmla="*/ 148 w 148"/>
                  <a:gd name="T1" fmla="*/ 0 h 38"/>
                  <a:gd name="T2" fmla="*/ 0 w 148"/>
                  <a:gd name="T3" fmla="*/ 34 h 38"/>
                  <a:gd name="T4" fmla="*/ 0 w 148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8" h="38">
                    <a:moveTo>
                      <a:pt x="148" y="0"/>
                    </a:moveTo>
                    <a:lnTo>
                      <a:pt x="0" y="34"/>
                    </a:lnTo>
                    <a:lnTo>
                      <a:pt x="0" y="3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4" name="Line 4229"/>
              <p:cNvSpPr>
                <a:spLocks noChangeShapeType="1"/>
              </p:cNvSpPr>
              <p:nvPr/>
            </p:nvSpPr>
            <p:spPr bwMode="auto">
              <a:xfrm>
                <a:off x="4712" y="1231"/>
                <a:ext cx="4" cy="1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5" name="Line 4230"/>
              <p:cNvSpPr>
                <a:spLocks noChangeShapeType="1"/>
              </p:cNvSpPr>
              <p:nvPr/>
            </p:nvSpPr>
            <p:spPr bwMode="auto">
              <a:xfrm>
                <a:off x="4712" y="1230"/>
                <a:ext cx="66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6" name="Line 4231"/>
              <p:cNvSpPr>
                <a:spLocks noChangeShapeType="1"/>
              </p:cNvSpPr>
              <p:nvPr/>
            </p:nvSpPr>
            <p:spPr bwMode="auto">
              <a:xfrm>
                <a:off x="4640" y="1304"/>
                <a:ext cx="1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" name="Line 4232"/>
              <p:cNvSpPr>
                <a:spLocks noChangeShapeType="1"/>
              </p:cNvSpPr>
              <p:nvPr/>
            </p:nvSpPr>
            <p:spPr bwMode="auto">
              <a:xfrm>
                <a:off x="4716" y="1304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" name="Line 4233"/>
              <p:cNvSpPr>
                <a:spLocks noChangeShapeType="1"/>
              </p:cNvSpPr>
              <p:nvPr/>
            </p:nvSpPr>
            <p:spPr bwMode="auto">
              <a:xfrm>
                <a:off x="4780" y="1304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" name="Line 4234"/>
              <p:cNvSpPr>
                <a:spLocks noChangeShapeType="1"/>
              </p:cNvSpPr>
              <p:nvPr/>
            </p:nvSpPr>
            <p:spPr bwMode="auto">
              <a:xfrm flipH="1">
                <a:off x="4572" y="1371"/>
                <a:ext cx="65" cy="2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0" name="Line 4235"/>
              <p:cNvSpPr>
                <a:spLocks noChangeShapeType="1"/>
              </p:cNvSpPr>
              <p:nvPr/>
            </p:nvSpPr>
            <p:spPr bwMode="auto">
              <a:xfrm flipH="1">
                <a:off x="4634" y="1372"/>
                <a:ext cx="2" cy="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1" name="Line 4236"/>
              <p:cNvSpPr>
                <a:spLocks noChangeShapeType="1"/>
              </p:cNvSpPr>
              <p:nvPr/>
            </p:nvSpPr>
            <p:spPr bwMode="auto">
              <a:xfrm flipH="1">
                <a:off x="4687" y="1372"/>
                <a:ext cx="26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2" name="Freeform 4237"/>
              <p:cNvSpPr>
                <a:spLocks/>
              </p:cNvSpPr>
              <p:nvPr/>
            </p:nvSpPr>
            <p:spPr bwMode="auto">
              <a:xfrm>
                <a:off x="4713" y="1372"/>
                <a:ext cx="28" cy="29"/>
              </a:xfrm>
              <a:custGeom>
                <a:avLst/>
                <a:gdLst>
                  <a:gd name="T0" fmla="*/ 0 w 55"/>
                  <a:gd name="T1" fmla="*/ 0 h 58"/>
                  <a:gd name="T2" fmla="*/ 55 w 55"/>
                  <a:gd name="T3" fmla="*/ 58 h 58"/>
                  <a:gd name="T4" fmla="*/ 55 w 55"/>
                  <a:gd name="T5" fmla="*/ 5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58">
                    <a:moveTo>
                      <a:pt x="0" y="0"/>
                    </a:moveTo>
                    <a:lnTo>
                      <a:pt x="55" y="58"/>
                    </a:lnTo>
                    <a:lnTo>
                      <a:pt x="55" y="5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3" name="Line 4238"/>
              <p:cNvSpPr>
                <a:spLocks noChangeShapeType="1"/>
              </p:cNvSpPr>
              <p:nvPr/>
            </p:nvSpPr>
            <p:spPr bwMode="auto">
              <a:xfrm>
                <a:off x="4782" y="1374"/>
                <a:ext cx="13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4" name="Line 4239"/>
              <p:cNvSpPr>
                <a:spLocks noChangeShapeType="1"/>
              </p:cNvSpPr>
              <p:nvPr/>
            </p:nvSpPr>
            <p:spPr bwMode="auto">
              <a:xfrm>
                <a:off x="4783" y="1374"/>
                <a:ext cx="68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5" name="Line 4240"/>
              <p:cNvSpPr>
                <a:spLocks noChangeShapeType="1"/>
              </p:cNvSpPr>
              <p:nvPr/>
            </p:nvSpPr>
            <p:spPr bwMode="auto">
              <a:xfrm>
                <a:off x="4852" y="1454"/>
                <a:ext cx="1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2" name="Rectangle 4241"/>
            <p:cNvSpPr>
              <a:spLocks noChangeArrowheads="1"/>
            </p:cNvSpPr>
            <p:nvPr/>
          </p:nvSpPr>
          <p:spPr bwMode="auto">
            <a:xfrm>
              <a:off x="475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3" name="Group 4242"/>
            <p:cNvGrpSpPr>
              <a:grpSpLocks/>
            </p:cNvGrpSpPr>
            <p:nvPr/>
          </p:nvGrpSpPr>
          <p:grpSpPr bwMode="auto">
            <a:xfrm>
              <a:off x="4818" y="3076"/>
              <a:ext cx="108" cy="135"/>
              <a:chOff x="4557" y="1824"/>
              <a:chExt cx="331" cy="332"/>
            </a:xfrm>
          </p:grpSpPr>
          <p:sp>
            <p:nvSpPr>
              <p:cNvPr id="682" name="Rectangle 4243"/>
              <p:cNvSpPr>
                <a:spLocks noChangeArrowheads="1"/>
              </p:cNvSpPr>
              <p:nvPr/>
            </p:nvSpPr>
            <p:spPr bwMode="auto">
              <a:xfrm>
                <a:off x="4694" y="1824"/>
                <a:ext cx="54" cy="4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3" name="Oval 4244"/>
              <p:cNvSpPr>
                <a:spLocks noChangeArrowheads="1"/>
              </p:cNvSpPr>
              <p:nvPr/>
            </p:nvSpPr>
            <p:spPr bwMode="auto">
              <a:xfrm>
                <a:off x="4625" y="1888"/>
                <a:ext cx="48" cy="52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Oval 4245"/>
              <p:cNvSpPr>
                <a:spLocks noChangeArrowheads="1"/>
              </p:cNvSpPr>
              <p:nvPr/>
            </p:nvSpPr>
            <p:spPr bwMode="auto">
              <a:xfrm>
                <a:off x="4699" y="1890"/>
                <a:ext cx="45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Oval 4246"/>
              <p:cNvSpPr>
                <a:spLocks noChangeArrowheads="1"/>
              </p:cNvSpPr>
              <p:nvPr/>
            </p:nvSpPr>
            <p:spPr bwMode="auto">
              <a:xfrm>
                <a:off x="4763" y="1890"/>
                <a:ext cx="46" cy="4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Rectangle 4247"/>
              <p:cNvSpPr>
                <a:spLocks noChangeArrowheads="1"/>
              </p:cNvSpPr>
              <p:nvPr/>
            </p:nvSpPr>
            <p:spPr bwMode="auto">
              <a:xfrm>
                <a:off x="4617" y="1965"/>
                <a:ext cx="53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Rectangle 4248"/>
              <p:cNvSpPr>
                <a:spLocks noChangeArrowheads="1"/>
              </p:cNvSpPr>
              <p:nvPr/>
            </p:nvSpPr>
            <p:spPr bwMode="auto">
              <a:xfrm>
                <a:off x="4692" y="1966"/>
                <a:ext cx="54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Rectangle 4249"/>
              <p:cNvSpPr>
                <a:spLocks noChangeArrowheads="1"/>
              </p:cNvSpPr>
              <p:nvPr/>
            </p:nvSpPr>
            <p:spPr bwMode="auto">
              <a:xfrm>
                <a:off x="4761" y="1967"/>
                <a:ext cx="53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9" name="Oval 4250"/>
              <p:cNvSpPr>
                <a:spLocks noChangeArrowheads="1"/>
              </p:cNvSpPr>
              <p:nvPr/>
            </p:nvSpPr>
            <p:spPr bwMode="auto">
              <a:xfrm>
                <a:off x="4557" y="2041"/>
                <a:ext cx="45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0" name="Oval 4251"/>
              <p:cNvSpPr>
                <a:spLocks noChangeArrowheads="1"/>
              </p:cNvSpPr>
              <p:nvPr/>
            </p:nvSpPr>
            <p:spPr bwMode="auto">
              <a:xfrm>
                <a:off x="4616" y="2040"/>
                <a:ext cx="45" cy="4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1" name="Oval 4252"/>
              <p:cNvSpPr>
                <a:spLocks noChangeArrowheads="1"/>
              </p:cNvSpPr>
              <p:nvPr/>
            </p:nvSpPr>
            <p:spPr bwMode="auto">
              <a:xfrm>
                <a:off x="4671" y="2039"/>
                <a:ext cx="45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2" name="Oval 4253"/>
              <p:cNvSpPr>
                <a:spLocks noChangeArrowheads="1"/>
              </p:cNvSpPr>
              <p:nvPr/>
            </p:nvSpPr>
            <p:spPr bwMode="auto">
              <a:xfrm>
                <a:off x="4725" y="2044"/>
                <a:ext cx="45" cy="4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3" name="Oval 4254"/>
              <p:cNvSpPr>
                <a:spLocks noChangeArrowheads="1"/>
              </p:cNvSpPr>
              <p:nvPr/>
            </p:nvSpPr>
            <p:spPr bwMode="auto">
              <a:xfrm>
                <a:off x="4779" y="2042"/>
                <a:ext cx="46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4" name="Oval 4255"/>
              <p:cNvSpPr>
                <a:spLocks noChangeArrowheads="1"/>
              </p:cNvSpPr>
              <p:nvPr/>
            </p:nvSpPr>
            <p:spPr bwMode="auto">
              <a:xfrm>
                <a:off x="4834" y="2041"/>
                <a:ext cx="46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5" name="Rectangle 4256"/>
              <p:cNvSpPr>
                <a:spLocks noChangeArrowheads="1"/>
              </p:cNvSpPr>
              <p:nvPr/>
            </p:nvSpPr>
            <p:spPr bwMode="auto">
              <a:xfrm>
                <a:off x="4834" y="2114"/>
                <a:ext cx="54" cy="4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6" name="Freeform 4257"/>
              <p:cNvSpPr>
                <a:spLocks/>
              </p:cNvSpPr>
              <p:nvPr/>
            </p:nvSpPr>
            <p:spPr bwMode="auto">
              <a:xfrm>
                <a:off x="4651" y="1868"/>
                <a:ext cx="74" cy="18"/>
              </a:xfrm>
              <a:custGeom>
                <a:avLst/>
                <a:gdLst>
                  <a:gd name="T0" fmla="*/ 147 w 147"/>
                  <a:gd name="T1" fmla="*/ 0 h 36"/>
                  <a:gd name="T2" fmla="*/ 0 w 147"/>
                  <a:gd name="T3" fmla="*/ 34 h 36"/>
                  <a:gd name="T4" fmla="*/ 0 w 147"/>
                  <a:gd name="T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7" h="36">
                    <a:moveTo>
                      <a:pt x="147" y="0"/>
                    </a:moveTo>
                    <a:lnTo>
                      <a:pt x="0" y="34"/>
                    </a:lnTo>
                    <a:lnTo>
                      <a:pt x="0" y="3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7" name="Line 4258"/>
              <p:cNvSpPr>
                <a:spLocks noChangeShapeType="1"/>
              </p:cNvSpPr>
              <p:nvPr/>
            </p:nvSpPr>
            <p:spPr bwMode="auto">
              <a:xfrm>
                <a:off x="4720" y="1869"/>
                <a:ext cx="5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8" name="Line 4259"/>
              <p:cNvSpPr>
                <a:spLocks noChangeShapeType="1"/>
              </p:cNvSpPr>
              <p:nvPr/>
            </p:nvSpPr>
            <p:spPr bwMode="auto">
              <a:xfrm>
                <a:off x="4720" y="1868"/>
                <a:ext cx="68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9" name="Line 4260"/>
              <p:cNvSpPr>
                <a:spLocks noChangeShapeType="1"/>
              </p:cNvSpPr>
              <p:nvPr/>
            </p:nvSpPr>
            <p:spPr bwMode="auto">
              <a:xfrm>
                <a:off x="4648" y="1942"/>
                <a:ext cx="1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0" name="Line 4261"/>
              <p:cNvSpPr>
                <a:spLocks noChangeShapeType="1"/>
              </p:cNvSpPr>
              <p:nvPr/>
            </p:nvSpPr>
            <p:spPr bwMode="auto">
              <a:xfrm>
                <a:off x="4725" y="1942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1" name="Line 4262"/>
              <p:cNvSpPr>
                <a:spLocks noChangeShapeType="1"/>
              </p:cNvSpPr>
              <p:nvPr/>
            </p:nvSpPr>
            <p:spPr bwMode="auto">
              <a:xfrm>
                <a:off x="4788" y="1940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2" name="Line 4263"/>
              <p:cNvSpPr>
                <a:spLocks noChangeShapeType="1"/>
              </p:cNvSpPr>
              <p:nvPr/>
            </p:nvSpPr>
            <p:spPr bwMode="auto">
              <a:xfrm flipH="1">
                <a:off x="4581" y="2008"/>
                <a:ext cx="65" cy="3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3" name="Line 4264"/>
              <p:cNvSpPr>
                <a:spLocks noChangeShapeType="1"/>
              </p:cNvSpPr>
              <p:nvPr/>
            </p:nvSpPr>
            <p:spPr bwMode="auto">
              <a:xfrm flipH="1">
                <a:off x="4642" y="2010"/>
                <a:ext cx="3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4" name="Line 4265"/>
              <p:cNvSpPr>
                <a:spLocks noChangeShapeType="1"/>
              </p:cNvSpPr>
              <p:nvPr/>
            </p:nvSpPr>
            <p:spPr bwMode="auto">
              <a:xfrm flipH="1">
                <a:off x="4696" y="2010"/>
                <a:ext cx="25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5" name="Freeform 4266"/>
              <p:cNvSpPr>
                <a:spLocks/>
              </p:cNvSpPr>
              <p:nvPr/>
            </p:nvSpPr>
            <p:spPr bwMode="auto">
              <a:xfrm>
                <a:off x="4721" y="2010"/>
                <a:ext cx="28" cy="30"/>
              </a:xfrm>
              <a:custGeom>
                <a:avLst/>
                <a:gdLst>
                  <a:gd name="T0" fmla="*/ 0 w 55"/>
                  <a:gd name="T1" fmla="*/ 0 h 61"/>
                  <a:gd name="T2" fmla="*/ 55 w 55"/>
                  <a:gd name="T3" fmla="*/ 61 h 61"/>
                  <a:gd name="T4" fmla="*/ 55 w 55"/>
                  <a:gd name="T5" fmla="*/ 5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61">
                    <a:moveTo>
                      <a:pt x="0" y="0"/>
                    </a:moveTo>
                    <a:lnTo>
                      <a:pt x="55" y="61"/>
                    </a:lnTo>
                    <a:lnTo>
                      <a:pt x="55" y="5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6" name="Line 4267"/>
              <p:cNvSpPr>
                <a:spLocks noChangeShapeType="1"/>
              </p:cNvSpPr>
              <p:nvPr/>
            </p:nvSpPr>
            <p:spPr bwMode="auto">
              <a:xfrm>
                <a:off x="4790" y="2012"/>
                <a:ext cx="14" cy="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7" name="Line 4268"/>
              <p:cNvSpPr>
                <a:spLocks noChangeShapeType="1"/>
              </p:cNvSpPr>
              <p:nvPr/>
            </p:nvSpPr>
            <p:spPr bwMode="auto">
              <a:xfrm>
                <a:off x="4791" y="2012"/>
                <a:ext cx="69" cy="2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8" name="Line 4269"/>
              <p:cNvSpPr>
                <a:spLocks noChangeShapeType="1"/>
              </p:cNvSpPr>
              <p:nvPr/>
            </p:nvSpPr>
            <p:spPr bwMode="auto">
              <a:xfrm>
                <a:off x="4860" y="2092"/>
                <a:ext cx="1" cy="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4" name="Rectangle 4270"/>
            <p:cNvSpPr>
              <a:spLocks noChangeArrowheads="1"/>
            </p:cNvSpPr>
            <p:nvPr/>
          </p:nvSpPr>
          <p:spPr bwMode="auto">
            <a:xfrm>
              <a:off x="475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" name="Group 4271"/>
            <p:cNvGrpSpPr>
              <a:grpSpLocks/>
            </p:cNvGrpSpPr>
            <p:nvPr/>
          </p:nvGrpSpPr>
          <p:grpSpPr bwMode="auto">
            <a:xfrm>
              <a:off x="4800" y="3319"/>
              <a:ext cx="144" cy="129"/>
              <a:chOff x="4543" y="2457"/>
              <a:chExt cx="331" cy="333"/>
            </a:xfrm>
          </p:grpSpPr>
          <p:sp>
            <p:nvSpPr>
              <p:cNvPr id="655" name="Rectangle 4272"/>
              <p:cNvSpPr>
                <a:spLocks noChangeArrowheads="1"/>
              </p:cNvSpPr>
              <p:nvPr/>
            </p:nvSpPr>
            <p:spPr bwMode="auto">
              <a:xfrm>
                <a:off x="4694" y="2457"/>
                <a:ext cx="54" cy="42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Oval 4273"/>
              <p:cNvSpPr>
                <a:spLocks noChangeArrowheads="1"/>
              </p:cNvSpPr>
              <p:nvPr/>
            </p:nvSpPr>
            <p:spPr bwMode="auto">
              <a:xfrm>
                <a:off x="4611" y="2522"/>
                <a:ext cx="48" cy="52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Oval 4274"/>
              <p:cNvSpPr>
                <a:spLocks noChangeArrowheads="1"/>
              </p:cNvSpPr>
              <p:nvPr/>
            </p:nvSpPr>
            <p:spPr bwMode="auto">
              <a:xfrm>
                <a:off x="4685" y="2524"/>
                <a:ext cx="45" cy="5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8" name="Oval 4275"/>
              <p:cNvSpPr>
                <a:spLocks noChangeArrowheads="1"/>
              </p:cNvSpPr>
              <p:nvPr/>
            </p:nvSpPr>
            <p:spPr bwMode="auto">
              <a:xfrm>
                <a:off x="4749" y="2524"/>
                <a:ext cx="46" cy="48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9" name="Rectangle 4276"/>
              <p:cNvSpPr>
                <a:spLocks noChangeArrowheads="1"/>
              </p:cNvSpPr>
              <p:nvPr/>
            </p:nvSpPr>
            <p:spPr bwMode="auto">
              <a:xfrm>
                <a:off x="4603" y="2599"/>
                <a:ext cx="53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0" name="Rectangle 4277"/>
              <p:cNvSpPr>
                <a:spLocks noChangeArrowheads="1"/>
              </p:cNvSpPr>
              <p:nvPr/>
            </p:nvSpPr>
            <p:spPr bwMode="auto">
              <a:xfrm>
                <a:off x="4678" y="2600"/>
                <a:ext cx="54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1" name="Rectangle 4278"/>
              <p:cNvSpPr>
                <a:spLocks noChangeArrowheads="1"/>
              </p:cNvSpPr>
              <p:nvPr/>
            </p:nvSpPr>
            <p:spPr bwMode="auto">
              <a:xfrm>
                <a:off x="4747" y="2601"/>
                <a:ext cx="53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2" name="Oval 4279"/>
              <p:cNvSpPr>
                <a:spLocks noChangeArrowheads="1"/>
              </p:cNvSpPr>
              <p:nvPr/>
            </p:nvSpPr>
            <p:spPr bwMode="auto">
              <a:xfrm>
                <a:off x="4543" y="2675"/>
                <a:ext cx="45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3" name="Oval 4280"/>
              <p:cNvSpPr>
                <a:spLocks noChangeArrowheads="1"/>
              </p:cNvSpPr>
              <p:nvPr/>
            </p:nvSpPr>
            <p:spPr bwMode="auto">
              <a:xfrm>
                <a:off x="4602" y="2674"/>
                <a:ext cx="45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4" name="Oval 4281"/>
              <p:cNvSpPr>
                <a:spLocks noChangeArrowheads="1"/>
              </p:cNvSpPr>
              <p:nvPr/>
            </p:nvSpPr>
            <p:spPr bwMode="auto">
              <a:xfrm>
                <a:off x="4657" y="2673"/>
                <a:ext cx="45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5" name="Oval 4282"/>
              <p:cNvSpPr>
                <a:spLocks noChangeArrowheads="1"/>
              </p:cNvSpPr>
              <p:nvPr/>
            </p:nvSpPr>
            <p:spPr bwMode="auto">
              <a:xfrm>
                <a:off x="4711" y="2677"/>
                <a:ext cx="45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6" name="Oval 4283"/>
              <p:cNvSpPr>
                <a:spLocks noChangeArrowheads="1"/>
              </p:cNvSpPr>
              <p:nvPr/>
            </p:nvSpPr>
            <p:spPr bwMode="auto">
              <a:xfrm>
                <a:off x="4765" y="2676"/>
                <a:ext cx="46" cy="5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7" name="Oval 4284"/>
              <p:cNvSpPr>
                <a:spLocks noChangeArrowheads="1"/>
              </p:cNvSpPr>
              <p:nvPr/>
            </p:nvSpPr>
            <p:spPr bwMode="auto">
              <a:xfrm>
                <a:off x="4820" y="2675"/>
                <a:ext cx="46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8" name="Rectangle 4285"/>
              <p:cNvSpPr>
                <a:spLocks noChangeArrowheads="1"/>
              </p:cNvSpPr>
              <p:nvPr/>
            </p:nvSpPr>
            <p:spPr bwMode="auto">
              <a:xfrm>
                <a:off x="4820" y="2747"/>
                <a:ext cx="54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9" name="Freeform 4286"/>
              <p:cNvSpPr>
                <a:spLocks/>
              </p:cNvSpPr>
              <p:nvPr/>
            </p:nvSpPr>
            <p:spPr bwMode="auto">
              <a:xfrm>
                <a:off x="4637" y="2501"/>
                <a:ext cx="74" cy="19"/>
              </a:xfrm>
              <a:custGeom>
                <a:avLst/>
                <a:gdLst>
                  <a:gd name="T0" fmla="*/ 147 w 147"/>
                  <a:gd name="T1" fmla="*/ 0 h 39"/>
                  <a:gd name="T2" fmla="*/ 0 w 147"/>
                  <a:gd name="T3" fmla="*/ 35 h 39"/>
                  <a:gd name="T4" fmla="*/ 0 w 147"/>
                  <a:gd name="T5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7" h="39">
                    <a:moveTo>
                      <a:pt x="147" y="0"/>
                    </a:moveTo>
                    <a:lnTo>
                      <a:pt x="0" y="35"/>
                    </a:lnTo>
                    <a:lnTo>
                      <a:pt x="0" y="3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0" name="Line 4287"/>
              <p:cNvSpPr>
                <a:spLocks noChangeShapeType="1"/>
              </p:cNvSpPr>
              <p:nvPr/>
            </p:nvSpPr>
            <p:spPr bwMode="auto">
              <a:xfrm>
                <a:off x="4706" y="2502"/>
                <a:ext cx="5" cy="1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1" name="Line 4288"/>
              <p:cNvSpPr>
                <a:spLocks noChangeShapeType="1"/>
              </p:cNvSpPr>
              <p:nvPr/>
            </p:nvSpPr>
            <p:spPr bwMode="auto">
              <a:xfrm>
                <a:off x="4706" y="2501"/>
                <a:ext cx="68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2" name="Line 4289"/>
              <p:cNvSpPr>
                <a:spLocks noChangeShapeType="1"/>
              </p:cNvSpPr>
              <p:nvPr/>
            </p:nvSpPr>
            <p:spPr bwMode="auto">
              <a:xfrm>
                <a:off x="4634" y="2575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3" name="Line 4290"/>
              <p:cNvSpPr>
                <a:spLocks noChangeShapeType="1"/>
              </p:cNvSpPr>
              <p:nvPr/>
            </p:nvSpPr>
            <p:spPr bwMode="auto">
              <a:xfrm>
                <a:off x="4711" y="2575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4" name="Line 4291"/>
              <p:cNvSpPr>
                <a:spLocks noChangeShapeType="1"/>
              </p:cNvSpPr>
              <p:nvPr/>
            </p:nvSpPr>
            <p:spPr bwMode="auto">
              <a:xfrm>
                <a:off x="4774" y="2574"/>
                <a:ext cx="1" cy="2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5" name="Line 4292"/>
              <p:cNvSpPr>
                <a:spLocks noChangeShapeType="1"/>
              </p:cNvSpPr>
              <p:nvPr/>
            </p:nvSpPr>
            <p:spPr bwMode="auto">
              <a:xfrm flipH="1">
                <a:off x="4567" y="2642"/>
                <a:ext cx="65" cy="3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" name="Line 4293"/>
              <p:cNvSpPr>
                <a:spLocks noChangeShapeType="1"/>
              </p:cNvSpPr>
              <p:nvPr/>
            </p:nvSpPr>
            <p:spPr bwMode="auto">
              <a:xfrm flipH="1">
                <a:off x="4628" y="2643"/>
                <a:ext cx="3" cy="2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" name="Line 4294"/>
              <p:cNvSpPr>
                <a:spLocks noChangeShapeType="1"/>
              </p:cNvSpPr>
              <p:nvPr/>
            </p:nvSpPr>
            <p:spPr bwMode="auto">
              <a:xfrm flipH="1">
                <a:off x="4682" y="2643"/>
                <a:ext cx="25" cy="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" name="Freeform 4295"/>
              <p:cNvSpPr>
                <a:spLocks/>
              </p:cNvSpPr>
              <p:nvPr/>
            </p:nvSpPr>
            <p:spPr bwMode="auto">
              <a:xfrm>
                <a:off x="4707" y="2643"/>
                <a:ext cx="28" cy="30"/>
              </a:xfrm>
              <a:custGeom>
                <a:avLst/>
                <a:gdLst>
                  <a:gd name="T0" fmla="*/ 0 w 55"/>
                  <a:gd name="T1" fmla="*/ 0 h 61"/>
                  <a:gd name="T2" fmla="*/ 55 w 55"/>
                  <a:gd name="T3" fmla="*/ 61 h 61"/>
                  <a:gd name="T4" fmla="*/ 55 w 55"/>
                  <a:gd name="T5" fmla="*/ 5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61">
                    <a:moveTo>
                      <a:pt x="0" y="0"/>
                    </a:moveTo>
                    <a:lnTo>
                      <a:pt x="55" y="61"/>
                    </a:lnTo>
                    <a:lnTo>
                      <a:pt x="55" y="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" name="Line 4296"/>
              <p:cNvSpPr>
                <a:spLocks noChangeShapeType="1"/>
              </p:cNvSpPr>
              <p:nvPr/>
            </p:nvSpPr>
            <p:spPr bwMode="auto">
              <a:xfrm>
                <a:off x="4776" y="2645"/>
                <a:ext cx="14" cy="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0" name="Line 4297"/>
              <p:cNvSpPr>
                <a:spLocks noChangeShapeType="1"/>
              </p:cNvSpPr>
              <p:nvPr/>
            </p:nvSpPr>
            <p:spPr bwMode="auto">
              <a:xfrm>
                <a:off x="4777" y="2645"/>
                <a:ext cx="69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1" name="Line 4298"/>
              <p:cNvSpPr>
                <a:spLocks noChangeShapeType="1"/>
              </p:cNvSpPr>
              <p:nvPr/>
            </p:nvSpPr>
            <p:spPr bwMode="auto">
              <a:xfrm>
                <a:off x="4846" y="2725"/>
                <a:ext cx="1" cy="1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6" name="Rectangle 4299"/>
            <p:cNvSpPr>
              <a:spLocks noChangeArrowheads="1"/>
            </p:cNvSpPr>
            <p:nvPr/>
          </p:nvSpPr>
          <p:spPr bwMode="auto">
            <a:xfrm>
              <a:off x="475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7" name="Group 4300"/>
            <p:cNvGrpSpPr>
              <a:grpSpLocks/>
            </p:cNvGrpSpPr>
            <p:nvPr/>
          </p:nvGrpSpPr>
          <p:grpSpPr bwMode="auto">
            <a:xfrm>
              <a:off x="4818" y="3566"/>
              <a:ext cx="108" cy="116"/>
              <a:chOff x="902" y="803"/>
              <a:chExt cx="214" cy="280"/>
            </a:xfrm>
          </p:grpSpPr>
          <p:sp>
            <p:nvSpPr>
              <p:cNvPr id="639" name="Rectangle 4301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0" name="Line 4302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1" name="Line 4303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2" name="Line 4304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3" name="Line 4305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4" name="Line 4306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5" name="Line 4307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6" name="Line 4308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7" name="Line 4309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8" name="Line 4310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9" name="Line 4311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0" name="Line 4312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1" name="Line 4313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2" name="Line 4314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Line 4315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Line 4316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8" name="Rectangle 4317"/>
            <p:cNvSpPr>
              <a:spLocks noChangeArrowheads="1"/>
            </p:cNvSpPr>
            <p:nvPr/>
          </p:nvSpPr>
          <p:spPr bwMode="auto">
            <a:xfrm>
              <a:off x="475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Rectangle 4318"/>
            <p:cNvSpPr>
              <a:spLocks noChangeArrowheads="1"/>
            </p:cNvSpPr>
            <p:nvPr/>
          </p:nvSpPr>
          <p:spPr bwMode="auto">
            <a:xfrm>
              <a:off x="475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AutoShape 4319"/>
            <p:cNvSpPr>
              <a:spLocks noChangeArrowheads="1"/>
            </p:cNvSpPr>
            <p:nvPr/>
          </p:nvSpPr>
          <p:spPr bwMode="auto">
            <a:xfrm>
              <a:off x="480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Rectangle 4320"/>
            <p:cNvSpPr>
              <a:spLocks noChangeArrowheads="1"/>
            </p:cNvSpPr>
            <p:nvPr/>
          </p:nvSpPr>
          <p:spPr bwMode="auto">
            <a:xfrm>
              <a:off x="427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Who</a:t>
              </a:r>
            </a:p>
          </p:txBody>
        </p:sp>
        <p:sp>
          <p:nvSpPr>
            <p:cNvPr id="42" name="Rectangle 4321"/>
            <p:cNvSpPr>
              <a:spLocks noChangeArrowheads="1"/>
            </p:cNvSpPr>
            <p:nvPr/>
          </p:nvSpPr>
          <p:spPr bwMode="auto">
            <a:xfrm>
              <a:off x="427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Who</a:t>
              </a:r>
            </a:p>
          </p:txBody>
        </p:sp>
        <p:grpSp>
          <p:nvGrpSpPr>
            <p:cNvPr id="43" name="Group 4322"/>
            <p:cNvGrpSpPr>
              <a:grpSpLocks/>
            </p:cNvGrpSpPr>
            <p:nvPr/>
          </p:nvGrpSpPr>
          <p:grpSpPr bwMode="auto">
            <a:xfrm>
              <a:off x="4338" y="2606"/>
              <a:ext cx="108" cy="116"/>
              <a:chOff x="902" y="803"/>
              <a:chExt cx="214" cy="280"/>
            </a:xfrm>
          </p:grpSpPr>
          <p:sp>
            <p:nvSpPr>
              <p:cNvPr id="623" name="Rectangle 4323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4" name="Line 4324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5" name="Line 4325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6" name="Line 4326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7" name="Line 4327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8" name="Line 4328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9" name="Line 4329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0" name="Line 4330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1" name="Line 4331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2" name="Line 4332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3" name="Line 4333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4" name="Line 4334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5" name="Line 4335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6" name="Line 4336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7" name="Line 4337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8" name="Line 4338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4" name="Rectangle 4339"/>
            <p:cNvSpPr>
              <a:spLocks noChangeArrowheads="1"/>
            </p:cNvSpPr>
            <p:nvPr/>
          </p:nvSpPr>
          <p:spPr bwMode="auto">
            <a:xfrm>
              <a:off x="427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5" name="Group 4340"/>
            <p:cNvGrpSpPr>
              <a:grpSpLocks/>
            </p:cNvGrpSpPr>
            <p:nvPr/>
          </p:nvGrpSpPr>
          <p:grpSpPr bwMode="auto">
            <a:xfrm>
              <a:off x="4308" y="2849"/>
              <a:ext cx="169" cy="109"/>
              <a:chOff x="2576" y="1643"/>
              <a:chExt cx="169" cy="109"/>
            </a:xfrm>
          </p:grpSpPr>
          <p:sp>
            <p:nvSpPr>
              <p:cNvPr id="575" name="Rectangle 4341"/>
              <p:cNvSpPr>
                <a:spLocks noChangeArrowheads="1"/>
              </p:cNvSpPr>
              <p:nvPr/>
            </p:nvSpPr>
            <p:spPr bwMode="auto">
              <a:xfrm>
                <a:off x="2644" y="1643"/>
                <a:ext cx="18" cy="20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6" name="Rectangle 4342"/>
              <p:cNvSpPr>
                <a:spLocks noChangeArrowheads="1"/>
              </p:cNvSpPr>
              <p:nvPr/>
            </p:nvSpPr>
            <p:spPr bwMode="auto">
              <a:xfrm>
                <a:off x="2610" y="1688"/>
                <a:ext cx="18" cy="19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7" name="Rectangle 4343"/>
              <p:cNvSpPr>
                <a:spLocks noChangeArrowheads="1"/>
              </p:cNvSpPr>
              <p:nvPr/>
            </p:nvSpPr>
            <p:spPr bwMode="auto">
              <a:xfrm>
                <a:off x="2576" y="1731"/>
                <a:ext cx="18" cy="21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8" name="Rectangle 4344"/>
              <p:cNvSpPr>
                <a:spLocks noChangeArrowheads="1"/>
              </p:cNvSpPr>
              <p:nvPr/>
            </p:nvSpPr>
            <p:spPr bwMode="auto">
              <a:xfrm>
                <a:off x="2639" y="1731"/>
                <a:ext cx="19" cy="19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9" name="Rectangle 4345"/>
              <p:cNvSpPr>
                <a:spLocks noChangeArrowheads="1"/>
              </p:cNvSpPr>
              <p:nvPr/>
            </p:nvSpPr>
            <p:spPr bwMode="auto">
              <a:xfrm>
                <a:off x="2726" y="1731"/>
                <a:ext cx="19" cy="21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0" name="Rectangle 4346"/>
              <p:cNvSpPr>
                <a:spLocks noChangeArrowheads="1"/>
              </p:cNvSpPr>
              <p:nvPr/>
            </p:nvSpPr>
            <p:spPr bwMode="auto">
              <a:xfrm>
                <a:off x="2688" y="1685"/>
                <a:ext cx="20" cy="19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1" name="Line 4347"/>
              <p:cNvSpPr>
                <a:spLocks noChangeShapeType="1"/>
              </p:cNvSpPr>
              <p:nvPr/>
            </p:nvSpPr>
            <p:spPr bwMode="auto">
              <a:xfrm>
                <a:off x="2597" y="1740"/>
                <a:ext cx="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2" name="Line 4348"/>
              <p:cNvSpPr>
                <a:spLocks noChangeShapeType="1"/>
              </p:cNvSpPr>
              <p:nvPr/>
            </p:nvSpPr>
            <p:spPr bwMode="auto">
              <a:xfrm>
                <a:off x="2603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3" name="Line 4349"/>
              <p:cNvSpPr>
                <a:spLocks noChangeShapeType="1"/>
              </p:cNvSpPr>
              <p:nvPr/>
            </p:nvSpPr>
            <p:spPr bwMode="auto">
              <a:xfrm>
                <a:off x="2608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4" name="Line 4350"/>
              <p:cNvSpPr>
                <a:spLocks noChangeShapeType="1"/>
              </p:cNvSpPr>
              <p:nvPr/>
            </p:nvSpPr>
            <p:spPr bwMode="auto">
              <a:xfrm>
                <a:off x="2613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5" name="Line 4351"/>
              <p:cNvSpPr>
                <a:spLocks noChangeShapeType="1"/>
              </p:cNvSpPr>
              <p:nvPr/>
            </p:nvSpPr>
            <p:spPr bwMode="auto">
              <a:xfrm>
                <a:off x="2618" y="1740"/>
                <a:ext cx="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6" name="Line 4352"/>
              <p:cNvSpPr>
                <a:spLocks noChangeShapeType="1"/>
              </p:cNvSpPr>
              <p:nvPr/>
            </p:nvSpPr>
            <p:spPr bwMode="auto">
              <a:xfrm>
                <a:off x="2623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7" name="Line 4353"/>
              <p:cNvSpPr>
                <a:spLocks noChangeShapeType="1"/>
              </p:cNvSpPr>
              <p:nvPr/>
            </p:nvSpPr>
            <p:spPr bwMode="auto">
              <a:xfrm>
                <a:off x="2629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8" name="Line 4354"/>
              <p:cNvSpPr>
                <a:spLocks noChangeShapeType="1"/>
              </p:cNvSpPr>
              <p:nvPr/>
            </p:nvSpPr>
            <p:spPr bwMode="auto">
              <a:xfrm>
                <a:off x="2633" y="1740"/>
                <a:ext cx="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9" name="Freeform 4355"/>
              <p:cNvSpPr>
                <a:spLocks/>
              </p:cNvSpPr>
              <p:nvPr/>
            </p:nvSpPr>
            <p:spPr bwMode="auto">
              <a:xfrm>
                <a:off x="2639" y="1740"/>
                <a:ext cx="0" cy="1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0" name="Line 4356"/>
              <p:cNvSpPr>
                <a:spLocks noChangeShapeType="1"/>
              </p:cNvSpPr>
              <p:nvPr/>
            </p:nvSpPr>
            <p:spPr bwMode="auto">
              <a:xfrm>
                <a:off x="2660" y="1741"/>
                <a:ext cx="2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1" name="Line 4357"/>
              <p:cNvSpPr>
                <a:spLocks noChangeShapeType="1"/>
              </p:cNvSpPr>
              <p:nvPr/>
            </p:nvSpPr>
            <p:spPr bwMode="auto">
              <a:xfrm>
                <a:off x="2666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2" name="Line 4358"/>
              <p:cNvSpPr>
                <a:spLocks noChangeShapeType="1"/>
              </p:cNvSpPr>
              <p:nvPr/>
            </p:nvSpPr>
            <p:spPr bwMode="auto">
              <a:xfrm>
                <a:off x="2671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3" name="Line 4359"/>
              <p:cNvSpPr>
                <a:spLocks noChangeShapeType="1"/>
              </p:cNvSpPr>
              <p:nvPr/>
            </p:nvSpPr>
            <p:spPr bwMode="auto">
              <a:xfrm>
                <a:off x="2676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4" name="Line 4360"/>
              <p:cNvSpPr>
                <a:spLocks noChangeShapeType="1"/>
              </p:cNvSpPr>
              <p:nvPr/>
            </p:nvSpPr>
            <p:spPr bwMode="auto">
              <a:xfrm>
                <a:off x="2681" y="1741"/>
                <a:ext cx="2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5" name="Line 4361"/>
              <p:cNvSpPr>
                <a:spLocks noChangeShapeType="1"/>
              </p:cNvSpPr>
              <p:nvPr/>
            </p:nvSpPr>
            <p:spPr bwMode="auto">
              <a:xfrm>
                <a:off x="2686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6" name="Line 4362"/>
              <p:cNvSpPr>
                <a:spLocks noChangeShapeType="1"/>
              </p:cNvSpPr>
              <p:nvPr/>
            </p:nvSpPr>
            <p:spPr bwMode="auto">
              <a:xfrm>
                <a:off x="2692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7" name="Line 4363"/>
              <p:cNvSpPr>
                <a:spLocks noChangeShapeType="1"/>
              </p:cNvSpPr>
              <p:nvPr/>
            </p:nvSpPr>
            <p:spPr bwMode="auto">
              <a:xfrm>
                <a:off x="2702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8" name="Line 4364"/>
              <p:cNvSpPr>
                <a:spLocks noChangeShapeType="1"/>
              </p:cNvSpPr>
              <p:nvPr/>
            </p:nvSpPr>
            <p:spPr bwMode="auto">
              <a:xfrm>
                <a:off x="2707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9" name="Line 4365"/>
              <p:cNvSpPr>
                <a:spLocks noChangeShapeType="1"/>
              </p:cNvSpPr>
              <p:nvPr/>
            </p:nvSpPr>
            <p:spPr bwMode="auto">
              <a:xfrm>
                <a:off x="2712" y="1741"/>
                <a:ext cx="2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0" name="Line 4366"/>
              <p:cNvSpPr>
                <a:spLocks noChangeShapeType="1"/>
              </p:cNvSpPr>
              <p:nvPr/>
            </p:nvSpPr>
            <p:spPr bwMode="auto">
              <a:xfrm>
                <a:off x="2717" y="1741"/>
                <a:ext cx="2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1" name="Line 4367"/>
              <p:cNvSpPr>
                <a:spLocks noChangeShapeType="1"/>
              </p:cNvSpPr>
              <p:nvPr/>
            </p:nvSpPr>
            <p:spPr bwMode="auto">
              <a:xfrm>
                <a:off x="2722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2" name="Line 4368"/>
              <p:cNvSpPr>
                <a:spLocks noChangeShapeType="1"/>
              </p:cNvSpPr>
              <p:nvPr/>
            </p:nvSpPr>
            <p:spPr bwMode="auto">
              <a:xfrm flipH="1">
                <a:off x="2693" y="1706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3" name="Line 4369"/>
              <p:cNvSpPr>
                <a:spLocks noChangeShapeType="1"/>
              </p:cNvSpPr>
              <p:nvPr/>
            </p:nvSpPr>
            <p:spPr bwMode="auto">
              <a:xfrm>
                <a:off x="2688" y="1710"/>
                <a:ext cx="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4" name="Line 4370"/>
              <p:cNvSpPr>
                <a:spLocks noChangeShapeType="1"/>
              </p:cNvSpPr>
              <p:nvPr/>
            </p:nvSpPr>
            <p:spPr bwMode="auto">
              <a:xfrm>
                <a:off x="2683" y="1713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5" name="Line 4371"/>
              <p:cNvSpPr>
                <a:spLocks noChangeShapeType="1"/>
              </p:cNvSpPr>
              <p:nvPr/>
            </p:nvSpPr>
            <p:spPr bwMode="auto">
              <a:xfrm flipH="1">
                <a:off x="2673" y="1716"/>
                <a:ext cx="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6" name="Line 4372"/>
              <p:cNvSpPr>
                <a:spLocks noChangeShapeType="1"/>
              </p:cNvSpPr>
              <p:nvPr/>
            </p:nvSpPr>
            <p:spPr bwMode="auto">
              <a:xfrm>
                <a:off x="2668" y="1720"/>
                <a:ext cx="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7" name="Line 4373"/>
              <p:cNvSpPr>
                <a:spLocks noChangeShapeType="1"/>
              </p:cNvSpPr>
              <p:nvPr/>
            </p:nvSpPr>
            <p:spPr bwMode="auto">
              <a:xfrm>
                <a:off x="2663" y="1723"/>
                <a:ext cx="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8" name="Freeform 4374"/>
              <p:cNvSpPr>
                <a:spLocks/>
              </p:cNvSpPr>
              <p:nvPr/>
            </p:nvSpPr>
            <p:spPr bwMode="auto">
              <a:xfrm flipV="1">
                <a:off x="2652" y="1727"/>
                <a:ext cx="4" cy="2"/>
              </a:xfrm>
              <a:custGeom>
                <a:avLst/>
                <a:gdLst>
                  <a:gd name="T0" fmla="*/ 18 w 18"/>
                  <a:gd name="T1" fmla="*/ 7 h 7"/>
                  <a:gd name="T2" fmla="*/ 6 w 18"/>
                  <a:gd name="T3" fmla="*/ 2 h 7"/>
                  <a:gd name="T4" fmla="*/ 0 w 18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7">
                    <a:moveTo>
                      <a:pt x="18" y="7"/>
                    </a:moveTo>
                    <a:lnTo>
                      <a:pt x="6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9" name="Line 4375"/>
              <p:cNvSpPr>
                <a:spLocks noChangeShapeType="1"/>
              </p:cNvSpPr>
              <p:nvPr/>
            </p:nvSpPr>
            <p:spPr bwMode="auto">
              <a:xfrm>
                <a:off x="2699" y="1706"/>
                <a:ext cx="4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0" name="Line 4376"/>
              <p:cNvSpPr>
                <a:spLocks noChangeShapeType="1"/>
              </p:cNvSpPr>
              <p:nvPr/>
            </p:nvSpPr>
            <p:spPr bwMode="auto">
              <a:xfrm>
                <a:off x="2708" y="1712"/>
                <a:ext cx="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1" name="Line 4377"/>
              <p:cNvSpPr>
                <a:spLocks noChangeShapeType="1"/>
              </p:cNvSpPr>
              <p:nvPr/>
            </p:nvSpPr>
            <p:spPr bwMode="auto">
              <a:xfrm>
                <a:off x="2714" y="1716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2" name="Line 4378"/>
              <p:cNvSpPr>
                <a:spLocks noChangeShapeType="1"/>
              </p:cNvSpPr>
              <p:nvPr/>
            </p:nvSpPr>
            <p:spPr bwMode="auto">
              <a:xfrm>
                <a:off x="2720" y="1720"/>
                <a:ext cx="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3" name="Line 4379"/>
              <p:cNvSpPr>
                <a:spLocks noChangeShapeType="1"/>
              </p:cNvSpPr>
              <p:nvPr/>
            </p:nvSpPr>
            <p:spPr bwMode="auto">
              <a:xfrm>
                <a:off x="2729" y="1727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4" name="Freeform 4380"/>
              <p:cNvSpPr>
                <a:spLocks/>
              </p:cNvSpPr>
              <p:nvPr/>
            </p:nvSpPr>
            <p:spPr bwMode="auto">
              <a:xfrm flipV="1">
                <a:off x="2735" y="1729"/>
                <a:ext cx="0" cy="1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0" y="1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5" name="Line 4381"/>
              <p:cNvSpPr>
                <a:spLocks noChangeShapeType="1"/>
              </p:cNvSpPr>
              <p:nvPr/>
            </p:nvSpPr>
            <p:spPr bwMode="auto">
              <a:xfrm>
                <a:off x="2620" y="1674"/>
                <a:ext cx="76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6" name="Line 4382"/>
              <p:cNvSpPr>
                <a:spLocks noChangeShapeType="1"/>
              </p:cNvSpPr>
              <p:nvPr/>
            </p:nvSpPr>
            <p:spPr bwMode="auto">
              <a:xfrm flipV="1">
                <a:off x="2654" y="1663"/>
                <a:ext cx="0" cy="1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7" name="Line 4383"/>
              <p:cNvSpPr>
                <a:spLocks noChangeShapeType="1"/>
              </p:cNvSpPr>
              <p:nvPr/>
            </p:nvSpPr>
            <p:spPr bwMode="auto">
              <a:xfrm>
                <a:off x="2620" y="1674"/>
                <a:ext cx="0" cy="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8" name="Line 4384"/>
              <p:cNvSpPr>
                <a:spLocks noChangeShapeType="1"/>
              </p:cNvSpPr>
              <p:nvPr/>
            </p:nvSpPr>
            <p:spPr bwMode="auto">
              <a:xfrm>
                <a:off x="2696" y="1674"/>
                <a:ext cx="1" cy="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9" name="Line 4385"/>
              <p:cNvSpPr>
                <a:spLocks noChangeShapeType="1"/>
              </p:cNvSpPr>
              <p:nvPr/>
            </p:nvSpPr>
            <p:spPr bwMode="auto">
              <a:xfrm>
                <a:off x="2585" y="1718"/>
                <a:ext cx="64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0" name="Line 4386"/>
              <p:cNvSpPr>
                <a:spLocks noChangeShapeType="1"/>
              </p:cNvSpPr>
              <p:nvPr/>
            </p:nvSpPr>
            <p:spPr bwMode="auto">
              <a:xfrm>
                <a:off x="2620" y="1708"/>
                <a:ext cx="1" cy="1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1" name="Line 4387"/>
              <p:cNvSpPr>
                <a:spLocks noChangeShapeType="1"/>
              </p:cNvSpPr>
              <p:nvPr/>
            </p:nvSpPr>
            <p:spPr bwMode="auto">
              <a:xfrm>
                <a:off x="2585" y="1718"/>
                <a:ext cx="1" cy="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2" name="Line 4388"/>
              <p:cNvSpPr>
                <a:spLocks noChangeShapeType="1"/>
              </p:cNvSpPr>
              <p:nvPr/>
            </p:nvSpPr>
            <p:spPr bwMode="auto">
              <a:xfrm>
                <a:off x="2649" y="1718"/>
                <a:ext cx="0" cy="1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6" name="Rectangle 4389"/>
            <p:cNvSpPr>
              <a:spLocks noChangeArrowheads="1"/>
            </p:cNvSpPr>
            <p:nvPr/>
          </p:nvSpPr>
          <p:spPr bwMode="auto">
            <a:xfrm>
              <a:off x="427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7" name="Group 4390"/>
            <p:cNvGrpSpPr>
              <a:grpSpLocks/>
            </p:cNvGrpSpPr>
            <p:nvPr/>
          </p:nvGrpSpPr>
          <p:grpSpPr bwMode="auto">
            <a:xfrm>
              <a:off x="4308" y="3090"/>
              <a:ext cx="169" cy="108"/>
              <a:chOff x="3011" y="1858"/>
              <a:chExt cx="497" cy="239"/>
            </a:xfrm>
          </p:grpSpPr>
          <p:sp>
            <p:nvSpPr>
              <p:cNvPr id="526" name="Rectangle 4391"/>
              <p:cNvSpPr>
                <a:spLocks noChangeArrowheads="1"/>
              </p:cNvSpPr>
              <p:nvPr/>
            </p:nvSpPr>
            <p:spPr bwMode="auto">
              <a:xfrm>
                <a:off x="3210" y="1858"/>
                <a:ext cx="54" cy="44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" name="Rectangle 4392"/>
              <p:cNvSpPr>
                <a:spLocks noChangeArrowheads="1"/>
              </p:cNvSpPr>
              <p:nvPr/>
            </p:nvSpPr>
            <p:spPr bwMode="auto">
              <a:xfrm>
                <a:off x="3111" y="1956"/>
                <a:ext cx="54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8" name="Rectangle 4393"/>
              <p:cNvSpPr>
                <a:spLocks noChangeArrowheads="1"/>
              </p:cNvSpPr>
              <p:nvPr/>
            </p:nvSpPr>
            <p:spPr bwMode="auto">
              <a:xfrm>
                <a:off x="3011" y="2054"/>
                <a:ext cx="55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" name="Rectangle 4394"/>
              <p:cNvSpPr>
                <a:spLocks noChangeArrowheads="1"/>
              </p:cNvSpPr>
              <p:nvPr/>
            </p:nvSpPr>
            <p:spPr bwMode="auto">
              <a:xfrm>
                <a:off x="3197" y="2051"/>
                <a:ext cx="55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" name="Rectangle 4395"/>
              <p:cNvSpPr>
                <a:spLocks noChangeArrowheads="1"/>
              </p:cNvSpPr>
              <p:nvPr/>
            </p:nvSpPr>
            <p:spPr bwMode="auto">
              <a:xfrm>
                <a:off x="3453" y="2054"/>
                <a:ext cx="55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" name="Rectangle 4396"/>
              <p:cNvSpPr>
                <a:spLocks noChangeArrowheads="1"/>
              </p:cNvSpPr>
              <p:nvPr/>
            </p:nvSpPr>
            <p:spPr bwMode="auto">
              <a:xfrm>
                <a:off x="3342" y="1950"/>
                <a:ext cx="55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" name="Line 4397"/>
              <p:cNvSpPr>
                <a:spLocks noChangeShapeType="1"/>
              </p:cNvSpPr>
              <p:nvPr/>
            </p:nvSpPr>
            <p:spPr bwMode="auto">
              <a:xfrm>
                <a:off x="3075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3" name="Line 4398"/>
              <p:cNvSpPr>
                <a:spLocks noChangeShapeType="1"/>
              </p:cNvSpPr>
              <p:nvPr/>
            </p:nvSpPr>
            <p:spPr bwMode="auto">
              <a:xfrm>
                <a:off x="3090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4" name="Line 4399"/>
              <p:cNvSpPr>
                <a:spLocks noChangeShapeType="1"/>
              </p:cNvSpPr>
              <p:nvPr/>
            </p:nvSpPr>
            <p:spPr bwMode="auto">
              <a:xfrm>
                <a:off x="3105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5" name="Line 4400"/>
              <p:cNvSpPr>
                <a:spLocks noChangeShapeType="1"/>
              </p:cNvSpPr>
              <p:nvPr/>
            </p:nvSpPr>
            <p:spPr bwMode="auto">
              <a:xfrm>
                <a:off x="3120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6" name="Line 4401"/>
              <p:cNvSpPr>
                <a:spLocks noChangeShapeType="1"/>
              </p:cNvSpPr>
              <p:nvPr/>
            </p:nvSpPr>
            <p:spPr bwMode="auto">
              <a:xfrm>
                <a:off x="3135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7" name="Line 4402"/>
              <p:cNvSpPr>
                <a:spLocks noChangeShapeType="1"/>
              </p:cNvSpPr>
              <p:nvPr/>
            </p:nvSpPr>
            <p:spPr bwMode="auto">
              <a:xfrm>
                <a:off x="3150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8" name="Line 4403"/>
              <p:cNvSpPr>
                <a:spLocks noChangeShapeType="1"/>
              </p:cNvSpPr>
              <p:nvPr/>
            </p:nvSpPr>
            <p:spPr bwMode="auto">
              <a:xfrm>
                <a:off x="3166" y="2073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9" name="Line 4404"/>
              <p:cNvSpPr>
                <a:spLocks noChangeShapeType="1"/>
              </p:cNvSpPr>
              <p:nvPr/>
            </p:nvSpPr>
            <p:spPr bwMode="auto">
              <a:xfrm>
                <a:off x="3181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0" name="Freeform 4405"/>
              <p:cNvSpPr>
                <a:spLocks/>
              </p:cNvSpPr>
              <p:nvPr/>
            </p:nvSpPr>
            <p:spPr bwMode="auto">
              <a:xfrm>
                <a:off x="3196" y="2073"/>
                <a:ext cx="1" cy="1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1" name="Line 4406"/>
              <p:cNvSpPr>
                <a:spLocks noChangeShapeType="1"/>
              </p:cNvSpPr>
              <p:nvPr/>
            </p:nvSpPr>
            <p:spPr bwMode="auto">
              <a:xfrm>
                <a:off x="3260" y="2074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2" name="Line 4407"/>
              <p:cNvSpPr>
                <a:spLocks noChangeShapeType="1"/>
              </p:cNvSpPr>
              <p:nvPr/>
            </p:nvSpPr>
            <p:spPr bwMode="auto">
              <a:xfrm>
                <a:off x="3275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3" name="Line 4408"/>
              <p:cNvSpPr>
                <a:spLocks noChangeShapeType="1"/>
              </p:cNvSpPr>
              <p:nvPr/>
            </p:nvSpPr>
            <p:spPr bwMode="auto">
              <a:xfrm>
                <a:off x="3290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4" name="Line 4409"/>
              <p:cNvSpPr>
                <a:spLocks noChangeShapeType="1"/>
              </p:cNvSpPr>
              <p:nvPr/>
            </p:nvSpPr>
            <p:spPr bwMode="auto">
              <a:xfrm>
                <a:off x="3305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5" name="Line 4410"/>
              <p:cNvSpPr>
                <a:spLocks noChangeShapeType="1"/>
              </p:cNvSpPr>
              <p:nvPr/>
            </p:nvSpPr>
            <p:spPr bwMode="auto">
              <a:xfrm>
                <a:off x="3320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6" name="Line 4411"/>
              <p:cNvSpPr>
                <a:spLocks noChangeShapeType="1"/>
              </p:cNvSpPr>
              <p:nvPr/>
            </p:nvSpPr>
            <p:spPr bwMode="auto">
              <a:xfrm>
                <a:off x="3335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7" name="Line 4412"/>
              <p:cNvSpPr>
                <a:spLocks noChangeShapeType="1"/>
              </p:cNvSpPr>
              <p:nvPr/>
            </p:nvSpPr>
            <p:spPr bwMode="auto">
              <a:xfrm>
                <a:off x="3351" y="2074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8" name="Line 4413"/>
              <p:cNvSpPr>
                <a:spLocks noChangeShapeType="1"/>
              </p:cNvSpPr>
              <p:nvPr/>
            </p:nvSpPr>
            <p:spPr bwMode="auto">
              <a:xfrm>
                <a:off x="3366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9" name="Line 4414"/>
              <p:cNvSpPr>
                <a:spLocks noChangeShapeType="1"/>
              </p:cNvSpPr>
              <p:nvPr/>
            </p:nvSpPr>
            <p:spPr bwMode="auto">
              <a:xfrm>
                <a:off x="3381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0" name="Line 4415"/>
              <p:cNvSpPr>
                <a:spLocks noChangeShapeType="1"/>
              </p:cNvSpPr>
              <p:nvPr/>
            </p:nvSpPr>
            <p:spPr bwMode="auto">
              <a:xfrm>
                <a:off x="3396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1" name="Line 4416"/>
              <p:cNvSpPr>
                <a:spLocks noChangeShapeType="1"/>
              </p:cNvSpPr>
              <p:nvPr/>
            </p:nvSpPr>
            <p:spPr bwMode="auto">
              <a:xfrm>
                <a:off x="3411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2" name="Line 4417"/>
              <p:cNvSpPr>
                <a:spLocks noChangeShapeType="1"/>
              </p:cNvSpPr>
              <p:nvPr/>
            </p:nvSpPr>
            <p:spPr bwMode="auto">
              <a:xfrm>
                <a:off x="3426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3" name="Line 4418"/>
              <p:cNvSpPr>
                <a:spLocks noChangeShapeType="1"/>
              </p:cNvSpPr>
              <p:nvPr/>
            </p:nvSpPr>
            <p:spPr bwMode="auto">
              <a:xfrm>
                <a:off x="3441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4" name="Line 4419"/>
              <p:cNvSpPr>
                <a:spLocks noChangeShapeType="1"/>
              </p:cNvSpPr>
              <p:nvPr/>
            </p:nvSpPr>
            <p:spPr bwMode="auto">
              <a:xfrm flipH="1">
                <a:off x="3356" y="1996"/>
                <a:ext cx="12" cy="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5" name="Line 4420"/>
              <p:cNvSpPr>
                <a:spLocks noChangeShapeType="1"/>
              </p:cNvSpPr>
              <p:nvPr/>
            </p:nvSpPr>
            <p:spPr bwMode="auto">
              <a:xfrm>
                <a:off x="3341" y="2006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6" name="Line 4421"/>
              <p:cNvSpPr>
                <a:spLocks noChangeShapeType="1"/>
              </p:cNvSpPr>
              <p:nvPr/>
            </p:nvSpPr>
            <p:spPr bwMode="auto">
              <a:xfrm>
                <a:off x="3326" y="2012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7" name="Line 4422"/>
              <p:cNvSpPr>
                <a:spLocks noChangeShapeType="1"/>
              </p:cNvSpPr>
              <p:nvPr/>
            </p:nvSpPr>
            <p:spPr bwMode="auto">
              <a:xfrm flipH="1">
                <a:off x="3296" y="2019"/>
                <a:ext cx="11" cy="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8" name="Line 4423"/>
              <p:cNvSpPr>
                <a:spLocks noChangeShapeType="1"/>
              </p:cNvSpPr>
              <p:nvPr/>
            </p:nvSpPr>
            <p:spPr bwMode="auto">
              <a:xfrm>
                <a:off x="3281" y="2029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9" name="Line 4424"/>
              <p:cNvSpPr>
                <a:spLocks noChangeShapeType="1"/>
              </p:cNvSpPr>
              <p:nvPr/>
            </p:nvSpPr>
            <p:spPr bwMode="auto">
              <a:xfrm>
                <a:off x="3265" y="2035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0" name="Freeform 4425"/>
              <p:cNvSpPr>
                <a:spLocks/>
              </p:cNvSpPr>
              <p:nvPr/>
            </p:nvSpPr>
            <p:spPr bwMode="auto">
              <a:xfrm flipV="1">
                <a:off x="3235" y="2042"/>
                <a:ext cx="11" cy="5"/>
              </a:xfrm>
              <a:custGeom>
                <a:avLst/>
                <a:gdLst>
                  <a:gd name="T0" fmla="*/ 18 w 18"/>
                  <a:gd name="T1" fmla="*/ 7 h 7"/>
                  <a:gd name="T2" fmla="*/ 6 w 18"/>
                  <a:gd name="T3" fmla="*/ 2 h 7"/>
                  <a:gd name="T4" fmla="*/ 0 w 18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7">
                    <a:moveTo>
                      <a:pt x="18" y="7"/>
                    </a:moveTo>
                    <a:lnTo>
                      <a:pt x="6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1" name="Line 4426"/>
              <p:cNvSpPr>
                <a:spLocks noChangeShapeType="1"/>
              </p:cNvSpPr>
              <p:nvPr/>
            </p:nvSpPr>
            <p:spPr bwMode="auto">
              <a:xfrm>
                <a:off x="3374" y="1996"/>
                <a:ext cx="11" cy="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2" name="Line 4427"/>
              <p:cNvSpPr>
                <a:spLocks noChangeShapeType="1"/>
              </p:cNvSpPr>
              <p:nvPr/>
            </p:nvSpPr>
            <p:spPr bwMode="auto">
              <a:xfrm>
                <a:off x="3400" y="201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3" name="Line 4428"/>
              <p:cNvSpPr>
                <a:spLocks noChangeShapeType="1"/>
              </p:cNvSpPr>
              <p:nvPr/>
            </p:nvSpPr>
            <p:spPr bwMode="auto">
              <a:xfrm>
                <a:off x="3416" y="2018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4" name="Line 4429"/>
              <p:cNvSpPr>
                <a:spLocks noChangeShapeType="1"/>
              </p:cNvSpPr>
              <p:nvPr/>
            </p:nvSpPr>
            <p:spPr bwMode="auto">
              <a:xfrm>
                <a:off x="3435" y="2027"/>
                <a:ext cx="11" cy="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5" name="Line 4430"/>
              <p:cNvSpPr>
                <a:spLocks noChangeShapeType="1"/>
              </p:cNvSpPr>
              <p:nvPr/>
            </p:nvSpPr>
            <p:spPr bwMode="auto">
              <a:xfrm>
                <a:off x="3461" y="2042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6" name="Freeform 4431"/>
              <p:cNvSpPr>
                <a:spLocks/>
              </p:cNvSpPr>
              <p:nvPr/>
            </p:nvSpPr>
            <p:spPr bwMode="auto">
              <a:xfrm flipV="1">
                <a:off x="3476" y="2049"/>
                <a:ext cx="1" cy="1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0" y="1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7" name="Line 4432"/>
              <p:cNvSpPr>
                <a:spLocks noChangeShapeType="1"/>
              </p:cNvSpPr>
              <p:nvPr/>
            </p:nvSpPr>
            <p:spPr bwMode="auto">
              <a:xfrm>
                <a:off x="3140" y="1925"/>
                <a:ext cx="22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8" name="Line 4433"/>
              <p:cNvSpPr>
                <a:spLocks noChangeShapeType="1"/>
              </p:cNvSpPr>
              <p:nvPr/>
            </p:nvSpPr>
            <p:spPr bwMode="auto">
              <a:xfrm flipV="1">
                <a:off x="3239" y="1901"/>
                <a:ext cx="1" cy="2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9" name="Line 4434"/>
              <p:cNvSpPr>
                <a:spLocks noChangeShapeType="1"/>
              </p:cNvSpPr>
              <p:nvPr/>
            </p:nvSpPr>
            <p:spPr bwMode="auto">
              <a:xfrm>
                <a:off x="3140" y="1925"/>
                <a:ext cx="1" cy="2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0" name="Line 4435"/>
              <p:cNvSpPr>
                <a:spLocks noChangeShapeType="1"/>
              </p:cNvSpPr>
              <p:nvPr/>
            </p:nvSpPr>
            <p:spPr bwMode="auto">
              <a:xfrm>
                <a:off x="3366" y="1925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1" name="Line 4436"/>
              <p:cNvSpPr>
                <a:spLocks noChangeShapeType="1"/>
              </p:cNvSpPr>
              <p:nvPr/>
            </p:nvSpPr>
            <p:spPr bwMode="auto">
              <a:xfrm>
                <a:off x="3039" y="2022"/>
                <a:ext cx="18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2" name="Line 4437"/>
              <p:cNvSpPr>
                <a:spLocks noChangeShapeType="1"/>
              </p:cNvSpPr>
              <p:nvPr/>
            </p:nvSpPr>
            <p:spPr bwMode="auto">
              <a:xfrm>
                <a:off x="3142" y="2001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3" name="Line 4438"/>
              <p:cNvSpPr>
                <a:spLocks noChangeShapeType="1"/>
              </p:cNvSpPr>
              <p:nvPr/>
            </p:nvSpPr>
            <p:spPr bwMode="auto">
              <a:xfrm>
                <a:off x="3039" y="2022"/>
                <a:ext cx="1" cy="2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4" name="Line 4439"/>
              <p:cNvSpPr>
                <a:spLocks noChangeShapeType="1"/>
              </p:cNvSpPr>
              <p:nvPr/>
            </p:nvSpPr>
            <p:spPr bwMode="auto">
              <a:xfrm>
                <a:off x="3227" y="2022"/>
                <a:ext cx="1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8" name="Rectangle 4440"/>
            <p:cNvSpPr>
              <a:spLocks noChangeArrowheads="1"/>
            </p:cNvSpPr>
            <p:nvPr/>
          </p:nvSpPr>
          <p:spPr bwMode="auto">
            <a:xfrm>
              <a:off x="427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9" name="Group 4441"/>
            <p:cNvGrpSpPr>
              <a:grpSpLocks/>
            </p:cNvGrpSpPr>
            <p:nvPr/>
          </p:nvGrpSpPr>
          <p:grpSpPr bwMode="auto">
            <a:xfrm>
              <a:off x="4308" y="3336"/>
              <a:ext cx="169" cy="96"/>
              <a:chOff x="3011" y="2468"/>
              <a:chExt cx="497" cy="239"/>
            </a:xfrm>
          </p:grpSpPr>
          <p:sp>
            <p:nvSpPr>
              <p:cNvPr id="478" name="Rectangle 4442"/>
              <p:cNvSpPr>
                <a:spLocks noChangeArrowheads="1"/>
              </p:cNvSpPr>
              <p:nvPr/>
            </p:nvSpPr>
            <p:spPr bwMode="auto">
              <a:xfrm>
                <a:off x="3210" y="2468"/>
                <a:ext cx="54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9" name="Rectangle 4443"/>
              <p:cNvSpPr>
                <a:spLocks noChangeArrowheads="1"/>
              </p:cNvSpPr>
              <p:nvPr/>
            </p:nvSpPr>
            <p:spPr bwMode="auto">
              <a:xfrm>
                <a:off x="3111" y="2566"/>
                <a:ext cx="54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0" name="Rectangle 4444"/>
              <p:cNvSpPr>
                <a:spLocks noChangeArrowheads="1"/>
              </p:cNvSpPr>
              <p:nvPr/>
            </p:nvSpPr>
            <p:spPr bwMode="auto">
              <a:xfrm>
                <a:off x="3011" y="2664"/>
                <a:ext cx="55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" name="Rectangle 4445"/>
              <p:cNvSpPr>
                <a:spLocks noChangeArrowheads="1"/>
              </p:cNvSpPr>
              <p:nvPr/>
            </p:nvSpPr>
            <p:spPr bwMode="auto">
              <a:xfrm>
                <a:off x="3197" y="2661"/>
                <a:ext cx="55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2" name="Rectangle 4446"/>
              <p:cNvSpPr>
                <a:spLocks noChangeArrowheads="1"/>
              </p:cNvSpPr>
              <p:nvPr/>
            </p:nvSpPr>
            <p:spPr bwMode="auto">
              <a:xfrm>
                <a:off x="3453" y="2664"/>
                <a:ext cx="55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3" name="Rectangle 4447"/>
              <p:cNvSpPr>
                <a:spLocks noChangeArrowheads="1"/>
              </p:cNvSpPr>
              <p:nvPr/>
            </p:nvSpPr>
            <p:spPr bwMode="auto">
              <a:xfrm>
                <a:off x="3342" y="2559"/>
                <a:ext cx="55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4" name="Line 4448"/>
              <p:cNvSpPr>
                <a:spLocks noChangeShapeType="1"/>
              </p:cNvSpPr>
              <p:nvPr/>
            </p:nvSpPr>
            <p:spPr bwMode="auto">
              <a:xfrm>
                <a:off x="3075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" name="Line 4449"/>
              <p:cNvSpPr>
                <a:spLocks noChangeShapeType="1"/>
              </p:cNvSpPr>
              <p:nvPr/>
            </p:nvSpPr>
            <p:spPr bwMode="auto">
              <a:xfrm>
                <a:off x="3091" y="2681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6" name="Line 4450"/>
              <p:cNvSpPr>
                <a:spLocks noChangeShapeType="1"/>
              </p:cNvSpPr>
              <p:nvPr/>
            </p:nvSpPr>
            <p:spPr bwMode="auto">
              <a:xfrm>
                <a:off x="3106" y="2681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" name="Line 4451"/>
              <p:cNvSpPr>
                <a:spLocks noChangeShapeType="1"/>
              </p:cNvSpPr>
              <p:nvPr/>
            </p:nvSpPr>
            <p:spPr bwMode="auto">
              <a:xfrm>
                <a:off x="3121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8" name="Line 4452"/>
              <p:cNvSpPr>
                <a:spLocks noChangeShapeType="1"/>
              </p:cNvSpPr>
              <p:nvPr/>
            </p:nvSpPr>
            <p:spPr bwMode="auto">
              <a:xfrm>
                <a:off x="3136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9" name="Line 4453"/>
              <p:cNvSpPr>
                <a:spLocks noChangeShapeType="1"/>
              </p:cNvSpPr>
              <p:nvPr/>
            </p:nvSpPr>
            <p:spPr bwMode="auto">
              <a:xfrm>
                <a:off x="3151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0" name="Line 4454"/>
              <p:cNvSpPr>
                <a:spLocks noChangeShapeType="1"/>
              </p:cNvSpPr>
              <p:nvPr/>
            </p:nvSpPr>
            <p:spPr bwMode="auto">
              <a:xfrm>
                <a:off x="3166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1" name="Line 4455"/>
              <p:cNvSpPr>
                <a:spLocks noChangeShapeType="1"/>
              </p:cNvSpPr>
              <p:nvPr/>
            </p:nvSpPr>
            <p:spPr bwMode="auto">
              <a:xfrm>
                <a:off x="3181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2" name="Line 4456"/>
              <p:cNvSpPr>
                <a:spLocks noChangeShapeType="1"/>
              </p:cNvSpPr>
              <p:nvPr/>
            </p:nvSpPr>
            <p:spPr bwMode="auto">
              <a:xfrm>
                <a:off x="3260" y="2683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3" name="Line 4457"/>
              <p:cNvSpPr>
                <a:spLocks noChangeShapeType="1"/>
              </p:cNvSpPr>
              <p:nvPr/>
            </p:nvSpPr>
            <p:spPr bwMode="auto">
              <a:xfrm>
                <a:off x="3275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4" name="Line 4458"/>
              <p:cNvSpPr>
                <a:spLocks noChangeShapeType="1"/>
              </p:cNvSpPr>
              <p:nvPr/>
            </p:nvSpPr>
            <p:spPr bwMode="auto">
              <a:xfrm>
                <a:off x="3290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5" name="Line 4459"/>
              <p:cNvSpPr>
                <a:spLocks noChangeShapeType="1"/>
              </p:cNvSpPr>
              <p:nvPr/>
            </p:nvSpPr>
            <p:spPr bwMode="auto">
              <a:xfrm>
                <a:off x="3305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6" name="Line 4460"/>
              <p:cNvSpPr>
                <a:spLocks noChangeShapeType="1"/>
              </p:cNvSpPr>
              <p:nvPr/>
            </p:nvSpPr>
            <p:spPr bwMode="auto">
              <a:xfrm>
                <a:off x="3320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7" name="Line 4461"/>
              <p:cNvSpPr>
                <a:spLocks noChangeShapeType="1"/>
              </p:cNvSpPr>
              <p:nvPr/>
            </p:nvSpPr>
            <p:spPr bwMode="auto">
              <a:xfrm>
                <a:off x="3335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8" name="Line 4462"/>
              <p:cNvSpPr>
                <a:spLocks noChangeShapeType="1"/>
              </p:cNvSpPr>
              <p:nvPr/>
            </p:nvSpPr>
            <p:spPr bwMode="auto">
              <a:xfrm>
                <a:off x="3351" y="2683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9" name="Line 4463"/>
              <p:cNvSpPr>
                <a:spLocks noChangeShapeType="1"/>
              </p:cNvSpPr>
              <p:nvPr/>
            </p:nvSpPr>
            <p:spPr bwMode="auto">
              <a:xfrm>
                <a:off x="3366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0" name="Line 4464"/>
              <p:cNvSpPr>
                <a:spLocks noChangeShapeType="1"/>
              </p:cNvSpPr>
              <p:nvPr/>
            </p:nvSpPr>
            <p:spPr bwMode="auto">
              <a:xfrm>
                <a:off x="3381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1" name="Line 4465"/>
              <p:cNvSpPr>
                <a:spLocks noChangeShapeType="1"/>
              </p:cNvSpPr>
              <p:nvPr/>
            </p:nvSpPr>
            <p:spPr bwMode="auto">
              <a:xfrm>
                <a:off x="3396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2" name="Line 4466"/>
              <p:cNvSpPr>
                <a:spLocks noChangeShapeType="1"/>
              </p:cNvSpPr>
              <p:nvPr/>
            </p:nvSpPr>
            <p:spPr bwMode="auto">
              <a:xfrm>
                <a:off x="3411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3" name="Line 4467"/>
              <p:cNvSpPr>
                <a:spLocks noChangeShapeType="1"/>
              </p:cNvSpPr>
              <p:nvPr/>
            </p:nvSpPr>
            <p:spPr bwMode="auto">
              <a:xfrm>
                <a:off x="3426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4" name="Line 4468"/>
              <p:cNvSpPr>
                <a:spLocks noChangeShapeType="1"/>
              </p:cNvSpPr>
              <p:nvPr/>
            </p:nvSpPr>
            <p:spPr bwMode="auto">
              <a:xfrm>
                <a:off x="3441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5" name="Line 4469"/>
              <p:cNvSpPr>
                <a:spLocks noChangeShapeType="1"/>
              </p:cNvSpPr>
              <p:nvPr/>
            </p:nvSpPr>
            <p:spPr bwMode="auto">
              <a:xfrm flipH="1">
                <a:off x="3356" y="2606"/>
                <a:ext cx="12" cy="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6" name="Line 4470"/>
              <p:cNvSpPr>
                <a:spLocks noChangeShapeType="1"/>
              </p:cNvSpPr>
              <p:nvPr/>
            </p:nvSpPr>
            <p:spPr bwMode="auto">
              <a:xfrm>
                <a:off x="3341" y="2616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7" name="Line 4471"/>
              <p:cNvSpPr>
                <a:spLocks noChangeShapeType="1"/>
              </p:cNvSpPr>
              <p:nvPr/>
            </p:nvSpPr>
            <p:spPr bwMode="auto">
              <a:xfrm>
                <a:off x="3326" y="2622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8" name="Line 4472"/>
              <p:cNvSpPr>
                <a:spLocks noChangeShapeType="1"/>
              </p:cNvSpPr>
              <p:nvPr/>
            </p:nvSpPr>
            <p:spPr bwMode="auto">
              <a:xfrm flipH="1">
                <a:off x="3296" y="2629"/>
                <a:ext cx="11" cy="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9" name="Line 4473"/>
              <p:cNvSpPr>
                <a:spLocks noChangeShapeType="1"/>
              </p:cNvSpPr>
              <p:nvPr/>
            </p:nvSpPr>
            <p:spPr bwMode="auto">
              <a:xfrm>
                <a:off x="3281" y="2639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0" name="Line 4474"/>
              <p:cNvSpPr>
                <a:spLocks noChangeShapeType="1"/>
              </p:cNvSpPr>
              <p:nvPr/>
            </p:nvSpPr>
            <p:spPr bwMode="auto">
              <a:xfrm>
                <a:off x="3265" y="2645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1" name="Freeform 4475"/>
              <p:cNvSpPr>
                <a:spLocks/>
              </p:cNvSpPr>
              <p:nvPr/>
            </p:nvSpPr>
            <p:spPr bwMode="auto">
              <a:xfrm flipV="1">
                <a:off x="3236" y="2652"/>
                <a:ext cx="10" cy="4"/>
              </a:xfrm>
              <a:custGeom>
                <a:avLst/>
                <a:gdLst>
                  <a:gd name="T0" fmla="*/ 17 w 17"/>
                  <a:gd name="T1" fmla="*/ 6 h 6"/>
                  <a:gd name="T2" fmla="*/ 5 w 17"/>
                  <a:gd name="T3" fmla="*/ 2 h 6"/>
                  <a:gd name="T4" fmla="*/ 0 w 17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5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2" name="Line 4476"/>
              <p:cNvSpPr>
                <a:spLocks noChangeShapeType="1"/>
              </p:cNvSpPr>
              <p:nvPr/>
            </p:nvSpPr>
            <p:spPr bwMode="auto">
              <a:xfrm>
                <a:off x="3374" y="2606"/>
                <a:ext cx="11" cy="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3" name="Line 4477"/>
              <p:cNvSpPr>
                <a:spLocks noChangeShapeType="1"/>
              </p:cNvSpPr>
              <p:nvPr/>
            </p:nvSpPr>
            <p:spPr bwMode="auto">
              <a:xfrm>
                <a:off x="3400" y="2619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4" name="Line 4478"/>
              <p:cNvSpPr>
                <a:spLocks noChangeShapeType="1"/>
              </p:cNvSpPr>
              <p:nvPr/>
            </p:nvSpPr>
            <p:spPr bwMode="auto">
              <a:xfrm>
                <a:off x="3416" y="2627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5" name="Line 4479"/>
              <p:cNvSpPr>
                <a:spLocks noChangeShapeType="1"/>
              </p:cNvSpPr>
              <p:nvPr/>
            </p:nvSpPr>
            <p:spPr bwMode="auto">
              <a:xfrm>
                <a:off x="3435" y="2637"/>
                <a:ext cx="11" cy="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6" name="Line 4480"/>
              <p:cNvSpPr>
                <a:spLocks noChangeShapeType="1"/>
              </p:cNvSpPr>
              <p:nvPr/>
            </p:nvSpPr>
            <p:spPr bwMode="auto">
              <a:xfrm>
                <a:off x="3461" y="265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7" name="Freeform 4481"/>
              <p:cNvSpPr>
                <a:spLocks/>
              </p:cNvSpPr>
              <p:nvPr/>
            </p:nvSpPr>
            <p:spPr bwMode="auto">
              <a:xfrm flipV="1">
                <a:off x="3476" y="2658"/>
                <a:ext cx="3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8" name="Line 4482"/>
              <p:cNvSpPr>
                <a:spLocks noChangeShapeType="1"/>
              </p:cNvSpPr>
              <p:nvPr/>
            </p:nvSpPr>
            <p:spPr bwMode="auto">
              <a:xfrm>
                <a:off x="3140" y="2535"/>
                <a:ext cx="2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9" name="Line 4483"/>
              <p:cNvSpPr>
                <a:spLocks noChangeShapeType="1"/>
              </p:cNvSpPr>
              <p:nvPr/>
            </p:nvSpPr>
            <p:spPr bwMode="auto">
              <a:xfrm flipV="1">
                <a:off x="3240" y="2510"/>
                <a:ext cx="1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0" name="Line 4484"/>
              <p:cNvSpPr>
                <a:spLocks noChangeShapeType="1"/>
              </p:cNvSpPr>
              <p:nvPr/>
            </p:nvSpPr>
            <p:spPr bwMode="auto">
              <a:xfrm>
                <a:off x="3140" y="2535"/>
                <a:ext cx="1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" name="Line 4485"/>
              <p:cNvSpPr>
                <a:spLocks noChangeShapeType="1"/>
              </p:cNvSpPr>
              <p:nvPr/>
            </p:nvSpPr>
            <p:spPr bwMode="auto">
              <a:xfrm>
                <a:off x="3367" y="2535"/>
                <a:ext cx="1" cy="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" name="Line 4486"/>
              <p:cNvSpPr>
                <a:spLocks noChangeShapeType="1"/>
              </p:cNvSpPr>
              <p:nvPr/>
            </p:nvSpPr>
            <p:spPr bwMode="auto">
              <a:xfrm>
                <a:off x="3039" y="2631"/>
                <a:ext cx="18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" name="Line 4487"/>
              <p:cNvSpPr>
                <a:spLocks noChangeShapeType="1"/>
              </p:cNvSpPr>
              <p:nvPr/>
            </p:nvSpPr>
            <p:spPr bwMode="auto">
              <a:xfrm>
                <a:off x="3142" y="2610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4" name="Line 4488"/>
              <p:cNvSpPr>
                <a:spLocks noChangeShapeType="1"/>
              </p:cNvSpPr>
              <p:nvPr/>
            </p:nvSpPr>
            <p:spPr bwMode="auto">
              <a:xfrm>
                <a:off x="3039" y="2631"/>
                <a:ext cx="1" cy="2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" name="Line 4489"/>
              <p:cNvSpPr>
                <a:spLocks noChangeShapeType="1"/>
              </p:cNvSpPr>
              <p:nvPr/>
            </p:nvSpPr>
            <p:spPr bwMode="auto">
              <a:xfrm>
                <a:off x="3227" y="2631"/>
                <a:ext cx="1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" name="Rectangle 4490"/>
            <p:cNvSpPr>
              <a:spLocks noChangeArrowheads="1"/>
            </p:cNvSpPr>
            <p:nvPr/>
          </p:nvSpPr>
          <p:spPr bwMode="auto">
            <a:xfrm>
              <a:off x="427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1" name="Group 4491"/>
            <p:cNvGrpSpPr>
              <a:grpSpLocks/>
            </p:cNvGrpSpPr>
            <p:nvPr/>
          </p:nvGrpSpPr>
          <p:grpSpPr bwMode="auto">
            <a:xfrm>
              <a:off x="4338" y="3566"/>
              <a:ext cx="108" cy="116"/>
              <a:chOff x="902" y="803"/>
              <a:chExt cx="214" cy="280"/>
            </a:xfrm>
          </p:grpSpPr>
          <p:sp>
            <p:nvSpPr>
              <p:cNvPr id="462" name="Rectangle 4492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3" name="Line 4493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4" name="Line 4494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5" name="Line 4495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" name="Line 4496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7" name="Line 4497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8" name="Line 4498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9" name="Line 4499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0" name="Line 4500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1" name="Line 4501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2" name="Line 4502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3" name="Line 4503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4" name="Line 4504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5" name="Line 4505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6" name="Line 4506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7" name="Line 4507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2" name="Rectangle 4508"/>
            <p:cNvSpPr>
              <a:spLocks noChangeArrowheads="1"/>
            </p:cNvSpPr>
            <p:nvPr/>
          </p:nvSpPr>
          <p:spPr bwMode="auto">
            <a:xfrm>
              <a:off x="427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Rectangle 4509"/>
            <p:cNvSpPr>
              <a:spLocks noChangeArrowheads="1"/>
            </p:cNvSpPr>
            <p:nvPr/>
          </p:nvSpPr>
          <p:spPr bwMode="auto">
            <a:xfrm>
              <a:off x="427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AutoShape 4510"/>
            <p:cNvSpPr>
              <a:spLocks noChangeArrowheads="1"/>
            </p:cNvSpPr>
            <p:nvPr/>
          </p:nvSpPr>
          <p:spPr bwMode="auto">
            <a:xfrm>
              <a:off x="432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Rectangle 4511"/>
            <p:cNvSpPr>
              <a:spLocks noChangeArrowheads="1"/>
            </p:cNvSpPr>
            <p:nvPr/>
          </p:nvSpPr>
          <p:spPr bwMode="auto">
            <a:xfrm>
              <a:off x="451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When</a:t>
              </a:r>
            </a:p>
          </p:txBody>
        </p:sp>
        <p:sp>
          <p:nvSpPr>
            <p:cNvPr id="56" name="Rectangle 4512"/>
            <p:cNvSpPr>
              <a:spLocks noChangeArrowheads="1"/>
            </p:cNvSpPr>
            <p:nvPr/>
          </p:nvSpPr>
          <p:spPr bwMode="auto">
            <a:xfrm>
              <a:off x="451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When</a:t>
              </a:r>
            </a:p>
          </p:txBody>
        </p:sp>
        <p:grpSp>
          <p:nvGrpSpPr>
            <p:cNvPr id="57" name="Group 4513"/>
            <p:cNvGrpSpPr>
              <a:grpSpLocks/>
            </p:cNvGrpSpPr>
            <p:nvPr/>
          </p:nvGrpSpPr>
          <p:grpSpPr bwMode="auto">
            <a:xfrm>
              <a:off x="4578" y="2606"/>
              <a:ext cx="108" cy="116"/>
              <a:chOff x="902" y="803"/>
              <a:chExt cx="214" cy="280"/>
            </a:xfrm>
          </p:grpSpPr>
          <p:sp>
            <p:nvSpPr>
              <p:cNvPr id="446" name="Rectangle 4514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7" name="Line 4515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8" name="Line 4516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9" name="Line 4517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0" name="Line 4518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1" name="Line 4519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2" name="Line 4520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3" name="Line 4521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4" name="Line 4522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5" name="Line 4523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6" name="Line 4524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7" name="Line 4525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8" name="Line 4526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9" name="Line 4527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0" name="Line 4528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1" name="Line 4529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8" name="Rectangle 4530"/>
            <p:cNvSpPr>
              <a:spLocks noChangeArrowheads="1"/>
            </p:cNvSpPr>
            <p:nvPr/>
          </p:nvSpPr>
          <p:spPr bwMode="auto">
            <a:xfrm>
              <a:off x="451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9" name="Group 4531"/>
            <p:cNvGrpSpPr>
              <a:grpSpLocks/>
            </p:cNvGrpSpPr>
            <p:nvPr/>
          </p:nvGrpSpPr>
          <p:grpSpPr bwMode="auto">
            <a:xfrm>
              <a:off x="4551" y="2836"/>
              <a:ext cx="162" cy="136"/>
              <a:chOff x="3758" y="1186"/>
              <a:chExt cx="462" cy="336"/>
            </a:xfrm>
          </p:grpSpPr>
          <p:sp>
            <p:nvSpPr>
              <p:cNvPr id="418" name="Freeform 4532"/>
              <p:cNvSpPr>
                <a:spLocks/>
              </p:cNvSpPr>
              <p:nvPr/>
            </p:nvSpPr>
            <p:spPr bwMode="auto">
              <a:xfrm>
                <a:off x="3760" y="1186"/>
                <a:ext cx="147" cy="26"/>
              </a:xfrm>
              <a:custGeom>
                <a:avLst/>
                <a:gdLst>
                  <a:gd name="T0" fmla="*/ 0 w 295"/>
                  <a:gd name="T1" fmla="*/ 53 h 53"/>
                  <a:gd name="T2" fmla="*/ 71 w 295"/>
                  <a:gd name="T3" fmla="*/ 14 h 53"/>
                  <a:gd name="T4" fmla="*/ 147 w 295"/>
                  <a:gd name="T5" fmla="*/ 0 h 53"/>
                  <a:gd name="T6" fmla="*/ 165 w 295"/>
                  <a:gd name="T7" fmla="*/ 0 h 53"/>
                  <a:gd name="T8" fmla="*/ 184 w 295"/>
                  <a:gd name="T9" fmla="*/ 1 h 53"/>
                  <a:gd name="T10" fmla="*/ 222 w 295"/>
                  <a:gd name="T11" fmla="*/ 11 h 53"/>
                  <a:gd name="T12" fmla="*/ 295 w 295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53">
                    <a:moveTo>
                      <a:pt x="0" y="53"/>
                    </a:moveTo>
                    <a:lnTo>
                      <a:pt x="71" y="14"/>
                    </a:lnTo>
                    <a:lnTo>
                      <a:pt x="147" y="0"/>
                    </a:lnTo>
                    <a:lnTo>
                      <a:pt x="165" y="0"/>
                    </a:lnTo>
                    <a:lnTo>
                      <a:pt x="184" y="1"/>
                    </a:lnTo>
                    <a:lnTo>
                      <a:pt x="222" y="11"/>
                    </a:lnTo>
                    <a:lnTo>
                      <a:pt x="295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9" name="Freeform 4533"/>
              <p:cNvSpPr>
                <a:spLocks/>
              </p:cNvSpPr>
              <p:nvPr/>
            </p:nvSpPr>
            <p:spPr bwMode="auto">
              <a:xfrm>
                <a:off x="3907" y="1211"/>
                <a:ext cx="148" cy="27"/>
              </a:xfrm>
              <a:custGeom>
                <a:avLst/>
                <a:gdLst>
                  <a:gd name="T0" fmla="*/ 296 w 296"/>
                  <a:gd name="T1" fmla="*/ 0 h 53"/>
                  <a:gd name="T2" fmla="*/ 225 w 296"/>
                  <a:gd name="T3" fmla="*/ 39 h 53"/>
                  <a:gd name="T4" fmla="*/ 149 w 296"/>
                  <a:gd name="T5" fmla="*/ 53 h 53"/>
                  <a:gd name="T6" fmla="*/ 74 w 296"/>
                  <a:gd name="T7" fmla="*/ 41 h 53"/>
                  <a:gd name="T8" fmla="*/ 0 w 296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53">
                    <a:moveTo>
                      <a:pt x="296" y="0"/>
                    </a:moveTo>
                    <a:lnTo>
                      <a:pt x="225" y="39"/>
                    </a:lnTo>
                    <a:lnTo>
                      <a:pt x="149" y="53"/>
                    </a:lnTo>
                    <a:lnTo>
                      <a:pt x="74" y="41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0" name="Line 4534"/>
              <p:cNvSpPr>
                <a:spLocks noChangeShapeType="1"/>
              </p:cNvSpPr>
              <p:nvPr/>
            </p:nvSpPr>
            <p:spPr bwMode="auto">
              <a:xfrm>
                <a:off x="3761" y="1208"/>
                <a:ext cx="29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1" name="Freeform 4535"/>
              <p:cNvSpPr>
                <a:spLocks/>
              </p:cNvSpPr>
              <p:nvPr/>
            </p:nvSpPr>
            <p:spPr bwMode="auto">
              <a:xfrm>
                <a:off x="4107" y="1186"/>
                <a:ext cx="111" cy="31"/>
              </a:xfrm>
              <a:custGeom>
                <a:avLst/>
                <a:gdLst>
                  <a:gd name="T0" fmla="*/ 222 w 222"/>
                  <a:gd name="T1" fmla="*/ 5 h 61"/>
                  <a:gd name="T2" fmla="*/ 209 w 222"/>
                  <a:gd name="T3" fmla="*/ 3 h 61"/>
                  <a:gd name="T4" fmla="*/ 197 w 222"/>
                  <a:gd name="T5" fmla="*/ 1 h 61"/>
                  <a:gd name="T6" fmla="*/ 183 w 222"/>
                  <a:gd name="T7" fmla="*/ 0 h 61"/>
                  <a:gd name="T8" fmla="*/ 170 w 222"/>
                  <a:gd name="T9" fmla="*/ 0 h 61"/>
                  <a:gd name="T10" fmla="*/ 157 w 222"/>
                  <a:gd name="T11" fmla="*/ 0 h 61"/>
                  <a:gd name="T12" fmla="*/ 142 w 222"/>
                  <a:gd name="T13" fmla="*/ 3 h 61"/>
                  <a:gd name="T14" fmla="*/ 131 w 222"/>
                  <a:gd name="T15" fmla="*/ 4 h 61"/>
                  <a:gd name="T16" fmla="*/ 116 w 222"/>
                  <a:gd name="T17" fmla="*/ 5 h 61"/>
                  <a:gd name="T18" fmla="*/ 103 w 222"/>
                  <a:gd name="T19" fmla="*/ 8 h 61"/>
                  <a:gd name="T20" fmla="*/ 92 w 222"/>
                  <a:gd name="T21" fmla="*/ 12 h 61"/>
                  <a:gd name="T22" fmla="*/ 78 w 222"/>
                  <a:gd name="T23" fmla="*/ 17 h 61"/>
                  <a:gd name="T24" fmla="*/ 65 w 222"/>
                  <a:gd name="T25" fmla="*/ 19 h 61"/>
                  <a:gd name="T26" fmla="*/ 53 w 222"/>
                  <a:gd name="T27" fmla="*/ 26 h 61"/>
                  <a:gd name="T28" fmla="*/ 40 w 222"/>
                  <a:gd name="T29" fmla="*/ 34 h 61"/>
                  <a:gd name="T30" fmla="*/ 29 w 222"/>
                  <a:gd name="T31" fmla="*/ 40 h 61"/>
                  <a:gd name="T32" fmla="*/ 17 w 222"/>
                  <a:gd name="T33" fmla="*/ 46 h 61"/>
                  <a:gd name="T34" fmla="*/ 6 w 222"/>
                  <a:gd name="T35" fmla="*/ 54 h 61"/>
                  <a:gd name="T36" fmla="*/ 0 w 222"/>
                  <a:gd name="T3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61">
                    <a:moveTo>
                      <a:pt x="222" y="5"/>
                    </a:moveTo>
                    <a:lnTo>
                      <a:pt x="209" y="3"/>
                    </a:lnTo>
                    <a:lnTo>
                      <a:pt x="197" y="1"/>
                    </a:lnTo>
                    <a:lnTo>
                      <a:pt x="183" y="0"/>
                    </a:lnTo>
                    <a:lnTo>
                      <a:pt x="170" y="0"/>
                    </a:lnTo>
                    <a:lnTo>
                      <a:pt x="157" y="0"/>
                    </a:lnTo>
                    <a:lnTo>
                      <a:pt x="142" y="3"/>
                    </a:lnTo>
                    <a:lnTo>
                      <a:pt x="131" y="4"/>
                    </a:lnTo>
                    <a:lnTo>
                      <a:pt x="116" y="5"/>
                    </a:lnTo>
                    <a:lnTo>
                      <a:pt x="103" y="8"/>
                    </a:lnTo>
                    <a:lnTo>
                      <a:pt x="92" y="12"/>
                    </a:lnTo>
                    <a:lnTo>
                      <a:pt x="78" y="17"/>
                    </a:lnTo>
                    <a:lnTo>
                      <a:pt x="65" y="19"/>
                    </a:lnTo>
                    <a:lnTo>
                      <a:pt x="53" y="26"/>
                    </a:lnTo>
                    <a:lnTo>
                      <a:pt x="40" y="34"/>
                    </a:lnTo>
                    <a:lnTo>
                      <a:pt x="29" y="40"/>
                    </a:lnTo>
                    <a:lnTo>
                      <a:pt x="17" y="46"/>
                    </a:lnTo>
                    <a:lnTo>
                      <a:pt x="6" y="54"/>
                    </a:lnTo>
                    <a:lnTo>
                      <a:pt x="0" y="6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2" name="Freeform 4536"/>
              <p:cNvSpPr>
                <a:spLocks/>
              </p:cNvSpPr>
              <p:nvPr/>
            </p:nvSpPr>
            <p:spPr bwMode="auto">
              <a:xfrm>
                <a:off x="3806" y="1254"/>
                <a:ext cx="60" cy="15"/>
              </a:xfrm>
              <a:custGeom>
                <a:avLst/>
                <a:gdLst>
                  <a:gd name="T0" fmla="*/ 0 w 118"/>
                  <a:gd name="T1" fmla="*/ 30 h 30"/>
                  <a:gd name="T2" fmla="*/ 58 w 118"/>
                  <a:gd name="T3" fmla="*/ 0 h 30"/>
                  <a:gd name="T4" fmla="*/ 88 w 118"/>
                  <a:gd name="T5" fmla="*/ 7 h 30"/>
                  <a:gd name="T6" fmla="*/ 118 w 118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8" h="30">
                    <a:moveTo>
                      <a:pt x="0" y="30"/>
                    </a:moveTo>
                    <a:lnTo>
                      <a:pt x="58" y="0"/>
                    </a:lnTo>
                    <a:lnTo>
                      <a:pt x="88" y="7"/>
                    </a:lnTo>
                    <a:lnTo>
                      <a:pt x="118" y="3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3" name="Freeform 4537"/>
              <p:cNvSpPr>
                <a:spLocks/>
              </p:cNvSpPr>
              <p:nvPr/>
            </p:nvSpPr>
            <p:spPr bwMode="auto">
              <a:xfrm>
                <a:off x="3866" y="1269"/>
                <a:ext cx="59" cy="14"/>
              </a:xfrm>
              <a:custGeom>
                <a:avLst/>
                <a:gdLst>
                  <a:gd name="T0" fmla="*/ 119 w 119"/>
                  <a:gd name="T1" fmla="*/ 0 h 30"/>
                  <a:gd name="T2" fmla="*/ 61 w 119"/>
                  <a:gd name="T3" fmla="*/ 30 h 30"/>
                  <a:gd name="T4" fmla="*/ 30 w 119"/>
                  <a:gd name="T5" fmla="*/ 23 h 30"/>
                  <a:gd name="T6" fmla="*/ 0 w 11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119" y="0"/>
                    </a:moveTo>
                    <a:lnTo>
                      <a:pt x="61" y="30"/>
                    </a:lnTo>
                    <a:lnTo>
                      <a:pt x="30" y="23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4" name="Line 4538"/>
              <p:cNvSpPr>
                <a:spLocks noChangeShapeType="1"/>
              </p:cNvSpPr>
              <p:nvPr/>
            </p:nvSpPr>
            <p:spPr bwMode="auto">
              <a:xfrm>
                <a:off x="3808" y="1267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5" name="Freeform 4539"/>
              <p:cNvSpPr>
                <a:spLocks/>
              </p:cNvSpPr>
              <p:nvPr/>
            </p:nvSpPr>
            <p:spPr bwMode="auto">
              <a:xfrm>
                <a:off x="3881" y="1291"/>
                <a:ext cx="75" cy="20"/>
              </a:xfrm>
              <a:custGeom>
                <a:avLst/>
                <a:gdLst>
                  <a:gd name="T0" fmla="*/ 0 w 152"/>
                  <a:gd name="T1" fmla="*/ 41 h 41"/>
                  <a:gd name="T2" fmla="*/ 36 w 152"/>
                  <a:gd name="T3" fmla="*/ 12 h 41"/>
                  <a:gd name="T4" fmla="*/ 76 w 152"/>
                  <a:gd name="T5" fmla="*/ 0 h 41"/>
                  <a:gd name="T6" fmla="*/ 95 w 152"/>
                  <a:gd name="T7" fmla="*/ 1 h 41"/>
                  <a:gd name="T8" fmla="*/ 114 w 152"/>
                  <a:gd name="T9" fmla="*/ 9 h 41"/>
                  <a:gd name="T10" fmla="*/ 152 w 152"/>
                  <a:gd name="T11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2" h="41">
                    <a:moveTo>
                      <a:pt x="0" y="41"/>
                    </a:moveTo>
                    <a:lnTo>
                      <a:pt x="36" y="12"/>
                    </a:lnTo>
                    <a:lnTo>
                      <a:pt x="76" y="0"/>
                    </a:lnTo>
                    <a:lnTo>
                      <a:pt x="95" y="1"/>
                    </a:lnTo>
                    <a:lnTo>
                      <a:pt x="114" y="9"/>
                    </a:lnTo>
                    <a:lnTo>
                      <a:pt x="152" y="4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6" name="Freeform 4540"/>
              <p:cNvSpPr>
                <a:spLocks/>
              </p:cNvSpPr>
              <p:nvPr/>
            </p:nvSpPr>
            <p:spPr bwMode="auto">
              <a:xfrm>
                <a:off x="3957" y="1311"/>
                <a:ext cx="76" cy="20"/>
              </a:xfrm>
              <a:custGeom>
                <a:avLst/>
                <a:gdLst>
                  <a:gd name="T0" fmla="*/ 152 w 152"/>
                  <a:gd name="T1" fmla="*/ 0 h 41"/>
                  <a:gd name="T2" fmla="*/ 116 w 152"/>
                  <a:gd name="T3" fmla="*/ 30 h 41"/>
                  <a:gd name="T4" fmla="*/ 76 w 152"/>
                  <a:gd name="T5" fmla="*/ 41 h 41"/>
                  <a:gd name="T6" fmla="*/ 38 w 152"/>
                  <a:gd name="T7" fmla="*/ 32 h 41"/>
                  <a:gd name="T8" fmla="*/ 0 w 152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41">
                    <a:moveTo>
                      <a:pt x="152" y="0"/>
                    </a:moveTo>
                    <a:lnTo>
                      <a:pt x="116" y="30"/>
                    </a:lnTo>
                    <a:lnTo>
                      <a:pt x="76" y="41"/>
                    </a:lnTo>
                    <a:lnTo>
                      <a:pt x="38" y="3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7" name="Line 4541"/>
              <p:cNvSpPr>
                <a:spLocks noChangeShapeType="1"/>
              </p:cNvSpPr>
              <p:nvPr/>
            </p:nvSpPr>
            <p:spPr bwMode="auto">
              <a:xfrm>
                <a:off x="3881" y="1309"/>
                <a:ext cx="15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8" name="Freeform 4542"/>
              <p:cNvSpPr>
                <a:spLocks/>
              </p:cNvSpPr>
              <p:nvPr/>
            </p:nvSpPr>
            <p:spPr bwMode="auto">
              <a:xfrm>
                <a:off x="3843" y="1347"/>
                <a:ext cx="128" cy="26"/>
              </a:xfrm>
              <a:custGeom>
                <a:avLst/>
                <a:gdLst>
                  <a:gd name="T0" fmla="*/ 0 w 255"/>
                  <a:gd name="T1" fmla="*/ 52 h 52"/>
                  <a:gd name="T2" fmla="*/ 61 w 255"/>
                  <a:gd name="T3" fmla="*/ 14 h 52"/>
                  <a:gd name="T4" fmla="*/ 126 w 255"/>
                  <a:gd name="T5" fmla="*/ 0 h 52"/>
                  <a:gd name="T6" fmla="*/ 157 w 255"/>
                  <a:gd name="T7" fmla="*/ 1 h 52"/>
                  <a:gd name="T8" fmla="*/ 191 w 255"/>
                  <a:gd name="T9" fmla="*/ 11 h 52"/>
                  <a:gd name="T10" fmla="*/ 255 w 255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52">
                    <a:moveTo>
                      <a:pt x="0" y="52"/>
                    </a:moveTo>
                    <a:lnTo>
                      <a:pt x="61" y="14"/>
                    </a:lnTo>
                    <a:lnTo>
                      <a:pt x="126" y="0"/>
                    </a:lnTo>
                    <a:lnTo>
                      <a:pt x="157" y="1"/>
                    </a:lnTo>
                    <a:lnTo>
                      <a:pt x="191" y="11"/>
                    </a:lnTo>
                    <a:lnTo>
                      <a:pt x="255" y="5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9" name="Freeform 4543"/>
              <p:cNvSpPr>
                <a:spLocks/>
              </p:cNvSpPr>
              <p:nvPr/>
            </p:nvSpPr>
            <p:spPr bwMode="auto">
              <a:xfrm>
                <a:off x="3970" y="1373"/>
                <a:ext cx="128" cy="25"/>
              </a:xfrm>
              <a:custGeom>
                <a:avLst/>
                <a:gdLst>
                  <a:gd name="T0" fmla="*/ 255 w 255"/>
                  <a:gd name="T1" fmla="*/ 0 h 51"/>
                  <a:gd name="T2" fmla="*/ 195 w 255"/>
                  <a:gd name="T3" fmla="*/ 36 h 51"/>
                  <a:gd name="T4" fmla="*/ 128 w 255"/>
                  <a:gd name="T5" fmla="*/ 51 h 51"/>
                  <a:gd name="T6" fmla="*/ 62 w 255"/>
                  <a:gd name="T7" fmla="*/ 40 h 51"/>
                  <a:gd name="T8" fmla="*/ 0 w 255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51">
                    <a:moveTo>
                      <a:pt x="255" y="0"/>
                    </a:moveTo>
                    <a:lnTo>
                      <a:pt x="195" y="36"/>
                    </a:lnTo>
                    <a:lnTo>
                      <a:pt x="128" y="51"/>
                    </a:lnTo>
                    <a:lnTo>
                      <a:pt x="62" y="4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0" name="Line 4544"/>
              <p:cNvSpPr>
                <a:spLocks noChangeShapeType="1"/>
              </p:cNvSpPr>
              <p:nvPr/>
            </p:nvSpPr>
            <p:spPr bwMode="auto">
              <a:xfrm>
                <a:off x="3845" y="1370"/>
                <a:ext cx="25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1" name="Freeform 4545"/>
              <p:cNvSpPr>
                <a:spLocks/>
              </p:cNvSpPr>
              <p:nvPr/>
            </p:nvSpPr>
            <p:spPr bwMode="auto">
              <a:xfrm>
                <a:off x="4041" y="1470"/>
                <a:ext cx="119" cy="27"/>
              </a:xfrm>
              <a:custGeom>
                <a:avLst/>
                <a:gdLst>
                  <a:gd name="T0" fmla="*/ 0 w 237"/>
                  <a:gd name="T1" fmla="*/ 53 h 53"/>
                  <a:gd name="T2" fmla="*/ 57 w 237"/>
                  <a:gd name="T3" fmla="*/ 15 h 53"/>
                  <a:gd name="T4" fmla="*/ 117 w 237"/>
                  <a:gd name="T5" fmla="*/ 0 h 53"/>
                  <a:gd name="T6" fmla="*/ 148 w 237"/>
                  <a:gd name="T7" fmla="*/ 2 h 53"/>
                  <a:gd name="T8" fmla="*/ 178 w 237"/>
                  <a:gd name="T9" fmla="*/ 12 h 53"/>
                  <a:gd name="T10" fmla="*/ 237 w 237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7" h="53">
                    <a:moveTo>
                      <a:pt x="0" y="53"/>
                    </a:moveTo>
                    <a:lnTo>
                      <a:pt x="57" y="15"/>
                    </a:lnTo>
                    <a:lnTo>
                      <a:pt x="117" y="0"/>
                    </a:lnTo>
                    <a:lnTo>
                      <a:pt x="148" y="2"/>
                    </a:lnTo>
                    <a:lnTo>
                      <a:pt x="178" y="12"/>
                    </a:lnTo>
                    <a:lnTo>
                      <a:pt x="237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2" name="Freeform 4546"/>
              <p:cNvSpPr>
                <a:spLocks/>
              </p:cNvSpPr>
              <p:nvPr/>
            </p:nvSpPr>
            <p:spPr bwMode="auto">
              <a:xfrm>
                <a:off x="4161" y="1495"/>
                <a:ext cx="55" cy="27"/>
              </a:xfrm>
              <a:custGeom>
                <a:avLst/>
                <a:gdLst>
                  <a:gd name="T0" fmla="*/ 0 w 111"/>
                  <a:gd name="T1" fmla="*/ 0 h 54"/>
                  <a:gd name="T2" fmla="*/ 7 w 111"/>
                  <a:gd name="T3" fmla="*/ 7 h 54"/>
                  <a:gd name="T4" fmla="*/ 16 w 111"/>
                  <a:gd name="T5" fmla="*/ 14 h 54"/>
                  <a:gd name="T6" fmla="*/ 25 w 111"/>
                  <a:gd name="T7" fmla="*/ 22 h 54"/>
                  <a:gd name="T8" fmla="*/ 35 w 111"/>
                  <a:gd name="T9" fmla="*/ 28 h 54"/>
                  <a:gd name="T10" fmla="*/ 44 w 111"/>
                  <a:gd name="T11" fmla="*/ 33 h 54"/>
                  <a:gd name="T12" fmla="*/ 53 w 111"/>
                  <a:gd name="T13" fmla="*/ 37 h 54"/>
                  <a:gd name="T14" fmla="*/ 64 w 111"/>
                  <a:gd name="T15" fmla="*/ 42 h 54"/>
                  <a:gd name="T16" fmla="*/ 73 w 111"/>
                  <a:gd name="T17" fmla="*/ 47 h 54"/>
                  <a:gd name="T18" fmla="*/ 82 w 111"/>
                  <a:gd name="T19" fmla="*/ 49 h 54"/>
                  <a:gd name="T20" fmla="*/ 92 w 111"/>
                  <a:gd name="T21" fmla="*/ 53 h 54"/>
                  <a:gd name="T22" fmla="*/ 102 w 111"/>
                  <a:gd name="T23" fmla="*/ 53 h 54"/>
                  <a:gd name="T24" fmla="*/ 111 w 111"/>
                  <a:gd name="T2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1" h="54">
                    <a:moveTo>
                      <a:pt x="0" y="0"/>
                    </a:moveTo>
                    <a:lnTo>
                      <a:pt x="7" y="7"/>
                    </a:lnTo>
                    <a:lnTo>
                      <a:pt x="16" y="14"/>
                    </a:lnTo>
                    <a:lnTo>
                      <a:pt x="25" y="22"/>
                    </a:lnTo>
                    <a:lnTo>
                      <a:pt x="35" y="28"/>
                    </a:lnTo>
                    <a:lnTo>
                      <a:pt x="44" y="33"/>
                    </a:lnTo>
                    <a:lnTo>
                      <a:pt x="53" y="37"/>
                    </a:lnTo>
                    <a:lnTo>
                      <a:pt x="64" y="42"/>
                    </a:lnTo>
                    <a:lnTo>
                      <a:pt x="73" y="47"/>
                    </a:lnTo>
                    <a:lnTo>
                      <a:pt x="82" y="49"/>
                    </a:lnTo>
                    <a:lnTo>
                      <a:pt x="92" y="53"/>
                    </a:lnTo>
                    <a:lnTo>
                      <a:pt x="102" y="53"/>
                    </a:lnTo>
                    <a:lnTo>
                      <a:pt x="111" y="5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3" name="Freeform 4547"/>
              <p:cNvSpPr>
                <a:spLocks/>
              </p:cNvSpPr>
              <p:nvPr/>
            </p:nvSpPr>
            <p:spPr bwMode="auto">
              <a:xfrm>
                <a:off x="4042" y="1495"/>
                <a:ext cx="175" cy="1"/>
              </a:xfrm>
              <a:custGeom>
                <a:avLst/>
                <a:gdLst>
                  <a:gd name="T0" fmla="*/ 0 w 351"/>
                  <a:gd name="T1" fmla="*/ 351 w 351"/>
                  <a:gd name="T2" fmla="*/ 350 w 3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51">
                    <a:moveTo>
                      <a:pt x="0" y="0"/>
                    </a:moveTo>
                    <a:lnTo>
                      <a:pt x="351" y="0"/>
                    </a:lnTo>
                    <a:lnTo>
                      <a:pt x="35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4" name="Line 4548"/>
              <p:cNvSpPr>
                <a:spLocks noChangeShapeType="1"/>
              </p:cNvSpPr>
              <p:nvPr/>
            </p:nvSpPr>
            <p:spPr bwMode="auto">
              <a:xfrm>
                <a:off x="4108" y="1217"/>
                <a:ext cx="11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5" name="Line 4549"/>
              <p:cNvSpPr>
                <a:spLocks noChangeShapeType="1"/>
              </p:cNvSpPr>
              <p:nvPr/>
            </p:nvSpPr>
            <p:spPr bwMode="auto">
              <a:xfrm flipV="1">
                <a:off x="3801" y="1191"/>
                <a:ext cx="1" cy="6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6" name="Line 4550"/>
              <p:cNvSpPr>
                <a:spLocks noChangeShapeType="1"/>
              </p:cNvSpPr>
              <p:nvPr/>
            </p:nvSpPr>
            <p:spPr bwMode="auto">
              <a:xfrm flipV="1">
                <a:off x="3840" y="1186"/>
                <a:ext cx="1" cy="17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7" name="Line 4551"/>
              <p:cNvSpPr>
                <a:spLocks noChangeShapeType="1"/>
              </p:cNvSpPr>
              <p:nvPr/>
            </p:nvSpPr>
            <p:spPr bwMode="auto">
              <a:xfrm flipV="1">
                <a:off x="3879" y="1193"/>
                <a:ext cx="1" cy="1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8" name="Line 4552"/>
              <p:cNvSpPr>
                <a:spLocks noChangeShapeType="1"/>
              </p:cNvSpPr>
              <p:nvPr/>
            </p:nvSpPr>
            <p:spPr bwMode="auto">
              <a:xfrm flipV="1">
                <a:off x="4098" y="1223"/>
                <a:ext cx="1" cy="14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9" name="Line 4553"/>
              <p:cNvSpPr>
                <a:spLocks noChangeShapeType="1"/>
              </p:cNvSpPr>
              <p:nvPr/>
            </p:nvSpPr>
            <p:spPr bwMode="auto">
              <a:xfrm flipV="1">
                <a:off x="4038" y="1402"/>
                <a:ext cx="1" cy="8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0" name="Oval 4554"/>
              <p:cNvSpPr>
                <a:spLocks noChangeArrowheads="1"/>
              </p:cNvSpPr>
              <p:nvPr/>
            </p:nvSpPr>
            <p:spPr bwMode="auto">
              <a:xfrm>
                <a:off x="4023" y="1483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1" name="Oval 4555"/>
              <p:cNvSpPr>
                <a:spLocks noChangeArrowheads="1"/>
              </p:cNvSpPr>
              <p:nvPr/>
            </p:nvSpPr>
            <p:spPr bwMode="auto">
              <a:xfrm>
                <a:off x="3785" y="1253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2" name="Oval 4556"/>
              <p:cNvSpPr>
                <a:spLocks noChangeArrowheads="1"/>
              </p:cNvSpPr>
              <p:nvPr/>
            </p:nvSpPr>
            <p:spPr bwMode="auto">
              <a:xfrm>
                <a:off x="4083" y="1202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3" name="Oval 4557"/>
              <p:cNvSpPr>
                <a:spLocks noChangeArrowheads="1"/>
              </p:cNvSpPr>
              <p:nvPr/>
            </p:nvSpPr>
            <p:spPr bwMode="auto">
              <a:xfrm>
                <a:off x="3862" y="1307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4" name="Oval 4558"/>
              <p:cNvSpPr>
                <a:spLocks noChangeArrowheads="1"/>
              </p:cNvSpPr>
              <p:nvPr/>
            </p:nvSpPr>
            <p:spPr bwMode="auto">
              <a:xfrm>
                <a:off x="3836" y="1360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5" name="Oval 4559"/>
              <p:cNvSpPr>
                <a:spLocks noChangeArrowheads="1"/>
              </p:cNvSpPr>
              <p:nvPr/>
            </p:nvSpPr>
            <p:spPr bwMode="auto">
              <a:xfrm>
                <a:off x="3758" y="1192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0" name="Rectangle 4560"/>
            <p:cNvSpPr>
              <a:spLocks noChangeArrowheads="1"/>
            </p:cNvSpPr>
            <p:nvPr/>
          </p:nvSpPr>
          <p:spPr bwMode="auto">
            <a:xfrm>
              <a:off x="451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1" name="Group 4561"/>
            <p:cNvGrpSpPr>
              <a:grpSpLocks/>
            </p:cNvGrpSpPr>
            <p:nvPr/>
          </p:nvGrpSpPr>
          <p:grpSpPr bwMode="auto">
            <a:xfrm>
              <a:off x="4549" y="3090"/>
              <a:ext cx="166" cy="108"/>
              <a:chOff x="3785" y="1824"/>
              <a:chExt cx="476" cy="336"/>
            </a:xfrm>
          </p:grpSpPr>
          <p:sp>
            <p:nvSpPr>
              <p:cNvPr id="390" name="Freeform 4562"/>
              <p:cNvSpPr>
                <a:spLocks/>
              </p:cNvSpPr>
              <p:nvPr/>
            </p:nvSpPr>
            <p:spPr bwMode="auto">
              <a:xfrm>
                <a:off x="3801" y="1824"/>
                <a:ext cx="148" cy="27"/>
              </a:xfrm>
              <a:custGeom>
                <a:avLst/>
                <a:gdLst>
                  <a:gd name="T0" fmla="*/ 0 w 295"/>
                  <a:gd name="T1" fmla="*/ 53 h 53"/>
                  <a:gd name="T2" fmla="*/ 70 w 295"/>
                  <a:gd name="T3" fmla="*/ 14 h 53"/>
                  <a:gd name="T4" fmla="*/ 146 w 295"/>
                  <a:gd name="T5" fmla="*/ 0 h 53"/>
                  <a:gd name="T6" fmla="*/ 165 w 295"/>
                  <a:gd name="T7" fmla="*/ 0 h 53"/>
                  <a:gd name="T8" fmla="*/ 184 w 295"/>
                  <a:gd name="T9" fmla="*/ 1 h 53"/>
                  <a:gd name="T10" fmla="*/ 222 w 295"/>
                  <a:gd name="T11" fmla="*/ 12 h 53"/>
                  <a:gd name="T12" fmla="*/ 295 w 295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53">
                    <a:moveTo>
                      <a:pt x="0" y="53"/>
                    </a:moveTo>
                    <a:lnTo>
                      <a:pt x="70" y="14"/>
                    </a:lnTo>
                    <a:lnTo>
                      <a:pt x="146" y="0"/>
                    </a:lnTo>
                    <a:lnTo>
                      <a:pt x="165" y="0"/>
                    </a:lnTo>
                    <a:lnTo>
                      <a:pt x="184" y="1"/>
                    </a:lnTo>
                    <a:lnTo>
                      <a:pt x="222" y="12"/>
                    </a:lnTo>
                    <a:lnTo>
                      <a:pt x="295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1" name="Freeform 4563"/>
              <p:cNvSpPr>
                <a:spLocks/>
              </p:cNvSpPr>
              <p:nvPr/>
            </p:nvSpPr>
            <p:spPr bwMode="auto">
              <a:xfrm>
                <a:off x="3949" y="1849"/>
                <a:ext cx="148" cy="27"/>
              </a:xfrm>
              <a:custGeom>
                <a:avLst/>
                <a:gdLst>
                  <a:gd name="T0" fmla="*/ 295 w 295"/>
                  <a:gd name="T1" fmla="*/ 0 h 53"/>
                  <a:gd name="T2" fmla="*/ 225 w 295"/>
                  <a:gd name="T3" fmla="*/ 38 h 53"/>
                  <a:gd name="T4" fmla="*/ 149 w 295"/>
                  <a:gd name="T5" fmla="*/ 53 h 53"/>
                  <a:gd name="T6" fmla="*/ 73 w 295"/>
                  <a:gd name="T7" fmla="*/ 41 h 53"/>
                  <a:gd name="T8" fmla="*/ 0 w 295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53">
                    <a:moveTo>
                      <a:pt x="295" y="0"/>
                    </a:moveTo>
                    <a:lnTo>
                      <a:pt x="225" y="38"/>
                    </a:lnTo>
                    <a:lnTo>
                      <a:pt x="149" y="53"/>
                    </a:lnTo>
                    <a:lnTo>
                      <a:pt x="73" y="41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2" name="Line 4564"/>
              <p:cNvSpPr>
                <a:spLocks noChangeShapeType="1"/>
              </p:cNvSpPr>
              <p:nvPr/>
            </p:nvSpPr>
            <p:spPr bwMode="auto">
              <a:xfrm>
                <a:off x="3803" y="1847"/>
                <a:ext cx="29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3" name="Freeform 4565"/>
              <p:cNvSpPr>
                <a:spLocks/>
              </p:cNvSpPr>
              <p:nvPr/>
            </p:nvSpPr>
            <p:spPr bwMode="auto">
              <a:xfrm>
                <a:off x="4149" y="1825"/>
                <a:ext cx="111" cy="30"/>
              </a:xfrm>
              <a:custGeom>
                <a:avLst/>
                <a:gdLst>
                  <a:gd name="T0" fmla="*/ 222 w 222"/>
                  <a:gd name="T1" fmla="*/ 6 h 61"/>
                  <a:gd name="T2" fmla="*/ 210 w 222"/>
                  <a:gd name="T3" fmla="*/ 3 h 61"/>
                  <a:gd name="T4" fmla="*/ 197 w 222"/>
                  <a:gd name="T5" fmla="*/ 2 h 61"/>
                  <a:gd name="T6" fmla="*/ 183 w 222"/>
                  <a:gd name="T7" fmla="*/ 0 h 61"/>
                  <a:gd name="T8" fmla="*/ 171 w 222"/>
                  <a:gd name="T9" fmla="*/ 0 h 61"/>
                  <a:gd name="T10" fmla="*/ 158 w 222"/>
                  <a:gd name="T11" fmla="*/ 0 h 61"/>
                  <a:gd name="T12" fmla="*/ 143 w 222"/>
                  <a:gd name="T13" fmla="*/ 3 h 61"/>
                  <a:gd name="T14" fmla="*/ 131 w 222"/>
                  <a:gd name="T15" fmla="*/ 4 h 61"/>
                  <a:gd name="T16" fmla="*/ 116 w 222"/>
                  <a:gd name="T17" fmla="*/ 6 h 61"/>
                  <a:gd name="T18" fmla="*/ 104 w 222"/>
                  <a:gd name="T19" fmla="*/ 8 h 61"/>
                  <a:gd name="T20" fmla="*/ 92 w 222"/>
                  <a:gd name="T21" fmla="*/ 12 h 61"/>
                  <a:gd name="T22" fmla="*/ 78 w 222"/>
                  <a:gd name="T23" fmla="*/ 17 h 61"/>
                  <a:gd name="T24" fmla="*/ 66 w 222"/>
                  <a:gd name="T25" fmla="*/ 20 h 61"/>
                  <a:gd name="T26" fmla="*/ 53 w 222"/>
                  <a:gd name="T27" fmla="*/ 26 h 61"/>
                  <a:gd name="T28" fmla="*/ 41 w 222"/>
                  <a:gd name="T29" fmla="*/ 34 h 61"/>
                  <a:gd name="T30" fmla="*/ 29 w 222"/>
                  <a:gd name="T31" fmla="*/ 41 h 61"/>
                  <a:gd name="T32" fmla="*/ 18 w 222"/>
                  <a:gd name="T33" fmla="*/ 47 h 61"/>
                  <a:gd name="T34" fmla="*/ 6 w 222"/>
                  <a:gd name="T35" fmla="*/ 55 h 61"/>
                  <a:gd name="T36" fmla="*/ 0 w 222"/>
                  <a:gd name="T3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61">
                    <a:moveTo>
                      <a:pt x="222" y="6"/>
                    </a:moveTo>
                    <a:lnTo>
                      <a:pt x="210" y="3"/>
                    </a:lnTo>
                    <a:lnTo>
                      <a:pt x="197" y="2"/>
                    </a:lnTo>
                    <a:lnTo>
                      <a:pt x="183" y="0"/>
                    </a:lnTo>
                    <a:lnTo>
                      <a:pt x="171" y="0"/>
                    </a:lnTo>
                    <a:lnTo>
                      <a:pt x="158" y="0"/>
                    </a:lnTo>
                    <a:lnTo>
                      <a:pt x="143" y="3"/>
                    </a:lnTo>
                    <a:lnTo>
                      <a:pt x="131" y="4"/>
                    </a:lnTo>
                    <a:lnTo>
                      <a:pt x="116" y="6"/>
                    </a:lnTo>
                    <a:lnTo>
                      <a:pt x="104" y="8"/>
                    </a:lnTo>
                    <a:lnTo>
                      <a:pt x="92" y="12"/>
                    </a:lnTo>
                    <a:lnTo>
                      <a:pt x="78" y="17"/>
                    </a:lnTo>
                    <a:lnTo>
                      <a:pt x="66" y="20"/>
                    </a:lnTo>
                    <a:lnTo>
                      <a:pt x="53" y="26"/>
                    </a:lnTo>
                    <a:lnTo>
                      <a:pt x="41" y="34"/>
                    </a:lnTo>
                    <a:lnTo>
                      <a:pt x="29" y="41"/>
                    </a:lnTo>
                    <a:lnTo>
                      <a:pt x="18" y="47"/>
                    </a:lnTo>
                    <a:lnTo>
                      <a:pt x="6" y="55"/>
                    </a:lnTo>
                    <a:lnTo>
                      <a:pt x="0" y="6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4" name="Freeform 4566"/>
              <p:cNvSpPr>
                <a:spLocks/>
              </p:cNvSpPr>
              <p:nvPr/>
            </p:nvSpPr>
            <p:spPr bwMode="auto">
              <a:xfrm>
                <a:off x="3848" y="1892"/>
                <a:ext cx="59" cy="15"/>
              </a:xfrm>
              <a:custGeom>
                <a:avLst/>
                <a:gdLst>
                  <a:gd name="T0" fmla="*/ 0 w 119"/>
                  <a:gd name="T1" fmla="*/ 30 h 30"/>
                  <a:gd name="T2" fmla="*/ 58 w 119"/>
                  <a:gd name="T3" fmla="*/ 0 h 30"/>
                  <a:gd name="T4" fmla="*/ 88 w 119"/>
                  <a:gd name="T5" fmla="*/ 6 h 30"/>
                  <a:gd name="T6" fmla="*/ 119 w 119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0" y="30"/>
                    </a:moveTo>
                    <a:lnTo>
                      <a:pt x="58" y="0"/>
                    </a:lnTo>
                    <a:lnTo>
                      <a:pt x="88" y="6"/>
                    </a:lnTo>
                    <a:lnTo>
                      <a:pt x="119" y="3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5" name="Freeform 4567"/>
              <p:cNvSpPr>
                <a:spLocks/>
              </p:cNvSpPr>
              <p:nvPr/>
            </p:nvSpPr>
            <p:spPr bwMode="auto">
              <a:xfrm>
                <a:off x="3907" y="1907"/>
                <a:ext cx="60" cy="15"/>
              </a:xfrm>
              <a:custGeom>
                <a:avLst/>
                <a:gdLst>
                  <a:gd name="T0" fmla="*/ 118 w 118"/>
                  <a:gd name="T1" fmla="*/ 0 h 29"/>
                  <a:gd name="T2" fmla="*/ 60 w 118"/>
                  <a:gd name="T3" fmla="*/ 29 h 29"/>
                  <a:gd name="T4" fmla="*/ 30 w 118"/>
                  <a:gd name="T5" fmla="*/ 23 h 29"/>
                  <a:gd name="T6" fmla="*/ 0 w 118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8" h="29">
                    <a:moveTo>
                      <a:pt x="118" y="0"/>
                    </a:moveTo>
                    <a:lnTo>
                      <a:pt x="60" y="29"/>
                    </a:lnTo>
                    <a:lnTo>
                      <a:pt x="30" y="23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6" name="Line 4568"/>
              <p:cNvSpPr>
                <a:spLocks noChangeShapeType="1"/>
              </p:cNvSpPr>
              <p:nvPr/>
            </p:nvSpPr>
            <p:spPr bwMode="auto">
              <a:xfrm>
                <a:off x="3850" y="1905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7" name="Freeform 4569"/>
              <p:cNvSpPr>
                <a:spLocks/>
              </p:cNvSpPr>
              <p:nvPr/>
            </p:nvSpPr>
            <p:spPr bwMode="auto">
              <a:xfrm>
                <a:off x="3922" y="1929"/>
                <a:ext cx="76" cy="20"/>
              </a:xfrm>
              <a:custGeom>
                <a:avLst/>
                <a:gdLst>
                  <a:gd name="T0" fmla="*/ 0 w 151"/>
                  <a:gd name="T1" fmla="*/ 41 h 41"/>
                  <a:gd name="T2" fmla="*/ 35 w 151"/>
                  <a:gd name="T3" fmla="*/ 11 h 41"/>
                  <a:gd name="T4" fmla="*/ 76 w 151"/>
                  <a:gd name="T5" fmla="*/ 0 h 41"/>
                  <a:gd name="T6" fmla="*/ 95 w 151"/>
                  <a:gd name="T7" fmla="*/ 1 h 41"/>
                  <a:gd name="T8" fmla="*/ 114 w 151"/>
                  <a:gd name="T9" fmla="*/ 9 h 41"/>
                  <a:gd name="T10" fmla="*/ 151 w 151"/>
                  <a:gd name="T11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41">
                    <a:moveTo>
                      <a:pt x="0" y="41"/>
                    </a:moveTo>
                    <a:lnTo>
                      <a:pt x="35" y="11"/>
                    </a:lnTo>
                    <a:lnTo>
                      <a:pt x="76" y="0"/>
                    </a:lnTo>
                    <a:lnTo>
                      <a:pt x="95" y="1"/>
                    </a:lnTo>
                    <a:lnTo>
                      <a:pt x="114" y="9"/>
                    </a:lnTo>
                    <a:lnTo>
                      <a:pt x="151" y="4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8" name="Freeform 4570"/>
              <p:cNvSpPr>
                <a:spLocks/>
              </p:cNvSpPr>
              <p:nvPr/>
            </p:nvSpPr>
            <p:spPr bwMode="auto">
              <a:xfrm>
                <a:off x="3999" y="1949"/>
                <a:ext cx="76" cy="21"/>
              </a:xfrm>
              <a:custGeom>
                <a:avLst/>
                <a:gdLst>
                  <a:gd name="T0" fmla="*/ 151 w 151"/>
                  <a:gd name="T1" fmla="*/ 0 h 41"/>
                  <a:gd name="T2" fmla="*/ 116 w 151"/>
                  <a:gd name="T3" fmla="*/ 29 h 41"/>
                  <a:gd name="T4" fmla="*/ 75 w 151"/>
                  <a:gd name="T5" fmla="*/ 41 h 41"/>
                  <a:gd name="T6" fmla="*/ 38 w 151"/>
                  <a:gd name="T7" fmla="*/ 32 h 41"/>
                  <a:gd name="T8" fmla="*/ 0 w 151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41">
                    <a:moveTo>
                      <a:pt x="151" y="0"/>
                    </a:moveTo>
                    <a:lnTo>
                      <a:pt x="116" y="29"/>
                    </a:lnTo>
                    <a:lnTo>
                      <a:pt x="75" y="41"/>
                    </a:lnTo>
                    <a:lnTo>
                      <a:pt x="38" y="3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9" name="Line 4571"/>
              <p:cNvSpPr>
                <a:spLocks noChangeShapeType="1"/>
              </p:cNvSpPr>
              <p:nvPr/>
            </p:nvSpPr>
            <p:spPr bwMode="auto">
              <a:xfrm>
                <a:off x="3922" y="1948"/>
                <a:ext cx="15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0" name="Freeform 4572"/>
              <p:cNvSpPr>
                <a:spLocks/>
              </p:cNvSpPr>
              <p:nvPr/>
            </p:nvSpPr>
            <p:spPr bwMode="auto">
              <a:xfrm>
                <a:off x="3885" y="1986"/>
                <a:ext cx="128" cy="26"/>
              </a:xfrm>
              <a:custGeom>
                <a:avLst/>
                <a:gdLst>
                  <a:gd name="T0" fmla="*/ 0 w 255"/>
                  <a:gd name="T1" fmla="*/ 52 h 52"/>
                  <a:gd name="T2" fmla="*/ 60 w 255"/>
                  <a:gd name="T3" fmla="*/ 15 h 52"/>
                  <a:gd name="T4" fmla="*/ 126 w 255"/>
                  <a:gd name="T5" fmla="*/ 0 h 52"/>
                  <a:gd name="T6" fmla="*/ 156 w 255"/>
                  <a:gd name="T7" fmla="*/ 2 h 52"/>
                  <a:gd name="T8" fmla="*/ 190 w 255"/>
                  <a:gd name="T9" fmla="*/ 12 h 52"/>
                  <a:gd name="T10" fmla="*/ 255 w 255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52">
                    <a:moveTo>
                      <a:pt x="0" y="52"/>
                    </a:moveTo>
                    <a:lnTo>
                      <a:pt x="60" y="15"/>
                    </a:lnTo>
                    <a:lnTo>
                      <a:pt x="126" y="0"/>
                    </a:lnTo>
                    <a:lnTo>
                      <a:pt x="156" y="2"/>
                    </a:lnTo>
                    <a:lnTo>
                      <a:pt x="190" y="12"/>
                    </a:lnTo>
                    <a:lnTo>
                      <a:pt x="255" y="5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1" name="Freeform 4573"/>
              <p:cNvSpPr>
                <a:spLocks/>
              </p:cNvSpPr>
              <p:nvPr/>
            </p:nvSpPr>
            <p:spPr bwMode="auto">
              <a:xfrm>
                <a:off x="4012" y="2011"/>
                <a:ext cx="128" cy="25"/>
              </a:xfrm>
              <a:custGeom>
                <a:avLst/>
                <a:gdLst>
                  <a:gd name="T0" fmla="*/ 255 w 255"/>
                  <a:gd name="T1" fmla="*/ 0 h 50"/>
                  <a:gd name="T2" fmla="*/ 196 w 255"/>
                  <a:gd name="T3" fmla="*/ 36 h 50"/>
                  <a:gd name="T4" fmla="*/ 129 w 255"/>
                  <a:gd name="T5" fmla="*/ 50 h 50"/>
                  <a:gd name="T6" fmla="*/ 62 w 255"/>
                  <a:gd name="T7" fmla="*/ 40 h 50"/>
                  <a:gd name="T8" fmla="*/ 0 w 255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50">
                    <a:moveTo>
                      <a:pt x="255" y="0"/>
                    </a:moveTo>
                    <a:lnTo>
                      <a:pt x="196" y="36"/>
                    </a:lnTo>
                    <a:lnTo>
                      <a:pt x="129" y="50"/>
                    </a:lnTo>
                    <a:lnTo>
                      <a:pt x="62" y="4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2" name="Line 4574"/>
              <p:cNvSpPr>
                <a:spLocks noChangeShapeType="1"/>
              </p:cNvSpPr>
              <p:nvPr/>
            </p:nvSpPr>
            <p:spPr bwMode="auto">
              <a:xfrm>
                <a:off x="3887" y="2008"/>
                <a:ext cx="25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3" name="Freeform 4575"/>
              <p:cNvSpPr>
                <a:spLocks/>
              </p:cNvSpPr>
              <p:nvPr/>
            </p:nvSpPr>
            <p:spPr bwMode="auto">
              <a:xfrm>
                <a:off x="4083" y="2108"/>
                <a:ext cx="118" cy="27"/>
              </a:xfrm>
              <a:custGeom>
                <a:avLst/>
                <a:gdLst>
                  <a:gd name="T0" fmla="*/ 0 w 237"/>
                  <a:gd name="T1" fmla="*/ 53 h 53"/>
                  <a:gd name="T2" fmla="*/ 56 w 237"/>
                  <a:gd name="T3" fmla="*/ 14 h 53"/>
                  <a:gd name="T4" fmla="*/ 117 w 237"/>
                  <a:gd name="T5" fmla="*/ 0 h 53"/>
                  <a:gd name="T6" fmla="*/ 147 w 237"/>
                  <a:gd name="T7" fmla="*/ 1 h 53"/>
                  <a:gd name="T8" fmla="*/ 178 w 237"/>
                  <a:gd name="T9" fmla="*/ 12 h 53"/>
                  <a:gd name="T10" fmla="*/ 237 w 237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7" h="53">
                    <a:moveTo>
                      <a:pt x="0" y="53"/>
                    </a:moveTo>
                    <a:lnTo>
                      <a:pt x="56" y="14"/>
                    </a:lnTo>
                    <a:lnTo>
                      <a:pt x="117" y="0"/>
                    </a:lnTo>
                    <a:lnTo>
                      <a:pt x="147" y="1"/>
                    </a:lnTo>
                    <a:lnTo>
                      <a:pt x="178" y="12"/>
                    </a:lnTo>
                    <a:lnTo>
                      <a:pt x="237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4" name="Freeform 4576"/>
              <p:cNvSpPr>
                <a:spLocks/>
              </p:cNvSpPr>
              <p:nvPr/>
            </p:nvSpPr>
            <p:spPr bwMode="auto">
              <a:xfrm>
                <a:off x="4203" y="2133"/>
                <a:ext cx="55" cy="27"/>
              </a:xfrm>
              <a:custGeom>
                <a:avLst/>
                <a:gdLst>
                  <a:gd name="T0" fmla="*/ 0 w 112"/>
                  <a:gd name="T1" fmla="*/ 0 h 54"/>
                  <a:gd name="T2" fmla="*/ 8 w 112"/>
                  <a:gd name="T3" fmla="*/ 8 h 54"/>
                  <a:gd name="T4" fmla="*/ 17 w 112"/>
                  <a:gd name="T5" fmla="*/ 14 h 54"/>
                  <a:gd name="T6" fmla="*/ 26 w 112"/>
                  <a:gd name="T7" fmla="*/ 22 h 54"/>
                  <a:gd name="T8" fmla="*/ 36 w 112"/>
                  <a:gd name="T9" fmla="*/ 29 h 54"/>
                  <a:gd name="T10" fmla="*/ 45 w 112"/>
                  <a:gd name="T11" fmla="*/ 34 h 54"/>
                  <a:gd name="T12" fmla="*/ 53 w 112"/>
                  <a:gd name="T13" fmla="*/ 38 h 54"/>
                  <a:gd name="T14" fmla="*/ 65 w 112"/>
                  <a:gd name="T15" fmla="*/ 43 h 54"/>
                  <a:gd name="T16" fmla="*/ 74 w 112"/>
                  <a:gd name="T17" fmla="*/ 48 h 54"/>
                  <a:gd name="T18" fmla="*/ 83 w 112"/>
                  <a:gd name="T19" fmla="*/ 49 h 54"/>
                  <a:gd name="T20" fmla="*/ 93 w 112"/>
                  <a:gd name="T21" fmla="*/ 53 h 54"/>
                  <a:gd name="T22" fmla="*/ 103 w 112"/>
                  <a:gd name="T23" fmla="*/ 53 h 54"/>
                  <a:gd name="T24" fmla="*/ 112 w 112"/>
                  <a:gd name="T2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" h="54">
                    <a:moveTo>
                      <a:pt x="0" y="0"/>
                    </a:moveTo>
                    <a:lnTo>
                      <a:pt x="8" y="8"/>
                    </a:lnTo>
                    <a:lnTo>
                      <a:pt x="17" y="14"/>
                    </a:lnTo>
                    <a:lnTo>
                      <a:pt x="26" y="22"/>
                    </a:lnTo>
                    <a:lnTo>
                      <a:pt x="36" y="29"/>
                    </a:lnTo>
                    <a:lnTo>
                      <a:pt x="45" y="34"/>
                    </a:lnTo>
                    <a:lnTo>
                      <a:pt x="53" y="38"/>
                    </a:lnTo>
                    <a:lnTo>
                      <a:pt x="65" y="43"/>
                    </a:lnTo>
                    <a:lnTo>
                      <a:pt x="74" y="48"/>
                    </a:lnTo>
                    <a:lnTo>
                      <a:pt x="83" y="49"/>
                    </a:lnTo>
                    <a:lnTo>
                      <a:pt x="93" y="53"/>
                    </a:lnTo>
                    <a:lnTo>
                      <a:pt x="103" y="53"/>
                    </a:lnTo>
                    <a:lnTo>
                      <a:pt x="112" y="5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5" name="Freeform 4577"/>
              <p:cNvSpPr>
                <a:spLocks/>
              </p:cNvSpPr>
              <p:nvPr/>
            </p:nvSpPr>
            <p:spPr bwMode="auto">
              <a:xfrm>
                <a:off x="4083" y="2133"/>
                <a:ext cx="176" cy="1"/>
              </a:xfrm>
              <a:custGeom>
                <a:avLst/>
                <a:gdLst>
                  <a:gd name="T0" fmla="*/ 0 w 351"/>
                  <a:gd name="T1" fmla="*/ 351 w 351"/>
                  <a:gd name="T2" fmla="*/ 350 w 3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51">
                    <a:moveTo>
                      <a:pt x="0" y="0"/>
                    </a:moveTo>
                    <a:lnTo>
                      <a:pt x="351" y="0"/>
                    </a:lnTo>
                    <a:lnTo>
                      <a:pt x="35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6" name="Line 4578"/>
              <p:cNvSpPr>
                <a:spLocks noChangeShapeType="1"/>
              </p:cNvSpPr>
              <p:nvPr/>
            </p:nvSpPr>
            <p:spPr bwMode="auto">
              <a:xfrm>
                <a:off x="4150" y="1855"/>
                <a:ext cx="11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7" name="Line 4579"/>
              <p:cNvSpPr>
                <a:spLocks noChangeShapeType="1"/>
              </p:cNvSpPr>
              <p:nvPr/>
            </p:nvSpPr>
            <p:spPr bwMode="auto">
              <a:xfrm flipV="1">
                <a:off x="3843" y="1829"/>
                <a:ext cx="1" cy="6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8" name="Line 4580"/>
              <p:cNvSpPr>
                <a:spLocks noChangeShapeType="1"/>
              </p:cNvSpPr>
              <p:nvPr/>
            </p:nvSpPr>
            <p:spPr bwMode="auto">
              <a:xfrm flipV="1">
                <a:off x="3881" y="1825"/>
                <a:ext cx="1" cy="17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9" name="Line 4581"/>
              <p:cNvSpPr>
                <a:spLocks noChangeShapeType="1"/>
              </p:cNvSpPr>
              <p:nvPr/>
            </p:nvSpPr>
            <p:spPr bwMode="auto">
              <a:xfrm flipV="1">
                <a:off x="3921" y="1831"/>
                <a:ext cx="1" cy="1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0" name="Line 4582"/>
              <p:cNvSpPr>
                <a:spLocks noChangeShapeType="1"/>
              </p:cNvSpPr>
              <p:nvPr/>
            </p:nvSpPr>
            <p:spPr bwMode="auto">
              <a:xfrm flipV="1">
                <a:off x="4140" y="1862"/>
                <a:ext cx="1" cy="14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1" name="Line 4583"/>
              <p:cNvSpPr>
                <a:spLocks noChangeShapeType="1"/>
              </p:cNvSpPr>
              <p:nvPr/>
            </p:nvSpPr>
            <p:spPr bwMode="auto">
              <a:xfrm flipV="1">
                <a:off x="4080" y="2040"/>
                <a:ext cx="1" cy="8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2" name="Oval 4584"/>
              <p:cNvSpPr>
                <a:spLocks noChangeArrowheads="1"/>
              </p:cNvSpPr>
              <p:nvPr/>
            </p:nvSpPr>
            <p:spPr bwMode="auto">
              <a:xfrm>
                <a:off x="4064" y="2121"/>
                <a:ext cx="27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3" name="Oval 4585"/>
              <p:cNvSpPr>
                <a:spLocks noChangeArrowheads="1"/>
              </p:cNvSpPr>
              <p:nvPr/>
            </p:nvSpPr>
            <p:spPr bwMode="auto">
              <a:xfrm>
                <a:off x="3827" y="1892"/>
                <a:ext cx="26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4" name="Oval 4586"/>
              <p:cNvSpPr>
                <a:spLocks noChangeArrowheads="1"/>
              </p:cNvSpPr>
              <p:nvPr/>
            </p:nvSpPr>
            <p:spPr bwMode="auto">
              <a:xfrm>
                <a:off x="4124" y="1841"/>
                <a:ext cx="26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5" name="Oval 4587"/>
              <p:cNvSpPr>
                <a:spLocks noChangeArrowheads="1"/>
              </p:cNvSpPr>
              <p:nvPr/>
            </p:nvSpPr>
            <p:spPr bwMode="auto">
              <a:xfrm>
                <a:off x="3903" y="1945"/>
                <a:ext cx="27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6" name="Oval 4588"/>
              <p:cNvSpPr>
                <a:spLocks noChangeArrowheads="1"/>
              </p:cNvSpPr>
              <p:nvPr/>
            </p:nvSpPr>
            <p:spPr bwMode="auto">
              <a:xfrm>
                <a:off x="3864" y="1999"/>
                <a:ext cx="26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7" name="Oval 4589"/>
              <p:cNvSpPr>
                <a:spLocks noChangeArrowheads="1"/>
              </p:cNvSpPr>
              <p:nvPr/>
            </p:nvSpPr>
            <p:spPr bwMode="auto">
              <a:xfrm>
                <a:off x="3785" y="1831"/>
                <a:ext cx="27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2" name="Rectangle 4590"/>
            <p:cNvSpPr>
              <a:spLocks noChangeArrowheads="1"/>
            </p:cNvSpPr>
            <p:nvPr/>
          </p:nvSpPr>
          <p:spPr bwMode="auto">
            <a:xfrm>
              <a:off x="451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3" name="Group 4591"/>
            <p:cNvGrpSpPr>
              <a:grpSpLocks/>
            </p:cNvGrpSpPr>
            <p:nvPr/>
          </p:nvGrpSpPr>
          <p:grpSpPr bwMode="auto">
            <a:xfrm>
              <a:off x="4551" y="3330"/>
              <a:ext cx="162" cy="107"/>
              <a:chOff x="3767" y="2450"/>
              <a:chExt cx="476" cy="336"/>
            </a:xfrm>
          </p:grpSpPr>
          <p:sp>
            <p:nvSpPr>
              <p:cNvPr id="362" name="Freeform 4592"/>
              <p:cNvSpPr>
                <a:spLocks/>
              </p:cNvSpPr>
              <p:nvPr/>
            </p:nvSpPr>
            <p:spPr bwMode="auto">
              <a:xfrm>
                <a:off x="3783" y="2450"/>
                <a:ext cx="148" cy="26"/>
              </a:xfrm>
              <a:custGeom>
                <a:avLst/>
                <a:gdLst>
                  <a:gd name="T0" fmla="*/ 0 w 295"/>
                  <a:gd name="T1" fmla="*/ 53 h 53"/>
                  <a:gd name="T2" fmla="*/ 71 w 295"/>
                  <a:gd name="T3" fmla="*/ 15 h 53"/>
                  <a:gd name="T4" fmla="*/ 146 w 295"/>
                  <a:gd name="T5" fmla="*/ 0 h 53"/>
                  <a:gd name="T6" fmla="*/ 165 w 295"/>
                  <a:gd name="T7" fmla="*/ 0 h 53"/>
                  <a:gd name="T8" fmla="*/ 184 w 295"/>
                  <a:gd name="T9" fmla="*/ 2 h 53"/>
                  <a:gd name="T10" fmla="*/ 222 w 295"/>
                  <a:gd name="T11" fmla="*/ 12 h 53"/>
                  <a:gd name="T12" fmla="*/ 295 w 295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53">
                    <a:moveTo>
                      <a:pt x="0" y="53"/>
                    </a:moveTo>
                    <a:lnTo>
                      <a:pt x="71" y="15"/>
                    </a:lnTo>
                    <a:lnTo>
                      <a:pt x="146" y="0"/>
                    </a:lnTo>
                    <a:lnTo>
                      <a:pt x="165" y="0"/>
                    </a:lnTo>
                    <a:lnTo>
                      <a:pt x="184" y="2"/>
                    </a:lnTo>
                    <a:lnTo>
                      <a:pt x="222" y="12"/>
                    </a:lnTo>
                    <a:lnTo>
                      <a:pt x="295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3" name="Freeform 4593"/>
              <p:cNvSpPr>
                <a:spLocks/>
              </p:cNvSpPr>
              <p:nvPr/>
            </p:nvSpPr>
            <p:spPr bwMode="auto">
              <a:xfrm>
                <a:off x="3931" y="2475"/>
                <a:ext cx="147" cy="26"/>
              </a:xfrm>
              <a:custGeom>
                <a:avLst/>
                <a:gdLst>
                  <a:gd name="T0" fmla="*/ 296 w 296"/>
                  <a:gd name="T1" fmla="*/ 0 h 53"/>
                  <a:gd name="T2" fmla="*/ 225 w 296"/>
                  <a:gd name="T3" fmla="*/ 39 h 53"/>
                  <a:gd name="T4" fmla="*/ 149 w 296"/>
                  <a:gd name="T5" fmla="*/ 53 h 53"/>
                  <a:gd name="T6" fmla="*/ 74 w 296"/>
                  <a:gd name="T7" fmla="*/ 41 h 53"/>
                  <a:gd name="T8" fmla="*/ 0 w 296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53">
                    <a:moveTo>
                      <a:pt x="296" y="0"/>
                    </a:moveTo>
                    <a:lnTo>
                      <a:pt x="225" y="39"/>
                    </a:lnTo>
                    <a:lnTo>
                      <a:pt x="149" y="53"/>
                    </a:lnTo>
                    <a:lnTo>
                      <a:pt x="74" y="41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4" name="Line 4594"/>
              <p:cNvSpPr>
                <a:spLocks noChangeShapeType="1"/>
              </p:cNvSpPr>
              <p:nvPr/>
            </p:nvSpPr>
            <p:spPr bwMode="auto">
              <a:xfrm>
                <a:off x="3785" y="2472"/>
                <a:ext cx="29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5" name="Freeform 4595"/>
              <p:cNvSpPr>
                <a:spLocks/>
              </p:cNvSpPr>
              <p:nvPr/>
            </p:nvSpPr>
            <p:spPr bwMode="auto">
              <a:xfrm>
                <a:off x="4131" y="2450"/>
                <a:ext cx="111" cy="31"/>
              </a:xfrm>
              <a:custGeom>
                <a:avLst/>
                <a:gdLst>
                  <a:gd name="T0" fmla="*/ 222 w 222"/>
                  <a:gd name="T1" fmla="*/ 5 h 61"/>
                  <a:gd name="T2" fmla="*/ 209 w 222"/>
                  <a:gd name="T3" fmla="*/ 2 h 61"/>
                  <a:gd name="T4" fmla="*/ 196 w 222"/>
                  <a:gd name="T5" fmla="*/ 1 h 61"/>
                  <a:gd name="T6" fmla="*/ 183 w 222"/>
                  <a:gd name="T7" fmla="*/ 0 h 61"/>
                  <a:gd name="T8" fmla="*/ 170 w 222"/>
                  <a:gd name="T9" fmla="*/ 0 h 61"/>
                  <a:gd name="T10" fmla="*/ 157 w 222"/>
                  <a:gd name="T11" fmla="*/ 0 h 61"/>
                  <a:gd name="T12" fmla="*/ 142 w 222"/>
                  <a:gd name="T13" fmla="*/ 2 h 61"/>
                  <a:gd name="T14" fmla="*/ 131 w 222"/>
                  <a:gd name="T15" fmla="*/ 4 h 61"/>
                  <a:gd name="T16" fmla="*/ 116 w 222"/>
                  <a:gd name="T17" fmla="*/ 5 h 61"/>
                  <a:gd name="T18" fmla="*/ 103 w 222"/>
                  <a:gd name="T19" fmla="*/ 8 h 61"/>
                  <a:gd name="T20" fmla="*/ 92 w 222"/>
                  <a:gd name="T21" fmla="*/ 11 h 61"/>
                  <a:gd name="T22" fmla="*/ 78 w 222"/>
                  <a:gd name="T23" fmla="*/ 17 h 61"/>
                  <a:gd name="T24" fmla="*/ 65 w 222"/>
                  <a:gd name="T25" fmla="*/ 19 h 61"/>
                  <a:gd name="T26" fmla="*/ 53 w 222"/>
                  <a:gd name="T27" fmla="*/ 26 h 61"/>
                  <a:gd name="T28" fmla="*/ 40 w 222"/>
                  <a:gd name="T29" fmla="*/ 33 h 61"/>
                  <a:gd name="T30" fmla="*/ 29 w 222"/>
                  <a:gd name="T31" fmla="*/ 40 h 61"/>
                  <a:gd name="T32" fmla="*/ 17 w 222"/>
                  <a:gd name="T33" fmla="*/ 46 h 61"/>
                  <a:gd name="T34" fmla="*/ 6 w 222"/>
                  <a:gd name="T35" fmla="*/ 54 h 61"/>
                  <a:gd name="T36" fmla="*/ 0 w 222"/>
                  <a:gd name="T3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61">
                    <a:moveTo>
                      <a:pt x="222" y="5"/>
                    </a:moveTo>
                    <a:lnTo>
                      <a:pt x="209" y="2"/>
                    </a:lnTo>
                    <a:lnTo>
                      <a:pt x="196" y="1"/>
                    </a:lnTo>
                    <a:lnTo>
                      <a:pt x="183" y="0"/>
                    </a:lnTo>
                    <a:lnTo>
                      <a:pt x="170" y="0"/>
                    </a:lnTo>
                    <a:lnTo>
                      <a:pt x="157" y="0"/>
                    </a:lnTo>
                    <a:lnTo>
                      <a:pt x="142" y="2"/>
                    </a:lnTo>
                    <a:lnTo>
                      <a:pt x="131" y="4"/>
                    </a:lnTo>
                    <a:lnTo>
                      <a:pt x="116" y="5"/>
                    </a:lnTo>
                    <a:lnTo>
                      <a:pt x="103" y="8"/>
                    </a:lnTo>
                    <a:lnTo>
                      <a:pt x="92" y="11"/>
                    </a:lnTo>
                    <a:lnTo>
                      <a:pt x="78" y="17"/>
                    </a:lnTo>
                    <a:lnTo>
                      <a:pt x="65" y="19"/>
                    </a:lnTo>
                    <a:lnTo>
                      <a:pt x="53" y="26"/>
                    </a:lnTo>
                    <a:lnTo>
                      <a:pt x="40" y="33"/>
                    </a:lnTo>
                    <a:lnTo>
                      <a:pt x="29" y="40"/>
                    </a:lnTo>
                    <a:lnTo>
                      <a:pt x="17" y="46"/>
                    </a:lnTo>
                    <a:lnTo>
                      <a:pt x="6" y="54"/>
                    </a:lnTo>
                    <a:lnTo>
                      <a:pt x="0" y="6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6" name="Freeform 4596"/>
              <p:cNvSpPr>
                <a:spLocks/>
              </p:cNvSpPr>
              <p:nvPr/>
            </p:nvSpPr>
            <p:spPr bwMode="auto">
              <a:xfrm>
                <a:off x="3830" y="2518"/>
                <a:ext cx="59" cy="14"/>
              </a:xfrm>
              <a:custGeom>
                <a:avLst/>
                <a:gdLst>
                  <a:gd name="T0" fmla="*/ 0 w 119"/>
                  <a:gd name="T1" fmla="*/ 30 h 30"/>
                  <a:gd name="T2" fmla="*/ 59 w 119"/>
                  <a:gd name="T3" fmla="*/ 0 h 30"/>
                  <a:gd name="T4" fmla="*/ 89 w 119"/>
                  <a:gd name="T5" fmla="*/ 7 h 30"/>
                  <a:gd name="T6" fmla="*/ 119 w 119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0" y="30"/>
                    </a:moveTo>
                    <a:lnTo>
                      <a:pt x="59" y="0"/>
                    </a:lnTo>
                    <a:lnTo>
                      <a:pt x="89" y="7"/>
                    </a:lnTo>
                    <a:lnTo>
                      <a:pt x="119" y="3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7" name="Freeform 4597"/>
              <p:cNvSpPr>
                <a:spLocks/>
              </p:cNvSpPr>
              <p:nvPr/>
            </p:nvSpPr>
            <p:spPr bwMode="auto">
              <a:xfrm>
                <a:off x="3889" y="2532"/>
                <a:ext cx="59" cy="15"/>
              </a:xfrm>
              <a:custGeom>
                <a:avLst/>
                <a:gdLst>
                  <a:gd name="T0" fmla="*/ 119 w 119"/>
                  <a:gd name="T1" fmla="*/ 0 h 30"/>
                  <a:gd name="T2" fmla="*/ 61 w 119"/>
                  <a:gd name="T3" fmla="*/ 30 h 30"/>
                  <a:gd name="T4" fmla="*/ 30 w 119"/>
                  <a:gd name="T5" fmla="*/ 23 h 30"/>
                  <a:gd name="T6" fmla="*/ 0 w 11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119" y="0"/>
                    </a:moveTo>
                    <a:lnTo>
                      <a:pt x="61" y="30"/>
                    </a:lnTo>
                    <a:lnTo>
                      <a:pt x="30" y="23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8" name="Line 4598"/>
              <p:cNvSpPr>
                <a:spLocks noChangeShapeType="1"/>
              </p:cNvSpPr>
              <p:nvPr/>
            </p:nvSpPr>
            <p:spPr bwMode="auto">
              <a:xfrm>
                <a:off x="3832" y="2531"/>
                <a:ext cx="11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9" name="Freeform 4599"/>
              <p:cNvSpPr>
                <a:spLocks/>
              </p:cNvSpPr>
              <p:nvPr/>
            </p:nvSpPr>
            <p:spPr bwMode="auto">
              <a:xfrm>
                <a:off x="3904" y="2554"/>
                <a:ext cx="76" cy="21"/>
              </a:xfrm>
              <a:custGeom>
                <a:avLst/>
                <a:gdLst>
                  <a:gd name="T0" fmla="*/ 0 w 152"/>
                  <a:gd name="T1" fmla="*/ 41 h 41"/>
                  <a:gd name="T2" fmla="*/ 36 w 152"/>
                  <a:gd name="T3" fmla="*/ 12 h 41"/>
                  <a:gd name="T4" fmla="*/ 76 w 152"/>
                  <a:gd name="T5" fmla="*/ 0 h 41"/>
                  <a:gd name="T6" fmla="*/ 95 w 152"/>
                  <a:gd name="T7" fmla="*/ 1 h 41"/>
                  <a:gd name="T8" fmla="*/ 114 w 152"/>
                  <a:gd name="T9" fmla="*/ 9 h 41"/>
                  <a:gd name="T10" fmla="*/ 152 w 152"/>
                  <a:gd name="T11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2" h="41">
                    <a:moveTo>
                      <a:pt x="0" y="41"/>
                    </a:moveTo>
                    <a:lnTo>
                      <a:pt x="36" y="12"/>
                    </a:lnTo>
                    <a:lnTo>
                      <a:pt x="76" y="0"/>
                    </a:lnTo>
                    <a:lnTo>
                      <a:pt x="95" y="1"/>
                    </a:lnTo>
                    <a:lnTo>
                      <a:pt x="114" y="9"/>
                    </a:lnTo>
                    <a:lnTo>
                      <a:pt x="152" y="4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0" name="Freeform 4600"/>
              <p:cNvSpPr>
                <a:spLocks/>
              </p:cNvSpPr>
              <p:nvPr/>
            </p:nvSpPr>
            <p:spPr bwMode="auto">
              <a:xfrm>
                <a:off x="3981" y="2574"/>
                <a:ext cx="75" cy="21"/>
              </a:xfrm>
              <a:custGeom>
                <a:avLst/>
                <a:gdLst>
                  <a:gd name="T0" fmla="*/ 152 w 152"/>
                  <a:gd name="T1" fmla="*/ 0 h 41"/>
                  <a:gd name="T2" fmla="*/ 116 w 152"/>
                  <a:gd name="T3" fmla="*/ 30 h 41"/>
                  <a:gd name="T4" fmla="*/ 76 w 152"/>
                  <a:gd name="T5" fmla="*/ 41 h 41"/>
                  <a:gd name="T6" fmla="*/ 38 w 152"/>
                  <a:gd name="T7" fmla="*/ 32 h 41"/>
                  <a:gd name="T8" fmla="*/ 0 w 152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41">
                    <a:moveTo>
                      <a:pt x="152" y="0"/>
                    </a:moveTo>
                    <a:lnTo>
                      <a:pt x="116" y="30"/>
                    </a:lnTo>
                    <a:lnTo>
                      <a:pt x="76" y="41"/>
                    </a:lnTo>
                    <a:lnTo>
                      <a:pt x="38" y="3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1" name="Line 4601"/>
              <p:cNvSpPr>
                <a:spLocks noChangeShapeType="1"/>
              </p:cNvSpPr>
              <p:nvPr/>
            </p:nvSpPr>
            <p:spPr bwMode="auto">
              <a:xfrm>
                <a:off x="3904" y="2573"/>
                <a:ext cx="15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2" name="Freeform 4602"/>
              <p:cNvSpPr>
                <a:spLocks/>
              </p:cNvSpPr>
              <p:nvPr/>
            </p:nvSpPr>
            <p:spPr bwMode="auto">
              <a:xfrm>
                <a:off x="3867" y="2611"/>
                <a:ext cx="127" cy="26"/>
              </a:xfrm>
              <a:custGeom>
                <a:avLst/>
                <a:gdLst>
                  <a:gd name="T0" fmla="*/ 0 w 255"/>
                  <a:gd name="T1" fmla="*/ 51 h 51"/>
                  <a:gd name="T2" fmla="*/ 61 w 255"/>
                  <a:gd name="T3" fmla="*/ 14 h 51"/>
                  <a:gd name="T4" fmla="*/ 126 w 255"/>
                  <a:gd name="T5" fmla="*/ 0 h 51"/>
                  <a:gd name="T6" fmla="*/ 156 w 255"/>
                  <a:gd name="T7" fmla="*/ 1 h 51"/>
                  <a:gd name="T8" fmla="*/ 191 w 255"/>
                  <a:gd name="T9" fmla="*/ 11 h 51"/>
                  <a:gd name="T10" fmla="*/ 255 w 255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51">
                    <a:moveTo>
                      <a:pt x="0" y="51"/>
                    </a:moveTo>
                    <a:lnTo>
                      <a:pt x="61" y="14"/>
                    </a:lnTo>
                    <a:lnTo>
                      <a:pt x="126" y="0"/>
                    </a:lnTo>
                    <a:lnTo>
                      <a:pt x="156" y="1"/>
                    </a:lnTo>
                    <a:lnTo>
                      <a:pt x="191" y="11"/>
                    </a:lnTo>
                    <a:lnTo>
                      <a:pt x="255" y="5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3" name="Freeform 4603"/>
              <p:cNvSpPr>
                <a:spLocks/>
              </p:cNvSpPr>
              <p:nvPr/>
            </p:nvSpPr>
            <p:spPr bwMode="auto">
              <a:xfrm>
                <a:off x="3994" y="2637"/>
                <a:ext cx="127" cy="25"/>
              </a:xfrm>
              <a:custGeom>
                <a:avLst/>
                <a:gdLst>
                  <a:gd name="T0" fmla="*/ 255 w 255"/>
                  <a:gd name="T1" fmla="*/ 0 h 51"/>
                  <a:gd name="T2" fmla="*/ 195 w 255"/>
                  <a:gd name="T3" fmla="*/ 36 h 51"/>
                  <a:gd name="T4" fmla="*/ 128 w 255"/>
                  <a:gd name="T5" fmla="*/ 51 h 51"/>
                  <a:gd name="T6" fmla="*/ 61 w 255"/>
                  <a:gd name="T7" fmla="*/ 40 h 51"/>
                  <a:gd name="T8" fmla="*/ 0 w 255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51">
                    <a:moveTo>
                      <a:pt x="255" y="0"/>
                    </a:moveTo>
                    <a:lnTo>
                      <a:pt x="195" y="36"/>
                    </a:lnTo>
                    <a:lnTo>
                      <a:pt x="128" y="51"/>
                    </a:lnTo>
                    <a:lnTo>
                      <a:pt x="61" y="4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4" name="Line 4604"/>
              <p:cNvSpPr>
                <a:spLocks noChangeShapeType="1"/>
              </p:cNvSpPr>
              <p:nvPr/>
            </p:nvSpPr>
            <p:spPr bwMode="auto">
              <a:xfrm>
                <a:off x="3869" y="2634"/>
                <a:ext cx="25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5" name="Freeform 4605"/>
              <p:cNvSpPr>
                <a:spLocks/>
              </p:cNvSpPr>
              <p:nvPr/>
            </p:nvSpPr>
            <p:spPr bwMode="auto">
              <a:xfrm>
                <a:off x="4065" y="2734"/>
                <a:ext cx="118" cy="27"/>
              </a:xfrm>
              <a:custGeom>
                <a:avLst/>
                <a:gdLst>
                  <a:gd name="T0" fmla="*/ 0 w 237"/>
                  <a:gd name="T1" fmla="*/ 53 h 53"/>
                  <a:gd name="T2" fmla="*/ 57 w 237"/>
                  <a:gd name="T3" fmla="*/ 15 h 53"/>
                  <a:gd name="T4" fmla="*/ 117 w 237"/>
                  <a:gd name="T5" fmla="*/ 0 h 53"/>
                  <a:gd name="T6" fmla="*/ 148 w 237"/>
                  <a:gd name="T7" fmla="*/ 2 h 53"/>
                  <a:gd name="T8" fmla="*/ 178 w 237"/>
                  <a:gd name="T9" fmla="*/ 12 h 53"/>
                  <a:gd name="T10" fmla="*/ 237 w 237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7" h="53">
                    <a:moveTo>
                      <a:pt x="0" y="53"/>
                    </a:moveTo>
                    <a:lnTo>
                      <a:pt x="57" y="15"/>
                    </a:lnTo>
                    <a:lnTo>
                      <a:pt x="117" y="0"/>
                    </a:lnTo>
                    <a:lnTo>
                      <a:pt x="148" y="2"/>
                    </a:lnTo>
                    <a:lnTo>
                      <a:pt x="178" y="12"/>
                    </a:lnTo>
                    <a:lnTo>
                      <a:pt x="237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6" name="Freeform 4606"/>
              <p:cNvSpPr>
                <a:spLocks/>
              </p:cNvSpPr>
              <p:nvPr/>
            </p:nvSpPr>
            <p:spPr bwMode="auto">
              <a:xfrm>
                <a:off x="4184" y="2759"/>
                <a:ext cx="56" cy="27"/>
              </a:xfrm>
              <a:custGeom>
                <a:avLst/>
                <a:gdLst>
                  <a:gd name="T0" fmla="*/ 0 w 111"/>
                  <a:gd name="T1" fmla="*/ 0 h 55"/>
                  <a:gd name="T2" fmla="*/ 7 w 111"/>
                  <a:gd name="T3" fmla="*/ 8 h 55"/>
                  <a:gd name="T4" fmla="*/ 16 w 111"/>
                  <a:gd name="T5" fmla="*/ 15 h 55"/>
                  <a:gd name="T6" fmla="*/ 25 w 111"/>
                  <a:gd name="T7" fmla="*/ 22 h 55"/>
                  <a:gd name="T8" fmla="*/ 35 w 111"/>
                  <a:gd name="T9" fmla="*/ 29 h 55"/>
                  <a:gd name="T10" fmla="*/ 44 w 111"/>
                  <a:gd name="T11" fmla="*/ 34 h 55"/>
                  <a:gd name="T12" fmla="*/ 53 w 111"/>
                  <a:gd name="T13" fmla="*/ 38 h 55"/>
                  <a:gd name="T14" fmla="*/ 64 w 111"/>
                  <a:gd name="T15" fmla="*/ 43 h 55"/>
                  <a:gd name="T16" fmla="*/ 73 w 111"/>
                  <a:gd name="T17" fmla="*/ 48 h 55"/>
                  <a:gd name="T18" fmla="*/ 82 w 111"/>
                  <a:gd name="T19" fmla="*/ 50 h 55"/>
                  <a:gd name="T20" fmla="*/ 92 w 111"/>
                  <a:gd name="T21" fmla="*/ 53 h 55"/>
                  <a:gd name="T22" fmla="*/ 102 w 111"/>
                  <a:gd name="T23" fmla="*/ 53 h 55"/>
                  <a:gd name="T24" fmla="*/ 111 w 111"/>
                  <a:gd name="T2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1" h="55">
                    <a:moveTo>
                      <a:pt x="0" y="0"/>
                    </a:moveTo>
                    <a:lnTo>
                      <a:pt x="7" y="8"/>
                    </a:lnTo>
                    <a:lnTo>
                      <a:pt x="16" y="15"/>
                    </a:lnTo>
                    <a:lnTo>
                      <a:pt x="25" y="22"/>
                    </a:lnTo>
                    <a:lnTo>
                      <a:pt x="35" y="29"/>
                    </a:lnTo>
                    <a:lnTo>
                      <a:pt x="44" y="34"/>
                    </a:lnTo>
                    <a:lnTo>
                      <a:pt x="53" y="38"/>
                    </a:lnTo>
                    <a:lnTo>
                      <a:pt x="64" y="43"/>
                    </a:lnTo>
                    <a:lnTo>
                      <a:pt x="73" y="48"/>
                    </a:lnTo>
                    <a:lnTo>
                      <a:pt x="82" y="50"/>
                    </a:lnTo>
                    <a:lnTo>
                      <a:pt x="92" y="53"/>
                    </a:lnTo>
                    <a:lnTo>
                      <a:pt x="102" y="53"/>
                    </a:lnTo>
                    <a:lnTo>
                      <a:pt x="111" y="5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7" name="Freeform 4607"/>
              <p:cNvSpPr>
                <a:spLocks/>
              </p:cNvSpPr>
              <p:nvPr/>
            </p:nvSpPr>
            <p:spPr bwMode="auto">
              <a:xfrm>
                <a:off x="4065" y="2759"/>
                <a:ext cx="176" cy="1"/>
              </a:xfrm>
              <a:custGeom>
                <a:avLst/>
                <a:gdLst>
                  <a:gd name="T0" fmla="*/ 0 w 351"/>
                  <a:gd name="T1" fmla="*/ 351 w 351"/>
                  <a:gd name="T2" fmla="*/ 350 w 3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51">
                    <a:moveTo>
                      <a:pt x="0" y="0"/>
                    </a:moveTo>
                    <a:lnTo>
                      <a:pt x="351" y="0"/>
                    </a:lnTo>
                    <a:lnTo>
                      <a:pt x="35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8" name="Line 4608"/>
              <p:cNvSpPr>
                <a:spLocks noChangeShapeType="1"/>
              </p:cNvSpPr>
              <p:nvPr/>
            </p:nvSpPr>
            <p:spPr bwMode="auto">
              <a:xfrm>
                <a:off x="4131" y="2481"/>
                <a:ext cx="11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9" name="Line 4609"/>
              <p:cNvSpPr>
                <a:spLocks noChangeShapeType="1"/>
              </p:cNvSpPr>
              <p:nvPr/>
            </p:nvSpPr>
            <p:spPr bwMode="auto">
              <a:xfrm flipV="1">
                <a:off x="3825" y="2455"/>
                <a:ext cx="1" cy="6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0" name="Line 4610"/>
              <p:cNvSpPr>
                <a:spLocks noChangeShapeType="1"/>
              </p:cNvSpPr>
              <p:nvPr/>
            </p:nvSpPr>
            <p:spPr bwMode="auto">
              <a:xfrm flipV="1">
                <a:off x="3863" y="2450"/>
                <a:ext cx="1" cy="17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1" name="Line 4611"/>
              <p:cNvSpPr>
                <a:spLocks noChangeShapeType="1"/>
              </p:cNvSpPr>
              <p:nvPr/>
            </p:nvSpPr>
            <p:spPr bwMode="auto">
              <a:xfrm flipV="1">
                <a:off x="3903" y="2457"/>
                <a:ext cx="1" cy="1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2" name="Line 4612"/>
              <p:cNvSpPr>
                <a:spLocks noChangeShapeType="1"/>
              </p:cNvSpPr>
              <p:nvPr/>
            </p:nvSpPr>
            <p:spPr bwMode="auto">
              <a:xfrm flipV="1">
                <a:off x="4122" y="2487"/>
                <a:ext cx="1" cy="14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3" name="Line 4613"/>
              <p:cNvSpPr>
                <a:spLocks noChangeShapeType="1"/>
              </p:cNvSpPr>
              <p:nvPr/>
            </p:nvSpPr>
            <p:spPr bwMode="auto">
              <a:xfrm flipV="1">
                <a:off x="4061" y="2666"/>
                <a:ext cx="1" cy="8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4" name="Oval 4614"/>
              <p:cNvSpPr>
                <a:spLocks noChangeArrowheads="1"/>
              </p:cNvSpPr>
              <p:nvPr/>
            </p:nvSpPr>
            <p:spPr bwMode="auto">
              <a:xfrm>
                <a:off x="4046" y="2747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5" name="Oval 4615"/>
              <p:cNvSpPr>
                <a:spLocks noChangeArrowheads="1"/>
              </p:cNvSpPr>
              <p:nvPr/>
            </p:nvSpPr>
            <p:spPr bwMode="auto">
              <a:xfrm>
                <a:off x="3809" y="2517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6" name="Oval 4616"/>
              <p:cNvSpPr>
                <a:spLocks noChangeArrowheads="1"/>
              </p:cNvSpPr>
              <p:nvPr/>
            </p:nvSpPr>
            <p:spPr bwMode="auto">
              <a:xfrm>
                <a:off x="4106" y="2466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7" name="Oval 4617"/>
              <p:cNvSpPr>
                <a:spLocks noChangeArrowheads="1"/>
              </p:cNvSpPr>
              <p:nvPr/>
            </p:nvSpPr>
            <p:spPr bwMode="auto">
              <a:xfrm>
                <a:off x="3885" y="2571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8" name="Oval 4618"/>
              <p:cNvSpPr>
                <a:spLocks noChangeArrowheads="1"/>
              </p:cNvSpPr>
              <p:nvPr/>
            </p:nvSpPr>
            <p:spPr bwMode="auto">
              <a:xfrm>
                <a:off x="3845" y="2625"/>
                <a:ext cx="27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9" name="Oval 4619"/>
              <p:cNvSpPr>
                <a:spLocks noChangeArrowheads="1"/>
              </p:cNvSpPr>
              <p:nvPr/>
            </p:nvSpPr>
            <p:spPr bwMode="auto">
              <a:xfrm>
                <a:off x="3767" y="2457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" name="Rectangle 4620"/>
            <p:cNvSpPr>
              <a:spLocks noChangeArrowheads="1"/>
            </p:cNvSpPr>
            <p:nvPr/>
          </p:nvSpPr>
          <p:spPr bwMode="auto">
            <a:xfrm>
              <a:off x="451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5" name="Group 4621"/>
            <p:cNvGrpSpPr>
              <a:grpSpLocks/>
            </p:cNvGrpSpPr>
            <p:nvPr/>
          </p:nvGrpSpPr>
          <p:grpSpPr bwMode="auto">
            <a:xfrm>
              <a:off x="4578" y="3566"/>
              <a:ext cx="108" cy="116"/>
              <a:chOff x="902" y="803"/>
              <a:chExt cx="214" cy="280"/>
            </a:xfrm>
          </p:grpSpPr>
          <p:sp>
            <p:nvSpPr>
              <p:cNvPr id="346" name="Rectangle 4622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7" name="Line 4623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8" name="Line 4624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9" name="Line 4625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0" name="Line 4626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1" name="Line 4627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2" name="Line 4628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3" name="Line 4629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4" name="Line 4630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5" name="Line 4631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6" name="Line 4632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7" name="Line 4633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8" name="Line 4634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9" name="Line 4635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0" name="Line 4636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1" name="Line 4637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6" name="Rectangle 4638"/>
            <p:cNvSpPr>
              <a:spLocks noChangeArrowheads="1"/>
            </p:cNvSpPr>
            <p:nvPr/>
          </p:nvSpPr>
          <p:spPr bwMode="auto">
            <a:xfrm>
              <a:off x="451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Rectangle 4639"/>
            <p:cNvSpPr>
              <a:spLocks noChangeArrowheads="1"/>
            </p:cNvSpPr>
            <p:nvPr/>
          </p:nvSpPr>
          <p:spPr bwMode="auto">
            <a:xfrm>
              <a:off x="451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AutoShape 4640"/>
            <p:cNvSpPr>
              <a:spLocks noChangeArrowheads="1"/>
            </p:cNvSpPr>
            <p:nvPr/>
          </p:nvSpPr>
          <p:spPr bwMode="auto">
            <a:xfrm>
              <a:off x="456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Rectangle 4641"/>
            <p:cNvSpPr>
              <a:spLocks noChangeArrowheads="1"/>
            </p:cNvSpPr>
            <p:nvPr/>
          </p:nvSpPr>
          <p:spPr bwMode="auto">
            <a:xfrm>
              <a:off x="403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Where</a:t>
              </a:r>
            </a:p>
          </p:txBody>
        </p:sp>
        <p:sp>
          <p:nvSpPr>
            <p:cNvPr id="70" name="Rectangle 4642"/>
            <p:cNvSpPr>
              <a:spLocks noChangeArrowheads="1"/>
            </p:cNvSpPr>
            <p:nvPr/>
          </p:nvSpPr>
          <p:spPr bwMode="auto">
            <a:xfrm>
              <a:off x="403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Where</a:t>
              </a:r>
            </a:p>
          </p:txBody>
        </p:sp>
        <p:grpSp>
          <p:nvGrpSpPr>
            <p:cNvPr id="71" name="Group 4643"/>
            <p:cNvGrpSpPr>
              <a:grpSpLocks/>
            </p:cNvGrpSpPr>
            <p:nvPr/>
          </p:nvGrpSpPr>
          <p:grpSpPr bwMode="auto">
            <a:xfrm>
              <a:off x="4098" y="2606"/>
              <a:ext cx="108" cy="116"/>
              <a:chOff x="902" y="803"/>
              <a:chExt cx="214" cy="280"/>
            </a:xfrm>
          </p:grpSpPr>
          <p:sp>
            <p:nvSpPr>
              <p:cNvPr id="330" name="Rectangle 4644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1" name="Line 4645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2" name="Line 4646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3" name="Line 4647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4" name="Line 4648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5" name="Line 4649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6" name="Line 4650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7" name="Line 4651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8" name="Line 4652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9" name="Line 4653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0" name="Line 4654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1" name="Line 4655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2" name="Line 4656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3" name="Line 4657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4" name="Line 4658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5" name="Line 4659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" name="Rectangle 4660"/>
            <p:cNvSpPr>
              <a:spLocks noChangeArrowheads="1"/>
            </p:cNvSpPr>
            <p:nvPr/>
          </p:nvSpPr>
          <p:spPr bwMode="auto">
            <a:xfrm>
              <a:off x="403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" name="Group 4661"/>
            <p:cNvGrpSpPr>
              <a:grpSpLocks/>
            </p:cNvGrpSpPr>
            <p:nvPr/>
          </p:nvGrpSpPr>
          <p:grpSpPr bwMode="auto">
            <a:xfrm>
              <a:off x="4084" y="2846"/>
              <a:ext cx="135" cy="115"/>
              <a:chOff x="2329" y="1186"/>
              <a:chExt cx="381" cy="268"/>
            </a:xfrm>
          </p:grpSpPr>
          <p:sp>
            <p:nvSpPr>
              <p:cNvPr id="323" name="Oval 4662"/>
              <p:cNvSpPr>
                <a:spLocks noChangeArrowheads="1"/>
              </p:cNvSpPr>
              <p:nvPr/>
            </p:nvSpPr>
            <p:spPr bwMode="auto">
              <a:xfrm>
                <a:off x="2329" y="1293"/>
                <a:ext cx="64" cy="66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4" name="Oval 4663"/>
              <p:cNvSpPr>
                <a:spLocks noChangeArrowheads="1"/>
              </p:cNvSpPr>
              <p:nvPr/>
            </p:nvSpPr>
            <p:spPr bwMode="auto">
              <a:xfrm>
                <a:off x="2441" y="1201"/>
                <a:ext cx="63" cy="6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5" name="Oval 4664"/>
              <p:cNvSpPr>
                <a:spLocks noChangeArrowheads="1"/>
              </p:cNvSpPr>
              <p:nvPr/>
            </p:nvSpPr>
            <p:spPr bwMode="auto">
              <a:xfrm>
                <a:off x="2646" y="1186"/>
                <a:ext cx="64" cy="66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6" name="Oval 4665"/>
              <p:cNvSpPr>
                <a:spLocks noChangeArrowheads="1"/>
              </p:cNvSpPr>
              <p:nvPr/>
            </p:nvSpPr>
            <p:spPr bwMode="auto">
              <a:xfrm>
                <a:off x="2533" y="1387"/>
                <a:ext cx="64" cy="6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7" name="Line 4666"/>
              <p:cNvSpPr>
                <a:spLocks noChangeShapeType="1"/>
              </p:cNvSpPr>
              <p:nvPr/>
            </p:nvSpPr>
            <p:spPr bwMode="auto">
              <a:xfrm flipH="1" flipV="1">
                <a:off x="2394" y="1340"/>
                <a:ext cx="139" cy="6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8" name="Line 4667"/>
              <p:cNvSpPr>
                <a:spLocks noChangeShapeType="1"/>
              </p:cNvSpPr>
              <p:nvPr/>
            </p:nvSpPr>
            <p:spPr bwMode="auto">
              <a:xfrm flipV="1">
                <a:off x="2391" y="1257"/>
                <a:ext cx="53" cy="4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9" name="Line 4668"/>
              <p:cNvSpPr>
                <a:spLocks noChangeShapeType="1"/>
              </p:cNvSpPr>
              <p:nvPr/>
            </p:nvSpPr>
            <p:spPr bwMode="auto">
              <a:xfrm flipV="1">
                <a:off x="2506" y="1218"/>
                <a:ext cx="139" cy="1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4" name="Rectangle 4669"/>
            <p:cNvSpPr>
              <a:spLocks noChangeArrowheads="1"/>
            </p:cNvSpPr>
            <p:nvPr/>
          </p:nvSpPr>
          <p:spPr bwMode="auto">
            <a:xfrm>
              <a:off x="403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5" name="Group 4670"/>
            <p:cNvGrpSpPr>
              <a:grpSpLocks/>
            </p:cNvGrpSpPr>
            <p:nvPr/>
          </p:nvGrpSpPr>
          <p:grpSpPr bwMode="auto">
            <a:xfrm>
              <a:off x="4077" y="3108"/>
              <a:ext cx="150" cy="71"/>
              <a:chOff x="2278" y="1841"/>
              <a:chExt cx="484" cy="270"/>
            </a:xfrm>
          </p:grpSpPr>
          <p:sp>
            <p:nvSpPr>
              <p:cNvPr id="316" name="Oval 4671"/>
              <p:cNvSpPr>
                <a:spLocks noChangeArrowheads="1"/>
              </p:cNvSpPr>
              <p:nvPr/>
            </p:nvSpPr>
            <p:spPr bwMode="auto">
              <a:xfrm>
                <a:off x="2678" y="1841"/>
                <a:ext cx="79" cy="2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7" name="Freeform 4672"/>
              <p:cNvSpPr>
                <a:spLocks/>
              </p:cNvSpPr>
              <p:nvPr/>
            </p:nvSpPr>
            <p:spPr bwMode="auto">
              <a:xfrm>
                <a:off x="2678" y="1854"/>
                <a:ext cx="84" cy="89"/>
              </a:xfrm>
              <a:custGeom>
                <a:avLst/>
                <a:gdLst>
                  <a:gd name="T0" fmla="*/ 0 w 168"/>
                  <a:gd name="T1" fmla="*/ 149 h 177"/>
                  <a:gd name="T2" fmla="*/ 6 w 168"/>
                  <a:gd name="T3" fmla="*/ 155 h 177"/>
                  <a:gd name="T4" fmla="*/ 10 w 168"/>
                  <a:gd name="T5" fmla="*/ 160 h 177"/>
                  <a:gd name="T6" fmla="*/ 20 w 168"/>
                  <a:gd name="T7" fmla="*/ 165 h 177"/>
                  <a:gd name="T8" fmla="*/ 31 w 168"/>
                  <a:gd name="T9" fmla="*/ 171 h 177"/>
                  <a:gd name="T10" fmla="*/ 44 w 168"/>
                  <a:gd name="T11" fmla="*/ 173 h 177"/>
                  <a:gd name="T12" fmla="*/ 60 w 168"/>
                  <a:gd name="T13" fmla="*/ 176 h 177"/>
                  <a:gd name="T14" fmla="*/ 73 w 168"/>
                  <a:gd name="T15" fmla="*/ 176 h 177"/>
                  <a:gd name="T16" fmla="*/ 91 w 168"/>
                  <a:gd name="T17" fmla="*/ 177 h 177"/>
                  <a:gd name="T18" fmla="*/ 105 w 168"/>
                  <a:gd name="T19" fmla="*/ 176 h 177"/>
                  <a:gd name="T20" fmla="*/ 120 w 168"/>
                  <a:gd name="T21" fmla="*/ 174 h 177"/>
                  <a:gd name="T22" fmla="*/ 132 w 168"/>
                  <a:gd name="T23" fmla="*/ 171 h 177"/>
                  <a:gd name="T24" fmla="*/ 145 w 168"/>
                  <a:gd name="T25" fmla="*/ 168 h 177"/>
                  <a:gd name="T26" fmla="*/ 153 w 168"/>
                  <a:gd name="T27" fmla="*/ 160 h 177"/>
                  <a:gd name="T28" fmla="*/ 163 w 168"/>
                  <a:gd name="T29" fmla="*/ 155 h 177"/>
                  <a:gd name="T30" fmla="*/ 166 w 168"/>
                  <a:gd name="T31" fmla="*/ 149 h 177"/>
                  <a:gd name="T32" fmla="*/ 168 w 168"/>
                  <a:gd name="T33" fmla="*/ 0 h 177"/>
                  <a:gd name="T34" fmla="*/ 166 w 168"/>
                  <a:gd name="T35" fmla="*/ 9 h 177"/>
                  <a:gd name="T36" fmla="*/ 163 w 168"/>
                  <a:gd name="T37" fmla="*/ 13 h 177"/>
                  <a:gd name="T38" fmla="*/ 153 w 168"/>
                  <a:gd name="T39" fmla="*/ 18 h 177"/>
                  <a:gd name="T40" fmla="*/ 145 w 168"/>
                  <a:gd name="T41" fmla="*/ 24 h 177"/>
                  <a:gd name="T42" fmla="*/ 132 w 168"/>
                  <a:gd name="T43" fmla="*/ 28 h 177"/>
                  <a:gd name="T44" fmla="*/ 120 w 168"/>
                  <a:gd name="T45" fmla="*/ 32 h 177"/>
                  <a:gd name="T46" fmla="*/ 105 w 168"/>
                  <a:gd name="T47" fmla="*/ 32 h 177"/>
                  <a:gd name="T48" fmla="*/ 91 w 168"/>
                  <a:gd name="T49" fmla="*/ 36 h 177"/>
                  <a:gd name="T50" fmla="*/ 73 w 168"/>
                  <a:gd name="T51" fmla="*/ 36 h 177"/>
                  <a:gd name="T52" fmla="*/ 60 w 168"/>
                  <a:gd name="T53" fmla="*/ 32 h 177"/>
                  <a:gd name="T54" fmla="*/ 44 w 168"/>
                  <a:gd name="T55" fmla="*/ 30 h 177"/>
                  <a:gd name="T56" fmla="*/ 31 w 168"/>
                  <a:gd name="T57" fmla="*/ 27 h 177"/>
                  <a:gd name="T58" fmla="*/ 22 w 168"/>
                  <a:gd name="T59" fmla="*/ 24 h 177"/>
                  <a:gd name="T60" fmla="*/ 11 w 168"/>
                  <a:gd name="T61" fmla="*/ 18 h 177"/>
                  <a:gd name="T62" fmla="*/ 9 w 168"/>
                  <a:gd name="T63" fmla="*/ 14 h 177"/>
                  <a:gd name="T64" fmla="*/ 2 w 168"/>
                  <a:gd name="T65" fmla="*/ 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8" h="177">
                    <a:moveTo>
                      <a:pt x="0" y="0"/>
                    </a:moveTo>
                    <a:lnTo>
                      <a:pt x="0" y="149"/>
                    </a:lnTo>
                    <a:lnTo>
                      <a:pt x="2" y="151"/>
                    </a:lnTo>
                    <a:lnTo>
                      <a:pt x="6" y="155"/>
                    </a:lnTo>
                    <a:lnTo>
                      <a:pt x="9" y="156"/>
                    </a:lnTo>
                    <a:lnTo>
                      <a:pt x="10" y="160"/>
                    </a:lnTo>
                    <a:lnTo>
                      <a:pt x="15" y="163"/>
                    </a:lnTo>
                    <a:lnTo>
                      <a:pt x="20" y="165"/>
                    </a:lnTo>
                    <a:lnTo>
                      <a:pt x="26" y="168"/>
                    </a:lnTo>
                    <a:lnTo>
                      <a:pt x="31" y="171"/>
                    </a:lnTo>
                    <a:lnTo>
                      <a:pt x="36" y="172"/>
                    </a:lnTo>
                    <a:lnTo>
                      <a:pt x="44" y="173"/>
                    </a:lnTo>
                    <a:lnTo>
                      <a:pt x="52" y="174"/>
                    </a:lnTo>
                    <a:lnTo>
                      <a:pt x="60" y="176"/>
                    </a:lnTo>
                    <a:lnTo>
                      <a:pt x="65" y="176"/>
                    </a:lnTo>
                    <a:lnTo>
                      <a:pt x="73" y="176"/>
                    </a:lnTo>
                    <a:lnTo>
                      <a:pt x="79" y="177"/>
                    </a:lnTo>
                    <a:lnTo>
                      <a:pt x="91" y="177"/>
                    </a:lnTo>
                    <a:lnTo>
                      <a:pt x="97" y="176"/>
                    </a:lnTo>
                    <a:lnTo>
                      <a:pt x="105" y="176"/>
                    </a:lnTo>
                    <a:lnTo>
                      <a:pt x="112" y="174"/>
                    </a:lnTo>
                    <a:lnTo>
                      <a:pt x="120" y="174"/>
                    </a:lnTo>
                    <a:lnTo>
                      <a:pt x="125" y="172"/>
                    </a:lnTo>
                    <a:lnTo>
                      <a:pt x="132" y="171"/>
                    </a:lnTo>
                    <a:lnTo>
                      <a:pt x="137" y="171"/>
                    </a:lnTo>
                    <a:lnTo>
                      <a:pt x="145" y="168"/>
                    </a:lnTo>
                    <a:lnTo>
                      <a:pt x="150" y="164"/>
                    </a:lnTo>
                    <a:lnTo>
                      <a:pt x="153" y="160"/>
                    </a:lnTo>
                    <a:lnTo>
                      <a:pt x="156" y="158"/>
                    </a:lnTo>
                    <a:lnTo>
                      <a:pt x="163" y="155"/>
                    </a:lnTo>
                    <a:lnTo>
                      <a:pt x="164" y="151"/>
                    </a:lnTo>
                    <a:lnTo>
                      <a:pt x="166" y="149"/>
                    </a:lnTo>
                    <a:lnTo>
                      <a:pt x="168" y="149"/>
                    </a:lnTo>
                    <a:lnTo>
                      <a:pt x="168" y="0"/>
                    </a:lnTo>
                    <a:lnTo>
                      <a:pt x="166" y="4"/>
                    </a:lnTo>
                    <a:lnTo>
                      <a:pt x="166" y="9"/>
                    </a:lnTo>
                    <a:lnTo>
                      <a:pt x="164" y="10"/>
                    </a:lnTo>
                    <a:lnTo>
                      <a:pt x="163" y="13"/>
                    </a:lnTo>
                    <a:lnTo>
                      <a:pt x="156" y="17"/>
                    </a:lnTo>
                    <a:lnTo>
                      <a:pt x="153" y="18"/>
                    </a:lnTo>
                    <a:lnTo>
                      <a:pt x="149" y="22"/>
                    </a:lnTo>
                    <a:lnTo>
                      <a:pt x="145" y="24"/>
                    </a:lnTo>
                    <a:lnTo>
                      <a:pt x="137" y="27"/>
                    </a:lnTo>
                    <a:lnTo>
                      <a:pt x="132" y="28"/>
                    </a:lnTo>
                    <a:lnTo>
                      <a:pt x="125" y="28"/>
                    </a:lnTo>
                    <a:lnTo>
                      <a:pt x="120" y="32"/>
                    </a:lnTo>
                    <a:lnTo>
                      <a:pt x="112" y="32"/>
                    </a:lnTo>
                    <a:lnTo>
                      <a:pt x="105" y="32"/>
                    </a:lnTo>
                    <a:lnTo>
                      <a:pt x="97" y="36"/>
                    </a:lnTo>
                    <a:lnTo>
                      <a:pt x="91" y="36"/>
                    </a:lnTo>
                    <a:lnTo>
                      <a:pt x="79" y="36"/>
                    </a:lnTo>
                    <a:lnTo>
                      <a:pt x="73" y="36"/>
                    </a:lnTo>
                    <a:lnTo>
                      <a:pt x="65" y="36"/>
                    </a:lnTo>
                    <a:lnTo>
                      <a:pt x="60" y="32"/>
                    </a:lnTo>
                    <a:lnTo>
                      <a:pt x="52" y="32"/>
                    </a:lnTo>
                    <a:lnTo>
                      <a:pt x="44" y="30"/>
                    </a:lnTo>
                    <a:lnTo>
                      <a:pt x="36" y="28"/>
                    </a:lnTo>
                    <a:lnTo>
                      <a:pt x="31" y="27"/>
                    </a:lnTo>
                    <a:lnTo>
                      <a:pt x="26" y="26"/>
                    </a:lnTo>
                    <a:lnTo>
                      <a:pt x="22" y="24"/>
                    </a:lnTo>
                    <a:lnTo>
                      <a:pt x="16" y="22"/>
                    </a:lnTo>
                    <a:lnTo>
                      <a:pt x="11" y="18"/>
                    </a:lnTo>
                    <a:lnTo>
                      <a:pt x="10" y="17"/>
                    </a:lnTo>
                    <a:lnTo>
                      <a:pt x="9" y="14"/>
                    </a:lnTo>
                    <a:lnTo>
                      <a:pt x="6" y="12"/>
                    </a:lnTo>
                    <a:lnTo>
                      <a:pt x="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8" name="Oval 4673"/>
              <p:cNvSpPr>
                <a:spLocks noChangeArrowheads="1"/>
              </p:cNvSpPr>
              <p:nvPr/>
            </p:nvSpPr>
            <p:spPr bwMode="auto">
              <a:xfrm>
                <a:off x="2358" y="1934"/>
                <a:ext cx="78" cy="2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9" name="Freeform 4674"/>
              <p:cNvSpPr>
                <a:spLocks/>
              </p:cNvSpPr>
              <p:nvPr/>
            </p:nvSpPr>
            <p:spPr bwMode="auto">
              <a:xfrm>
                <a:off x="2357" y="1947"/>
                <a:ext cx="85" cy="88"/>
              </a:xfrm>
              <a:custGeom>
                <a:avLst/>
                <a:gdLst>
                  <a:gd name="T0" fmla="*/ 0 w 170"/>
                  <a:gd name="T1" fmla="*/ 151 h 177"/>
                  <a:gd name="T2" fmla="*/ 3 w 170"/>
                  <a:gd name="T3" fmla="*/ 157 h 177"/>
                  <a:gd name="T4" fmla="*/ 12 w 170"/>
                  <a:gd name="T5" fmla="*/ 163 h 177"/>
                  <a:gd name="T6" fmla="*/ 21 w 170"/>
                  <a:gd name="T7" fmla="*/ 167 h 177"/>
                  <a:gd name="T8" fmla="*/ 34 w 170"/>
                  <a:gd name="T9" fmla="*/ 170 h 177"/>
                  <a:gd name="T10" fmla="*/ 45 w 170"/>
                  <a:gd name="T11" fmla="*/ 174 h 177"/>
                  <a:gd name="T12" fmla="*/ 60 w 170"/>
                  <a:gd name="T13" fmla="*/ 176 h 177"/>
                  <a:gd name="T14" fmla="*/ 74 w 170"/>
                  <a:gd name="T15" fmla="*/ 177 h 177"/>
                  <a:gd name="T16" fmla="*/ 89 w 170"/>
                  <a:gd name="T17" fmla="*/ 177 h 177"/>
                  <a:gd name="T18" fmla="*/ 106 w 170"/>
                  <a:gd name="T19" fmla="*/ 176 h 177"/>
                  <a:gd name="T20" fmla="*/ 121 w 170"/>
                  <a:gd name="T21" fmla="*/ 176 h 177"/>
                  <a:gd name="T22" fmla="*/ 132 w 170"/>
                  <a:gd name="T23" fmla="*/ 172 h 177"/>
                  <a:gd name="T24" fmla="*/ 143 w 170"/>
                  <a:gd name="T25" fmla="*/ 168 h 177"/>
                  <a:gd name="T26" fmla="*/ 156 w 170"/>
                  <a:gd name="T27" fmla="*/ 164 h 177"/>
                  <a:gd name="T28" fmla="*/ 162 w 170"/>
                  <a:gd name="T29" fmla="*/ 157 h 177"/>
                  <a:gd name="T30" fmla="*/ 167 w 170"/>
                  <a:gd name="T31" fmla="*/ 151 h 177"/>
                  <a:gd name="T32" fmla="*/ 170 w 170"/>
                  <a:gd name="T33" fmla="*/ 1 h 177"/>
                  <a:gd name="T34" fmla="*/ 167 w 170"/>
                  <a:gd name="T35" fmla="*/ 8 h 177"/>
                  <a:gd name="T36" fmla="*/ 162 w 170"/>
                  <a:gd name="T37" fmla="*/ 14 h 177"/>
                  <a:gd name="T38" fmla="*/ 156 w 170"/>
                  <a:gd name="T39" fmla="*/ 19 h 177"/>
                  <a:gd name="T40" fmla="*/ 143 w 170"/>
                  <a:gd name="T41" fmla="*/ 23 h 177"/>
                  <a:gd name="T42" fmla="*/ 132 w 170"/>
                  <a:gd name="T43" fmla="*/ 29 h 177"/>
                  <a:gd name="T44" fmla="*/ 121 w 170"/>
                  <a:gd name="T45" fmla="*/ 33 h 177"/>
                  <a:gd name="T46" fmla="*/ 106 w 170"/>
                  <a:gd name="T47" fmla="*/ 35 h 177"/>
                  <a:gd name="T48" fmla="*/ 89 w 170"/>
                  <a:gd name="T49" fmla="*/ 35 h 177"/>
                  <a:gd name="T50" fmla="*/ 74 w 170"/>
                  <a:gd name="T51" fmla="*/ 35 h 177"/>
                  <a:gd name="T52" fmla="*/ 60 w 170"/>
                  <a:gd name="T53" fmla="*/ 35 h 177"/>
                  <a:gd name="T54" fmla="*/ 45 w 170"/>
                  <a:gd name="T55" fmla="*/ 33 h 177"/>
                  <a:gd name="T56" fmla="*/ 34 w 170"/>
                  <a:gd name="T57" fmla="*/ 27 h 177"/>
                  <a:gd name="T58" fmla="*/ 22 w 170"/>
                  <a:gd name="T59" fmla="*/ 23 h 177"/>
                  <a:gd name="T60" fmla="*/ 12 w 170"/>
                  <a:gd name="T61" fmla="*/ 19 h 177"/>
                  <a:gd name="T62" fmla="*/ 7 w 170"/>
                  <a:gd name="T63" fmla="*/ 15 h 177"/>
                  <a:gd name="T64" fmla="*/ 2 w 170"/>
                  <a:gd name="T65" fmla="*/ 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177">
                    <a:moveTo>
                      <a:pt x="0" y="0"/>
                    </a:moveTo>
                    <a:lnTo>
                      <a:pt x="0" y="151"/>
                    </a:lnTo>
                    <a:lnTo>
                      <a:pt x="2" y="154"/>
                    </a:lnTo>
                    <a:lnTo>
                      <a:pt x="3" y="157"/>
                    </a:lnTo>
                    <a:lnTo>
                      <a:pt x="7" y="160"/>
                    </a:lnTo>
                    <a:lnTo>
                      <a:pt x="12" y="163"/>
                    </a:lnTo>
                    <a:lnTo>
                      <a:pt x="17" y="164"/>
                    </a:lnTo>
                    <a:lnTo>
                      <a:pt x="21" y="167"/>
                    </a:lnTo>
                    <a:lnTo>
                      <a:pt x="29" y="168"/>
                    </a:lnTo>
                    <a:lnTo>
                      <a:pt x="34" y="170"/>
                    </a:lnTo>
                    <a:lnTo>
                      <a:pt x="37" y="173"/>
                    </a:lnTo>
                    <a:lnTo>
                      <a:pt x="45" y="174"/>
                    </a:lnTo>
                    <a:lnTo>
                      <a:pt x="51" y="176"/>
                    </a:lnTo>
                    <a:lnTo>
                      <a:pt x="60" y="176"/>
                    </a:lnTo>
                    <a:lnTo>
                      <a:pt x="69" y="177"/>
                    </a:lnTo>
                    <a:lnTo>
                      <a:pt x="74" y="177"/>
                    </a:lnTo>
                    <a:lnTo>
                      <a:pt x="82" y="177"/>
                    </a:lnTo>
                    <a:lnTo>
                      <a:pt x="89" y="177"/>
                    </a:lnTo>
                    <a:lnTo>
                      <a:pt x="97" y="177"/>
                    </a:lnTo>
                    <a:lnTo>
                      <a:pt x="106" y="176"/>
                    </a:lnTo>
                    <a:lnTo>
                      <a:pt x="113" y="176"/>
                    </a:lnTo>
                    <a:lnTo>
                      <a:pt x="121" y="176"/>
                    </a:lnTo>
                    <a:lnTo>
                      <a:pt x="127" y="173"/>
                    </a:lnTo>
                    <a:lnTo>
                      <a:pt x="132" y="172"/>
                    </a:lnTo>
                    <a:lnTo>
                      <a:pt x="138" y="170"/>
                    </a:lnTo>
                    <a:lnTo>
                      <a:pt x="143" y="168"/>
                    </a:lnTo>
                    <a:lnTo>
                      <a:pt x="151" y="165"/>
                    </a:lnTo>
                    <a:lnTo>
                      <a:pt x="156" y="164"/>
                    </a:lnTo>
                    <a:lnTo>
                      <a:pt x="159" y="161"/>
                    </a:lnTo>
                    <a:lnTo>
                      <a:pt x="162" y="157"/>
                    </a:lnTo>
                    <a:lnTo>
                      <a:pt x="166" y="155"/>
                    </a:lnTo>
                    <a:lnTo>
                      <a:pt x="167" y="151"/>
                    </a:lnTo>
                    <a:lnTo>
                      <a:pt x="170" y="151"/>
                    </a:lnTo>
                    <a:lnTo>
                      <a:pt x="170" y="1"/>
                    </a:lnTo>
                    <a:lnTo>
                      <a:pt x="169" y="4"/>
                    </a:lnTo>
                    <a:lnTo>
                      <a:pt x="167" y="8"/>
                    </a:lnTo>
                    <a:lnTo>
                      <a:pt x="165" y="11"/>
                    </a:lnTo>
                    <a:lnTo>
                      <a:pt x="162" y="14"/>
                    </a:lnTo>
                    <a:lnTo>
                      <a:pt x="159" y="18"/>
                    </a:lnTo>
                    <a:lnTo>
                      <a:pt x="156" y="19"/>
                    </a:lnTo>
                    <a:lnTo>
                      <a:pt x="151" y="20"/>
                    </a:lnTo>
                    <a:lnTo>
                      <a:pt x="143" y="23"/>
                    </a:lnTo>
                    <a:lnTo>
                      <a:pt x="138" y="27"/>
                    </a:lnTo>
                    <a:lnTo>
                      <a:pt x="132" y="29"/>
                    </a:lnTo>
                    <a:lnTo>
                      <a:pt x="127" y="31"/>
                    </a:lnTo>
                    <a:lnTo>
                      <a:pt x="121" y="33"/>
                    </a:lnTo>
                    <a:lnTo>
                      <a:pt x="113" y="33"/>
                    </a:lnTo>
                    <a:lnTo>
                      <a:pt x="106" y="35"/>
                    </a:lnTo>
                    <a:lnTo>
                      <a:pt x="98" y="35"/>
                    </a:lnTo>
                    <a:lnTo>
                      <a:pt x="89" y="35"/>
                    </a:lnTo>
                    <a:lnTo>
                      <a:pt x="83" y="35"/>
                    </a:lnTo>
                    <a:lnTo>
                      <a:pt x="74" y="35"/>
                    </a:lnTo>
                    <a:lnTo>
                      <a:pt x="69" y="35"/>
                    </a:lnTo>
                    <a:lnTo>
                      <a:pt x="60" y="35"/>
                    </a:lnTo>
                    <a:lnTo>
                      <a:pt x="51" y="33"/>
                    </a:lnTo>
                    <a:lnTo>
                      <a:pt x="45" y="33"/>
                    </a:lnTo>
                    <a:lnTo>
                      <a:pt x="40" y="31"/>
                    </a:lnTo>
                    <a:lnTo>
                      <a:pt x="34" y="27"/>
                    </a:lnTo>
                    <a:lnTo>
                      <a:pt x="29" y="26"/>
                    </a:lnTo>
                    <a:lnTo>
                      <a:pt x="22" y="23"/>
                    </a:lnTo>
                    <a:lnTo>
                      <a:pt x="17" y="20"/>
                    </a:lnTo>
                    <a:lnTo>
                      <a:pt x="12" y="19"/>
                    </a:lnTo>
                    <a:lnTo>
                      <a:pt x="10" y="18"/>
                    </a:lnTo>
                    <a:lnTo>
                      <a:pt x="7" y="15"/>
                    </a:lnTo>
                    <a:lnTo>
                      <a:pt x="3" y="13"/>
                    </a:lnTo>
                    <a:lnTo>
                      <a:pt x="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0" name="Freeform 4675"/>
              <p:cNvSpPr>
                <a:spLocks/>
              </p:cNvSpPr>
              <p:nvPr/>
            </p:nvSpPr>
            <p:spPr bwMode="auto">
              <a:xfrm>
                <a:off x="2598" y="1902"/>
                <a:ext cx="130" cy="116"/>
              </a:xfrm>
              <a:custGeom>
                <a:avLst/>
                <a:gdLst>
                  <a:gd name="T0" fmla="*/ 161 w 260"/>
                  <a:gd name="T1" fmla="*/ 0 h 231"/>
                  <a:gd name="T2" fmla="*/ 0 w 260"/>
                  <a:gd name="T3" fmla="*/ 0 h 231"/>
                  <a:gd name="T4" fmla="*/ 0 w 260"/>
                  <a:gd name="T5" fmla="*/ 231 h 231"/>
                  <a:gd name="T6" fmla="*/ 260 w 260"/>
                  <a:gd name="T7" fmla="*/ 231 h 231"/>
                  <a:gd name="T8" fmla="*/ 260 w 260"/>
                  <a:gd name="T9" fmla="*/ 8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31">
                    <a:moveTo>
                      <a:pt x="161" y="0"/>
                    </a:moveTo>
                    <a:lnTo>
                      <a:pt x="0" y="0"/>
                    </a:lnTo>
                    <a:lnTo>
                      <a:pt x="0" y="231"/>
                    </a:lnTo>
                    <a:lnTo>
                      <a:pt x="260" y="231"/>
                    </a:lnTo>
                    <a:lnTo>
                      <a:pt x="260" y="8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1" name="Freeform 4676"/>
              <p:cNvSpPr>
                <a:spLocks/>
              </p:cNvSpPr>
              <p:nvPr/>
            </p:nvSpPr>
            <p:spPr bwMode="auto">
              <a:xfrm>
                <a:off x="2278" y="1995"/>
                <a:ext cx="130" cy="116"/>
              </a:xfrm>
              <a:custGeom>
                <a:avLst/>
                <a:gdLst>
                  <a:gd name="T0" fmla="*/ 160 w 261"/>
                  <a:gd name="T1" fmla="*/ 0 h 233"/>
                  <a:gd name="T2" fmla="*/ 0 w 261"/>
                  <a:gd name="T3" fmla="*/ 0 h 233"/>
                  <a:gd name="T4" fmla="*/ 0 w 261"/>
                  <a:gd name="T5" fmla="*/ 233 h 233"/>
                  <a:gd name="T6" fmla="*/ 261 w 261"/>
                  <a:gd name="T7" fmla="*/ 233 h 233"/>
                  <a:gd name="T8" fmla="*/ 261 w 261"/>
                  <a:gd name="T9" fmla="*/ 82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233">
                    <a:moveTo>
                      <a:pt x="160" y="0"/>
                    </a:moveTo>
                    <a:lnTo>
                      <a:pt x="0" y="0"/>
                    </a:lnTo>
                    <a:lnTo>
                      <a:pt x="0" y="233"/>
                    </a:lnTo>
                    <a:lnTo>
                      <a:pt x="261" y="233"/>
                    </a:lnTo>
                    <a:lnTo>
                      <a:pt x="261" y="8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2" name="Freeform 4677"/>
              <p:cNvSpPr>
                <a:spLocks/>
              </p:cNvSpPr>
              <p:nvPr/>
            </p:nvSpPr>
            <p:spPr bwMode="auto">
              <a:xfrm>
                <a:off x="2441" y="1948"/>
                <a:ext cx="157" cy="47"/>
              </a:xfrm>
              <a:custGeom>
                <a:avLst/>
                <a:gdLst>
                  <a:gd name="T0" fmla="*/ 0 w 313"/>
                  <a:gd name="T1" fmla="*/ 94 h 94"/>
                  <a:gd name="T2" fmla="*/ 199 w 313"/>
                  <a:gd name="T3" fmla="*/ 94 h 94"/>
                  <a:gd name="T4" fmla="*/ 115 w 313"/>
                  <a:gd name="T5" fmla="*/ 0 h 94"/>
                  <a:gd name="T6" fmla="*/ 313 w 313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3" h="94">
                    <a:moveTo>
                      <a:pt x="0" y="94"/>
                    </a:moveTo>
                    <a:lnTo>
                      <a:pt x="199" y="94"/>
                    </a:lnTo>
                    <a:lnTo>
                      <a:pt x="115" y="0"/>
                    </a:lnTo>
                    <a:lnTo>
                      <a:pt x="31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6" name="Line 4678"/>
            <p:cNvSpPr>
              <a:spLocks noChangeShapeType="1"/>
            </p:cNvSpPr>
            <p:nvPr/>
          </p:nvSpPr>
          <p:spPr bwMode="auto">
            <a:xfrm>
              <a:off x="4197" y="3298"/>
              <a:ext cx="2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Rectangle 4679"/>
            <p:cNvSpPr>
              <a:spLocks noChangeArrowheads="1"/>
            </p:cNvSpPr>
            <p:nvPr/>
          </p:nvSpPr>
          <p:spPr bwMode="auto">
            <a:xfrm>
              <a:off x="403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8" name="Group 4680"/>
            <p:cNvGrpSpPr>
              <a:grpSpLocks/>
            </p:cNvGrpSpPr>
            <p:nvPr/>
          </p:nvGrpSpPr>
          <p:grpSpPr bwMode="auto">
            <a:xfrm>
              <a:off x="4057" y="3330"/>
              <a:ext cx="189" cy="107"/>
              <a:chOff x="2261" y="2431"/>
              <a:chExt cx="539" cy="298"/>
            </a:xfrm>
          </p:grpSpPr>
          <p:sp>
            <p:nvSpPr>
              <p:cNvPr id="241" name="Freeform 4681"/>
              <p:cNvSpPr>
                <a:spLocks/>
              </p:cNvSpPr>
              <p:nvPr/>
            </p:nvSpPr>
            <p:spPr bwMode="auto">
              <a:xfrm>
                <a:off x="2261" y="2641"/>
                <a:ext cx="183" cy="23"/>
              </a:xfrm>
              <a:custGeom>
                <a:avLst/>
                <a:gdLst>
                  <a:gd name="T0" fmla="*/ 48 w 366"/>
                  <a:gd name="T1" fmla="*/ 0 h 47"/>
                  <a:gd name="T2" fmla="*/ 0 w 366"/>
                  <a:gd name="T3" fmla="*/ 47 h 47"/>
                  <a:gd name="T4" fmla="*/ 366 w 366"/>
                  <a:gd name="T5" fmla="*/ 47 h 47"/>
                  <a:gd name="T6" fmla="*/ 318 w 366"/>
                  <a:gd name="T7" fmla="*/ 0 h 47"/>
                  <a:gd name="T8" fmla="*/ 48 w 366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6" h="47">
                    <a:moveTo>
                      <a:pt x="48" y="0"/>
                    </a:moveTo>
                    <a:lnTo>
                      <a:pt x="0" y="47"/>
                    </a:lnTo>
                    <a:lnTo>
                      <a:pt x="366" y="47"/>
                    </a:lnTo>
                    <a:lnTo>
                      <a:pt x="31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98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2" name="Rectangle 4682"/>
              <p:cNvSpPr>
                <a:spLocks noChangeArrowheads="1"/>
              </p:cNvSpPr>
              <p:nvPr/>
            </p:nvSpPr>
            <p:spPr bwMode="auto">
              <a:xfrm>
                <a:off x="2265" y="2667"/>
                <a:ext cx="176" cy="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3" name="Rectangle 4683"/>
              <p:cNvSpPr>
                <a:spLocks noChangeArrowheads="1"/>
              </p:cNvSpPr>
              <p:nvPr/>
            </p:nvSpPr>
            <p:spPr bwMode="auto">
              <a:xfrm>
                <a:off x="2285" y="2676"/>
                <a:ext cx="131" cy="5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4" name="Rectangle 4684"/>
              <p:cNvSpPr>
                <a:spLocks noChangeArrowheads="1"/>
              </p:cNvSpPr>
              <p:nvPr/>
            </p:nvSpPr>
            <p:spPr bwMode="auto">
              <a:xfrm>
                <a:off x="2285" y="2510"/>
                <a:ext cx="131" cy="129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5" name="Line 4685"/>
              <p:cNvSpPr>
                <a:spLocks noChangeShapeType="1"/>
              </p:cNvSpPr>
              <p:nvPr/>
            </p:nvSpPr>
            <p:spPr bwMode="auto">
              <a:xfrm>
                <a:off x="2353" y="2506"/>
                <a:ext cx="1" cy="15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6" name="Line 4686"/>
              <p:cNvSpPr>
                <a:spLocks noChangeShapeType="1"/>
              </p:cNvSpPr>
              <p:nvPr/>
            </p:nvSpPr>
            <p:spPr bwMode="auto">
              <a:xfrm>
                <a:off x="2353" y="2596"/>
                <a:ext cx="6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7" name="Line 4687"/>
              <p:cNvSpPr>
                <a:spLocks noChangeShapeType="1"/>
              </p:cNvSpPr>
              <p:nvPr/>
            </p:nvSpPr>
            <p:spPr bwMode="auto">
              <a:xfrm flipV="1">
                <a:off x="2384" y="2506"/>
                <a:ext cx="1" cy="9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8" name="Rectangle 4688"/>
              <p:cNvSpPr>
                <a:spLocks noChangeArrowheads="1"/>
              </p:cNvSpPr>
              <p:nvPr/>
            </p:nvSpPr>
            <p:spPr bwMode="auto">
              <a:xfrm>
                <a:off x="2288" y="2500"/>
                <a:ext cx="62" cy="3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9" name="Freeform 4689"/>
              <p:cNvSpPr>
                <a:spLocks/>
              </p:cNvSpPr>
              <p:nvPr/>
            </p:nvSpPr>
            <p:spPr bwMode="auto">
              <a:xfrm>
                <a:off x="2297" y="2555"/>
                <a:ext cx="41" cy="1"/>
              </a:xfrm>
              <a:custGeom>
                <a:avLst/>
                <a:gdLst>
                  <a:gd name="T0" fmla="*/ 0 w 84"/>
                  <a:gd name="T1" fmla="*/ 2 h 2"/>
                  <a:gd name="T2" fmla="*/ 41 w 84"/>
                  <a:gd name="T3" fmla="*/ 0 h 2"/>
                  <a:gd name="T4" fmla="*/ 60 w 84"/>
                  <a:gd name="T5" fmla="*/ 0 h 2"/>
                  <a:gd name="T6" fmla="*/ 84 w 8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2">
                    <a:moveTo>
                      <a:pt x="0" y="2"/>
                    </a:moveTo>
                    <a:lnTo>
                      <a:pt x="41" y="0"/>
                    </a:lnTo>
                    <a:lnTo>
                      <a:pt x="60" y="0"/>
                    </a:lnTo>
                    <a:lnTo>
                      <a:pt x="84" y="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0" name="Freeform 4690"/>
              <p:cNvSpPr>
                <a:spLocks/>
              </p:cNvSpPr>
              <p:nvPr/>
            </p:nvSpPr>
            <p:spPr bwMode="auto">
              <a:xfrm>
                <a:off x="2297" y="2584"/>
                <a:ext cx="41" cy="1"/>
              </a:xfrm>
              <a:custGeom>
                <a:avLst/>
                <a:gdLst>
                  <a:gd name="T0" fmla="*/ 84 w 84"/>
                  <a:gd name="T1" fmla="*/ 0 h 2"/>
                  <a:gd name="T2" fmla="*/ 43 w 84"/>
                  <a:gd name="T3" fmla="*/ 2 h 2"/>
                  <a:gd name="T4" fmla="*/ 24 w 84"/>
                  <a:gd name="T5" fmla="*/ 2 h 2"/>
                  <a:gd name="T6" fmla="*/ 0 w 8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2">
                    <a:moveTo>
                      <a:pt x="84" y="0"/>
                    </a:moveTo>
                    <a:lnTo>
                      <a:pt x="43" y="2"/>
                    </a:lnTo>
                    <a:lnTo>
                      <a:pt x="24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1" name="Freeform 4691"/>
              <p:cNvSpPr>
                <a:spLocks/>
              </p:cNvSpPr>
              <p:nvPr/>
            </p:nvSpPr>
            <p:spPr bwMode="auto">
              <a:xfrm>
                <a:off x="2294" y="2558"/>
                <a:ext cx="1" cy="24"/>
              </a:xfrm>
              <a:custGeom>
                <a:avLst/>
                <a:gdLst>
                  <a:gd name="T0" fmla="*/ 48 h 48"/>
                  <a:gd name="T1" fmla="*/ 25 h 48"/>
                  <a:gd name="T2" fmla="*/ 0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48"/>
                    </a:move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2" name="Freeform 4692"/>
              <p:cNvSpPr>
                <a:spLocks/>
              </p:cNvSpPr>
              <p:nvPr/>
            </p:nvSpPr>
            <p:spPr bwMode="auto">
              <a:xfrm>
                <a:off x="2341" y="2558"/>
                <a:ext cx="1" cy="24"/>
              </a:xfrm>
              <a:custGeom>
                <a:avLst/>
                <a:gdLst>
                  <a:gd name="T0" fmla="*/ 0 h 48"/>
                  <a:gd name="T1" fmla="*/ 24 h 48"/>
                  <a:gd name="T2" fmla="*/ 48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0"/>
                    </a:moveTo>
                    <a:lnTo>
                      <a:pt x="0" y="24"/>
                    </a:lnTo>
                    <a:lnTo>
                      <a:pt x="0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3" name="Line 4693"/>
              <p:cNvSpPr>
                <a:spLocks noChangeShapeType="1"/>
              </p:cNvSpPr>
              <p:nvPr/>
            </p:nvSpPr>
            <p:spPr bwMode="auto">
              <a:xfrm>
                <a:off x="2338" y="2556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4" name="Line 4694"/>
              <p:cNvSpPr>
                <a:spLocks noChangeShapeType="1"/>
              </p:cNvSpPr>
              <p:nvPr/>
            </p:nvSpPr>
            <p:spPr bwMode="auto">
              <a:xfrm flipH="1">
                <a:off x="2338" y="2582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5" name="Line 4695"/>
              <p:cNvSpPr>
                <a:spLocks noChangeShapeType="1"/>
              </p:cNvSpPr>
              <p:nvPr/>
            </p:nvSpPr>
            <p:spPr bwMode="auto">
              <a:xfrm flipV="1">
                <a:off x="2295" y="2556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6" name="Line 4696"/>
              <p:cNvSpPr>
                <a:spLocks noChangeShapeType="1"/>
              </p:cNvSpPr>
              <p:nvPr/>
            </p:nvSpPr>
            <p:spPr bwMode="auto">
              <a:xfrm flipH="1" flipV="1">
                <a:off x="2295" y="2582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" name="Rectangle 4697"/>
              <p:cNvSpPr>
                <a:spLocks noChangeArrowheads="1"/>
              </p:cNvSpPr>
              <p:nvPr/>
            </p:nvSpPr>
            <p:spPr bwMode="auto">
              <a:xfrm>
                <a:off x="2360" y="2611"/>
                <a:ext cx="30" cy="1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8" name="Line 4698"/>
              <p:cNvSpPr>
                <a:spLocks noChangeShapeType="1"/>
              </p:cNvSpPr>
              <p:nvPr/>
            </p:nvSpPr>
            <p:spPr bwMode="auto">
              <a:xfrm flipH="1">
                <a:off x="2360" y="2618"/>
                <a:ext cx="3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9" name="Line 4699"/>
              <p:cNvSpPr>
                <a:spLocks noChangeShapeType="1"/>
              </p:cNvSpPr>
              <p:nvPr/>
            </p:nvSpPr>
            <p:spPr bwMode="auto">
              <a:xfrm>
                <a:off x="2377" y="2607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0" name="Line 4700"/>
              <p:cNvSpPr>
                <a:spLocks noChangeShapeType="1"/>
              </p:cNvSpPr>
              <p:nvPr/>
            </p:nvSpPr>
            <p:spPr bwMode="auto">
              <a:xfrm>
                <a:off x="2369" y="2607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1" name="Line 4701"/>
              <p:cNvSpPr>
                <a:spLocks noChangeShapeType="1"/>
              </p:cNvSpPr>
              <p:nvPr/>
            </p:nvSpPr>
            <p:spPr bwMode="auto">
              <a:xfrm>
                <a:off x="2385" y="2607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2" name="Oval 4702"/>
              <p:cNvSpPr>
                <a:spLocks noChangeArrowheads="1"/>
              </p:cNvSpPr>
              <p:nvPr/>
            </p:nvSpPr>
            <p:spPr bwMode="auto">
              <a:xfrm>
                <a:off x="2401" y="2618"/>
                <a:ext cx="1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3" name="Oval 4703"/>
              <p:cNvSpPr>
                <a:spLocks noChangeArrowheads="1"/>
              </p:cNvSpPr>
              <p:nvPr/>
            </p:nvSpPr>
            <p:spPr bwMode="auto">
              <a:xfrm>
                <a:off x="2413" y="2618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" name="Oval 4704"/>
              <p:cNvSpPr>
                <a:spLocks noChangeArrowheads="1"/>
              </p:cNvSpPr>
              <p:nvPr/>
            </p:nvSpPr>
            <p:spPr bwMode="auto">
              <a:xfrm>
                <a:off x="2413" y="2588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5" name="Oval 4705"/>
              <p:cNvSpPr>
                <a:spLocks noChangeArrowheads="1"/>
              </p:cNvSpPr>
              <p:nvPr/>
            </p:nvSpPr>
            <p:spPr bwMode="auto">
              <a:xfrm>
                <a:off x="2400" y="2588"/>
                <a:ext cx="1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6" name="Oval 4706"/>
              <p:cNvSpPr>
                <a:spLocks noChangeArrowheads="1"/>
              </p:cNvSpPr>
              <p:nvPr/>
            </p:nvSpPr>
            <p:spPr bwMode="auto">
              <a:xfrm>
                <a:off x="2388" y="2588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7" name="Oval 4707"/>
              <p:cNvSpPr>
                <a:spLocks noChangeArrowheads="1"/>
              </p:cNvSpPr>
              <p:nvPr/>
            </p:nvSpPr>
            <p:spPr bwMode="auto">
              <a:xfrm>
                <a:off x="2375" y="2512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8" name="Oval 4708"/>
              <p:cNvSpPr>
                <a:spLocks noChangeArrowheads="1"/>
              </p:cNvSpPr>
              <p:nvPr/>
            </p:nvSpPr>
            <p:spPr bwMode="auto">
              <a:xfrm>
                <a:off x="2375" y="2523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9" name="Oval 4709"/>
              <p:cNvSpPr>
                <a:spLocks noChangeArrowheads="1"/>
              </p:cNvSpPr>
              <p:nvPr/>
            </p:nvSpPr>
            <p:spPr bwMode="auto">
              <a:xfrm>
                <a:off x="2413" y="2517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0" name="Oval 4710"/>
              <p:cNvSpPr>
                <a:spLocks noChangeArrowheads="1"/>
              </p:cNvSpPr>
              <p:nvPr/>
            </p:nvSpPr>
            <p:spPr bwMode="auto">
              <a:xfrm>
                <a:off x="2400" y="2517"/>
                <a:ext cx="1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1" name="Oval 4711"/>
              <p:cNvSpPr>
                <a:spLocks noChangeArrowheads="1"/>
              </p:cNvSpPr>
              <p:nvPr/>
            </p:nvSpPr>
            <p:spPr bwMode="auto">
              <a:xfrm>
                <a:off x="2388" y="2517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2" name="Line 4712"/>
              <p:cNvSpPr>
                <a:spLocks noChangeShapeType="1"/>
              </p:cNvSpPr>
              <p:nvPr/>
            </p:nvSpPr>
            <p:spPr bwMode="auto">
              <a:xfrm>
                <a:off x="2390" y="2528"/>
                <a:ext cx="1" cy="4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3" name="Line 4713"/>
              <p:cNvSpPr>
                <a:spLocks noChangeShapeType="1"/>
              </p:cNvSpPr>
              <p:nvPr/>
            </p:nvSpPr>
            <p:spPr bwMode="auto">
              <a:xfrm>
                <a:off x="2403" y="2528"/>
                <a:ext cx="1" cy="4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4" name="Line 4714"/>
              <p:cNvSpPr>
                <a:spLocks noChangeShapeType="1"/>
              </p:cNvSpPr>
              <p:nvPr/>
            </p:nvSpPr>
            <p:spPr bwMode="auto">
              <a:xfrm>
                <a:off x="2415" y="2528"/>
                <a:ext cx="1" cy="4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5" name="Line 4715"/>
              <p:cNvSpPr>
                <a:spLocks noChangeShapeType="1"/>
              </p:cNvSpPr>
              <p:nvPr/>
            </p:nvSpPr>
            <p:spPr bwMode="auto">
              <a:xfrm flipH="1">
                <a:off x="2353" y="2528"/>
                <a:ext cx="3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6" name="Rectangle 4716"/>
              <p:cNvSpPr>
                <a:spLocks noChangeArrowheads="1"/>
              </p:cNvSpPr>
              <p:nvPr/>
            </p:nvSpPr>
            <p:spPr bwMode="auto">
              <a:xfrm>
                <a:off x="2358" y="2517"/>
                <a:ext cx="7" cy="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7" name="Freeform 4717"/>
              <p:cNvSpPr>
                <a:spLocks/>
              </p:cNvSpPr>
              <p:nvPr/>
            </p:nvSpPr>
            <p:spPr bwMode="auto">
              <a:xfrm>
                <a:off x="2585" y="2573"/>
                <a:ext cx="182" cy="23"/>
              </a:xfrm>
              <a:custGeom>
                <a:avLst/>
                <a:gdLst>
                  <a:gd name="T0" fmla="*/ 47 w 364"/>
                  <a:gd name="T1" fmla="*/ 0 h 47"/>
                  <a:gd name="T2" fmla="*/ 0 w 364"/>
                  <a:gd name="T3" fmla="*/ 47 h 47"/>
                  <a:gd name="T4" fmla="*/ 364 w 364"/>
                  <a:gd name="T5" fmla="*/ 47 h 47"/>
                  <a:gd name="T6" fmla="*/ 318 w 364"/>
                  <a:gd name="T7" fmla="*/ 0 h 47"/>
                  <a:gd name="T8" fmla="*/ 47 w 364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" h="47">
                    <a:moveTo>
                      <a:pt x="47" y="0"/>
                    </a:moveTo>
                    <a:lnTo>
                      <a:pt x="0" y="47"/>
                    </a:lnTo>
                    <a:lnTo>
                      <a:pt x="364" y="47"/>
                    </a:lnTo>
                    <a:lnTo>
                      <a:pt x="318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98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8" name="Rectangle 4718"/>
              <p:cNvSpPr>
                <a:spLocks noChangeArrowheads="1"/>
              </p:cNvSpPr>
              <p:nvPr/>
            </p:nvSpPr>
            <p:spPr bwMode="auto">
              <a:xfrm>
                <a:off x="2588" y="2599"/>
                <a:ext cx="176" cy="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9" name="Rectangle 4719"/>
              <p:cNvSpPr>
                <a:spLocks noChangeArrowheads="1"/>
              </p:cNvSpPr>
              <p:nvPr/>
            </p:nvSpPr>
            <p:spPr bwMode="auto">
              <a:xfrm>
                <a:off x="2608" y="2607"/>
                <a:ext cx="131" cy="5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0" name="Rectangle 4720"/>
              <p:cNvSpPr>
                <a:spLocks noChangeArrowheads="1"/>
              </p:cNvSpPr>
              <p:nvPr/>
            </p:nvSpPr>
            <p:spPr bwMode="auto">
              <a:xfrm>
                <a:off x="2608" y="2442"/>
                <a:ext cx="131" cy="129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1" name="Line 4721"/>
              <p:cNvSpPr>
                <a:spLocks noChangeShapeType="1"/>
              </p:cNvSpPr>
              <p:nvPr/>
            </p:nvSpPr>
            <p:spPr bwMode="auto">
              <a:xfrm>
                <a:off x="2676" y="2437"/>
                <a:ext cx="1" cy="15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2" name="Line 4722"/>
              <p:cNvSpPr>
                <a:spLocks noChangeShapeType="1"/>
              </p:cNvSpPr>
              <p:nvPr/>
            </p:nvSpPr>
            <p:spPr bwMode="auto">
              <a:xfrm>
                <a:off x="2676" y="2527"/>
                <a:ext cx="6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3" name="Line 4723"/>
              <p:cNvSpPr>
                <a:spLocks noChangeShapeType="1"/>
              </p:cNvSpPr>
              <p:nvPr/>
            </p:nvSpPr>
            <p:spPr bwMode="auto">
              <a:xfrm flipV="1">
                <a:off x="2708" y="2437"/>
                <a:ext cx="1" cy="9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4" name="Rectangle 4724"/>
              <p:cNvSpPr>
                <a:spLocks noChangeArrowheads="1"/>
              </p:cNvSpPr>
              <p:nvPr/>
            </p:nvSpPr>
            <p:spPr bwMode="auto">
              <a:xfrm>
                <a:off x="2611" y="2431"/>
                <a:ext cx="62" cy="3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Freeform 4725"/>
              <p:cNvSpPr>
                <a:spLocks/>
              </p:cNvSpPr>
              <p:nvPr/>
            </p:nvSpPr>
            <p:spPr bwMode="auto">
              <a:xfrm>
                <a:off x="2620" y="2487"/>
                <a:ext cx="41" cy="1"/>
              </a:xfrm>
              <a:custGeom>
                <a:avLst/>
                <a:gdLst>
                  <a:gd name="T0" fmla="*/ 0 w 83"/>
                  <a:gd name="T1" fmla="*/ 1 h 1"/>
                  <a:gd name="T2" fmla="*/ 40 w 83"/>
                  <a:gd name="T3" fmla="*/ 0 h 1"/>
                  <a:gd name="T4" fmla="*/ 59 w 83"/>
                  <a:gd name="T5" fmla="*/ 0 h 1"/>
                  <a:gd name="T6" fmla="*/ 83 w 8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">
                    <a:moveTo>
                      <a:pt x="0" y="1"/>
                    </a:moveTo>
                    <a:lnTo>
                      <a:pt x="40" y="0"/>
                    </a:lnTo>
                    <a:lnTo>
                      <a:pt x="59" y="0"/>
                    </a:lnTo>
                    <a:lnTo>
                      <a:pt x="83" y="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6" name="Freeform 4726"/>
              <p:cNvSpPr>
                <a:spLocks/>
              </p:cNvSpPr>
              <p:nvPr/>
            </p:nvSpPr>
            <p:spPr bwMode="auto">
              <a:xfrm>
                <a:off x="2620" y="2516"/>
                <a:ext cx="41" cy="1"/>
              </a:xfrm>
              <a:custGeom>
                <a:avLst/>
                <a:gdLst>
                  <a:gd name="T0" fmla="*/ 83 w 83"/>
                  <a:gd name="T1" fmla="*/ 0 h 2"/>
                  <a:gd name="T2" fmla="*/ 43 w 83"/>
                  <a:gd name="T3" fmla="*/ 2 h 2"/>
                  <a:gd name="T4" fmla="*/ 24 w 83"/>
                  <a:gd name="T5" fmla="*/ 2 h 2"/>
                  <a:gd name="T6" fmla="*/ 0 w 8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2">
                    <a:moveTo>
                      <a:pt x="83" y="0"/>
                    </a:moveTo>
                    <a:lnTo>
                      <a:pt x="43" y="2"/>
                    </a:lnTo>
                    <a:lnTo>
                      <a:pt x="24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7" name="Freeform 4727"/>
              <p:cNvSpPr>
                <a:spLocks/>
              </p:cNvSpPr>
              <p:nvPr/>
            </p:nvSpPr>
            <p:spPr bwMode="auto">
              <a:xfrm>
                <a:off x="2617" y="2489"/>
                <a:ext cx="1" cy="24"/>
              </a:xfrm>
              <a:custGeom>
                <a:avLst/>
                <a:gdLst>
                  <a:gd name="T0" fmla="*/ 48 h 48"/>
                  <a:gd name="T1" fmla="*/ 25 h 48"/>
                  <a:gd name="T2" fmla="*/ 0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48"/>
                    </a:move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Freeform 4728"/>
              <p:cNvSpPr>
                <a:spLocks/>
              </p:cNvSpPr>
              <p:nvPr/>
            </p:nvSpPr>
            <p:spPr bwMode="auto">
              <a:xfrm>
                <a:off x="2664" y="2489"/>
                <a:ext cx="1" cy="24"/>
              </a:xfrm>
              <a:custGeom>
                <a:avLst/>
                <a:gdLst>
                  <a:gd name="T0" fmla="*/ 0 h 48"/>
                  <a:gd name="T1" fmla="*/ 24 h 48"/>
                  <a:gd name="T2" fmla="*/ 48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0"/>
                    </a:moveTo>
                    <a:lnTo>
                      <a:pt x="0" y="24"/>
                    </a:lnTo>
                    <a:lnTo>
                      <a:pt x="0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9" name="Line 4729"/>
              <p:cNvSpPr>
                <a:spLocks noChangeShapeType="1"/>
              </p:cNvSpPr>
              <p:nvPr/>
            </p:nvSpPr>
            <p:spPr bwMode="auto">
              <a:xfrm>
                <a:off x="2661" y="2487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0" name="Line 4730"/>
              <p:cNvSpPr>
                <a:spLocks noChangeShapeType="1"/>
              </p:cNvSpPr>
              <p:nvPr/>
            </p:nvSpPr>
            <p:spPr bwMode="auto">
              <a:xfrm flipH="1">
                <a:off x="2661" y="2513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1" name="Line 4731"/>
              <p:cNvSpPr>
                <a:spLocks noChangeShapeType="1"/>
              </p:cNvSpPr>
              <p:nvPr/>
            </p:nvSpPr>
            <p:spPr bwMode="auto">
              <a:xfrm flipV="1">
                <a:off x="2618" y="2487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2" name="Line 4732"/>
              <p:cNvSpPr>
                <a:spLocks noChangeShapeType="1"/>
              </p:cNvSpPr>
              <p:nvPr/>
            </p:nvSpPr>
            <p:spPr bwMode="auto">
              <a:xfrm flipH="1" flipV="1">
                <a:off x="2618" y="2513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3" name="Rectangle 4733"/>
              <p:cNvSpPr>
                <a:spLocks noChangeArrowheads="1"/>
              </p:cNvSpPr>
              <p:nvPr/>
            </p:nvSpPr>
            <p:spPr bwMode="auto">
              <a:xfrm>
                <a:off x="2683" y="2543"/>
                <a:ext cx="30" cy="12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4" name="Line 4734"/>
              <p:cNvSpPr>
                <a:spLocks noChangeShapeType="1"/>
              </p:cNvSpPr>
              <p:nvPr/>
            </p:nvSpPr>
            <p:spPr bwMode="auto">
              <a:xfrm flipH="1">
                <a:off x="2683" y="2548"/>
                <a:ext cx="3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5" name="Line 4735"/>
              <p:cNvSpPr>
                <a:spLocks noChangeShapeType="1"/>
              </p:cNvSpPr>
              <p:nvPr/>
            </p:nvSpPr>
            <p:spPr bwMode="auto">
              <a:xfrm>
                <a:off x="2700" y="2538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6" name="Line 4736"/>
              <p:cNvSpPr>
                <a:spLocks noChangeShapeType="1"/>
              </p:cNvSpPr>
              <p:nvPr/>
            </p:nvSpPr>
            <p:spPr bwMode="auto">
              <a:xfrm>
                <a:off x="2693" y="2538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7" name="Line 4737"/>
              <p:cNvSpPr>
                <a:spLocks noChangeShapeType="1"/>
              </p:cNvSpPr>
              <p:nvPr/>
            </p:nvSpPr>
            <p:spPr bwMode="auto">
              <a:xfrm>
                <a:off x="2709" y="2538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8" name="Oval 4738"/>
              <p:cNvSpPr>
                <a:spLocks noChangeArrowheads="1"/>
              </p:cNvSpPr>
              <p:nvPr/>
            </p:nvSpPr>
            <p:spPr bwMode="auto">
              <a:xfrm>
                <a:off x="2724" y="2549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9" name="Oval 4739"/>
              <p:cNvSpPr>
                <a:spLocks noChangeArrowheads="1"/>
              </p:cNvSpPr>
              <p:nvPr/>
            </p:nvSpPr>
            <p:spPr bwMode="auto">
              <a:xfrm>
                <a:off x="2736" y="2549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Oval 4740"/>
              <p:cNvSpPr>
                <a:spLocks noChangeArrowheads="1"/>
              </p:cNvSpPr>
              <p:nvPr/>
            </p:nvSpPr>
            <p:spPr bwMode="auto">
              <a:xfrm>
                <a:off x="2736" y="2519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1" name="Oval 4741"/>
              <p:cNvSpPr>
                <a:spLocks noChangeArrowheads="1"/>
              </p:cNvSpPr>
              <p:nvPr/>
            </p:nvSpPr>
            <p:spPr bwMode="auto">
              <a:xfrm>
                <a:off x="2723" y="2519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Oval 4742"/>
              <p:cNvSpPr>
                <a:spLocks noChangeArrowheads="1"/>
              </p:cNvSpPr>
              <p:nvPr/>
            </p:nvSpPr>
            <p:spPr bwMode="auto">
              <a:xfrm>
                <a:off x="2711" y="2519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3" name="Oval 4743"/>
              <p:cNvSpPr>
                <a:spLocks noChangeArrowheads="1"/>
              </p:cNvSpPr>
              <p:nvPr/>
            </p:nvSpPr>
            <p:spPr bwMode="auto">
              <a:xfrm>
                <a:off x="2699" y="2444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4" name="Oval 4744"/>
              <p:cNvSpPr>
                <a:spLocks noChangeArrowheads="1"/>
              </p:cNvSpPr>
              <p:nvPr/>
            </p:nvSpPr>
            <p:spPr bwMode="auto">
              <a:xfrm>
                <a:off x="2699" y="2455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5" name="Oval 4745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6" name="Oval 4746"/>
              <p:cNvSpPr>
                <a:spLocks noChangeArrowheads="1"/>
              </p:cNvSpPr>
              <p:nvPr/>
            </p:nvSpPr>
            <p:spPr bwMode="auto">
              <a:xfrm>
                <a:off x="2723" y="2448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7" name="Oval 4747"/>
              <p:cNvSpPr>
                <a:spLocks noChangeArrowheads="1"/>
              </p:cNvSpPr>
              <p:nvPr/>
            </p:nvSpPr>
            <p:spPr bwMode="auto">
              <a:xfrm>
                <a:off x="2711" y="2448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" name="Line 4748"/>
              <p:cNvSpPr>
                <a:spLocks noChangeShapeType="1"/>
              </p:cNvSpPr>
              <p:nvPr/>
            </p:nvSpPr>
            <p:spPr bwMode="auto">
              <a:xfrm>
                <a:off x="2713" y="2459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9" name="Line 4749"/>
              <p:cNvSpPr>
                <a:spLocks noChangeShapeType="1"/>
              </p:cNvSpPr>
              <p:nvPr/>
            </p:nvSpPr>
            <p:spPr bwMode="auto">
              <a:xfrm>
                <a:off x="2725" y="2459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0" name="Line 4750"/>
              <p:cNvSpPr>
                <a:spLocks noChangeShapeType="1"/>
              </p:cNvSpPr>
              <p:nvPr/>
            </p:nvSpPr>
            <p:spPr bwMode="auto">
              <a:xfrm>
                <a:off x="2738" y="2459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1" name="Line 4751"/>
              <p:cNvSpPr>
                <a:spLocks noChangeShapeType="1"/>
              </p:cNvSpPr>
              <p:nvPr/>
            </p:nvSpPr>
            <p:spPr bwMode="auto">
              <a:xfrm flipH="1">
                <a:off x="2676" y="2459"/>
                <a:ext cx="3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2" name="Rectangle 4752"/>
              <p:cNvSpPr>
                <a:spLocks noChangeArrowheads="1"/>
              </p:cNvSpPr>
              <p:nvPr/>
            </p:nvSpPr>
            <p:spPr bwMode="auto">
              <a:xfrm>
                <a:off x="2682" y="2448"/>
                <a:ext cx="6" cy="4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3" name="Rectangle 4753"/>
              <p:cNvSpPr>
                <a:spLocks noChangeArrowheads="1"/>
              </p:cNvSpPr>
              <p:nvPr/>
            </p:nvSpPr>
            <p:spPr bwMode="auto">
              <a:xfrm>
                <a:off x="2747" y="2442"/>
                <a:ext cx="50" cy="217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4" name="Line 4754"/>
              <p:cNvSpPr>
                <a:spLocks noChangeShapeType="1"/>
              </p:cNvSpPr>
              <p:nvPr/>
            </p:nvSpPr>
            <p:spPr bwMode="auto">
              <a:xfrm>
                <a:off x="2744" y="2575"/>
                <a:ext cx="5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5" name="Freeform 4755"/>
              <p:cNvSpPr>
                <a:spLocks/>
              </p:cNvSpPr>
              <p:nvPr/>
            </p:nvSpPr>
            <p:spPr bwMode="auto">
              <a:xfrm>
                <a:off x="2456" y="2528"/>
                <a:ext cx="130" cy="98"/>
              </a:xfrm>
              <a:custGeom>
                <a:avLst/>
                <a:gdLst>
                  <a:gd name="T0" fmla="*/ 260 w 260"/>
                  <a:gd name="T1" fmla="*/ 0 h 196"/>
                  <a:gd name="T2" fmla="*/ 70 w 260"/>
                  <a:gd name="T3" fmla="*/ 105 h 196"/>
                  <a:gd name="T4" fmla="*/ 187 w 260"/>
                  <a:gd name="T5" fmla="*/ 105 h 196"/>
                  <a:gd name="T6" fmla="*/ 0 w 260"/>
                  <a:gd name="T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196">
                    <a:moveTo>
                      <a:pt x="260" y="0"/>
                    </a:moveTo>
                    <a:lnTo>
                      <a:pt x="70" y="105"/>
                    </a:lnTo>
                    <a:lnTo>
                      <a:pt x="187" y="105"/>
                    </a:lnTo>
                    <a:lnTo>
                      <a:pt x="0" y="19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9" name="Rectangle 4756"/>
            <p:cNvSpPr>
              <a:spLocks noChangeArrowheads="1"/>
            </p:cNvSpPr>
            <p:nvPr/>
          </p:nvSpPr>
          <p:spPr bwMode="auto">
            <a:xfrm>
              <a:off x="403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80" name="Group 4757"/>
            <p:cNvGrpSpPr>
              <a:grpSpLocks/>
            </p:cNvGrpSpPr>
            <p:nvPr/>
          </p:nvGrpSpPr>
          <p:grpSpPr bwMode="auto">
            <a:xfrm>
              <a:off x="4098" y="3566"/>
              <a:ext cx="108" cy="116"/>
              <a:chOff x="902" y="803"/>
              <a:chExt cx="214" cy="280"/>
            </a:xfrm>
          </p:grpSpPr>
          <p:sp>
            <p:nvSpPr>
              <p:cNvPr id="225" name="Rectangle 4758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6" name="Line 4759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7" name="Line 4760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8" name="Line 4761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9" name="Line 4762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0" name="Line 4763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1" name="Line 4764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2" name="Line 4765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3" name="Line 4766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4" name="Line 4767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" name="Line 4768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" name="Line 4769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" name="Line 4770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8" name="Line 4771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9" name="Line 4772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0" name="Line 4773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1" name="Rectangle 4774"/>
            <p:cNvSpPr>
              <a:spLocks noChangeArrowheads="1"/>
            </p:cNvSpPr>
            <p:nvPr/>
          </p:nvSpPr>
          <p:spPr bwMode="auto">
            <a:xfrm>
              <a:off x="403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Rectangle 4775"/>
            <p:cNvSpPr>
              <a:spLocks noChangeArrowheads="1"/>
            </p:cNvSpPr>
            <p:nvPr/>
          </p:nvSpPr>
          <p:spPr bwMode="auto">
            <a:xfrm>
              <a:off x="403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AutoShape 4776"/>
            <p:cNvSpPr>
              <a:spLocks noChangeArrowheads="1"/>
            </p:cNvSpPr>
            <p:nvPr/>
          </p:nvSpPr>
          <p:spPr bwMode="auto">
            <a:xfrm>
              <a:off x="408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Rectangle 4777"/>
            <p:cNvSpPr>
              <a:spLocks noChangeArrowheads="1"/>
            </p:cNvSpPr>
            <p:nvPr/>
          </p:nvSpPr>
          <p:spPr bwMode="auto">
            <a:xfrm>
              <a:off x="355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What</a:t>
              </a:r>
            </a:p>
          </p:txBody>
        </p:sp>
        <p:sp>
          <p:nvSpPr>
            <p:cNvPr id="85" name="Rectangle 4778"/>
            <p:cNvSpPr>
              <a:spLocks noChangeArrowheads="1"/>
            </p:cNvSpPr>
            <p:nvPr/>
          </p:nvSpPr>
          <p:spPr bwMode="auto">
            <a:xfrm>
              <a:off x="355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What</a:t>
              </a:r>
            </a:p>
          </p:txBody>
        </p:sp>
        <p:grpSp>
          <p:nvGrpSpPr>
            <p:cNvPr id="86" name="Group 4779"/>
            <p:cNvGrpSpPr>
              <a:grpSpLocks/>
            </p:cNvGrpSpPr>
            <p:nvPr/>
          </p:nvGrpSpPr>
          <p:grpSpPr bwMode="auto">
            <a:xfrm>
              <a:off x="3618" y="2606"/>
              <a:ext cx="108" cy="116"/>
              <a:chOff x="902" y="803"/>
              <a:chExt cx="214" cy="280"/>
            </a:xfrm>
          </p:grpSpPr>
          <p:sp>
            <p:nvSpPr>
              <p:cNvPr id="209" name="Rectangle 4780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" name="Line 4781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" name="Line 4782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" name="Line 4783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" name="Line 4784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" name="Line 4785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" name="Line 4786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" name="Line 4787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7" name="Line 4788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8" name="Line 4789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9" name="Line 4790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0" name="Line 4791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1" name="Line 4792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2" name="Line 4793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3" name="Line 4794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4" name="Line 4795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" name="Rectangle 4796"/>
            <p:cNvSpPr>
              <a:spLocks noChangeArrowheads="1"/>
            </p:cNvSpPr>
            <p:nvPr/>
          </p:nvSpPr>
          <p:spPr bwMode="auto">
            <a:xfrm>
              <a:off x="355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88" name="Group 4797"/>
            <p:cNvGrpSpPr>
              <a:grpSpLocks/>
            </p:cNvGrpSpPr>
            <p:nvPr/>
          </p:nvGrpSpPr>
          <p:grpSpPr bwMode="auto">
            <a:xfrm>
              <a:off x="3591" y="2864"/>
              <a:ext cx="162" cy="81"/>
              <a:chOff x="818" y="1188"/>
              <a:chExt cx="473" cy="240"/>
            </a:xfrm>
          </p:grpSpPr>
          <p:sp>
            <p:nvSpPr>
              <p:cNvPr id="204" name="Freeform 4798"/>
              <p:cNvSpPr>
                <a:spLocks/>
              </p:cNvSpPr>
              <p:nvPr/>
            </p:nvSpPr>
            <p:spPr bwMode="auto">
              <a:xfrm>
                <a:off x="996" y="1234"/>
                <a:ext cx="113" cy="138"/>
              </a:xfrm>
              <a:custGeom>
                <a:avLst/>
                <a:gdLst>
                  <a:gd name="T0" fmla="*/ 0 w 227"/>
                  <a:gd name="T1" fmla="*/ 146 h 277"/>
                  <a:gd name="T2" fmla="*/ 112 w 227"/>
                  <a:gd name="T3" fmla="*/ 0 h 277"/>
                  <a:gd name="T4" fmla="*/ 227 w 227"/>
                  <a:gd name="T5" fmla="*/ 137 h 277"/>
                  <a:gd name="T6" fmla="*/ 112 w 227"/>
                  <a:gd name="T7" fmla="*/ 277 h 277"/>
                  <a:gd name="T8" fmla="*/ 0 w 227"/>
                  <a:gd name="T9" fmla="*/ 14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77">
                    <a:moveTo>
                      <a:pt x="0" y="146"/>
                    </a:moveTo>
                    <a:lnTo>
                      <a:pt x="112" y="0"/>
                    </a:lnTo>
                    <a:lnTo>
                      <a:pt x="227" y="137"/>
                    </a:lnTo>
                    <a:lnTo>
                      <a:pt x="112" y="277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FB9214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" name="Rectangle 4799"/>
              <p:cNvSpPr>
                <a:spLocks noChangeArrowheads="1"/>
              </p:cNvSpPr>
              <p:nvPr/>
            </p:nvSpPr>
            <p:spPr bwMode="auto">
              <a:xfrm>
                <a:off x="818" y="1188"/>
                <a:ext cx="126" cy="91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6" name="Freeform 4800"/>
              <p:cNvSpPr>
                <a:spLocks/>
              </p:cNvSpPr>
              <p:nvPr/>
            </p:nvSpPr>
            <p:spPr bwMode="auto">
              <a:xfrm>
                <a:off x="1157" y="1331"/>
                <a:ext cx="134" cy="97"/>
              </a:xfrm>
              <a:custGeom>
                <a:avLst/>
                <a:gdLst>
                  <a:gd name="T0" fmla="*/ 266 w 266"/>
                  <a:gd name="T1" fmla="*/ 0 h 195"/>
                  <a:gd name="T2" fmla="*/ 0 w 266"/>
                  <a:gd name="T3" fmla="*/ 1 h 195"/>
                  <a:gd name="T4" fmla="*/ 2 w 266"/>
                  <a:gd name="T5" fmla="*/ 195 h 195"/>
                  <a:gd name="T6" fmla="*/ 266 w 266"/>
                  <a:gd name="T7" fmla="*/ 195 h 195"/>
                  <a:gd name="T8" fmla="*/ 266 w 266"/>
                  <a:gd name="T9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195">
                    <a:moveTo>
                      <a:pt x="266" y="0"/>
                    </a:moveTo>
                    <a:lnTo>
                      <a:pt x="0" y="1"/>
                    </a:lnTo>
                    <a:lnTo>
                      <a:pt x="2" y="195"/>
                    </a:lnTo>
                    <a:lnTo>
                      <a:pt x="266" y="195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FB9214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" name="Line 4801"/>
              <p:cNvSpPr>
                <a:spLocks noChangeShapeType="1"/>
              </p:cNvSpPr>
              <p:nvPr/>
            </p:nvSpPr>
            <p:spPr bwMode="auto">
              <a:xfrm>
                <a:off x="945" y="1234"/>
                <a:ext cx="69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8" name="Line 4802"/>
              <p:cNvSpPr>
                <a:spLocks noChangeShapeType="1"/>
              </p:cNvSpPr>
              <p:nvPr/>
            </p:nvSpPr>
            <p:spPr bwMode="auto">
              <a:xfrm>
                <a:off x="1088" y="1339"/>
                <a:ext cx="69" cy="4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9" name="Rectangle 4803"/>
            <p:cNvSpPr>
              <a:spLocks noChangeArrowheads="1"/>
            </p:cNvSpPr>
            <p:nvPr/>
          </p:nvSpPr>
          <p:spPr bwMode="auto">
            <a:xfrm>
              <a:off x="355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0" name="Group 4804"/>
            <p:cNvGrpSpPr>
              <a:grpSpLocks/>
            </p:cNvGrpSpPr>
            <p:nvPr/>
          </p:nvGrpSpPr>
          <p:grpSpPr bwMode="auto">
            <a:xfrm>
              <a:off x="3591" y="3090"/>
              <a:ext cx="162" cy="108"/>
              <a:chOff x="741" y="1857"/>
              <a:chExt cx="578" cy="230"/>
            </a:xfrm>
          </p:grpSpPr>
          <p:sp>
            <p:nvSpPr>
              <p:cNvPr id="189" name="Rectangle 4805"/>
              <p:cNvSpPr>
                <a:spLocks noChangeArrowheads="1"/>
              </p:cNvSpPr>
              <p:nvPr/>
            </p:nvSpPr>
            <p:spPr bwMode="auto">
              <a:xfrm>
                <a:off x="741" y="1857"/>
                <a:ext cx="117" cy="8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" name="Rectangle 4806"/>
              <p:cNvSpPr>
                <a:spLocks noChangeArrowheads="1"/>
              </p:cNvSpPr>
              <p:nvPr/>
            </p:nvSpPr>
            <p:spPr bwMode="auto">
              <a:xfrm>
                <a:off x="990" y="1857"/>
                <a:ext cx="118" cy="8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Rectangle 4807"/>
              <p:cNvSpPr>
                <a:spLocks noChangeArrowheads="1"/>
              </p:cNvSpPr>
              <p:nvPr/>
            </p:nvSpPr>
            <p:spPr bwMode="auto">
              <a:xfrm>
                <a:off x="1202" y="2005"/>
                <a:ext cx="117" cy="8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" name="Line 4808"/>
              <p:cNvSpPr>
                <a:spLocks noChangeShapeType="1"/>
              </p:cNvSpPr>
              <p:nvPr/>
            </p:nvSpPr>
            <p:spPr bwMode="auto">
              <a:xfrm flipH="1" flipV="1">
                <a:off x="1111" y="1878"/>
                <a:ext cx="89" cy="14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3" name="Line 4809"/>
              <p:cNvSpPr>
                <a:spLocks noChangeShapeType="1"/>
              </p:cNvSpPr>
              <p:nvPr/>
            </p:nvSpPr>
            <p:spPr bwMode="auto">
              <a:xfrm flipH="1" flipV="1">
                <a:off x="1111" y="1914"/>
                <a:ext cx="89" cy="14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4" name="Line 4810"/>
              <p:cNvSpPr>
                <a:spLocks noChangeShapeType="1"/>
              </p:cNvSpPr>
              <p:nvPr/>
            </p:nvSpPr>
            <p:spPr bwMode="auto">
              <a:xfrm flipH="1">
                <a:off x="862" y="1914"/>
                <a:ext cx="1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5" name="Line 4811"/>
              <p:cNvSpPr>
                <a:spLocks noChangeShapeType="1"/>
              </p:cNvSpPr>
              <p:nvPr/>
            </p:nvSpPr>
            <p:spPr bwMode="auto">
              <a:xfrm flipH="1">
                <a:off x="862" y="1883"/>
                <a:ext cx="1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" name="Freeform 4812"/>
              <p:cNvSpPr>
                <a:spLocks/>
              </p:cNvSpPr>
              <p:nvPr/>
            </p:nvSpPr>
            <p:spPr bwMode="auto">
              <a:xfrm>
                <a:off x="862" y="1871"/>
                <a:ext cx="20" cy="23"/>
              </a:xfrm>
              <a:custGeom>
                <a:avLst/>
                <a:gdLst>
                  <a:gd name="T0" fmla="*/ 39 w 39"/>
                  <a:gd name="T1" fmla="*/ 0 h 45"/>
                  <a:gd name="T2" fmla="*/ 0 w 39"/>
                  <a:gd name="T3" fmla="*/ 23 h 45"/>
                  <a:gd name="T4" fmla="*/ 39 w 39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45">
                    <a:moveTo>
                      <a:pt x="39" y="0"/>
                    </a:moveTo>
                    <a:lnTo>
                      <a:pt x="0" y="23"/>
                    </a:lnTo>
                    <a:lnTo>
                      <a:pt x="39" y="4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7" name="Freeform 4813"/>
              <p:cNvSpPr>
                <a:spLocks/>
              </p:cNvSpPr>
              <p:nvPr/>
            </p:nvSpPr>
            <p:spPr bwMode="auto">
              <a:xfrm>
                <a:off x="862" y="1904"/>
                <a:ext cx="20" cy="22"/>
              </a:xfrm>
              <a:custGeom>
                <a:avLst/>
                <a:gdLst>
                  <a:gd name="T0" fmla="*/ 39 w 39"/>
                  <a:gd name="T1" fmla="*/ 0 h 45"/>
                  <a:gd name="T2" fmla="*/ 0 w 39"/>
                  <a:gd name="T3" fmla="*/ 21 h 45"/>
                  <a:gd name="T4" fmla="*/ 39 w 39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45">
                    <a:moveTo>
                      <a:pt x="39" y="0"/>
                    </a:moveTo>
                    <a:lnTo>
                      <a:pt x="0" y="21"/>
                    </a:lnTo>
                    <a:lnTo>
                      <a:pt x="39" y="4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8" name="Freeform 4814"/>
              <p:cNvSpPr>
                <a:spLocks/>
              </p:cNvSpPr>
              <p:nvPr/>
            </p:nvSpPr>
            <p:spPr bwMode="auto">
              <a:xfrm>
                <a:off x="969" y="1904"/>
                <a:ext cx="20" cy="22"/>
              </a:xfrm>
              <a:custGeom>
                <a:avLst/>
                <a:gdLst>
                  <a:gd name="T0" fmla="*/ 0 w 40"/>
                  <a:gd name="T1" fmla="*/ 0 h 45"/>
                  <a:gd name="T2" fmla="*/ 40 w 40"/>
                  <a:gd name="T3" fmla="*/ 21 h 45"/>
                  <a:gd name="T4" fmla="*/ 0 w 40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5">
                    <a:moveTo>
                      <a:pt x="0" y="0"/>
                    </a:moveTo>
                    <a:lnTo>
                      <a:pt x="40" y="21"/>
                    </a:lnTo>
                    <a:lnTo>
                      <a:pt x="0" y="4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9" name="Freeform 4815"/>
              <p:cNvSpPr>
                <a:spLocks/>
              </p:cNvSpPr>
              <p:nvPr/>
            </p:nvSpPr>
            <p:spPr bwMode="auto">
              <a:xfrm>
                <a:off x="969" y="1871"/>
                <a:ext cx="20" cy="23"/>
              </a:xfrm>
              <a:custGeom>
                <a:avLst/>
                <a:gdLst>
                  <a:gd name="T0" fmla="*/ 0 w 40"/>
                  <a:gd name="T1" fmla="*/ 0 h 45"/>
                  <a:gd name="T2" fmla="*/ 40 w 40"/>
                  <a:gd name="T3" fmla="*/ 23 h 45"/>
                  <a:gd name="T4" fmla="*/ 0 w 40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5">
                    <a:moveTo>
                      <a:pt x="0" y="0"/>
                    </a:moveTo>
                    <a:lnTo>
                      <a:pt x="40" y="23"/>
                    </a:lnTo>
                    <a:lnTo>
                      <a:pt x="0" y="4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" name="Freeform 4816"/>
              <p:cNvSpPr>
                <a:spLocks/>
              </p:cNvSpPr>
              <p:nvPr/>
            </p:nvSpPr>
            <p:spPr bwMode="auto">
              <a:xfrm>
                <a:off x="1112" y="1877"/>
                <a:ext cx="20" cy="24"/>
              </a:xfrm>
              <a:custGeom>
                <a:avLst/>
                <a:gdLst>
                  <a:gd name="T0" fmla="*/ 39 w 39"/>
                  <a:gd name="T1" fmla="*/ 26 h 48"/>
                  <a:gd name="T2" fmla="*/ 0 w 39"/>
                  <a:gd name="T3" fmla="*/ 0 h 48"/>
                  <a:gd name="T4" fmla="*/ 1 w 39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48">
                    <a:moveTo>
                      <a:pt x="39" y="26"/>
                    </a:moveTo>
                    <a:lnTo>
                      <a:pt x="0" y="0"/>
                    </a:lnTo>
                    <a:lnTo>
                      <a:pt x="1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1" name="Freeform 4817"/>
              <p:cNvSpPr>
                <a:spLocks/>
              </p:cNvSpPr>
              <p:nvPr/>
            </p:nvSpPr>
            <p:spPr bwMode="auto">
              <a:xfrm>
                <a:off x="1112" y="1916"/>
                <a:ext cx="20" cy="24"/>
              </a:xfrm>
              <a:custGeom>
                <a:avLst/>
                <a:gdLst>
                  <a:gd name="T0" fmla="*/ 39 w 39"/>
                  <a:gd name="T1" fmla="*/ 26 h 48"/>
                  <a:gd name="T2" fmla="*/ 0 w 39"/>
                  <a:gd name="T3" fmla="*/ 0 h 48"/>
                  <a:gd name="T4" fmla="*/ 1 w 39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48">
                    <a:moveTo>
                      <a:pt x="39" y="26"/>
                    </a:moveTo>
                    <a:lnTo>
                      <a:pt x="0" y="0"/>
                    </a:lnTo>
                    <a:lnTo>
                      <a:pt x="1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2" name="Freeform 4818"/>
              <p:cNvSpPr>
                <a:spLocks/>
              </p:cNvSpPr>
              <p:nvPr/>
            </p:nvSpPr>
            <p:spPr bwMode="auto">
              <a:xfrm>
                <a:off x="1180" y="2006"/>
                <a:ext cx="20" cy="23"/>
              </a:xfrm>
              <a:custGeom>
                <a:avLst/>
                <a:gdLst>
                  <a:gd name="T0" fmla="*/ 0 w 40"/>
                  <a:gd name="T1" fmla="*/ 26 h 47"/>
                  <a:gd name="T2" fmla="*/ 40 w 40"/>
                  <a:gd name="T3" fmla="*/ 47 h 47"/>
                  <a:gd name="T4" fmla="*/ 32 w 40"/>
                  <a:gd name="T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7">
                    <a:moveTo>
                      <a:pt x="0" y="26"/>
                    </a:moveTo>
                    <a:lnTo>
                      <a:pt x="40" y="47"/>
                    </a:lnTo>
                    <a:lnTo>
                      <a:pt x="3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3" name="Freeform 4819"/>
              <p:cNvSpPr>
                <a:spLocks/>
              </p:cNvSpPr>
              <p:nvPr/>
            </p:nvSpPr>
            <p:spPr bwMode="auto">
              <a:xfrm>
                <a:off x="1180" y="2037"/>
                <a:ext cx="20" cy="22"/>
              </a:xfrm>
              <a:custGeom>
                <a:avLst/>
                <a:gdLst>
                  <a:gd name="T0" fmla="*/ 0 w 40"/>
                  <a:gd name="T1" fmla="*/ 28 h 44"/>
                  <a:gd name="T2" fmla="*/ 40 w 40"/>
                  <a:gd name="T3" fmla="*/ 44 h 44"/>
                  <a:gd name="T4" fmla="*/ 34 w 40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4">
                    <a:moveTo>
                      <a:pt x="0" y="28"/>
                    </a:moveTo>
                    <a:lnTo>
                      <a:pt x="40" y="44"/>
                    </a:lnTo>
                    <a:lnTo>
                      <a:pt x="3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" name="Rectangle 4820"/>
            <p:cNvSpPr>
              <a:spLocks noChangeArrowheads="1"/>
            </p:cNvSpPr>
            <p:nvPr/>
          </p:nvSpPr>
          <p:spPr bwMode="auto">
            <a:xfrm>
              <a:off x="355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2" name="Group 4821"/>
            <p:cNvGrpSpPr>
              <a:grpSpLocks/>
            </p:cNvGrpSpPr>
            <p:nvPr/>
          </p:nvGrpSpPr>
          <p:grpSpPr bwMode="auto">
            <a:xfrm>
              <a:off x="3604" y="3330"/>
              <a:ext cx="135" cy="107"/>
              <a:chOff x="825" y="2482"/>
              <a:chExt cx="350" cy="231"/>
            </a:xfrm>
          </p:grpSpPr>
          <p:sp>
            <p:nvSpPr>
              <p:cNvPr id="183" name="Rectangle 4822"/>
              <p:cNvSpPr>
                <a:spLocks noChangeArrowheads="1"/>
              </p:cNvSpPr>
              <p:nvPr/>
            </p:nvSpPr>
            <p:spPr bwMode="auto">
              <a:xfrm>
                <a:off x="848" y="2482"/>
                <a:ext cx="88" cy="64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" name="Rectangle 4823"/>
              <p:cNvSpPr>
                <a:spLocks noChangeArrowheads="1"/>
              </p:cNvSpPr>
              <p:nvPr/>
            </p:nvSpPr>
            <p:spPr bwMode="auto">
              <a:xfrm>
                <a:off x="1057" y="2482"/>
                <a:ext cx="89" cy="64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5" name="Rectangle 4824"/>
              <p:cNvSpPr>
                <a:spLocks noChangeArrowheads="1"/>
              </p:cNvSpPr>
              <p:nvPr/>
            </p:nvSpPr>
            <p:spPr bwMode="auto">
              <a:xfrm>
                <a:off x="1036" y="2635"/>
                <a:ext cx="139" cy="78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6" name="Rectangle 4825"/>
              <p:cNvSpPr>
                <a:spLocks noChangeArrowheads="1"/>
              </p:cNvSpPr>
              <p:nvPr/>
            </p:nvSpPr>
            <p:spPr bwMode="auto">
              <a:xfrm>
                <a:off x="825" y="2635"/>
                <a:ext cx="140" cy="78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" name="Line 4826"/>
              <p:cNvSpPr>
                <a:spLocks noChangeShapeType="1"/>
              </p:cNvSpPr>
              <p:nvPr/>
            </p:nvSpPr>
            <p:spPr bwMode="auto">
              <a:xfrm flipV="1">
                <a:off x="894" y="2548"/>
                <a:ext cx="1" cy="8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8" name="Line 4827"/>
              <p:cNvSpPr>
                <a:spLocks noChangeShapeType="1"/>
              </p:cNvSpPr>
              <p:nvPr/>
            </p:nvSpPr>
            <p:spPr bwMode="auto">
              <a:xfrm flipV="1">
                <a:off x="1104" y="2548"/>
                <a:ext cx="1" cy="8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" name="Rectangle 4828"/>
            <p:cNvSpPr>
              <a:spLocks noChangeArrowheads="1"/>
            </p:cNvSpPr>
            <p:nvPr/>
          </p:nvSpPr>
          <p:spPr bwMode="auto">
            <a:xfrm>
              <a:off x="355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4" name="Group 4829"/>
            <p:cNvGrpSpPr>
              <a:grpSpLocks/>
            </p:cNvGrpSpPr>
            <p:nvPr/>
          </p:nvGrpSpPr>
          <p:grpSpPr bwMode="auto">
            <a:xfrm>
              <a:off x="3618" y="3566"/>
              <a:ext cx="108" cy="116"/>
              <a:chOff x="902" y="803"/>
              <a:chExt cx="214" cy="280"/>
            </a:xfrm>
          </p:grpSpPr>
          <p:sp>
            <p:nvSpPr>
              <p:cNvPr id="167" name="Rectangle 4830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Line 4831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" name="Line 4832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" name="Line 4833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1" name="Line 4834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Line 4835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Line 4836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Line 4837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Line 4838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Line 4839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Line 4840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" name="Line 4841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9" name="Line 4842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0" name="Line 4843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1" name="Line 4844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" name="Line 4845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5" name="Rectangle 4846"/>
            <p:cNvSpPr>
              <a:spLocks noChangeArrowheads="1"/>
            </p:cNvSpPr>
            <p:nvPr/>
          </p:nvSpPr>
          <p:spPr bwMode="auto">
            <a:xfrm>
              <a:off x="355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6" name="Rectangle 4847"/>
            <p:cNvSpPr>
              <a:spLocks noChangeArrowheads="1"/>
            </p:cNvSpPr>
            <p:nvPr/>
          </p:nvSpPr>
          <p:spPr bwMode="auto">
            <a:xfrm>
              <a:off x="355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" name="AutoShape 4848"/>
            <p:cNvSpPr>
              <a:spLocks noChangeArrowheads="1"/>
            </p:cNvSpPr>
            <p:nvPr/>
          </p:nvSpPr>
          <p:spPr bwMode="auto">
            <a:xfrm>
              <a:off x="360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" name="Rectangle 4849"/>
            <p:cNvSpPr>
              <a:spLocks noChangeArrowheads="1"/>
            </p:cNvSpPr>
            <p:nvPr/>
          </p:nvSpPr>
          <p:spPr bwMode="auto">
            <a:xfrm>
              <a:off x="379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How</a:t>
              </a:r>
            </a:p>
          </p:txBody>
        </p:sp>
        <p:sp>
          <p:nvSpPr>
            <p:cNvPr id="99" name="Rectangle 4850"/>
            <p:cNvSpPr>
              <a:spLocks noChangeArrowheads="1"/>
            </p:cNvSpPr>
            <p:nvPr/>
          </p:nvSpPr>
          <p:spPr bwMode="auto">
            <a:xfrm>
              <a:off x="379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How</a:t>
              </a:r>
            </a:p>
          </p:txBody>
        </p:sp>
        <p:grpSp>
          <p:nvGrpSpPr>
            <p:cNvPr id="100" name="Group 4851"/>
            <p:cNvGrpSpPr>
              <a:grpSpLocks/>
            </p:cNvGrpSpPr>
            <p:nvPr/>
          </p:nvGrpSpPr>
          <p:grpSpPr bwMode="auto">
            <a:xfrm>
              <a:off x="3858" y="2606"/>
              <a:ext cx="108" cy="116"/>
              <a:chOff x="902" y="803"/>
              <a:chExt cx="214" cy="280"/>
            </a:xfrm>
          </p:grpSpPr>
          <p:sp>
            <p:nvSpPr>
              <p:cNvPr id="151" name="Rectangle 4852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2" name="Line 4853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3" name="Line 4854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4" name="Line 4855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5" name="Line 4856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6" name="Line 4857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7" name="Line 4858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8" name="Line 4859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9" name="Line 4860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" name="Line 4861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Line 4862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" name="Line 4863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" name="Line 4864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Line 4865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Line 4866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Line 4867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1" name="Rectangle 4868"/>
            <p:cNvSpPr>
              <a:spLocks noChangeArrowheads="1"/>
            </p:cNvSpPr>
            <p:nvPr/>
          </p:nvSpPr>
          <p:spPr bwMode="auto">
            <a:xfrm>
              <a:off x="379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2" name="Group 4869"/>
            <p:cNvGrpSpPr>
              <a:grpSpLocks/>
            </p:cNvGrpSpPr>
            <p:nvPr/>
          </p:nvGrpSpPr>
          <p:grpSpPr bwMode="auto">
            <a:xfrm>
              <a:off x="3820" y="2847"/>
              <a:ext cx="184" cy="114"/>
              <a:chOff x="1593" y="1187"/>
              <a:chExt cx="403" cy="357"/>
            </a:xfrm>
          </p:grpSpPr>
          <p:sp>
            <p:nvSpPr>
              <p:cNvPr id="142" name="Rectangle 4870"/>
              <p:cNvSpPr>
                <a:spLocks noChangeArrowheads="1"/>
              </p:cNvSpPr>
              <p:nvPr/>
            </p:nvSpPr>
            <p:spPr bwMode="auto">
              <a:xfrm>
                <a:off x="1730" y="1318"/>
                <a:ext cx="123" cy="96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Line 4871"/>
              <p:cNvSpPr>
                <a:spLocks noChangeShapeType="1"/>
              </p:cNvSpPr>
              <p:nvPr/>
            </p:nvSpPr>
            <p:spPr bwMode="auto">
              <a:xfrm>
                <a:off x="1848" y="1366"/>
                <a:ext cx="13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" name="Freeform 4872"/>
              <p:cNvSpPr>
                <a:spLocks/>
              </p:cNvSpPr>
              <p:nvPr/>
            </p:nvSpPr>
            <p:spPr bwMode="auto">
              <a:xfrm>
                <a:off x="1926" y="1348"/>
                <a:ext cx="70" cy="36"/>
              </a:xfrm>
              <a:custGeom>
                <a:avLst/>
                <a:gdLst>
                  <a:gd name="T0" fmla="*/ 0 w 142"/>
                  <a:gd name="T1" fmla="*/ 0 h 73"/>
                  <a:gd name="T2" fmla="*/ 142 w 142"/>
                  <a:gd name="T3" fmla="*/ 37 h 73"/>
                  <a:gd name="T4" fmla="*/ 0 w 142"/>
                  <a:gd name="T5" fmla="*/ 73 h 73"/>
                  <a:gd name="T6" fmla="*/ 0 w 142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73">
                    <a:moveTo>
                      <a:pt x="0" y="0"/>
                    </a:moveTo>
                    <a:lnTo>
                      <a:pt x="142" y="37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" name="Line 4873"/>
              <p:cNvSpPr>
                <a:spLocks noChangeShapeType="1"/>
              </p:cNvSpPr>
              <p:nvPr/>
            </p:nvSpPr>
            <p:spPr bwMode="auto">
              <a:xfrm>
                <a:off x="1593" y="1361"/>
                <a:ext cx="12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6" name="Freeform 4874"/>
              <p:cNvSpPr>
                <a:spLocks/>
              </p:cNvSpPr>
              <p:nvPr/>
            </p:nvSpPr>
            <p:spPr bwMode="auto">
              <a:xfrm>
                <a:off x="1657" y="1343"/>
                <a:ext cx="70" cy="36"/>
              </a:xfrm>
              <a:custGeom>
                <a:avLst/>
                <a:gdLst>
                  <a:gd name="T0" fmla="*/ 0 w 142"/>
                  <a:gd name="T1" fmla="*/ 0 h 73"/>
                  <a:gd name="T2" fmla="*/ 142 w 142"/>
                  <a:gd name="T3" fmla="*/ 37 h 73"/>
                  <a:gd name="T4" fmla="*/ 0 w 142"/>
                  <a:gd name="T5" fmla="*/ 73 h 73"/>
                  <a:gd name="T6" fmla="*/ 0 w 142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73">
                    <a:moveTo>
                      <a:pt x="0" y="0"/>
                    </a:moveTo>
                    <a:lnTo>
                      <a:pt x="142" y="37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7" name="Line 4875"/>
              <p:cNvSpPr>
                <a:spLocks noChangeShapeType="1"/>
              </p:cNvSpPr>
              <p:nvPr/>
            </p:nvSpPr>
            <p:spPr bwMode="auto">
              <a:xfrm>
                <a:off x="1793" y="1187"/>
                <a:ext cx="1" cy="1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8" name="Freeform 4876"/>
              <p:cNvSpPr>
                <a:spLocks/>
              </p:cNvSpPr>
              <p:nvPr/>
            </p:nvSpPr>
            <p:spPr bwMode="auto">
              <a:xfrm>
                <a:off x="1775" y="1255"/>
                <a:ext cx="36" cy="73"/>
              </a:xfrm>
              <a:custGeom>
                <a:avLst/>
                <a:gdLst>
                  <a:gd name="T0" fmla="*/ 70 w 70"/>
                  <a:gd name="T1" fmla="*/ 0 h 144"/>
                  <a:gd name="T2" fmla="*/ 35 w 70"/>
                  <a:gd name="T3" fmla="*/ 144 h 144"/>
                  <a:gd name="T4" fmla="*/ 0 w 70"/>
                  <a:gd name="T5" fmla="*/ 0 h 144"/>
                  <a:gd name="T6" fmla="*/ 70 w 70"/>
                  <a:gd name="T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144">
                    <a:moveTo>
                      <a:pt x="70" y="0"/>
                    </a:moveTo>
                    <a:lnTo>
                      <a:pt x="35" y="144"/>
                    </a:lnTo>
                    <a:lnTo>
                      <a:pt x="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9" name="Line 4877"/>
              <p:cNvSpPr>
                <a:spLocks noChangeShapeType="1"/>
              </p:cNvSpPr>
              <p:nvPr/>
            </p:nvSpPr>
            <p:spPr bwMode="auto">
              <a:xfrm flipV="1">
                <a:off x="1793" y="1417"/>
                <a:ext cx="1" cy="1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0" name="Freeform 4878"/>
              <p:cNvSpPr>
                <a:spLocks/>
              </p:cNvSpPr>
              <p:nvPr/>
            </p:nvSpPr>
            <p:spPr bwMode="auto">
              <a:xfrm>
                <a:off x="1775" y="1403"/>
                <a:ext cx="36" cy="72"/>
              </a:xfrm>
              <a:custGeom>
                <a:avLst/>
                <a:gdLst>
                  <a:gd name="T0" fmla="*/ 0 w 70"/>
                  <a:gd name="T1" fmla="*/ 145 h 145"/>
                  <a:gd name="T2" fmla="*/ 35 w 70"/>
                  <a:gd name="T3" fmla="*/ 0 h 145"/>
                  <a:gd name="T4" fmla="*/ 70 w 70"/>
                  <a:gd name="T5" fmla="*/ 145 h 145"/>
                  <a:gd name="T6" fmla="*/ 0 w 70"/>
                  <a:gd name="T7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145">
                    <a:moveTo>
                      <a:pt x="0" y="145"/>
                    </a:moveTo>
                    <a:lnTo>
                      <a:pt x="35" y="0"/>
                    </a:lnTo>
                    <a:lnTo>
                      <a:pt x="70" y="145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3" name="Rectangle 4879"/>
            <p:cNvSpPr>
              <a:spLocks noChangeArrowheads="1"/>
            </p:cNvSpPr>
            <p:nvPr/>
          </p:nvSpPr>
          <p:spPr bwMode="auto">
            <a:xfrm>
              <a:off x="379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4" name="Group 4880"/>
            <p:cNvGrpSpPr>
              <a:grpSpLocks/>
            </p:cNvGrpSpPr>
            <p:nvPr/>
          </p:nvGrpSpPr>
          <p:grpSpPr bwMode="auto">
            <a:xfrm>
              <a:off x="3831" y="3085"/>
              <a:ext cx="162" cy="117"/>
              <a:chOff x="1571" y="1808"/>
              <a:chExt cx="423" cy="348"/>
            </a:xfrm>
          </p:grpSpPr>
          <p:sp>
            <p:nvSpPr>
              <p:cNvPr id="133" name="Rectangle 4881"/>
              <p:cNvSpPr>
                <a:spLocks noChangeArrowheads="1"/>
              </p:cNvSpPr>
              <p:nvPr/>
            </p:nvSpPr>
            <p:spPr bwMode="auto">
              <a:xfrm>
                <a:off x="1720" y="1945"/>
                <a:ext cx="123" cy="86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" name="Line 4882"/>
              <p:cNvSpPr>
                <a:spLocks noChangeShapeType="1"/>
              </p:cNvSpPr>
              <p:nvPr/>
            </p:nvSpPr>
            <p:spPr bwMode="auto">
              <a:xfrm>
                <a:off x="1846" y="1986"/>
                <a:ext cx="13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" name="Freeform 4883"/>
              <p:cNvSpPr>
                <a:spLocks/>
              </p:cNvSpPr>
              <p:nvPr/>
            </p:nvSpPr>
            <p:spPr bwMode="auto">
              <a:xfrm>
                <a:off x="1923" y="1968"/>
                <a:ext cx="71" cy="36"/>
              </a:xfrm>
              <a:custGeom>
                <a:avLst/>
                <a:gdLst>
                  <a:gd name="T0" fmla="*/ 0 w 141"/>
                  <a:gd name="T1" fmla="*/ 0 h 73"/>
                  <a:gd name="T2" fmla="*/ 141 w 141"/>
                  <a:gd name="T3" fmla="*/ 37 h 73"/>
                  <a:gd name="T4" fmla="*/ 0 w 141"/>
                  <a:gd name="T5" fmla="*/ 73 h 73"/>
                  <a:gd name="T6" fmla="*/ 0 w 141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73">
                    <a:moveTo>
                      <a:pt x="0" y="0"/>
                    </a:moveTo>
                    <a:lnTo>
                      <a:pt x="141" y="37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" name="Line 4884"/>
              <p:cNvSpPr>
                <a:spLocks noChangeShapeType="1"/>
              </p:cNvSpPr>
              <p:nvPr/>
            </p:nvSpPr>
            <p:spPr bwMode="auto">
              <a:xfrm>
                <a:off x="1571" y="1986"/>
                <a:ext cx="13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" name="Freeform 4885"/>
              <p:cNvSpPr>
                <a:spLocks/>
              </p:cNvSpPr>
              <p:nvPr/>
            </p:nvSpPr>
            <p:spPr bwMode="auto">
              <a:xfrm>
                <a:off x="1647" y="1968"/>
                <a:ext cx="71" cy="36"/>
              </a:xfrm>
              <a:custGeom>
                <a:avLst/>
                <a:gdLst>
                  <a:gd name="T0" fmla="*/ 0 w 142"/>
                  <a:gd name="T1" fmla="*/ 0 h 73"/>
                  <a:gd name="T2" fmla="*/ 142 w 142"/>
                  <a:gd name="T3" fmla="*/ 37 h 73"/>
                  <a:gd name="T4" fmla="*/ 0 w 142"/>
                  <a:gd name="T5" fmla="*/ 73 h 73"/>
                  <a:gd name="T6" fmla="*/ 0 w 142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73">
                    <a:moveTo>
                      <a:pt x="0" y="0"/>
                    </a:moveTo>
                    <a:lnTo>
                      <a:pt x="142" y="37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8" name="Line 4886"/>
              <p:cNvSpPr>
                <a:spLocks noChangeShapeType="1"/>
              </p:cNvSpPr>
              <p:nvPr/>
            </p:nvSpPr>
            <p:spPr bwMode="auto">
              <a:xfrm>
                <a:off x="1773" y="1808"/>
                <a:ext cx="1" cy="11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9" name="Freeform 4887"/>
              <p:cNvSpPr>
                <a:spLocks/>
              </p:cNvSpPr>
              <p:nvPr/>
            </p:nvSpPr>
            <p:spPr bwMode="auto">
              <a:xfrm>
                <a:off x="1755" y="1865"/>
                <a:ext cx="36" cy="72"/>
              </a:xfrm>
              <a:custGeom>
                <a:avLst/>
                <a:gdLst>
                  <a:gd name="T0" fmla="*/ 71 w 71"/>
                  <a:gd name="T1" fmla="*/ 0 h 144"/>
                  <a:gd name="T2" fmla="*/ 36 w 71"/>
                  <a:gd name="T3" fmla="*/ 144 h 144"/>
                  <a:gd name="T4" fmla="*/ 0 w 71"/>
                  <a:gd name="T5" fmla="*/ 0 h 144"/>
                  <a:gd name="T6" fmla="*/ 71 w 71"/>
                  <a:gd name="T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44">
                    <a:moveTo>
                      <a:pt x="71" y="0"/>
                    </a:moveTo>
                    <a:lnTo>
                      <a:pt x="36" y="144"/>
                    </a:lnTo>
                    <a:lnTo>
                      <a:pt x="0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0" name="Line 4888"/>
              <p:cNvSpPr>
                <a:spLocks noChangeShapeType="1"/>
              </p:cNvSpPr>
              <p:nvPr/>
            </p:nvSpPr>
            <p:spPr bwMode="auto">
              <a:xfrm flipV="1">
                <a:off x="1773" y="2042"/>
                <a:ext cx="1" cy="11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Freeform 4889"/>
              <p:cNvSpPr>
                <a:spLocks/>
              </p:cNvSpPr>
              <p:nvPr/>
            </p:nvSpPr>
            <p:spPr bwMode="auto">
              <a:xfrm>
                <a:off x="1755" y="2028"/>
                <a:ext cx="36" cy="72"/>
              </a:xfrm>
              <a:custGeom>
                <a:avLst/>
                <a:gdLst>
                  <a:gd name="T0" fmla="*/ 0 w 71"/>
                  <a:gd name="T1" fmla="*/ 145 h 145"/>
                  <a:gd name="T2" fmla="*/ 36 w 71"/>
                  <a:gd name="T3" fmla="*/ 0 h 145"/>
                  <a:gd name="T4" fmla="*/ 71 w 71"/>
                  <a:gd name="T5" fmla="*/ 145 h 145"/>
                  <a:gd name="T6" fmla="*/ 0 w 71"/>
                  <a:gd name="T7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45">
                    <a:moveTo>
                      <a:pt x="0" y="145"/>
                    </a:moveTo>
                    <a:lnTo>
                      <a:pt x="36" y="0"/>
                    </a:lnTo>
                    <a:lnTo>
                      <a:pt x="71" y="145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5" name="Rectangle 4890"/>
            <p:cNvSpPr>
              <a:spLocks noChangeArrowheads="1"/>
            </p:cNvSpPr>
            <p:nvPr/>
          </p:nvSpPr>
          <p:spPr bwMode="auto">
            <a:xfrm>
              <a:off x="379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6" name="Group 4891"/>
            <p:cNvGrpSpPr>
              <a:grpSpLocks/>
            </p:cNvGrpSpPr>
            <p:nvPr/>
          </p:nvGrpSpPr>
          <p:grpSpPr bwMode="auto">
            <a:xfrm>
              <a:off x="3844" y="3344"/>
              <a:ext cx="135" cy="80"/>
              <a:chOff x="1624" y="2473"/>
              <a:chExt cx="295" cy="218"/>
            </a:xfrm>
          </p:grpSpPr>
          <p:sp>
            <p:nvSpPr>
              <p:cNvPr id="128" name="Rectangle 4892"/>
              <p:cNvSpPr>
                <a:spLocks noChangeArrowheads="1"/>
              </p:cNvSpPr>
              <p:nvPr/>
            </p:nvSpPr>
            <p:spPr bwMode="auto">
              <a:xfrm>
                <a:off x="1686" y="2585"/>
                <a:ext cx="170" cy="36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Line 4893"/>
              <p:cNvSpPr>
                <a:spLocks noChangeShapeType="1"/>
              </p:cNvSpPr>
              <p:nvPr/>
            </p:nvSpPr>
            <p:spPr bwMode="auto">
              <a:xfrm flipV="1">
                <a:off x="1773" y="2539"/>
                <a:ext cx="1" cy="4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0" name="Rectangle 4894"/>
              <p:cNvSpPr>
                <a:spLocks noChangeArrowheads="1"/>
              </p:cNvSpPr>
              <p:nvPr/>
            </p:nvSpPr>
            <p:spPr bwMode="auto">
              <a:xfrm>
                <a:off x="1715" y="2473"/>
                <a:ext cx="120" cy="64"/>
              </a:xfrm>
              <a:prstGeom prst="rect">
                <a:avLst/>
              </a:prstGeom>
              <a:solidFill>
                <a:srgbClr val="0098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" name="Rectangle 4895"/>
              <p:cNvSpPr>
                <a:spLocks noChangeArrowheads="1"/>
              </p:cNvSpPr>
              <p:nvPr/>
            </p:nvSpPr>
            <p:spPr bwMode="auto">
              <a:xfrm>
                <a:off x="1799" y="2625"/>
                <a:ext cx="120" cy="66"/>
              </a:xfrm>
              <a:prstGeom prst="rect">
                <a:avLst/>
              </a:prstGeom>
              <a:solidFill>
                <a:srgbClr val="0098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" name="Rectangle 4896"/>
              <p:cNvSpPr>
                <a:spLocks noChangeArrowheads="1"/>
              </p:cNvSpPr>
              <p:nvPr/>
            </p:nvSpPr>
            <p:spPr bwMode="auto">
              <a:xfrm>
                <a:off x="1624" y="2625"/>
                <a:ext cx="119" cy="66"/>
              </a:xfrm>
              <a:prstGeom prst="rect">
                <a:avLst/>
              </a:prstGeom>
              <a:solidFill>
                <a:srgbClr val="0098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7" name="Rectangle 4897"/>
            <p:cNvSpPr>
              <a:spLocks noChangeArrowheads="1"/>
            </p:cNvSpPr>
            <p:nvPr/>
          </p:nvSpPr>
          <p:spPr bwMode="auto">
            <a:xfrm>
              <a:off x="379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8" name="Group 4898"/>
            <p:cNvGrpSpPr>
              <a:grpSpLocks/>
            </p:cNvGrpSpPr>
            <p:nvPr/>
          </p:nvGrpSpPr>
          <p:grpSpPr bwMode="auto">
            <a:xfrm>
              <a:off x="3858" y="3566"/>
              <a:ext cx="108" cy="116"/>
              <a:chOff x="902" y="803"/>
              <a:chExt cx="214" cy="280"/>
            </a:xfrm>
          </p:grpSpPr>
          <p:sp>
            <p:nvSpPr>
              <p:cNvPr id="112" name="Rectangle 4899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3" name="Line 4900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4" name="Line 4901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5" name="Line 4902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6" name="Line 4903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7" name="Line 4904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8" name="Line 4905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9" name="Line 4906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" name="Line 4907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1" name="Line 4908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" name="Line 4909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3" name="Line 4910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" name="Line 4911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5" name="Line 4912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6" name="Line 4913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" name="Line 4914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9" name="Rectangle 4915"/>
            <p:cNvSpPr>
              <a:spLocks noChangeArrowheads="1"/>
            </p:cNvSpPr>
            <p:nvPr/>
          </p:nvSpPr>
          <p:spPr bwMode="auto">
            <a:xfrm>
              <a:off x="379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Rectangle 4916"/>
            <p:cNvSpPr>
              <a:spLocks noChangeArrowheads="1"/>
            </p:cNvSpPr>
            <p:nvPr/>
          </p:nvSpPr>
          <p:spPr bwMode="auto">
            <a:xfrm>
              <a:off x="379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AutoShape 4917"/>
            <p:cNvSpPr>
              <a:spLocks noChangeArrowheads="1"/>
            </p:cNvSpPr>
            <p:nvPr/>
          </p:nvSpPr>
          <p:spPr bwMode="auto">
            <a:xfrm>
              <a:off x="384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9265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Zachman – Row 2: Enterprise Model (Designer’s 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Motivation/Why</a:t>
            </a:r>
          </a:p>
          <a:p>
            <a:pPr lvl="1"/>
            <a:r>
              <a:rPr lang="en-US" dirty="0"/>
              <a:t>Policies, procedures and standards for each process </a:t>
            </a:r>
          </a:p>
          <a:p>
            <a:r>
              <a:rPr lang="en-US" dirty="0"/>
              <a:t>Function/How</a:t>
            </a:r>
          </a:p>
          <a:p>
            <a:pPr lvl="1"/>
            <a:r>
              <a:rPr lang="en-US" dirty="0"/>
              <a:t>Business processes</a:t>
            </a:r>
          </a:p>
          <a:p>
            <a:r>
              <a:rPr lang="en-US" dirty="0"/>
              <a:t>Data/What</a:t>
            </a:r>
          </a:p>
          <a:p>
            <a:pPr lvl="1"/>
            <a:r>
              <a:rPr lang="en-US" dirty="0"/>
              <a:t>Business data</a:t>
            </a:r>
          </a:p>
          <a:p>
            <a:r>
              <a:rPr lang="en-US" dirty="0"/>
              <a:t>People/Who</a:t>
            </a:r>
          </a:p>
          <a:p>
            <a:pPr lvl="1"/>
            <a:r>
              <a:rPr lang="en-US" dirty="0"/>
              <a:t>Roles and responsibilities in each process</a:t>
            </a:r>
          </a:p>
          <a:p>
            <a:r>
              <a:rPr lang="en-US" dirty="0"/>
              <a:t>Network/Where</a:t>
            </a:r>
          </a:p>
          <a:p>
            <a:pPr lvl="1"/>
            <a:r>
              <a:rPr lang="en-US" dirty="0"/>
              <a:t>Locations related to each process</a:t>
            </a:r>
          </a:p>
          <a:p>
            <a:r>
              <a:rPr lang="en-US" dirty="0"/>
              <a:t>Time/When</a:t>
            </a:r>
          </a:p>
          <a:p>
            <a:pPr lvl="1"/>
            <a:r>
              <a:rPr lang="en-US" dirty="0"/>
              <a:t>Events for each process</a:t>
            </a:r>
          </a:p>
          <a:p>
            <a:pPr lvl="1"/>
            <a:r>
              <a:rPr lang="en-US" dirty="0"/>
              <a:t>Sequencing of integration</a:t>
            </a:r>
          </a:p>
          <a:p>
            <a:pPr lvl="1"/>
            <a:r>
              <a:rPr lang="en-US" dirty="0"/>
              <a:t>Process improvements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534400" y="4298950"/>
            <a:ext cx="381000" cy="381000"/>
          </a:xfrm>
          <a:prstGeom prst="rect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8915400" y="4298950"/>
            <a:ext cx="381000" cy="381000"/>
          </a:xfrm>
          <a:prstGeom prst="rect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296400" y="4298950"/>
            <a:ext cx="381000" cy="381000"/>
          </a:xfrm>
          <a:prstGeom prst="rect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9677400" y="4298950"/>
            <a:ext cx="381000" cy="381000"/>
          </a:xfrm>
          <a:prstGeom prst="rect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0058400" y="4298950"/>
            <a:ext cx="381000" cy="381000"/>
          </a:xfrm>
          <a:prstGeom prst="rect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0439400" y="4298950"/>
            <a:ext cx="381000" cy="381000"/>
          </a:xfrm>
          <a:prstGeom prst="rect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7543800" y="4298950"/>
            <a:ext cx="457200" cy="381000"/>
          </a:xfrm>
          <a:prstGeom prst="homePlate">
            <a:avLst>
              <a:gd name="adj" fmla="val 30000"/>
            </a:avLst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0" dirty="0"/>
              <a:t>2</a:t>
            </a:r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8001000" y="3765550"/>
            <a:ext cx="3352800" cy="2590800"/>
            <a:chOff x="3216" y="2448"/>
            <a:chExt cx="2112" cy="1632"/>
          </a:xfrm>
        </p:grpSpPr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3216" y="254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Contextual</a:t>
              </a: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3216" y="278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Conceptual</a:t>
              </a: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216" y="302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Logical</a:t>
              </a: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Physical</a:t>
              </a: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3216" y="350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As Built</a:t>
              </a: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3216" y="374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Functioning</a:t>
              </a: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4992" y="254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Contextual</a:t>
              </a: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4992" y="278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Conceptual</a:t>
              </a:r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4992" y="302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Logical</a:t>
              </a: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992" y="326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Physical</a:t>
              </a:r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4992" y="350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As Built</a:t>
              </a: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4992" y="374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Functioning</a:t>
              </a:r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475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Why</a:t>
              </a:r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475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Why</a:t>
              </a:r>
            </a:p>
          </p:txBody>
        </p:sp>
        <p:grpSp>
          <p:nvGrpSpPr>
            <p:cNvPr id="29" name="Group 32"/>
            <p:cNvGrpSpPr>
              <a:grpSpLocks/>
            </p:cNvGrpSpPr>
            <p:nvPr/>
          </p:nvGrpSpPr>
          <p:grpSpPr bwMode="auto">
            <a:xfrm>
              <a:off x="4818" y="2606"/>
              <a:ext cx="108" cy="116"/>
              <a:chOff x="902" y="803"/>
              <a:chExt cx="214" cy="280"/>
            </a:xfrm>
          </p:grpSpPr>
          <p:sp>
            <p:nvSpPr>
              <p:cNvPr id="736" name="Rectangle 33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7" name="Line 34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8" name="Line 35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9" name="Line 36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0" name="Line 37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1" name="Line 38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2" name="Line 39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3" name="Line 40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4" name="Line 41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5" name="Line 42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6" name="Line 43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7" name="Line 44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8" name="Line 45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9" name="Line 46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50" name="Line 47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51" name="Line 48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0" name="Rectangle 49"/>
            <p:cNvSpPr>
              <a:spLocks noChangeArrowheads="1"/>
            </p:cNvSpPr>
            <p:nvPr/>
          </p:nvSpPr>
          <p:spPr bwMode="auto">
            <a:xfrm>
              <a:off x="475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1" name="Group 50"/>
            <p:cNvGrpSpPr>
              <a:grpSpLocks/>
            </p:cNvGrpSpPr>
            <p:nvPr/>
          </p:nvGrpSpPr>
          <p:grpSpPr bwMode="auto">
            <a:xfrm>
              <a:off x="4815" y="2846"/>
              <a:ext cx="114" cy="116"/>
              <a:chOff x="4548" y="1186"/>
              <a:chExt cx="332" cy="332"/>
            </a:xfrm>
          </p:grpSpPr>
          <p:sp>
            <p:nvSpPr>
              <p:cNvPr id="709" name="Rectangle 51"/>
              <p:cNvSpPr>
                <a:spLocks noChangeArrowheads="1"/>
              </p:cNvSpPr>
              <p:nvPr/>
            </p:nvSpPr>
            <p:spPr bwMode="auto">
              <a:xfrm>
                <a:off x="4686" y="1186"/>
                <a:ext cx="54" cy="42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0" name="Oval 52"/>
              <p:cNvSpPr>
                <a:spLocks noChangeArrowheads="1"/>
              </p:cNvSpPr>
              <p:nvPr/>
            </p:nvSpPr>
            <p:spPr bwMode="auto">
              <a:xfrm>
                <a:off x="4617" y="1251"/>
                <a:ext cx="48" cy="51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1" name="Oval 53"/>
              <p:cNvSpPr>
                <a:spLocks noChangeArrowheads="1"/>
              </p:cNvSpPr>
              <p:nvPr/>
            </p:nvSpPr>
            <p:spPr bwMode="auto">
              <a:xfrm>
                <a:off x="4690" y="1252"/>
                <a:ext cx="46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2" name="Oval 54"/>
              <p:cNvSpPr>
                <a:spLocks noChangeArrowheads="1"/>
              </p:cNvSpPr>
              <p:nvPr/>
            </p:nvSpPr>
            <p:spPr bwMode="auto">
              <a:xfrm>
                <a:off x="4755" y="1252"/>
                <a:ext cx="46" cy="49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3" name="Rectangle 55"/>
              <p:cNvSpPr>
                <a:spLocks noChangeArrowheads="1"/>
              </p:cNvSpPr>
              <p:nvPr/>
            </p:nvSpPr>
            <p:spPr bwMode="auto">
              <a:xfrm>
                <a:off x="4608" y="1327"/>
                <a:ext cx="54" cy="43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4" name="Rectangle 56"/>
              <p:cNvSpPr>
                <a:spLocks noChangeArrowheads="1"/>
              </p:cNvSpPr>
              <p:nvPr/>
            </p:nvSpPr>
            <p:spPr bwMode="auto">
              <a:xfrm>
                <a:off x="4684" y="1328"/>
                <a:ext cx="53" cy="43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5" name="Rectangle 57"/>
              <p:cNvSpPr>
                <a:spLocks noChangeArrowheads="1"/>
              </p:cNvSpPr>
              <p:nvPr/>
            </p:nvSpPr>
            <p:spPr bwMode="auto">
              <a:xfrm>
                <a:off x="4753" y="1329"/>
                <a:ext cx="53" cy="43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6" name="Oval 58"/>
              <p:cNvSpPr>
                <a:spLocks noChangeArrowheads="1"/>
              </p:cNvSpPr>
              <p:nvPr/>
            </p:nvSpPr>
            <p:spPr bwMode="auto">
              <a:xfrm>
                <a:off x="4548" y="1403"/>
                <a:ext cx="46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7" name="Oval 59"/>
              <p:cNvSpPr>
                <a:spLocks noChangeArrowheads="1"/>
              </p:cNvSpPr>
              <p:nvPr/>
            </p:nvSpPr>
            <p:spPr bwMode="auto">
              <a:xfrm>
                <a:off x="4607" y="1402"/>
                <a:ext cx="46" cy="49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8" name="Oval 60"/>
              <p:cNvSpPr>
                <a:spLocks noChangeArrowheads="1"/>
              </p:cNvSpPr>
              <p:nvPr/>
            </p:nvSpPr>
            <p:spPr bwMode="auto">
              <a:xfrm>
                <a:off x="4663" y="1401"/>
                <a:ext cx="45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9" name="Oval 61"/>
              <p:cNvSpPr>
                <a:spLocks noChangeArrowheads="1"/>
              </p:cNvSpPr>
              <p:nvPr/>
            </p:nvSpPr>
            <p:spPr bwMode="auto">
              <a:xfrm>
                <a:off x="4716" y="1406"/>
                <a:ext cx="46" cy="49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0" name="Oval 62"/>
              <p:cNvSpPr>
                <a:spLocks noChangeArrowheads="1"/>
              </p:cNvSpPr>
              <p:nvPr/>
            </p:nvSpPr>
            <p:spPr bwMode="auto">
              <a:xfrm>
                <a:off x="4771" y="1404"/>
                <a:ext cx="46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1" name="Oval 63"/>
              <p:cNvSpPr>
                <a:spLocks noChangeArrowheads="1"/>
              </p:cNvSpPr>
              <p:nvPr/>
            </p:nvSpPr>
            <p:spPr bwMode="auto">
              <a:xfrm>
                <a:off x="4826" y="1403"/>
                <a:ext cx="46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2" name="Rectangle 64"/>
              <p:cNvSpPr>
                <a:spLocks noChangeArrowheads="1"/>
              </p:cNvSpPr>
              <p:nvPr/>
            </p:nvSpPr>
            <p:spPr bwMode="auto">
              <a:xfrm>
                <a:off x="4826" y="1476"/>
                <a:ext cx="54" cy="42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3" name="Freeform 65"/>
              <p:cNvSpPr>
                <a:spLocks/>
              </p:cNvSpPr>
              <p:nvPr/>
            </p:nvSpPr>
            <p:spPr bwMode="auto">
              <a:xfrm>
                <a:off x="4643" y="1230"/>
                <a:ext cx="73" cy="19"/>
              </a:xfrm>
              <a:custGeom>
                <a:avLst/>
                <a:gdLst>
                  <a:gd name="T0" fmla="*/ 148 w 148"/>
                  <a:gd name="T1" fmla="*/ 0 h 38"/>
                  <a:gd name="T2" fmla="*/ 0 w 148"/>
                  <a:gd name="T3" fmla="*/ 34 h 38"/>
                  <a:gd name="T4" fmla="*/ 0 w 148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8" h="38">
                    <a:moveTo>
                      <a:pt x="148" y="0"/>
                    </a:moveTo>
                    <a:lnTo>
                      <a:pt x="0" y="34"/>
                    </a:lnTo>
                    <a:lnTo>
                      <a:pt x="0" y="3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4" name="Line 66"/>
              <p:cNvSpPr>
                <a:spLocks noChangeShapeType="1"/>
              </p:cNvSpPr>
              <p:nvPr/>
            </p:nvSpPr>
            <p:spPr bwMode="auto">
              <a:xfrm>
                <a:off x="4712" y="1231"/>
                <a:ext cx="4" cy="1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5" name="Line 67"/>
              <p:cNvSpPr>
                <a:spLocks noChangeShapeType="1"/>
              </p:cNvSpPr>
              <p:nvPr/>
            </p:nvSpPr>
            <p:spPr bwMode="auto">
              <a:xfrm>
                <a:off x="4712" y="1230"/>
                <a:ext cx="66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6" name="Line 68"/>
              <p:cNvSpPr>
                <a:spLocks noChangeShapeType="1"/>
              </p:cNvSpPr>
              <p:nvPr/>
            </p:nvSpPr>
            <p:spPr bwMode="auto">
              <a:xfrm>
                <a:off x="4640" y="1304"/>
                <a:ext cx="1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" name="Line 69"/>
              <p:cNvSpPr>
                <a:spLocks noChangeShapeType="1"/>
              </p:cNvSpPr>
              <p:nvPr/>
            </p:nvSpPr>
            <p:spPr bwMode="auto">
              <a:xfrm>
                <a:off x="4716" y="1304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" name="Line 70"/>
              <p:cNvSpPr>
                <a:spLocks noChangeShapeType="1"/>
              </p:cNvSpPr>
              <p:nvPr/>
            </p:nvSpPr>
            <p:spPr bwMode="auto">
              <a:xfrm>
                <a:off x="4780" y="1304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" name="Line 71"/>
              <p:cNvSpPr>
                <a:spLocks noChangeShapeType="1"/>
              </p:cNvSpPr>
              <p:nvPr/>
            </p:nvSpPr>
            <p:spPr bwMode="auto">
              <a:xfrm flipH="1">
                <a:off x="4572" y="1371"/>
                <a:ext cx="65" cy="2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0" name="Line 72"/>
              <p:cNvSpPr>
                <a:spLocks noChangeShapeType="1"/>
              </p:cNvSpPr>
              <p:nvPr/>
            </p:nvSpPr>
            <p:spPr bwMode="auto">
              <a:xfrm flipH="1">
                <a:off x="4634" y="1372"/>
                <a:ext cx="2" cy="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1" name="Line 73"/>
              <p:cNvSpPr>
                <a:spLocks noChangeShapeType="1"/>
              </p:cNvSpPr>
              <p:nvPr/>
            </p:nvSpPr>
            <p:spPr bwMode="auto">
              <a:xfrm flipH="1">
                <a:off x="4687" y="1372"/>
                <a:ext cx="26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2" name="Freeform 74"/>
              <p:cNvSpPr>
                <a:spLocks/>
              </p:cNvSpPr>
              <p:nvPr/>
            </p:nvSpPr>
            <p:spPr bwMode="auto">
              <a:xfrm>
                <a:off x="4713" y="1372"/>
                <a:ext cx="28" cy="29"/>
              </a:xfrm>
              <a:custGeom>
                <a:avLst/>
                <a:gdLst>
                  <a:gd name="T0" fmla="*/ 0 w 55"/>
                  <a:gd name="T1" fmla="*/ 0 h 58"/>
                  <a:gd name="T2" fmla="*/ 55 w 55"/>
                  <a:gd name="T3" fmla="*/ 58 h 58"/>
                  <a:gd name="T4" fmla="*/ 55 w 55"/>
                  <a:gd name="T5" fmla="*/ 5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58">
                    <a:moveTo>
                      <a:pt x="0" y="0"/>
                    </a:moveTo>
                    <a:lnTo>
                      <a:pt x="55" y="58"/>
                    </a:lnTo>
                    <a:lnTo>
                      <a:pt x="55" y="5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3" name="Line 75"/>
              <p:cNvSpPr>
                <a:spLocks noChangeShapeType="1"/>
              </p:cNvSpPr>
              <p:nvPr/>
            </p:nvSpPr>
            <p:spPr bwMode="auto">
              <a:xfrm>
                <a:off x="4782" y="1374"/>
                <a:ext cx="13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4" name="Line 76"/>
              <p:cNvSpPr>
                <a:spLocks noChangeShapeType="1"/>
              </p:cNvSpPr>
              <p:nvPr/>
            </p:nvSpPr>
            <p:spPr bwMode="auto">
              <a:xfrm>
                <a:off x="4783" y="1374"/>
                <a:ext cx="68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5" name="Line 77"/>
              <p:cNvSpPr>
                <a:spLocks noChangeShapeType="1"/>
              </p:cNvSpPr>
              <p:nvPr/>
            </p:nvSpPr>
            <p:spPr bwMode="auto">
              <a:xfrm>
                <a:off x="4852" y="1454"/>
                <a:ext cx="1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2" name="Rectangle 78"/>
            <p:cNvSpPr>
              <a:spLocks noChangeArrowheads="1"/>
            </p:cNvSpPr>
            <p:nvPr/>
          </p:nvSpPr>
          <p:spPr bwMode="auto">
            <a:xfrm>
              <a:off x="475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3" name="Group 79"/>
            <p:cNvGrpSpPr>
              <a:grpSpLocks/>
            </p:cNvGrpSpPr>
            <p:nvPr/>
          </p:nvGrpSpPr>
          <p:grpSpPr bwMode="auto">
            <a:xfrm>
              <a:off x="4818" y="3076"/>
              <a:ext cx="108" cy="135"/>
              <a:chOff x="4557" y="1824"/>
              <a:chExt cx="331" cy="332"/>
            </a:xfrm>
          </p:grpSpPr>
          <p:sp>
            <p:nvSpPr>
              <p:cNvPr id="682" name="Rectangle 80"/>
              <p:cNvSpPr>
                <a:spLocks noChangeArrowheads="1"/>
              </p:cNvSpPr>
              <p:nvPr/>
            </p:nvSpPr>
            <p:spPr bwMode="auto">
              <a:xfrm>
                <a:off x="4694" y="1824"/>
                <a:ext cx="54" cy="4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3" name="Oval 81"/>
              <p:cNvSpPr>
                <a:spLocks noChangeArrowheads="1"/>
              </p:cNvSpPr>
              <p:nvPr/>
            </p:nvSpPr>
            <p:spPr bwMode="auto">
              <a:xfrm>
                <a:off x="4625" y="1888"/>
                <a:ext cx="48" cy="52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Oval 82"/>
              <p:cNvSpPr>
                <a:spLocks noChangeArrowheads="1"/>
              </p:cNvSpPr>
              <p:nvPr/>
            </p:nvSpPr>
            <p:spPr bwMode="auto">
              <a:xfrm>
                <a:off x="4699" y="1890"/>
                <a:ext cx="45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Oval 83"/>
              <p:cNvSpPr>
                <a:spLocks noChangeArrowheads="1"/>
              </p:cNvSpPr>
              <p:nvPr/>
            </p:nvSpPr>
            <p:spPr bwMode="auto">
              <a:xfrm>
                <a:off x="4763" y="1890"/>
                <a:ext cx="46" cy="4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Rectangle 84"/>
              <p:cNvSpPr>
                <a:spLocks noChangeArrowheads="1"/>
              </p:cNvSpPr>
              <p:nvPr/>
            </p:nvSpPr>
            <p:spPr bwMode="auto">
              <a:xfrm>
                <a:off x="4617" y="1965"/>
                <a:ext cx="53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Rectangle 85"/>
              <p:cNvSpPr>
                <a:spLocks noChangeArrowheads="1"/>
              </p:cNvSpPr>
              <p:nvPr/>
            </p:nvSpPr>
            <p:spPr bwMode="auto">
              <a:xfrm>
                <a:off x="4692" y="1966"/>
                <a:ext cx="54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Rectangle 86"/>
              <p:cNvSpPr>
                <a:spLocks noChangeArrowheads="1"/>
              </p:cNvSpPr>
              <p:nvPr/>
            </p:nvSpPr>
            <p:spPr bwMode="auto">
              <a:xfrm>
                <a:off x="4761" y="1967"/>
                <a:ext cx="53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9" name="Oval 87"/>
              <p:cNvSpPr>
                <a:spLocks noChangeArrowheads="1"/>
              </p:cNvSpPr>
              <p:nvPr/>
            </p:nvSpPr>
            <p:spPr bwMode="auto">
              <a:xfrm>
                <a:off x="4557" y="2041"/>
                <a:ext cx="45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0" name="Oval 88"/>
              <p:cNvSpPr>
                <a:spLocks noChangeArrowheads="1"/>
              </p:cNvSpPr>
              <p:nvPr/>
            </p:nvSpPr>
            <p:spPr bwMode="auto">
              <a:xfrm>
                <a:off x="4616" y="2040"/>
                <a:ext cx="45" cy="4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1" name="Oval 89"/>
              <p:cNvSpPr>
                <a:spLocks noChangeArrowheads="1"/>
              </p:cNvSpPr>
              <p:nvPr/>
            </p:nvSpPr>
            <p:spPr bwMode="auto">
              <a:xfrm>
                <a:off x="4671" y="2039"/>
                <a:ext cx="45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2" name="Oval 90"/>
              <p:cNvSpPr>
                <a:spLocks noChangeArrowheads="1"/>
              </p:cNvSpPr>
              <p:nvPr/>
            </p:nvSpPr>
            <p:spPr bwMode="auto">
              <a:xfrm>
                <a:off x="4725" y="2044"/>
                <a:ext cx="45" cy="4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3" name="Oval 91"/>
              <p:cNvSpPr>
                <a:spLocks noChangeArrowheads="1"/>
              </p:cNvSpPr>
              <p:nvPr/>
            </p:nvSpPr>
            <p:spPr bwMode="auto">
              <a:xfrm>
                <a:off x="4779" y="2042"/>
                <a:ext cx="46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4" name="Oval 92"/>
              <p:cNvSpPr>
                <a:spLocks noChangeArrowheads="1"/>
              </p:cNvSpPr>
              <p:nvPr/>
            </p:nvSpPr>
            <p:spPr bwMode="auto">
              <a:xfrm>
                <a:off x="4834" y="2041"/>
                <a:ext cx="46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5" name="Rectangle 93"/>
              <p:cNvSpPr>
                <a:spLocks noChangeArrowheads="1"/>
              </p:cNvSpPr>
              <p:nvPr/>
            </p:nvSpPr>
            <p:spPr bwMode="auto">
              <a:xfrm>
                <a:off x="4834" y="2114"/>
                <a:ext cx="54" cy="4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6" name="Freeform 94"/>
              <p:cNvSpPr>
                <a:spLocks/>
              </p:cNvSpPr>
              <p:nvPr/>
            </p:nvSpPr>
            <p:spPr bwMode="auto">
              <a:xfrm>
                <a:off x="4651" y="1868"/>
                <a:ext cx="74" cy="18"/>
              </a:xfrm>
              <a:custGeom>
                <a:avLst/>
                <a:gdLst>
                  <a:gd name="T0" fmla="*/ 147 w 147"/>
                  <a:gd name="T1" fmla="*/ 0 h 36"/>
                  <a:gd name="T2" fmla="*/ 0 w 147"/>
                  <a:gd name="T3" fmla="*/ 34 h 36"/>
                  <a:gd name="T4" fmla="*/ 0 w 147"/>
                  <a:gd name="T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7" h="36">
                    <a:moveTo>
                      <a:pt x="147" y="0"/>
                    </a:moveTo>
                    <a:lnTo>
                      <a:pt x="0" y="34"/>
                    </a:lnTo>
                    <a:lnTo>
                      <a:pt x="0" y="3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7" name="Line 95"/>
              <p:cNvSpPr>
                <a:spLocks noChangeShapeType="1"/>
              </p:cNvSpPr>
              <p:nvPr/>
            </p:nvSpPr>
            <p:spPr bwMode="auto">
              <a:xfrm>
                <a:off x="4720" y="1869"/>
                <a:ext cx="5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8" name="Line 96"/>
              <p:cNvSpPr>
                <a:spLocks noChangeShapeType="1"/>
              </p:cNvSpPr>
              <p:nvPr/>
            </p:nvSpPr>
            <p:spPr bwMode="auto">
              <a:xfrm>
                <a:off x="4720" y="1868"/>
                <a:ext cx="68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9" name="Line 97"/>
              <p:cNvSpPr>
                <a:spLocks noChangeShapeType="1"/>
              </p:cNvSpPr>
              <p:nvPr/>
            </p:nvSpPr>
            <p:spPr bwMode="auto">
              <a:xfrm>
                <a:off x="4648" y="1942"/>
                <a:ext cx="1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0" name="Line 98"/>
              <p:cNvSpPr>
                <a:spLocks noChangeShapeType="1"/>
              </p:cNvSpPr>
              <p:nvPr/>
            </p:nvSpPr>
            <p:spPr bwMode="auto">
              <a:xfrm>
                <a:off x="4725" y="1942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1" name="Line 99"/>
              <p:cNvSpPr>
                <a:spLocks noChangeShapeType="1"/>
              </p:cNvSpPr>
              <p:nvPr/>
            </p:nvSpPr>
            <p:spPr bwMode="auto">
              <a:xfrm>
                <a:off x="4788" y="1940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2" name="Line 100"/>
              <p:cNvSpPr>
                <a:spLocks noChangeShapeType="1"/>
              </p:cNvSpPr>
              <p:nvPr/>
            </p:nvSpPr>
            <p:spPr bwMode="auto">
              <a:xfrm flipH="1">
                <a:off x="4581" y="2008"/>
                <a:ext cx="65" cy="3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3" name="Line 101"/>
              <p:cNvSpPr>
                <a:spLocks noChangeShapeType="1"/>
              </p:cNvSpPr>
              <p:nvPr/>
            </p:nvSpPr>
            <p:spPr bwMode="auto">
              <a:xfrm flipH="1">
                <a:off x="4642" y="2010"/>
                <a:ext cx="3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4" name="Line 102"/>
              <p:cNvSpPr>
                <a:spLocks noChangeShapeType="1"/>
              </p:cNvSpPr>
              <p:nvPr/>
            </p:nvSpPr>
            <p:spPr bwMode="auto">
              <a:xfrm flipH="1">
                <a:off x="4696" y="2010"/>
                <a:ext cx="25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5" name="Freeform 103"/>
              <p:cNvSpPr>
                <a:spLocks/>
              </p:cNvSpPr>
              <p:nvPr/>
            </p:nvSpPr>
            <p:spPr bwMode="auto">
              <a:xfrm>
                <a:off x="4721" y="2010"/>
                <a:ext cx="28" cy="30"/>
              </a:xfrm>
              <a:custGeom>
                <a:avLst/>
                <a:gdLst>
                  <a:gd name="T0" fmla="*/ 0 w 55"/>
                  <a:gd name="T1" fmla="*/ 0 h 61"/>
                  <a:gd name="T2" fmla="*/ 55 w 55"/>
                  <a:gd name="T3" fmla="*/ 61 h 61"/>
                  <a:gd name="T4" fmla="*/ 55 w 55"/>
                  <a:gd name="T5" fmla="*/ 5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61">
                    <a:moveTo>
                      <a:pt x="0" y="0"/>
                    </a:moveTo>
                    <a:lnTo>
                      <a:pt x="55" y="61"/>
                    </a:lnTo>
                    <a:lnTo>
                      <a:pt x="55" y="5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6" name="Line 104"/>
              <p:cNvSpPr>
                <a:spLocks noChangeShapeType="1"/>
              </p:cNvSpPr>
              <p:nvPr/>
            </p:nvSpPr>
            <p:spPr bwMode="auto">
              <a:xfrm>
                <a:off x="4790" y="2012"/>
                <a:ext cx="14" cy="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7" name="Line 105"/>
              <p:cNvSpPr>
                <a:spLocks noChangeShapeType="1"/>
              </p:cNvSpPr>
              <p:nvPr/>
            </p:nvSpPr>
            <p:spPr bwMode="auto">
              <a:xfrm>
                <a:off x="4791" y="2012"/>
                <a:ext cx="69" cy="2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8" name="Line 106"/>
              <p:cNvSpPr>
                <a:spLocks noChangeShapeType="1"/>
              </p:cNvSpPr>
              <p:nvPr/>
            </p:nvSpPr>
            <p:spPr bwMode="auto">
              <a:xfrm>
                <a:off x="4860" y="2092"/>
                <a:ext cx="1" cy="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4" name="Rectangle 107"/>
            <p:cNvSpPr>
              <a:spLocks noChangeArrowheads="1"/>
            </p:cNvSpPr>
            <p:nvPr/>
          </p:nvSpPr>
          <p:spPr bwMode="auto">
            <a:xfrm>
              <a:off x="475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" name="Group 108"/>
            <p:cNvGrpSpPr>
              <a:grpSpLocks/>
            </p:cNvGrpSpPr>
            <p:nvPr/>
          </p:nvGrpSpPr>
          <p:grpSpPr bwMode="auto">
            <a:xfrm>
              <a:off x="4800" y="3319"/>
              <a:ext cx="144" cy="129"/>
              <a:chOff x="4543" y="2457"/>
              <a:chExt cx="331" cy="333"/>
            </a:xfrm>
          </p:grpSpPr>
          <p:sp>
            <p:nvSpPr>
              <p:cNvPr id="655" name="Rectangle 109"/>
              <p:cNvSpPr>
                <a:spLocks noChangeArrowheads="1"/>
              </p:cNvSpPr>
              <p:nvPr/>
            </p:nvSpPr>
            <p:spPr bwMode="auto">
              <a:xfrm>
                <a:off x="4694" y="2457"/>
                <a:ext cx="54" cy="42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Oval 110"/>
              <p:cNvSpPr>
                <a:spLocks noChangeArrowheads="1"/>
              </p:cNvSpPr>
              <p:nvPr/>
            </p:nvSpPr>
            <p:spPr bwMode="auto">
              <a:xfrm>
                <a:off x="4611" y="2522"/>
                <a:ext cx="48" cy="52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Oval 111"/>
              <p:cNvSpPr>
                <a:spLocks noChangeArrowheads="1"/>
              </p:cNvSpPr>
              <p:nvPr/>
            </p:nvSpPr>
            <p:spPr bwMode="auto">
              <a:xfrm>
                <a:off x="4685" y="2524"/>
                <a:ext cx="45" cy="5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8" name="Oval 112"/>
              <p:cNvSpPr>
                <a:spLocks noChangeArrowheads="1"/>
              </p:cNvSpPr>
              <p:nvPr/>
            </p:nvSpPr>
            <p:spPr bwMode="auto">
              <a:xfrm>
                <a:off x="4749" y="2524"/>
                <a:ext cx="46" cy="48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9" name="Rectangle 113"/>
              <p:cNvSpPr>
                <a:spLocks noChangeArrowheads="1"/>
              </p:cNvSpPr>
              <p:nvPr/>
            </p:nvSpPr>
            <p:spPr bwMode="auto">
              <a:xfrm>
                <a:off x="4603" y="2599"/>
                <a:ext cx="53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0" name="Rectangle 114"/>
              <p:cNvSpPr>
                <a:spLocks noChangeArrowheads="1"/>
              </p:cNvSpPr>
              <p:nvPr/>
            </p:nvSpPr>
            <p:spPr bwMode="auto">
              <a:xfrm>
                <a:off x="4678" y="2600"/>
                <a:ext cx="54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1" name="Rectangle 115"/>
              <p:cNvSpPr>
                <a:spLocks noChangeArrowheads="1"/>
              </p:cNvSpPr>
              <p:nvPr/>
            </p:nvSpPr>
            <p:spPr bwMode="auto">
              <a:xfrm>
                <a:off x="4747" y="2601"/>
                <a:ext cx="53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2" name="Oval 116"/>
              <p:cNvSpPr>
                <a:spLocks noChangeArrowheads="1"/>
              </p:cNvSpPr>
              <p:nvPr/>
            </p:nvSpPr>
            <p:spPr bwMode="auto">
              <a:xfrm>
                <a:off x="4543" y="2675"/>
                <a:ext cx="45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3" name="Oval 117"/>
              <p:cNvSpPr>
                <a:spLocks noChangeArrowheads="1"/>
              </p:cNvSpPr>
              <p:nvPr/>
            </p:nvSpPr>
            <p:spPr bwMode="auto">
              <a:xfrm>
                <a:off x="4602" y="2674"/>
                <a:ext cx="45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4" name="Oval 118"/>
              <p:cNvSpPr>
                <a:spLocks noChangeArrowheads="1"/>
              </p:cNvSpPr>
              <p:nvPr/>
            </p:nvSpPr>
            <p:spPr bwMode="auto">
              <a:xfrm>
                <a:off x="4657" y="2673"/>
                <a:ext cx="45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5" name="Oval 119"/>
              <p:cNvSpPr>
                <a:spLocks noChangeArrowheads="1"/>
              </p:cNvSpPr>
              <p:nvPr/>
            </p:nvSpPr>
            <p:spPr bwMode="auto">
              <a:xfrm>
                <a:off x="4711" y="2677"/>
                <a:ext cx="45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6" name="Oval 120"/>
              <p:cNvSpPr>
                <a:spLocks noChangeArrowheads="1"/>
              </p:cNvSpPr>
              <p:nvPr/>
            </p:nvSpPr>
            <p:spPr bwMode="auto">
              <a:xfrm>
                <a:off x="4765" y="2676"/>
                <a:ext cx="46" cy="5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7" name="Oval 121"/>
              <p:cNvSpPr>
                <a:spLocks noChangeArrowheads="1"/>
              </p:cNvSpPr>
              <p:nvPr/>
            </p:nvSpPr>
            <p:spPr bwMode="auto">
              <a:xfrm>
                <a:off x="4820" y="2675"/>
                <a:ext cx="46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8" name="Rectangle 122"/>
              <p:cNvSpPr>
                <a:spLocks noChangeArrowheads="1"/>
              </p:cNvSpPr>
              <p:nvPr/>
            </p:nvSpPr>
            <p:spPr bwMode="auto">
              <a:xfrm>
                <a:off x="4820" y="2747"/>
                <a:ext cx="54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9" name="Freeform 123"/>
              <p:cNvSpPr>
                <a:spLocks/>
              </p:cNvSpPr>
              <p:nvPr/>
            </p:nvSpPr>
            <p:spPr bwMode="auto">
              <a:xfrm>
                <a:off x="4637" y="2501"/>
                <a:ext cx="74" cy="19"/>
              </a:xfrm>
              <a:custGeom>
                <a:avLst/>
                <a:gdLst>
                  <a:gd name="T0" fmla="*/ 147 w 147"/>
                  <a:gd name="T1" fmla="*/ 0 h 39"/>
                  <a:gd name="T2" fmla="*/ 0 w 147"/>
                  <a:gd name="T3" fmla="*/ 35 h 39"/>
                  <a:gd name="T4" fmla="*/ 0 w 147"/>
                  <a:gd name="T5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7" h="39">
                    <a:moveTo>
                      <a:pt x="147" y="0"/>
                    </a:moveTo>
                    <a:lnTo>
                      <a:pt x="0" y="35"/>
                    </a:lnTo>
                    <a:lnTo>
                      <a:pt x="0" y="3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0" name="Line 124"/>
              <p:cNvSpPr>
                <a:spLocks noChangeShapeType="1"/>
              </p:cNvSpPr>
              <p:nvPr/>
            </p:nvSpPr>
            <p:spPr bwMode="auto">
              <a:xfrm>
                <a:off x="4706" y="2502"/>
                <a:ext cx="5" cy="1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1" name="Line 125"/>
              <p:cNvSpPr>
                <a:spLocks noChangeShapeType="1"/>
              </p:cNvSpPr>
              <p:nvPr/>
            </p:nvSpPr>
            <p:spPr bwMode="auto">
              <a:xfrm>
                <a:off x="4706" y="2501"/>
                <a:ext cx="68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2" name="Line 126"/>
              <p:cNvSpPr>
                <a:spLocks noChangeShapeType="1"/>
              </p:cNvSpPr>
              <p:nvPr/>
            </p:nvSpPr>
            <p:spPr bwMode="auto">
              <a:xfrm>
                <a:off x="4634" y="2575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3" name="Line 127"/>
              <p:cNvSpPr>
                <a:spLocks noChangeShapeType="1"/>
              </p:cNvSpPr>
              <p:nvPr/>
            </p:nvSpPr>
            <p:spPr bwMode="auto">
              <a:xfrm>
                <a:off x="4711" y="2575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4" name="Line 128"/>
              <p:cNvSpPr>
                <a:spLocks noChangeShapeType="1"/>
              </p:cNvSpPr>
              <p:nvPr/>
            </p:nvSpPr>
            <p:spPr bwMode="auto">
              <a:xfrm>
                <a:off x="4774" y="2574"/>
                <a:ext cx="1" cy="2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5" name="Line 129"/>
              <p:cNvSpPr>
                <a:spLocks noChangeShapeType="1"/>
              </p:cNvSpPr>
              <p:nvPr/>
            </p:nvSpPr>
            <p:spPr bwMode="auto">
              <a:xfrm flipH="1">
                <a:off x="4567" y="2642"/>
                <a:ext cx="65" cy="3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" name="Line 130"/>
              <p:cNvSpPr>
                <a:spLocks noChangeShapeType="1"/>
              </p:cNvSpPr>
              <p:nvPr/>
            </p:nvSpPr>
            <p:spPr bwMode="auto">
              <a:xfrm flipH="1">
                <a:off x="4628" y="2643"/>
                <a:ext cx="3" cy="2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" name="Line 131"/>
              <p:cNvSpPr>
                <a:spLocks noChangeShapeType="1"/>
              </p:cNvSpPr>
              <p:nvPr/>
            </p:nvSpPr>
            <p:spPr bwMode="auto">
              <a:xfrm flipH="1">
                <a:off x="4682" y="2643"/>
                <a:ext cx="25" cy="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" name="Freeform 132"/>
              <p:cNvSpPr>
                <a:spLocks/>
              </p:cNvSpPr>
              <p:nvPr/>
            </p:nvSpPr>
            <p:spPr bwMode="auto">
              <a:xfrm>
                <a:off x="4707" y="2643"/>
                <a:ext cx="28" cy="30"/>
              </a:xfrm>
              <a:custGeom>
                <a:avLst/>
                <a:gdLst>
                  <a:gd name="T0" fmla="*/ 0 w 55"/>
                  <a:gd name="T1" fmla="*/ 0 h 61"/>
                  <a:gd name="T2" fmla="*/ 55 w 55"/>
                  <a:gd name="T3" fmla="*/ 61 h 61"/>
                  <a:gd name="T4" fmla="*/ 55 w 55"/>
                  <a:gd name="T5" fmla="*/ 5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61">
                    <a:moveTo>
                      <a:pt x="0" y="0"/>
                    </a:moveTo>
                    <a:lnTo>
                      <a:pt x="55" y="61"/>
                    </a:lnTo>
                    <a:lnTo>
                      <a:pt x="55" y="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" name="Line 133"/>
              <p:cNvSpPr>
                <a:spLocks noChangeShapeType="1"/>
              </p:cNvSpPr>
              <p:nvPr/>
            </p:nvSpPr>
            <p:spPr bwMode="auto">
              <a:xfrm>
                <a:off x="4776" y="2645"/>
                <a:ext cx="14" cy="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0" name="Line 134"/>
              <p:cNvSpPr>
                <a:spLocks noChangeShapeType="1"/>
              </p:cNvSpPr>
              <p:nvPr/>
            </p:nvSpPr>
            <p:spPr bwMode="auto">
              <a:xfrm>
                <a:off x="4777" y="2645"/>
                <a:ext cx="69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1" name="Line 135"/>
              <p:cNvSpPr>
                <a:spLocks noChangeShapeType="1"/>
              </p:cNvSpPr>
              <p:nvPr/>
            </p:nvSpPr>
            <p:spPr bwMode="auto">
              <a:xfrm>
                <a:off x="4846" y="2725"/>
                <a:ext cx="1" cy="1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6" name="Rectangle 136"/>
            <p:cNvSpPr>
              <a:spLocks noChangeArrowheads="1"/>
            </p:cNvSpPr>
            <p:nvPr/>
          </p:nvSpPr>
          <p:spPr bwMode="auto">
            <a:xfrm>
              <a:off x="475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7" name="Group 137"/>
            <p:cNvGrpSpPr>
              <a:grpSpLocks/>
            </p:cNvGrpSpPr>
            <p:nvPr/>
          </p:nvGrpSpPr>
          <p:grpSpPr bwMode="auto">
            <a:xfrm>
              <a:off x="4818" y="3566"/>
              <a:ext cx="108" cy="116"/>
              <a:chOff x="902" y="803"/>
              <a:chExt cx="214" cy="280"/>
            </a:xfrm>
          </p:grpSpPr>
          <p:sp>
            <p:nvSpPr>
              <p:cNvPr id="639" name="Rectangle 138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0" name="Line 139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1" name="Line 140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2" name="Line 141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3" name="Line 142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4" name="Line 143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5" name="Line 144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6" name="Line 145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7" name="Line 146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8" name="Line 147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9" name="Line 148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0" name="Line 149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1" name="Line 150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2" name="Line 151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Line 152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Line 153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8" name="Rectangle 154"/>
            <p:cNvSpPr>
              <a:spLocks noChangeArrowheads="1"/>
            </p:cNvSpPr>
            <p:nvPr/>
          </p:nvSpPr>
          <p:spPr bwMode="auto">
            <a:xfrm>
              <a:off x="475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Rectangle 155"/>
            <p:cNvSpPr>
              <a:spLocks noChangeArrowheads="1"/>
            </p:cNvSpPr>
            <p:nvPr/>
          </p:nvSpPr>
          <p:spPr bwMode="auto">
            <a:xfrm>
              <a:off x="475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AutoShape 156"/>
            <p:cNvSpPr>
              <a:spLocks noChangeArrowheads="1"/>
            </p:cNvSpPr>
            <p:nvPr/>
          </p:nvSpPr>
          <p:spPr bwMode="auto">
            <a:xfrm>
              <a:off x="480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Rectangle 157"/>
            <p:cNvSpPr>
              <a:spLocks noChangeArrowheads="1"/>
            </p:cNvSpPr>
            <p:nvPr/>
          </p:nvSpPr>
          <p:spPr bwMode="auto">
            <a:xfrm>
              <a:off x="427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Who</a:t>
              </a:r>
            </a:p>
          </p:txBody>
        </p:sp>
        <p:sp>
          <p:nvSpPr>
            <p:cNvPr id="42" name="Rectangle 158"/>
            <p:cNvSpPr>
              <a:spLocks noChangeArrowheads="1"/>
            </p:cNvSpPr>
            <p:nvPr/>
          </p:nvSpPr>
          <p:spPr bwMode="auto">
            <a:xfrm>
              <a:off x="427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Who</a:t>
              </a:r>
            </a:p>
          </p:txBody>
        </p:sp>
        <p:grpSp>
          <p:nvGrpSpPr>
            <p:cNvPr id="43" name="Group 159"/>
            <p:cNvGrpSpPr>
              <a:grpSpLocks/>
            </p:cNvGrpSpPr>
            <p:nvPr/>
          </p:nvGrpSpPr>
          <p:grpSpPr bwMode="auto">
            <a:xfrm>
              <a:off x="4338" y="2606"/>
              <a:ext cx="108" cy="116"/>
              <a:chOff x="902" y="803"/>
              <a:chExt cx="214" cy="280"/>
            </a:xfrm>
          </p:grpSpPr>
          <p:sp>
            <p:nvSpPr>
              <p:cNvPr id="623" name="Rectangle 160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4" name="Line 161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5" name="Line 162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6" name="Line 163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7" name="Line 164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8" name="Line 165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9" name="Line 166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0" name="Line 167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1" name="Line 168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2" name="Line 169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3" name="Line 170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4" name="Line 171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5" name="Line 172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6" name="Line 173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7" name="Line 174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8" name="Line 175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4" name="Rectangle 176"/>
            <p:cNvSpPr>
              <a:spLocks noChangeArrowheads="1"/>
            </p:cNvSpPr>
            <p:nvPr/>
          </p:nvSpPr>
          <p:spPr bwMode="auto">
            <a:xfrm>
              <a:off x="427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5" name="Group 177"/>
            <p:cNvGrpSpPr>
              <a:grpSpLocks/>
            </p:cNvGrpSpPr>
            <p:nvPr/>
          </p:nvGrpSpPr>
          <p:grpSpPr bwMode="auto">
            <a:xfrm>
              <a:off x="4308" y="2849"/>
              <a:ext cx="169" cy="109"/>
              <a:chOff x="2576" y="1643"/>
              <a:chExt cx="169" cy="109"/>
            </a:xfrm>
          </p:grpSpPr>
          <p:sp>
            <p:nvSpPr>
              <p:cNvPr id="575" name="Rectangle 178"/>
              <p:cNvSpPr>
                <a:spLocks noChangeArrowheads="1"/>
              </p:cNvSpPr>
              <p:nvPr/>
            </p:nvSpPr>
            <p:spPr bwMode="auto">
              <a:xfrm>
                <a:off x="2644" y="1643"/>
                <a:ext cx="18" cy="20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6" name="Rectangle 179"/>
              <p:cNvSpPr>
                <a:spLocks noChangeArrowheads="1"/>
              </p:cNvSpPr>
              <p:nvPr/>
            </p:nvSpPr>
            <p:spPr bwMode="auto">
              <a:xfrm>
                <a:off x="2610" y="1688"/>
                <a:ext cx="18" cy="19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7" name="Rectangle 180"/>
              <p:cNvSpPr>
                <a:spLocks noChangeArrowheads="1"/>
              </p:cNvSpPr>
              <p:nvPr/>
            </p:nvSpPr>
            <p:spPr bwMode="auto">
              <a:xfrm>
                <a:off x="2576" y="1731"/>
                <a:ext cx="18" cy="21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8" name="Rectangle 181"/>
              <p:cNvSpPr>
                <a:spLocks noChangeArrowheads="1"/>
              </p:cNvSpPr>
              <p:nvPr/>
            </p:nvSpPr>
            <p:spPr bwMode="auto">
              <a:xfrm>
                <a:off x="2639" y="1731"/>
                <a:ext cx="19" cy="19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9" name="Rectangle 182"/>
              <p:cNvSpPr>
                <a:spLocks noChangeArrowheads="1"/>
              </p:cNvSpPr>
              <p:nvPr/>
            </p:nvSpPr>
            <p:spPr bwMode="auto">
              <a:xfrm>
                <a:off x="2726" y="1731"/>
                <a:ext cx="19" cy="21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0" name="Rectangle 183"/>
              <p:cNvSpPr>
                <a:spLocks noChangeArrowheads="1"/>
              </p:cNvSpPr>
              <p:nvPr/>
            </p:nvSpPr>
            <p:spPr bwMode="auto">
              <a:xfrm>
                <a:off x="2688" y="1685"/>
                <a:ext cx="20" cy="19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1" name="Line 184"/>
              <p:cNvSpPr>
                <a:spLocks noChangeShapeType="1"/>
              </p:cNvSpPr>
              <p:nvPr/>
            </p:nvSpPr>
            <p:spPr bwMode="auto">
              <a:xfrm>
                <a:off x="2597" y="1740"/>
                <a:ext cx="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2" name="Line 185"/>
              <p:cNvSpPr>
                <a:spLocks noChangeShapeType="1"/>
              </p:cNvSpPr>
              <p:nvPr/>
            </p:nvSpPr>
            <p:spPr bwMode="auto">
              <a:xfrm>
                <a:off x="2603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3" name="Line 186"/>
              <p:cNvSpPr>
                <a:spLocks noChangeShapeType="1"/>
              </p:cNvSpPr>
              <p:nvPr/>
            </p:nvSpPr>
            <p:spPr bwMode="auto">
              <a:xfrm>
                <a:off x="2608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4" name="Line 187"/>
              <p:cNvSpPr>
                <a:spLocks noChangeShapeType="1"/>
              </p:cNvSpPr>
              <p:nvPr/>
            </p:nvSpPr>
            <p:spPr bwMode="auto">
              <a:xfrm>
                <a:off x="2613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5" name="Line 188"/>
              <p:cNvSpPr>
                <a:spLocks noChangeShapeType="1"/>
              </p:cNvSpPr>
              <p:nvPr/>
            </p:nvSpPr>
            <p:spPr bwMode="auto">
              <a:xfrm>
                <a:off x="2618" y="1740"/>
                <a:ext cx="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6" name="Line 189"/>
              <p:cNvSpPr>
                <a:spLocks noChangeShapeType="1"/>
              </p:cNvSpPr>
              <p:nvPr/>
            </p:nvSpPr>
            <p:spPr bwMode="auto">
              <a:xfrm>
                <a:off x="2623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7" name="Line 190"/>
              <p:cNvSpPr>
                <a:spLocks noChangeShapeType="1"/>
              </p:cNvSpPr>
              <p:nvPr/>
            </p:nvSpPr>
            <p:spPr bwMode="auto">
              <a:xfrm>
                <a:off x="2629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8" name="Line 191"/>
              <p:cNvSpPr>
                <a:spLocks noChangeShapeType="1"/>
              </p:cNvSpPr>
              <p:nvPr/>
            </p:nvSpPr>
            <p:spPr bwMode="auto">
              <a:xfrm>
                <a:off x="2633" y="1740"/>
                <a:ext cx="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9" name="Freeform 192"/>
              <p:cNvSpPr>
                <a:spLocks/>
              </p:cNvSpPr>
              <p:nvPr/>
            </p:nvSpPr>
            <p:spPr bwMode="auto">
              <a:xfrm>
                <a:off x="2639" y="1740"/>
                <a:ext cx="0" cy="1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0" name="Line 193"/>
              <p:cNvSpPr>
                <a:spLocks noChangeShapeType="1"/>
              </p:cNvSpPr>
              <p:nvPr/>
            </p:nvSpPr>
            <p:spPr bwMode="auto">
              <a:xfrm>
                <a:off x="2660" y="1741"/>
                <a:ext cx="2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1" name="Line 194"/>
              <p:cNvSpPr>
                <a:spLocks noChangeShapeType="1"/>
              </p:cNvSpPr>
              <p:nvPr/>
            </p:nvSpPr>
            <p:spPr bwMode="auto">
              <a:xfrm>
                <a:off x="2666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2" name="Line 195"/>
              <p:cNvSpPr>
                <a:spLocks noChangeShapeType="1"/>
              </p:cNvSpPr>
              <p:nvPr/>
            </p:nvSpPr>
            <p:spPr bwMode="auto">
              <a:xfrm>
                <a:off x="2671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3" name="Line 196"/>
              <p:cNvSpPr>
                <a:spLocks noChangeShapeType="1"/>
              </p:cNvSpPr>
              <p:nvPr/>
            </p:nvSpPr>
            <p:spPr bwMode="auto">
              <a:xfrm>
                <a:off x="2676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4" name="Line 197"/>
              <p:cNvSpPr>
                <a:spLocks noChangeShapeType="1"/>
              </p:cNvSpPr>
              <p:nvPr/>
            </p:nvSpPr>
            <p:spPr bwMode="auto">
              <a:xfrm>
                <a:off x="2681" y="1741"/>
                <a:ext cx="2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5" name="Line 198"/>
              <p:cNvSpPr>
                <a:spLocks noChangeShapeType="1"/>
              </p:cNvSpPr>
              <p:nvPr/>
            </p:nvSpPr>
            <p:spPr bwMode="auto">
              <a:xfrm>
                <a:off x="2686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6" name="Line 199"/>
              <p:cNvSpPr>
                <a:spLocks noChangeShapeType="1"/>
              </p:cNvSpPr>
              <p:nvPr/>
            </p:nvSpPr>
            <p:spPr bwMode="auto">
              <a:xfrm>
                <a:off x="2692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7" name="Line 200"/>
              <p:cNvSpPr>
                <a:spLocks noChangeShapeType="1"/>
              </p:cNvSpPr>
              <p:nvPr/>
            </p:nvSpPr>
            <p:spPr bwMode="auto">
              <a:xfrm>
                <a:off x="2702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8" name="Line 201"/>
              <p:cNvSpPr>
                <a:spLocks noChangeShapeType="1"/>
              </p:cNvSpPr>
              <p:nvPr/>
            </p:nvSpPr>
            <p:spPr bwMode="auto">
              <a:xfrm>
                <a:off x="2707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9" name="Line 202"/>
              <p:cNvSpPr>
                <a:spLocks noChangeShapeType="1"/>
              </p:cNvSpPr>
              <p:nvPr/>
            </p:nvSpPr>
            <p:spPr bwMode="auto">
              <a:xfrm>
                <a:off x="2712" y="1741"/>
                <a:ext cx="2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0" name="Line 203"/>
              <p:cNvSpPr>
                <a:spLocks noChangeShapeType="1"/>
              </p:cNvSpPr>
              <p:nvPr/>
            </p:nvSpPr>
            <p:spPr bwMode="auto">
              <a:xfrm>
                <a:off x="2717" y="1741"/>
                <a:ext cx="2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1" name="Line 204"/>
              <p:cNvSpPr>
                <a:spLocks noChangeShapeType="1"/>
              </p:cNvSpPr>
              <p:nvPr/>
            </p:nvSpPr>
            <p:spPr bwMode="auto">
              <a:xfrm>
                <a:off x="2722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2" name="Line 205"/>
              <p:cNvSpPr>
                <a:spLocks noChangeShapeType="1"/>
              </p:cNvSpPr>
              <p:nvPr/>
            </p:nvSpPr>
            <p:spPr bwMode="auto">
              <a:xfrm flipH="1">
                <a:off x="2693" y="1706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3" name="Line 206"/>
              <p:cNvSpPr>
                <a:spLocks noChangeShapeType="1"/>
              </p:cNvSpPr>
              <p:nvPr/>
            </p:nvSpPr>
            <p:spPr bwMode="auto">
              <a:xfrm>
                <a:off x="2688" y="1710"/>
                <a:ext cx="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4" name="Line 207"/>
              <p:cNvSpPr>
                <a:spLocks noChangeShapeType="1"/>
              </p:cNvSpPr>
              <p:nvPr/>
            </p:nvSpPr>
            <p:spPr bwMode="auto">
              <a:xfrm>
                <a:off x="2683" y="1713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5" name="Line 208"/>
              <p:cNvSpPr>
                <a:spLocks noChangeShapeType="1"/>
              </p:cNvSpPr>
              <p:nvPr/>
            </p:nvSpPr>
            <p:spPr bwMode="auto">
              <a:xfrm flipH="1">
                <a:off x="2673" y="1716"/>
                <a:ext cx="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6" name="Line 209"/>
              <p:cNvSpPr>
                <a:spLocks noChangeShapeType="1"/>
              </p:cNvSpPr>
              <p:nvPr/>
            </p:nvSpPr>
            <p:spPr bwMode="auto">
              <a:xfrm>
                <a:off x="2668" y="1720"/>
                <a:ext cx="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7" name="Line 210"/>
              <p:cNvSpPr>
                <a:spLocks noChangeShapeType="1"/>
              </p:cNvSpPr>
              <p:nvPr/>
            </p:nvSpPr>
            <p:spPr bwMode="auto">
              <a:xfrm>
                <a:off x="2663" y="1723"/>
                <a:ext cx="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8" name="Freeform 211"/>
              <p:cNvSpPr>
                <a:spLocks/>
              </p:cNvSpPr>
              <p:nvPr/>
            </p:nvSpPr>
            <p:spPr bwMode="auto">
              <a:xfrm flipV="1">
                <a:off x="2652" y="1727"/>
                <a:ext cx="4" cy="2"/>
              </a:xfrm>
              <a:custGeom>
                <a:avLst/>
                <a:gdLst>
                  <a:gd name="T0" fmla="*/ 18 w 18"/>
                  <a:gd name="T1" fmla="*/ 7 h 7"/>
                  <a:gd name="T2" fmla="*/ 6 w 18"/>
                  <a:gd name="T3" fmla="*/ 2 h 7"/>
                  <a:gd name="T4" fmla="*/ 0 w 18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7">
                    <a:moveTo>
                      <a:pt x="18" y="7"/>
                    </a:moveTo>
                    <a:lnTo>
                      <a:pt x="6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9" name="Line 212"/>
              <p:cNvSpPr>
                <a:spLocks noChangeShapeType="1"/>
              </p:cNvSpPr>
              <p:nvPr/>
            </p:nvSpPr>
            <p:spPr bwMode="auto">
              <a:xfrm>
                <a:off x="2699" y="1706"/>
                <a:ext cx="4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0" name="Line 213"/>
              <p:cNvSpPr>
                <a:spLocks noChangeShapeType="1"/>
              </p:cNvSpPr>
              <p:nvPr/>
            </p:nvSpPr>
            <p:spPr bwMode="auto">
              <a:xfrm>
                <a:off x="2708" y="1712"/>
                <a:ext cx="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1" name="Line 214"/>
              <p:cNvSpPr>
                <a:spLocks noChangeShapeType="1"/>
              </p:cNvSpPr>
              <p:nvPr/>
            </p:nvSpPr>
            <p:spPr bwMode="auto">
              <a:xfrm>
                <a:off x="2714" y="1716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2" name="Line 215"/>
              <p:cNvSpPr>
                <a:spLocks noChangeShapeType="1"/>
              </p:cNvSpPr>
              <p:nvPr/>
            </p:nvSpPr>
            <p:spPr bwMode="auto">
              <a:xfrm>
                <a:off x="2720" y="1720"/>
                <a:ext cx="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3" name="Line 216"/>
              <p:cNvSpPr>
                <a:spLocks noChangeShapeType="1"/>
              </p:cNvSpPr>
              <p:nvPr/>
            </p:nvSpPr>
            <p:spPr bwMode="auto">
              <a:xfrm>
                <a:off x="2729" y="1727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4" name="Freeform 217"/>
              <p:cNvSpPr>
                <a:spLocks/>
              </p:cNvSpPr>
              <p:nvPr/>
            </p:nvSpPr>
            <p:spPr bwMode="auto">
              <a:xfrm flipV="1">
                <a:off x="2735" y="1729"/>
                <a:ext cx="0" cy="1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0" y="1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5" name="Line 218"/>
              <p:cNvSpPr>
                <a:spLocks noChangeShapeType="1"/>
              </p:cNvSpPr>
              <p:nvPr/>
            </p:nvSpPr>
            <p:spPr bwMode="auto">
              <a:xfrm>
                <a:off x="2620" y="1674"/>
                <a:ext cx="76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6" name="Line 219"/>
              <p:cNvSpPr>
                <a:spLocks noChangeShapeType="1"/>
              </p:cNvSpPr>
              <p:nvPr/>
            </p:nvSpPr>
            <p:spPr bwMode="auto">
              <a:xfrm flipV="1">
                <a:off x="2654" y="1663"/>
                <a:ext cx="0" cy="1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7" name="Line 220"/>
              <p:cNvSpPr>
                <a:spLocks noChangeShapeType="1"/>
              </p:cNvSpPr>
              <p:nvPr/>
            </p:nvSpPr>
            <p:spPr bwMode="auto">
              <a:xfrm>
                <a:off x="2620" y="1674"/>
                <a:ext cx="0" cy="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8" name="Line 221"/>
              <p:cNvSpPr>
                <a:spLocks noChangeShapeType="1"/>
              </p:cNvSpPr>
              <p:nvPr/>
            </p:nvSpPr>
            <p:spPr bwMode="auto">
              <a:xfrm>
                <a:off x="2696" y="1674"/>
                <a:ext cx="1" cy="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9" name="Line 222"/>
              <p:cNvSpPr>
                <a:spLocks noChangeShapeType="1"/>
              </p:cNvSpPr>
              <p:nvPr/>
            </p:nvSpPr>
            <p:spPr bwMode="auto">
              <a:xfrm>
                <a:off x="2585" y="1718"/>
                <a:ext cx="64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0" name="Line 223"/>
              <p:cNvSpPr>
                <a:spLocks noChangeShapeType="1"/>
              </p:cNvSpPr>
              <p:nvPr/>
            </p:nvSpPr>
            <p:spPr bwMode="auto">
              <a:xfrm>
                <a:off x="2620" y="1708"/>
                <a:ext cx="1" cy="1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1" name="Line 224"/>
              <p:cNvSpPr>
                <a:spLocks noChangeShapeType="1"/>
              </p:cNvSpPr>
              <p:nvPr/>
            </p:nvSpPr>
            <p:spPr bwMode="auto">
              <a:xfrm>
                <a:off x="2585" y="1718"/>
                <a:ext cx="1" cy="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2" name="Line 225"/>
              <p:cNvSpPr>
                <a:spLocks noChangeShapeType="1"/>
              </p:cNvSpPr>
              <p:nvPr/>
            </p:nvSpPr>
            <p:spPr bwMode="auto">
              <a:xfrm>
                <a:off x="2649" y="1718"/>
                <a:ext cx="0" cy="1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6" name="Rectangle 226"/>
            <p:cNvSpPr>
              <a:spLocks noChangeArrowheads="1"/>
            </p:cNvSpPr>
            <p:nvPr/>
          </p:nvSpPr>
          <p:spPr bwMode="auto">
            <a:xfrm>
              <a:off x="427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7" name="Group 227"/>
            <p:cNvGrpSpPr>
              <a:grpSpLocks/>
            </p:cNvGrpSpPr>
            <p:nvPr/>
          </p:nvGrpSpPr>
          <p:grpSpPr bwMode="auto">
            <a:xfrm>
              <a:off x="4308" y="3090"/>
              <a:ext cx="169" cy="108"/>
              <a:chOff x="3011" y="1858"/>
              <a:chExt cx="497" cy="239"/>
            </a:xfrm>
          </p:grpSpPr>
          <p:sp>
            <p:nvSpPr>
              <p:cNvPr id="526" name="Rectangle 228"/>
              <p:cNvSpPr>
                <a:spLocks noChangeArrowheads="1"/>
              </p:cNvSpPr>
              <p:nvPr/>
            </p:nvSpPr>
            <p:spPr bwMode="auto">
              <a:xfrm>
                <a:off x="3210" y="1858"/>
                <a:ext cx="54" cy="44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" name="Rectangle 229"/>
              <p:cNvSpPr>
                <a:spLocks noChangeArrowheads="1"/>
              </p:cNvSpPr>
              <p:nvPr/>
            </p:nvSpPr>
            <p:spPr bwMode="auto">
              <a:xfrm>
                <a:off x="3111" y="1956"/>
                <a:ext cx="54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8" name="Rectangle 230"/>
              <p:cNvSpPr>
                <a:spLocks noChangeArrowheads="1"/>
              </p:cNvSpPr>
              <p:nvPr/>
            </p:nvSpPr>
            <p:spPr bwMode="auto">
              <a:xfrm>
                <a:off x="3011" y="2054"/>
                <a:ext cx="55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" name="Rectangle 231"/>
              <p:cNvSpPr>
                <a:spLocks noChangeArrowheads="1"/>
              </p:cNvSpPr>
              <p:nvPr/>
            </p:nvSpPr>
            <p:spPr bwMode="auto">
              <a:xfrm>
                <a:off x="3197" y="2051"/>
                <a:ext cx="55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" name="Rectangle 232"/>
              <p:cNvSpPr>
                <a:spLocks noChangeArrowheads="1"/>
              </p:cNvSpPr>
              <p:nvPr/>
            </p:nvSpPr>
            <p:spPr bwMode="auto">
              <a:xfrm>
                <a:off x="3453" y="2054"/>
                <a:ext cx="55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" name="Rectangle 233"/>
              <p:cNvSpPr>
                <a:spLocks noChangeArrowheads="1"/>
              </p:cNvSpPr>
              <p:nvPr/>
            </p:nvSpPr>
            <p:spPr bwMode="auto">
              <a:xfrm>
                <a:off x="3342" y="1950"/>
                <a:ext cx="55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" name="Line 234"/>
              <p:cNvSpPr>
                <a:spLocks noChangeShapeType="1"/>
              </p:cNvSpPr>
              <p:nvPr/>
            </p:nvSpPr>
            <p:spPr bwMode="auto">
              <a:xfrm>
                <a:off x="3075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3" name="Line 235"/>
              <p:cNvSpPr>
                <a:spLocks noChangeShapeType="1"/>
              </p:cNvSpPr>
              <p:nvPr/>
            </p:nvSpPr>
            <p:spPr bwMode="auto">
              <a:xfrm>
                <a:off x="3090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4" name="Line 236"/>
              <p:cNvSpPr>
                <a:spLocks noChangeShapeType="1"/>
              </p:cNvSpPr>
              <p:nvPr/>
            </p:nvSpPr>
            <p:spPr bwMode="auto">
              <a:xfrm>
                <a:off x="3105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5" name="Line 237"/>
              <p:cNvSpPr>
                <a:spLocks noChangeShapeType="1"/>
              </p:cNvSpPr>
              <p:nvPr/>
            </p:nvSpPr>
            <p:spPr bwMode="auto">
              <a:xfrm>
                <a:off x="3120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6" name="Line 238"/>
              <p:cNvSpPr>
                <a:spLocks noChangeShapeType="1"/>
              </p:cNvSpPr>
              <p:nvPr/>
            </p:nvSpPr>
            <p:spPr bwMode="auto">
              <a:xfrm>
                <a:off x="3135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7" name="Line 239"/>
              <p:cNvSpPr>
                <a:spLocks noChangeShapeType="1"/>
              </p:cNvSpPr>
              <p:nvPr/>
            </p:nvSpPr>
            <p:spPr bwMode="auto">
              <a:xfrm>
                <a:off x="3150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8" name="Line 240"/>
              <p:cNvSpPr>
                <a:spLocks noChangeShapeType="1"/>
              </p:cNvSpPr>
              <p:nvPr/>
            </p:nvSpPr>
            <p:spPr bwMode="auto">
              <a:xfrm>
                <a:off x="3166" y="2073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9" name="Line 241"/>
              <p:cNvSpPr>
                <a:spLocks noChangeShapeType="1"/>
              </p:cNvSpPr>
              <p:nvPr/>
            </p:nvSpPr>
            <p:spPr bwMode="auto">
              <a:xfrm>
                <a:off x="3181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0" name="Freeform 242"/>
              <p:cNvSpPr>
                <a:spLocks/>
              </p:cNvSpPr>
              <p:nvPr/>
            </p:nvSpPr>
            <p:spPr bwMode="auto">
              <a:xfrm>
                <a:off x="3196" y="2073"/>
                <a:ext cx="1" cy="1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1" name="Line 243"/>
              <p:cNvSpPr>
                <a:spLocks noChangeShapeType="1"/>
              </p:cNvSpPr>
              <p:nvPr/>
            </p:nvSpPr>
            <p:spPr bwMode="auto">
              <a:xfrm>
                <a:off x="3260" y="2074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2" name="Line 244"/>
              <p:cNvSpPr>
                <a:spLocks noChangeShapeType="1"/>
              </p:cNvSpPr>
              <p:nvPr/>
            </p:nvSpPr>
            <p:spPr bwMode="auto">
              <a:xfrm>
                <a:off x="3275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3" name="Line 245"/>
              <p:cNvSpPr>
                <a:spLocks noChangeShapeType="1"/>
              </p:cNvSpPr>
              <p:nvPr/>
            </p:nvSpPr>
            <p:spPr bwMode="auto">
              <a:xfrm>
                <a:off x="3290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4" name="Line 246"/>
              <p:cNvSpPr>
                <a:spLocks noChangeShapeType="1"/>
              </p:cNvSpPr>
              <p:nvPr/>
            </p:nvSpPr>
            <p:spPr bwMode="auto">
              <a:xfrm>
                <a:off x="3305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5" name="Line 247"/>
              <p:cNvSpPr>
                <a:spLocks noChangeShapeType="1"/>
              </p:cNvSpPr>
              <p:nvPr/>
            </p:nvSpPr>
            <p:spPr bwMode="auto">
              <a:xfrm>
                <a:off x="3320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6" name="Line 248"/>
              <p:cNvSpPr>
                <a:spLocks noChangeShapeType="1"/>
              </p:cNvSpPr>
              <p:nvPr/>
            </p:nvSpPr>
            <p:spPr bwMode="auto">
              <a:xfrm>
                <a:off x="3335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7" name="Line 249"/>
              <p:cNvSpPr>
                <a:spLocks noChangeShapeType="1"/>
              </p:cNvSpPr>
              <p:nvPr/>
            </p:nvSpPr>
            <p:spPr bwMode="auto">
              <a:xfrm>
                <a:off x="3351" y="2074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8" name="Line 250"/>
              <p:cNvSpPr>
                <a:spLocks noChangeShapeType="1"/>
              </p:cNvSpPr>
              <p:nvPr/>
            </p:nvSpPr>
            <p:spPr bwMode="auto">
              <a:xfrm>
                <a:off x="3366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9" name="Line 251"/>
              <p:cNvSpPr>
                <a:spLocks noChangeShapeType="1"/>
              </p:cNvSpPr>
              <p:nvPr/>
            </p:nvSpPr>
            <p:spPr bwMode="auto">
              <a:xfrm>
                <a:off x="3381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0" name="Line 252"/>
              <p:cNvSpPr>
                <a:spLocks noChangeShapeType="1"/>
              </p:cNvSpPr>
              <p:nvPr/>
            </p:nvSpPr>
            <p:spPr bwMode="auto">
              <a:xfrm>
                <a:off x="3396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1" name="Line 253"/>
              <p:cNvSpPr>
                <a:spLocks noChangeShapeType="1"/>
              </p:cNvSpPr>
              <p:nvPr/>
            </p:nvSpPr>
            <p:spPr bwMode="auto">
              <a:xfrm>
                <a:off x="3411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2" name="Line 254"/>
              <p:cNvSpPr>
                <a:spLocks noChangeShapeType="1"/>
              </p:cNvSpPr>
              <p:nvPr/>
            </p:nvSpPr>
            <p:spPr bwMode="auto">
              <a:xfrm>
                <a:off x="3426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3" name="Line 255"/>
              <p:cNvSpPr>
                <a:spLocks noChangeShapeType="1"/>
              </p:cNvSpPr>
              <p:nvPr/>
            </p:nvSpPr>
            <p:spPr bwMode="auto">
              <a:xfrm>
                <a:off x="3441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4" name="Line 256"/>
              <p:cNvSpPr>
                <a:spLocks noChangeShapeType="1"/>
              </p:cNvSpPr>
              <p:nvPr/>
            </p:nvSpPr>
            <p:spPr bwMode="auto">
              <a:xfrm flipH="1">
                <a:off x="3356" y="1996"/>
                <a:ext cx="12" cy="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5" name="Line 257"/>
              <p:cNvSpPr>
                <a:spLocks noChangeShapeType="1"/>
              </p:cNvSpPr>
              <p:nvPr/>
            </p:nvSpPr>
            <p:spPr bwMode="auto">
              <a:xfrm>
                <a:off x="3341" y="2006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6" name="Line 258"/>
              <p:cNvSpPr>
                <a:spLocks noChangeShapeType="1"/>
              </p:cNvSpPr>
              <p:nvPr/>
            </p:nvSpPr>
            <p:spPr bwMode="auto">
              <a:xfrm>
                <a:off x="3326" y="2012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7" name="Line 259"/>
              <p:cNvSpPr>
                <a:spLocks noChangeShapeType="1"/>
              </p:cNvSpPr>
              <p:nvPr/>
            </p:nvSpPr>
            <p:spPr bwMode="auto">
              <a:xfrm flipH="1">
                <a:off x="3296" y="2019"/>
                <a:ext cx="11" cy="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8" name="Line 260"/>
              <p:cNvSpPr>
                <a:spLocks noChangeShapeType="1"/>
              </p:cNvSpPr>
              <p:nvPr/>
            </p:nvSpPr>
            <p:spPr bwMode="auto">
              <a:xfrm>
                <a:off x="3281" y="2029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9" name="Line 261"/>
              <p:cNvSpPr>
                <a:spLocks noChangeShapeType="1"/>
              </p:cNvSpPr>
              <p:nvPr/>
            </p:nvSpPr>
            <p:spPr bwMode="auto">
              <a:xfrm>
                <a:off x="3265" y="2035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0" name="Freeform 262"/>
              <p:cNvSpPr>
                <a:spLocks/>
              </p:cNvSpPr>
              <p:nvPr/>
            </p:nvSpPr>
            <p:spPr bwMode="auto">
              <a:xfrm flipV="1">
                <a:off x="3235" y="2042"/>
                <a:ext cx="11" cy="5"/>
              </a:xfrm>
              <a:custGeom>
                <a:avLst/>
                <a:gdLst>
                  <a:gd name="T0" fmla="*/ 18 w 18"/>
                  <a:gd name="T1" fmla="*/ 7 h 7"/>
                  <a:gd name="T2" fmla="*/ 6 w 18"/>
                  <a:gd name="T3" fmla="*/ 2 h 7"/>
                  <a:gd name="T4" fmla="*/ 0 w 18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7">
                    <a:moveTo>
                      <a:pt x="18" y="7"/>
                    </a:moveTo>
                    <a:lnTo>
                      <a:pt x="6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1" name="Line 263"/>
              <p:cNvSpPr>
                <a:spLocks noChangeShapeType="1"/>
              </p:cNvSpPr>
              <p:nvPr/>
            </p:nvSpPr>
            <p:spPr bwMode="auto">
              <a:xfrm>
                <a:off x="3374" y="1996"/>
                <a:ext cx="11" cy="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2" name="Line 264"/>
              <p:cNvSpPr>
                <a:spLocks noChangeShapeType="1"/>
              </p:cNvSpPr>
              <p:nvPr/>
            </p:nvSpPr>
            <p:spPr bwMode="auto">
              <a:xfrm>
                <a:off x="3400" y="201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3" name="Line 265"/>
              <p:cNvSpPr>
                <a:spLocks noChangeShapeType="1"/>
              </p:cNvSpPr>
              <p:nvPr/>
            </p:nvSpPr>
            <p:spPr bwMode="auto">
              <a:xfrm>
                <a:off x="3416" y="2018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4" name="Line 266"/>
              <p:cNvSpPr>
                <a:spLocks noChangeShapeType="1"/>
              </p:cNvSpPr>
              <p:nvPr/>
            </p:nvSpPr>
            <p:spPr bwMode="auto">
              <a:xfrm>
                <a:off x="3435" y="2027"/>
                <a:ext cx="11" cy="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5" name="Line 267"/>
              <p:cNvSpPr>
                <a:spLocks noChangeShapeType="1"/>
              </p:cNvSpPr>
              <p:nvPr/>
            </p:nvSpPr>
            <p:spPr bwMode="auto">
              <a:xfrm>
                <a:off x="3461" y="2042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6" name="Freeform 268"/>
              <p:cNvSpPr>
                <a:spLocks/>
              </p:cNvSpPr>
              <p:nvPr/>
            </p:nvSpPr>
            <p:spPr bwMode="auto">
              <a:xfrm flipV="1">
                <a:off x="3476" y="2049"/>
                <a:ext cx="1" cy="1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0" y="1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7" name="Line 269"/>
              <p:cNvSpPr>
                <a:spLocks noChangeShapeType="1"/>
              </p:cNvSpPr>
              <p:nvPr/>
            </p:nvSpPr>
            <p:spPr bwMode="auto">
              <a:xfrm>
                <a:off x="3140" y="1925"/>
                <a:ext cx="22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8" name="Line 270"/>
              <p:cNvSpPr>
                <a:spLocks noChangeShapeType="1"/>
              </p:cNvSpPr>
              <p:nvPr/>
            </p:nvSpPr>
            <p:spPr bwMode="auto">
              <a:xfrm flipV="1">
                <a:off x="3239" y="1901"/>
                <a:ext cx="1" cy="2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9" name="Line 271"/>
              <p:cNvSpPr>
                <a:spLocks noChangeShapeType="1"/>
              </p:cNvSpPr>
              <p:nvPr/>
            </p:nvSpPr>
            <p:spPr bwMode="auto">
              <a:xfrm>
                <a:off x="3140" y="1925"/>
                <a:ext cx="1" cy="2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0" name="Line 272"/>
              <p:cNvSpPr>
                <a:spLocks noChangeShapeType="1"/>
              </p:cNvSpPr>
              <p:nvPr/>
            </p:nvSpPr>
            <p:spPr bwMode="auto">
              <a:xfrm>
                <a:off x="3366" y="1925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1" name="Line 273"/>
              <p:cNvSpPr>
                <a:spLocks noChangeShapeType="1"/>
              </p:cNvSpPr>
              <p:nvPr/>
            </p:nvSpPr>
            <p:spPr bwMode="auto">
              <a:xfrm>
                <a:off x="3039" y="2022"/>
                <a:ext cx="18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2" name="Line 274"/>
              <p:cNvSpPr>
                <a:spLocks noChangeShapeType="1"/>
              </p:cNvSpPr>
              <p:nvPr/>
            </p:nvSpPr>
            <p:spPr bwMode="auto">
              <a:xfrm>
                <a:off x="3142" y="2001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3" name="Line 275"/>
              <p:cNvSpPr>
                <a:spLocks noChangeShapeType="1"/>
              </p:cNvSpPr>
              <p:nvPr/>
            </p:nvSpPr>
            <p:spPr bwMode="auto">
              <a:xfrm>
                <a:off x="3039" y="2022"/>
                <a:ext cx="1" cy="2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4" name="Line 276"/>
              <p:cNvSpPr>
                <a:spLocks noChangeShapeType="1"/>
              </p:cNvSpPr>
              <p:nvPr/>
            </p:nvSpPr>
            <p:spPr bwMode="auto">
              <a:xfrm>
                <a:off x="3227" y="2022"/>
                <a:ext cx="1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8" name="Rectangle 277"/>
            <p:cNvSpPr>
              <a:spLocks noChangeArrowheads="1"/>
            </p:cNvSpPr>
            <p:nvPr/>
          </p:nvSpPr>
          <p:spPr bwMode="auto">
            <a:xfrm>
              <a:off x="427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9" name="Group 278"/>
            <p:cNvGrpSpPr>
              <a:grpSpLocks/>
            </p:cNvGrpSpPr>
            <p:nvPr/>
          </p:nvGrpSpPr>
          <p:grpSpPr bwMode="auto">
            <a:xfrm>
              <a:off x="4308" y="3336"/>
              <a:ext cx="169" cy="96"/>
              <a:chOff x="3011" y="2468"/>
              <a:chExt cx="497" cy="239"/>
            </a:xfrm>
          </p:grpSpPr>
          <p:sp>
            <p:nvSpPr>
              <p:cNvPr id="478" name="Rectangle 279"/>
              <p:cNvSpPr>
                <a:spLocks noChangeArrowheads="1"/>
              </p:cNvSpPr>
              <p:nvPr/>
            </p:nvSpPr>
            <p:spPr bwMode="auto">
              <a:xfrm>
                <a:off x="3210" y="2468"/>
                <a:ext cx="54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9" name="Rectangle 280"/>
              <p:cNvSpPr>
                <a:spLocks noChangeArrowheads="1"/>
              </p:cNvSpPr>
              <p:nvPr/>
            </p:nvSpPr>
            <p:spPr bwMode="auto">
              <a:xfrm>
                <a:off x="3111" y="2566"/>
                <a:ext cx="54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0" name="Rectangle 281"/>
              <p:cNvSpPr>
                <a:spLocks noChangeArrowheads="1"/>
              </p:cNvSpPr>
              <p:nvPr/>
            </p:nvSpPr>
            <p:spPr bwMode="auto">
              <a:xfrm>
                <a:off x="3011" y="2664"/>
                <a:ext cx="55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" name="Rectangle 282"/>
              <p:cNvSpPr>
                <a:spLocks noChangeArrowheads="1"/>
              </p:cNvSpPr>
              <p:nvPr/>
            </p:nvSpPr>
            <p:spPr bwMode="auto">
              <a:xfrm>
                <a:off x="3197" y="2661"/>
                <a:ext cx="55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2" name="Rectangle 283"/>
              <p:cNvSpPr>
                <a:spLocks noChangeArrowheads="1"/>
              </p:cNvSpPr>
              <p:nvPr/>
            </p:nvSpPr>
            <p:spPr bwMode="auto">
              <a:xfrm>
                <a:off x="3453" y="2664"/>
                <a:ext cx="55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3" name="Rectangle 284"/>
              <p:cNvSpPr>
                <a:spLocks noChangeArrowheads="1"/>
              </p:cNvSpPr>
              <p:nvPr/>
            </p:nvSpPr>
            <p:spPr bwMode="auto">
              <a:xfrm>
                <a:off x="3342" y="2559"/>
                <a:ext cx="55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4" name="Line 285"/>
              <p:cNvSpPr>
                <a:spLocks noChangeShapeType="1"/>
              </p:cNvSpPr>
              <p:nvPr/>
            </p:nvSpPr>
            <p:spPr bwMode="auto">
              <a:xfrm>
                <a:off x="3075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" name="Line 286"/>
              <p:cNvSpPr>
                <a:spLocks noChangeShapeType="1"/>
              </p:cNvSpPr>
              <p:nvPr/>
            </p:nvSpPr>
            <p:spPr bwMode="auto">
              <a:xfrm>
                <a:off x="3091" y="2681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6" name="Line 287"/>
              <p:cNvSpPr>
                <a:spLocks noChangeShapeType="1"/>
              </p:cNvSpPr>
              <p:nvPr/>
            </p:nvSpPr>
            <p:spPr bwMode="auto">
              <a:xfrm>
                <a:off x="3106" y="2681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" name="Line 288"/>
              <p:cNvSpPr>
                <a:spLocks noChangeShapeType="1"/>
              </p:cNvSpPr>
              <p:nvPr/>
            </p:nvSpPr>
            <p:spPr bwMode="auto">
              <a:xfrm>
                <a:off x="3121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8" name="Line 289"/>
              <p:cNvSpPr>
                <a:spLocks noChangeShapeType="1"/>
              </p:cNvSpPr>
              <p:nvPr/>
            </p:nvSpPr>
            <p:spPr bwMode="auto">
              <a:xfrm>
                <a:off x="3136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9" name="Line 290"/>
              <p:cNvSpPr>
                <a:spLocks noChangeShapeType="1"/>
              </p:cNvSpPr>
              <p:nvPr/>
            </p:nvSpPr>
            <p:spPr bwMode="auto">
              <a:xfrm>
                <a:off x="3151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0" name="Line 291"/>
              <p:cNvSpPr>
                <a:spLocks noChangeShapeType="1"/>
              </p:cNvSpPr>
              <p:nvPr/>
            </p:nvSpPr>
            <p:spPr bwMode="auto">
              <a:xfrm>
                <a:off x="3166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1" name="Line 292"/>
              <p:cNvSpPr>
                <a:spLocks noChangeShapeType="1"/>
              </p:cNvSpPr>
              <p:nvPr/>
            </p:nvSpPr>
            <p:spPr bwMode="auto">
              <a:xfrm>
                <a:off x="3181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2" name="Line 293"/>
              <p:cNvSpPr>
                <a:spLocks noChangeShapeType="1"/>
              </p:cNvSpPr>
              <p:nvPr/>
            </p:nvSpPr>
            <p:spPr bwMode="auto">
              <a:xfrm>
                <a:off x="3260" y="2683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3" name="Line 294"/>
              <p:cNvSpPr>
                <a:spLocks noChangeShapeType="1"/>
              </p:cNvSpPr>
              <p:nvPr/>
            </p:nvSpPr>
            <p:spPr bwMode="auto">
              <a:xfrm>
                <a:off x="3275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4" name="Line 295"/>
              <p:cNvSpPr>
                <a:spLocks noChangeShapeType="1"/>
              </p:cNvSpPr>
              <p:nvPr/>
            </p:nvSpPr>
            <p:spPr bwMode="auto">
              <a:xfrm>
                <a:off x="3290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5" name="Line 296"/>
              <p:cNvSpPr>
                <a:spLocks noChangeShapeType="1"/>
              </p:cNvSpPr>
              <p:nvPr/>
            </p:nvSpPr>
            <p:spPr bwMode="auto">
              <a:xfrm>
                <a:off x="3305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6" name="Line 297"/>
              <p:cNvSpPr>
                <a:spLocks noChangeShapeType="1"/>
              </p:cNvSpPr>
              <p:nvPr/>
            </p:nvSpPr>
            <p:spPr bwMode="auto">
              <a:xfrm>
                <a:off x="3320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7" name="Line 298"/>
              <p:cNvSpPr>
                <a:spLocks noChangeShapeType="1"/>
              </p:cNvSpPr>
              <p:nvPr/>
            </p:nvSpPr>
            <p:spPr bwMode="auto">
              <a:xfrm>
                <a:off x="3335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8" name="Line 299"/>
              <p:cNvSpPr>
                <a:spLocks noChangeShapeType="1"/>
              </p:cNvSpPr>
              <p:nvPr/>
            </p:nvSpPr>
            <p:spPr bwMode="auto">
              <a:xfrm>
                <a:off x="3351" y="2683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9" name="Line 300"/>
              <p:cNvSpPr>
                <a:spLocks noChangeShapeType="1"/>
              </p:cNvSpPr>
              <p:nvPr/>
            </p:nvSpPr>
            <p:spPr bwMode="auto">
              <a:xfrm>
                <a:off x="3366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0" name="Line 301"/>
              <p:cNvSpPr>
                <a:spLocks noChangeShapeType="1"/>
              </p:cNvSpPr>
              <p:nvPr/>
            </p:nvSpPr>
            <p:spPr bwMode="auto">
              <a:xfrm>
                <a:off x="3381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1" name="Line 302"/>
              <p:cNvSpPr>
                <a:spLocks noChangeShapeType="1"/>
              </p:cNvSpPr>
              <p:nvPr/>
            </p:nvSpPr>
            <p:spPr bwMode="auto">
              <a:xfrm>
                <a:off x="3396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2" name="Line 303"/>
              <p:cNvSpPr>
                <a:spLocks noChangeShapeType="1"/>
              </p:cNvSpPr>
              <p:nvPr/>
            </p:nvSpPr>
            <p:spPr bwMode="auto">
              <a:xfrm>
                <a:off x="3411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3" name="Line 304"/>
              <p:cNvSpPr>
                <a:spLocks noChangeShapeType="1"/>
              </p:cNvSpPr>
              <p:nvPr/>
            </p:nvSpPr>
            <p:spPr bwMode="auto">
              <a:xfrm>
                <a:off x="3426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4" name="Line 305"/>
              <p:cNvSpPr>
                <a:spLocks noChangeShapeType="1"/>
              </p:cNvSpPr>
              <p:nvPr/>
            </p:nvSpPr>
            <p:spPr bwMode="auto">
              <a:xfrm>
                <a:off x="3441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5" name="Line 306"/>
              <p:cNvSpPr>
                <a:spLocks noChangeShapeType="1"/>
              </p:cNvSpPr>
              <p:nvPr/>
            </p:nvSpPr>
            <p:spPr bwMode="auto">
              <a:xfrm flipH="1">
                <a:off x="3356" y="2606"/>
                <a:ext cx="12" cy="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6" name="Line 307"/>
              <p:cNvSpPr>
                <a:spLocks noChangeShapeType="1"/>
              </p:cNvSpPr>
              <p:nvPr/>
            </p:nvSpPr>
            <p:spPr bwMode="auto">
              <a:xfrm>
                <a:off x="3341" y="2616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7" name="Line 308"/>
              <p:cNvSpPr>
                <a:spLocks noChangeShapeType="1"/>
              </p:cNvSpPr>
              <p:nvPr/>
            </p:nvSpPr>
            <p:spPr bwMode="auto">
              <a:xfrm>
                <a:off x="3326" y="2622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8" name="Line 309"/>
              <p:cNvSpPr>
                <a:spLocks noChangeShapeType="1"/>
              </p:cNvSpPr>
              <p:nvPr/>
            </p:nvSpPr>
            <p:spPr bwMode="auto">
              <a:xfrm flipH="1">
                <a:off x="3296" y="2629"/>
                <a:ext cx="11" cy="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9" name="Line 310"/>
              <p:cNvSpPr>
                <a:spLocks noChangeShapeType="1"/>
              </p:cNvSpPr>
              <p:nvPr/>
            </p:nvSpPr>
            <p:spPr bwMode="auto">
              <a:xfrm>
                <a:off x="3281" y="2639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0" name="Line 311"/>
              <p:cNvSpPr>
                <a:spLocks noChangeShapeType="1"/>
              </p:cNvSpPr>
              <p:nvPr/>
            </p:nvSpPr>
            <p:spPr bwMode="auto">
              <a:xfrm>
                <a:off x="3265" y="2645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1" name="Freeform 312"/>
              <p:cNvSpPr>
                <a:spLocks/>
              </p:cNvSpPr>
              <p:nvPr/>
            </p:nvSpPr>
            <p:spPr bwMode="auto">
              <a:xfrm flipV="1">
                <a:off x="3236" y="2652"/>
                <a:ext cx="10" cy="4"/>
              </a:xfrm>
              <a:custGeom>
                <a:avLst/>
                <a:gdLst>
                  <a:gd name="T0" fmla="*/ 17 w 17"/>
                  <a:gd name="T1" fmla="*/ 6 h 6"/>
                  <a:gd name="T2" fmla="*/ 5 w 17"/>
                  <a:gd name="T3" fmla="*/ 2 h 6"/>
                  <a:gd name="T4" fmla="*/ 0 w 17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5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2" name="Line 313"/>
              <p:cNvSpPr>
                <a:spLocks noChangeShapeType="1"/>
              </p:cNvSpPr>
              <p:nvPr/>
            </p:nvSpPr>
            <p:spPr bwMode="auto">
              <a:xfrm>
                <a:off x="3374" y="2606"/>
                <a:ext cx="11" cy="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3" name="Line 314"/>
              <p:cNvSpPr>
                <a:spLocks noChangeShapeType="1"/>
              </p:cNvSpPr>
              <p:nvPr/>
            </p:nvSpPr>
            <p:spPr bwMode="auto">
              <a:xfrm>
                <a:off x="3400" y="2619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4" name="Line 315"/>
              <p:cNvSpPr>
                <a:spLocks noChangeShapeType="1"/>
              </p:cNvSpPr>
              <p:nvPr/>
            </p:nvSpPr>
            <p:spPr bwMode="auto">
              <a:xfrm>
                <a:off x="3416" y="2627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5" name="Line 316"/>
              <p:cNvSpPr>
                <a:spLocks noChangeShapeType="1"/>
              </p:cNvSpPr>
              <p:nvPr/>
            </p:nvSpPr>
            <p:spPr bwMode="auto">
              <a:xfrm>
                <a:off x="3435" y="2637"/>
                <a:ext cx="11" cy="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6" name="Line 317"/>
              <p:cNvSpPr>
                <a:spLocks noChangeShapeType="1"/>
              </p:cNvSpPr>
              <p:nvPr/>
            </p:nvSpPr>
            <p:spPr bwMode="auto">
              <a:xfrm>
                <a:off x="3461" y="265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7" name="Freeform 318"/>
              <p:cNvSpPr>
                <a:spLocks/>
              </p:cNvSpPr>
              <p:nvPr/>
            </p:nvSpPr>
            <p:spPr bwMode="auto">
              <a:xfrm flipV="1">
                <a:off x="3476" y="2658"/>
                <a:ext cx="3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8" name="Line 319"/>
              <p:cNvSpPr>
                <a:spLocks noChangeShapeType="1"/>
              </p:cNvSpPr>
              <p:nvPr/>
            </p:nvSpPr>
            <p:spPr bwMode="auto">
              <a:xfrm>
                <a:off x="3140" y="2535"/>
                <a:ext cx="2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9" name="Line 320"/>
              <p:cNvSpPr>
                <a:spLocks noChangeShapeType="1"/>
              </p:cNvSpPr>
              <p:nvPr/>
            </p:nvSpPr>
            <p:spPr bwMode="auto">
              <a:xfrm flipV="1">
                <a:off x="3240" y="2510"/>
                <a:ext cx="1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0" name="Line 321"/>
              <p:cNvSpPr>
                <a:spLocks noChangeShapeType="1"/>
              </p:cNvSpPr>
              <p:nvPr/>
            </p:nvSpPr>
            <p:spPr bwMode="auto">
              <a:xfrm>
                <a:off x="3140" y="2535"/>
                <a:ext cx="1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" name="Line 322"/>
              <p:cNvSpPr>
                <a:spLocks noChangeShapeType="1"/>
              </p:cNvSpPr>
              <p:nvPr/>
            </p:nvSpPr>
            <p:spPr bwMode="auto">
              <a:xfrm>
                <a:off x="3367" y="2535"/>
                <a:ext cx="1" cy="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" name="Line 323"/>
              <p:cNvSpPr>
                <a:spLocks noChangeShapeType="1"/>
              </p:cNvSpPr>
              <p:nvPr/>
            </p:nvSpPr>
            <p:spPr bwMode="auto">
              <a:xfrm>
                <a:off x="3039" y="2631"/>
                <a:ext cx="18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" name="Line 324"/>
              <p:cNvSpPr>
                <a:spLocks noChangeShapeType="1"/>
              </p:cNvSpPr>
              <p:nvPr/>
            </p:nvSpPr>
            <p:spPr bwMode="auto">
              <a:xfrm>
                <a:off x="3142" y="2610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4" name="Line 325"/>
              <p:cNvSpPr>
                <a:spLocks noChangeShapeType="1"/>
              </p:cNvSpPr>
              <p:nvPr/>
            </p:nvSpPr>
            <p:spPr bwMode="auto">
              <a:xfrm>
                <a:off x="3039" y="2631"/>
                <a:ext cx="1" cy="2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" name="Line 326"/>
              <p:cNvSpPr>
                <a:spLocks noChangeShapeType="1"/>
              </p:cNvSpPr>
              <p:nvPr/>
            </p:nvSpPr>
            <p:spPr bwMode="auto">
              <a:xfrm>
                <a:off x="3227" y="2631"/>
                <a:ext cx="1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" name="Rectangle 327"/>
            <p:cNvSpPr>
              <a:spLocks noChangeArrowheads="1"/>
            </p:cNvSpPr>
            <p:nvPr/>
          </p:nvSpPr>
          <p:spPr bwMode="auto">
            <a:xfrm>
              <a:off x="427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1" name="Group 328"/>
            <p:cNvGrpSpPr>
              <a:grpSpLocks/>
            </p:cNvGrpSpPr>
            <p:nvPr/>
          </p:nvGrpSpPr>
          <p:grpSpPr bwMode="auto">
            <a:xfrm>
              <a:off x="4338" y="3566"/>
              <a:ext cx="108" cy="116"/>
              <a:chOff x="902" y="803"/>
              <a:chExt cx="214" cy="280"/>
            </a:xfrm>
          </p:grpSpPr>
          <p:sp>
            <p:nvSpPr>
              <p:cNvPr id="462" name="Rectangle 329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3" name="Line 330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4" name="Line 331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5" name="Line 332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" name="Line 333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7" name="Line 334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8" name="Line 335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9" name="Line 336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0" name="Line 337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1" name="Line 338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2" name="Line 339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3" name="Line 340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4" name="Line 341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5" name="Line 342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6" name="Line 343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7" name="Line 344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2" name="Rectangle 345"/>
            <p:cNvSpPr>
              <a:spLocks noChangeArrowheads="1"/>
            </p:cNvSpPr>
            <p:nvPr/>
          </p:nvSpPr>
          <p:spPr bwMode="auto">
            <a:xfrm>
              <a:off x="427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Rectangle 346"/>
            <p:cNvSpPr>
              <a:spLocks noChangeArrowheads="1"/>
            </p:cNvSpPr>
            <p:nvPr/>
          </p:nvSpPr>
          <p:spPr bwMode="auto">
            <a:xfrm>
              <a:off x="427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AutoShape 347"/>
            <p:cNvSpPr>
              <a:spLocks noChangeArrowheads="1"/>
            </p:cNvSpPr>
            <p:nvPr/>
          </p:nvSpPr>
          <p:spPr bwMode="auto">
            <a:xfrm>
              <a:off x="432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Rectangle 348"/>
            <p:cNvSpPr>
              <a:spLocks noChangeArrowheads="1"/>
            </p:cNvSpPr>
            <p:nvPr/>
          </p:nvSpPr>
          <p:spPr bwMode="auto">
            <a:xfrm>
              <a:off x="451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When</a:t>
              </a:r>
            </a:p>
          </p:txBody>
        </p:sp>
        <p:sp>
          <p:nvSpPr>
            <p:cNvPr id="56" name="Rectangle 349"/>
            <p:cNvSpPr>
              <a:spLocks noChangeArrowheads="1"/>
            </p:cNvSpPr>
            <p:nvPr/>
          </p:nvSpPr>
          <p:spPr bwMode="auto">
            <a:xfrm>
              <a:off x="451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When</a:t>
              </a:r>
            </a:p>
          </p:txBody>
        </p:sp>
        <p:grpSp>
          <p:nvGrpSpPr>
            <p:cNvPr id="57" name="Group 350"/>
            <p:cNvGrpSpPr>
              <a:grpSpLocks/>
            </p:cNvGrpSpPr>
            <p:nvPr/>
          </p:nvGrpSpPr>
          <p:grpSpPr bwMode="auto">
            <a:xfrm>
              <a:off x="4578" y="2606"/>
              <a:ext cx="108" cy="116"/>
              <a:chOff x="902" y="803"/>
              <a:chExt cx="214" cy="280"/>
            </a:xfrm>
          </p:grpSpPr>
          <p:sp>
            <p:nvSpPr>
              <p:cNvPr id="446" name="Rectangle 351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7" name="Line 352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8" name="Line 353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9" name="Line 354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0" name="Line 355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1" name="Line 356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2" name="Line 357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3" name="Line 358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4" name="Line 359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5" name="Line 360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6" name="Line 361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7" name="Line 362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8" name="Line 363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9" name="Line 364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0" name="Line 365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1" name="Line 366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8" name="Rectangle 367"/>
            <p:cNvSpPr>
              <a:spLocks noChangeArrowheads="1"/>
            </p:cNvSpPr>
            <p:nvPr/>
          </p:nvSpPr>
          <p:spPr bwMode="auto">
            <a:xfrm>
              <a:off x="451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9" name="Group 368"/>
            <p:cNvGrpSpPr>
              <a:grpSpLocks/>
            </p:cNvGrpSpPr>
            <p:nvPr/>
          </p:nvGrpSpPr>
          <p:grpSpPr bwMode="auto">
            <a:xfrm>
              <a:off x="4551" y="2836"/>
              <a:ext cx="162" cy="136"/>
              <a:chOff x="3758" y="1186"/>
              <a:chExt cx="462" cy="336"/>
            </a:xfrm>
          </p:grpSpPr>
          <p:sp>
            <p:nvSpPr>
              <p:cNvPr id="418" name="Freeform 369"/>
              <p:cNvSpPr>
                <a:spLocks/>
              </p:cNvSpPr>
              <p:nvPr/>
            </p:nvSpPr>
            <p:spPr bwMode="auto">
              <a:xfrm>
                <a:off x="3760" y="1186"/>
                <a:ext cx="147" cy="26"/>
              </a:xfrm>
              <a:custGeom>
                <a:avLst/>
                <a:gdLst>
                  <a:gd name="T0" fmla="*/ 0 w 295"/>
                  <a:gd name="T1" fmla="*/ 53 h 53"/>
                  <a:gd name="T2" fmla="*/ 71 w 295"/>
                  <a:gd name="T3" fmla="*/ 14 h 53"/>
                  <a:gd name="T4" fmla="*/ 147 w 295"/>
                  <a:gd name="T5" fmla="*/ 0 h 53"/>
                  <a:gd name="T6" fmla="*/ 165 w 295"/>
                  <a:gd name="T7" fmla="*/ 0 h 53"/>
                  <a:gd name="T8" fmla="*/ 184 w 295"/>
                  <a:gd name="T9" fmla="*/ 1 h 53"/>
                  <a:gd name="T10" fmla="*/ 222 w 295"/>
                  <a:gd name="T11" fmla="*/ 11 h 53"/>
                  <a:gd name="T12" fmla="*/ 295 w 295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53">
                    <a:moveTo>
                      <a:pt x="0" y="53"/>
                    </a:moveTo>
                    <a:lnTo>
                      <a:pt x="71" y="14"/>
                    </a:lnTo>
                    <a:lnTo>
                      <a:pt x="147" y="0"/>
                    </a:lnTo>
                    <a:lnTo>
                      <a:pt x="165" y="0"/>
                    </a:lnTo>
                    <a:lnTo>
                      <a:pt x="184" y="1"/>
                    </a:lnTo>
                    <a:lnTo>
                      <a:pt x="222" y="11"/>
                    </a:lnTo>
                    <a:lnTo>
                      <a:pt x="295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9" name="Freeform 370"/>
              <p:cNvSpPr>
                <a:spLocks/>
              </p:cNvSpPr>
              <p:nvPr/>
            </p:nvSpPr>
            <p:spPr bwMode="auto">
              <a:xfrm>
                <a:off x="3907" y="1211"/>
                <a:ext cx="148" cy="27"/>
              </a:xfrm>
              <a:custGeom>
                <a:avLst/>
                <a:gdLst>
                  <a:gd name="T0" fmla="*/ 296 w 296"/>
                  <a:gd name="T1" fmla="*/ 0 h 53"/>
                  <a:gd name="T2" fmla="*/ 225 w 296"/>
                  <a:gd name="T3" fmla="*/ 39 h 53"/>
                  <a:gd name="T4" fmla="*/ 149 w 296"/>
                  <a:gd name="T5" fmla="*/ 53 h 53"/>
                  <a:gd name="T6" fmla="*/ 74 w 296"/>
                  <a:gd name="T7" fmla="*/ 41 h 53"/>
                  <a:gd name="T8" fmla="*/ 0 w 296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53">
                    <a:moveTo>
                      <a:pt x="296" y="0"/>
                    </a:moveTo>
                    <a:lnTo>
                      <a:pt x="225" y="39"/>
                    </a:lnTo>
                    <a:lnTo>
                      <a:pt x="149" y="53"/>
                    </a:lnTo>
                    <a:lnTo>
                      <a:pt x="74" y="41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0" name="Line 371"/>
              <p:cNvSpPr>
                <a:spLocks noChangeShapeType="1"/>
              </p:cNvSpPr>
              <p:nvPr/>
            </p:nvSpPr>
            <p:spPr bwMode="auto">
              <a:xfrm>
                <a:off x="3761" y="1208"/>
                <a:ext cx="29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1" name="Freeform 372"/>
              <p:cNvSpPr>
                <a:spLocks/>
              </p:cNvSpPr>
              <p:nvPr/>
            </p:nvSpPr>
            <p:spPr bwMode="auto">
              <a:xfrm>
                <a:off x="4107" y="1186"/>
                <a:ext cx="111" cy="31"/>
              </a:xfrm>
              <a:custGeom>
                <a:avLst/>
                <a:gdLst>
                  <a:gd name="T0" fmla="*/ 222 w 222"/>
                  <a:gd name="T1" fmla="*/ 5 h 61"/>
                  <a:gd name="T2" fmla="*/ 209 w 222"/>
                  <a:gd name="T3" fmla="*/ 3 h 61"/>
                  <a:gd name="T4" fmla="*/ 197 w 222"/>
                  <a:gd name="T5" fmla="*/ 1 h 61"/>
                  <a:gd name="T6" fmla="*/ 183 w 222"/>
                  <a:gd name="T7" fmla="*/ 0 h 61"/>
                  <a:gd name="T8" fmla="*/ 170 w 222"/>
                  <a:gd name="T9" fmla="*/ 0 h 61"/>
                  <a:gd name="T10" fmla="*/ 157 w 222"/>
                  <a:gd name="T11" fmla="*/ 0 h 61"/>
                  <a:gd name="T12" fmla="*/ 142 w 222"/>
                  <a:gd name="T13" fmla="*/ 3 h 61"/>
                  <a:gd name="T14" fmla="*/ 131 w 222"/>
                  <a:gd name="T15" fmla="*/ 4 h 61"/>
                  <a:gd name="T16" fmla="*/ 116 w 222"/>
                  <a:gd name="T17" fmla="*/ 5 h 61"/>
                  <a:gd name="T18" fmla="*/ 103 w 222"/>
                  <a:gd name="T19" fmla="*/ 8 h 61"/>
                  <a:gd name="T20" fmla="*/ 92 w 222"/>
                  <a:gd name="T21" fmla="*/ 12 h 61"/>
                  <a:gd name="T22" fmla="*/ 78 w 222"/>
                  <a:gd name="T23" fmla="*/ 17 h 61"/>
                  <a:gd name="T24" fmla="*/ 65 w 222"/>
                  <a:gd name="T25" fmla="*/ 19 h 61"/>
                  <a:gd name="T26" fmla="*/ 53 w 222"/>
                  <a:gd name="T27" fmla="*/ 26 h 61"/>
                  <a:gd name="T28" fmla="*/ 40 w 222"/>
                  <a:gd name="T29" fmla="*/ 34 h 61"/>
                  <a:gd name="T30" fmla="*/ 29 w 222"/>
                  <a:gd name="T31" fmla="*/ 40 h 61"/>
                  <a:gd name="T32" fmla="*/ 17 w 222"/>
                  <a:gd name="T33" fmla="*/ 46 h 61"/>
                  <a:gd name="T34" fmla="*/ 6 w 222"/>
                  <a:gd name="T35" fmla="*/ 54 h 61"/>
                  <a:gd name="T36" fmla="*/ 0 w 222"/>
                  <a:gd name="T3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61">
                    <a:moveTo>
                      <a:pt x="222" y="5"/>
                    </a:moveTo>
                    <a:lnTo>
                      <a:pt x="209" y="3"/>
                    </a:lnTo>
                    <a:lnTo>
                      <a:pt x="197" y="1"/>
                    </a:lnTo>
                    <a:lnTo>
                      <a:pt x="183" y="0"/>
                    </a:lnTo>
                    <a:lnTo>
                      <a:pt x="170" y="0"/>
                    </a:lnTo>
                    <a:lnTo>
                      <a:pt x="157" y="0"/>
                    </a:lnTo>
                    <a:lnTo>
                      <a:pt x="142" y="3"/>
                    </a:lnTo>
                    <a:lnTo>
                      <a:pt x="131" y="4"/>
                    </a:lnTo>
                    <a:lnTo>
                      <a:pt x="116" y="5"/>
                    </a:lnTo>
                    <a:lnTo>
                      <a:pt x="103" y="8"/>
                    </a:lnTo>
                    <a:lnTo>
                      <a:pt x="92" y="12"/>
                    </a:lnTo>
                    <a:lnTo>
                      <a:pt x="78" y="17"/>
                    </a:lnTo>
                    <a:lnTo>
                      <a:pt x="65" y="19"/>
                    </a:lnTo>
                    <a:lnTo>
                      <a:pt x="53" y="26"/>
                    </a:lnTo>
                    <a:lnTo>
                      <a:pt x="40" y="34"/>
                    </a:lnTo>
                    <a:lnTo>
                      <a:pt x="29" y="40"/>
                    </a:lnTo>
                    <a:lnTo>
                      <a:pt x="17" y="46"/>
                    </a:lnTo>
                    <a:lnTo>
                      <a:pt x="6" y="54"/>
                    </a:lnTo>
                    <a:lnTo>
                      <a:pt x="0" y="6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2" name="Freeform 373"/>
              <p:cNvSpPr>
                <a:spLocks/>
              </p:cNvSpPr>
              <p:nvPr/>
            </p:nvSpPr>
            <p:spPr bwMode="auto">
              <a:xfrm>
                <a:off x="3806" y="1254"/>
                <a:ext cx="60" cy="15"/>
              </a:xfrm>
              <a:custGeom>
                <a:avLst/>
                <a:gdLst>
                  <a:gd name="T0" fmla="*/ 0 w 118"/>
                  <a:gd name="T1" fmla="*/ 30 h 30"/>
                  <a:gd name="T2" fmla="*/ 58 w 118"/>
                  <a:gd name="T3" fmla="*/ 0 h 30"/>
                  <a:gd name="T4" fmla="*/ 88 w 118"/>
                  <a:gd name="T5" fmla="*/ 7 h 30"/>
                  <a:gd name="T6" fmla="*/ 118 w 118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8" h="30">
                    <a:moveTo>
                      <a:pt x="0" y="30"/>
                    </a:moveTo>
                    <a:lnTo>
                      <a:pt x="58" y="0"/>
                    </a:lnTo>
                    <a:lnTo>
                      <a:pt x="88" y="7"/>
                    </a:lnTo>
                    <a:lnTo>
                      <a:pt x="118" y="3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3" name="Freeform 374"/>
              <p:cNvSpPr>
                <a:spLocks/>
              </p:cNvSpPr>
              <p:nvPr/>
            </p:nvSpPr>
            <p:spPr bwMode="auto">
              <a:xfrm>
                <a:off x="3866" y="1269"/>
                <a:ext cx="59" cy="14"/>
              </a:xfrm>
              <a:custGeom>
                <a:avLst/>
                <a:gdLst>
                  <a:gd name="T0" fmla="*/ 119 w 119"/>
                  <a:gd name="T1" fmla="*/ 0 h 30"/>
                  <a:gd name="T2" fmla="*/ 61 w 119"/>
                  <a:gd name="T3" fmla="*/ 30 h 30"/>
                  <a:gd name="T4" fmla="*/ 30 w 119"/>
                  <a:gd name="T5" fmla="*/ 23 h 30"/>
                  <a:gd name="T6" fmla="*/ 0 w 11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119" y="0"/>
                    </a:moveTo>
                    <a:lnTo>
                      <a:pt x="61" y="30"/>
                    </a:lnTo>
                    <a:lnTo>
                      <a:pt x="30" y="23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4" name="Line 375"/>
              <p:cNvSpPr>
                <a:spLocks noChangeShapeType="1"/>
              </p:cNvSpPr>
              <p:nvPr/>
            </p:nvSpPr>
            <p:spPr bwMode="auto">
              <a:xfrm>
                <a:off x="3808" y="1267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5" name="Freeform 376"/>
              <p:cNvSpPr>
                <a:spLocks/>
              </p:cNvSpPr>
              <p:nvPr/>
            </p:nvSpPr>
            <p:spPr bwMode="auto">
              <a:xfrm>
                <a:off x="3881" y="1291"/>
                <a:ext cx="75" cy="20"/>
              </a:xfrm>
              <a:custGeom>
                <a:avLst/>
                <a:gdLst>
                  <a:gd name="T0" fmla="*/ 0 w 152"/>
                  <a:gd name="T1" fmla="*/ 41 h 41"/>
                  <a:gd name="T2" fmla="*/ 36 w 152"/>
                  <a:gd name="T3" fmla="*/ 12 h 41"/>
                  <a:gd name="T4" fmla="*/ 76 w 152"/>
                  <a:gd name="T5" fmla="*/ 0 h 41"/>
                  <a:gd name="T6" fmla="*/ 95 w 152"/>
                  <a:gd name="T7" fmla="*/ 1 h 41"/>
                  <a:gd name="T8" fmla="*/ 114 w 152"/>
                  <a:gd name="T9" fmla="*/ 9 h 41"/>
                  <a:gd name="T10" fmla="*/ 152 w 152"/>
                  <a:gd name="T11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2" h="41">
                    <a:moveTo>
                      <a:pt x="0" y="41"/>
                    </a:moveTo>
                    <a:lnTo>
                      <a:pt x="36" y="12"/>
                    </a:lnTo>
                    <a:lnTo>
                      <a:pt x="76" y="0"/>
                    </a:lnTo>
                    <a:lnTo>
                      <a:pt x="95" y="1"/>
                    </a:lnTo>
                    <a:lnTo>
                      <a:pt x="114" y="9"/>
                    </a:lnTo>
                    <a:lnTo>
                      <a:pt x="152" y="4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6" name="Freeform 377"/>
              <p:cNvSpPr>
                <a:spLocks/>
              </p:cNvSpPr>
              <p:nvPr/>
            </p:nvSpPr>
            <p:spPr bwMode="auto">
              <a:xfrm>
                <a:off x="3957" y="1311"/>
                <a:ext cx="76" cy="20"/>
              </a:xfrm>
              <a:custGeom>
                <a:avLst/>
                <a:gdLst>
                  <a:gd name="T0" fmla="*/ 152 w 152"/>
                  <a:gd name="T1" fmla="*/ 0 h 41"/>
                  <a:gd name="T2" fmla="*/ 116 w 152"/>
                  <a:gd name="T3" fmla="*/ 30 h 41"/>
                  <a:gd name="T4" fmla="*/ 76 w 152"/>
                  <a:gd name="T5" fmla="*/ 41 h 41"/>
                  <a:gd name="T6" fmla="*/ 38 w 152"/>
                  <a:gd name="T7" fmla="*/ 32 h 41"/>
                  <a:gd name="T8" fmla="*/ 0 w 152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41">
                    <a:moveTo>
                      <a:pt x="152" y="0"/>
                    </a:moveTo>
                    <a:lnTo>
                      <a:pt x="116" y="30"/>
                    </a:lnTo>
                    <a:lnTo>
                      <a:pt x="76" y="41"/>
                    </a:lnTo>
                    <a:lnTo>
                      <a:pt x="38" y="3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7" name="Line 378"/>
              <p:cNvSpPr>
                <a:spLocks noChangeShapeType="1"/>
              </p:cNvSpPr>
              <p:nvPr/>
            </p:nvSpPr>
            <p:spPr bwMode="auto">
              <a:xfrm>
                <a:off x="3881" y="1309"/>
                <a:ext cx="15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8" name="Freeform 379"/>
              <p:cNvSpPr>
                <a:spLocks/>
              </p:cNvSpPr>
              <p:nvPr/>
            </p:nvSpPr>
            <p:spPr bwMode="auto">
              <a:xfrm>
                <a:off x="3843" y="1347"/>
                <a:ext cx="128" cy="26"/>
              </a:xfrm>
              <a:custGeom>
                <a:avLst/>
                <a:gdLst>
                  <a:gd name="T0" fmla="*/ 0 w 255"/>
                  <a:gd name="T1" fmla="*/ 52 h 52"/>
                  <a:gd name="T2" fmla="*/ 61 w 255"/>
                  <a:gd name="T3" fmla="*/ 14 h 52"/>
                  <a:gd name="T4" fmla="*/ 126 w 255"/>
                  <a:gd name="T5" fmla="*/ 0 h 52"/>
                  <a:gd name="T6" fmla="*/ 157 w 255"/>
                  <a:gd name="T7" fmla="*/ 1 h 52"/>
                  <a:gd name="T8" fmla="*/ 191 w 255"/>
                  <a:gd name="T9" fmla="*/ 11 h 52"/>
                  <a:gd name="T10" fmla="*/ 255 w 255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52">
                    <a:moveTo>
                      <a:pt x="0" y="52"/>
                    </a:moveTo>
                    <a:lnTo>
                      <a:pt x="61" y="14"/>
                    </a:lnTo>
                    <a:lnTo>
                      <a:pt x="126" y="0"/>
                    </a:lnTo>
                    <a:lnTo>
                      <a:pt x="157" y="1"/>
                    </a:lnTo>
                    <a:lnTo>
                      <a:pt x="191" y="11"/>
                    </a:lnTo>
                    <a:lnTo>
                      <a:pt x="255" y="5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9" name="Freeform 380"/>
              <p:cNvSpPr>
                <a:spLocks/>
              </p:cNvSpPr>
              <p:nvPr/>
            </p:nvSpPr>
            <p:spPr bwMode="auto">
              <a:xfrm>
                <a:off x="3970" y="1373"/>
                <a:ext cx="128" cy="25"/>
              </a:xfrm>
              <a:custGeom>
                <a:avLst/>
                <a:gdLst>
                  <a:gd name="T0" fmla="*/ 255 w 255"/>
                  <a:gd name="T1" fmla="*/ 0 h 51"/>
                  <a:gd name="T2" fmla="*/ 195 w 255"/>
                  <a:gd name="T3" fmla="*/ 36 h 51"/>
                  <a:gd name="T4" fmla="*/ 128 w 255"/>
                  <a:gd name="T5" fmla="*/ 51 h 51"/>
                  <a:gd name="T6" fmla="*/ 62 w 255"/>
                  <a:gd name="T7" fmla="*/ 40 h 51"/>
                  <a:gd name="T8" fmla="*/ 0 w 255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51">
                    <a:moveTo>
                      <a:pt x="255" y="0"/>
                    </a:moveTo>
                    <a:lnTo>
                      <a:pt x="195" y="36"/>
                    </a:lnTo>
                    <a:lnTo>
                      <a:pt x="128" y="51"/>
                    </a:lnTo>
                    <a:lnTo>
                      <a:pt x="62" y="4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0" name="Line 381"/>
              <p:cNvSpPr>
                <a:spLocks noChangeShapeType="1"/>
              </p:cNvSpPr>
              <p:nvPr/>
            </p:nvSpPr>
            <p:spPr bwMode="auto">
              <a:xfrm>
                <a:off x="3845" y="1370"/>
                <a:ext cx="25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1" name="Freeform 382"/>
              <p:cNvSpPr>
                <a:spLocks/>
              </p:cNvSpPr>
              <p:nvPr/>
            </p:nvSpPr>
            <p:spPr bwMode="auto">
              <a:xfrm>
                <a:off x="4041" y="1470"/>
                <a:ext cx="119" cy="27"/>
              </a:xfrm>
              <a:custGeom>
                <a:avLst/>
                <a:gdLst>
                  <a:gd name="T0" fmla="*/ 0 w 237"/>
                  <a:gd name="T1" fmla="*/ 53 h 53"/>
                  <a:gd name="T2" fmla="*/ 57 w 237"/>
                  <a:gd name="T3" fmla="*/ 15 h 53"/>
                  <a:gd name="T4" fmla="*/ 117 w 237"/>
                  <a:gd name="T5" fmla="*/ 0 h 53"/>
                  <a:gd name="T6" fmla="*/ 148 w 237"/>
                  <a:gd name="T7" fmla="*/ 2 h 53"/>
                  <a:gd name="T8" fmla="*/ 178 w 237"/>
                  <a:gd name="T9" fmla="*/ 12 h 53"/>
                  <a:gd name="T10" fmla="*/ 237 w 237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7" h="53">
                    <a:moveTo>
                      <a:pt x="0" y="53"/>
                    </a:moveTo>
                    <a:lnTo>
                      <a:pt x="57" y="15"/>
                    </a:lnTo>
                    <a:lnTo>
                      <a:pt x="117" y="0"/>
                    </a:lnTo>
                    <a:lnTo>
                      <a:pt x="148" y="2"/>
                    </a:lnTo>
                    <a:lnTo>
                      <a:pt x="178" y="12"/>
                    </a:lnTo>
                    <a:lnTo>
                      <a:pt x="237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2" name="Freeform 383"/>
              <p:cNvSpPr>
                <a:spLocks/>
              </p:cNvSpPr>
              <p:nvPr/>
            </p:nvSpPr>
            <p:spPr bwMode="auto">
              <a:xfrm>
                <a:off x="4161" y="1495"/>
                <a:ext cx="55" cy="27"/>
              </a:xfrm>
              <a:custGeom>
                <a:avLst/>
                <a:gdLst>
                  <a:gd name="T0" fmla="*/ 0 w 111"/>
                  <a:gd name="T1" fmla="*/ 0 h 54"/>
                  <a:gd name="T2" fmla="*/ 7 w 111"/>
                  <a:gd name="T3" fmla="*/ 7 h 54"/>
                  <a:gd name="T4" fmla="*/ 16 w 111"/>
                  <a:gd name="T5" fmla="*/ 14 h 54"/>
                  <a:gd name="T6" fmla="*/ 25 w 111"/>
                  <a:gd name="T7" fmla="*/ 22 h 54"/>
                  <a:gd name="T8" fmla="*/ 35 w 111"/>
                  <a:gd name="T9" fmla="*/ 28 h 54"/>
                  <a:gd name="T10" fmla="*/ 44 w 111"/>
                  <a:gd name="T11" fmla="*/ 33 h 54"/>
                  <a:gd name="T12" fmla="*/ 53 w 111"/>
                  <a:gd name="T13" fmla="*/ 37 h 54"/>
                  <a:gd name="T14" fmla="*/ 64 w 111"/>
                  <a:gd name="T15" fmla="*/ 42 h 54"/>
                  <a:gd name="T16" fmla="*/ 73 w 111"/>
                  <a:gd name="T17" fmla="*/ 47 h 54"/>
                  <a:gd name="T18" fmla="*/ 82 w 111"/>
                  <a:gd name="T19" fmla="*/ 49 h 54"/>
                  <a:gd name="T20" fmla="*/ 92 w 111"/>
                  <a:gd name="T21" fmla="*/ 53 h 54"/>
                  <a:gd name="T22" fmla="*/ 102 w 111"/>
                  <a:gd name="T23" fmla="*/ 53 h 54"/>
                  <a:gd name="T24" fmla="*/ 111 w 111"/>
                  <a:gd name="T2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1" h="54">
                    <a:moveTo>
                      <a:pt x="0" y="0"/>
                    </a:moveTo>
                    <a:lnTo>
                      <a:pt x="7" y="7"/>
                    </a:lnTo>
                    <a:lnTo>
                      <a:pt x="16" y="14"/>
                    </a:lnTo>
                    <a:lnTo>
                      <a:pt x="25" y="22"/>
                    </a:lnTo>
                    <a:lnTo>
                      <a:pt x="35" y="28"/>
                    </a:lnTo>
                    <a:lnTo>
                      <a:pt x="44" y="33"/>
                    </a:lnTo>
                    <a:lnTo>
                      <a:pt x="53" y="37"/>
                    </a:lnTo>
                    <a:lnTo>
                      <a:pt x="64" y="42"/>
                    </a:lnTo>
                    <a:lnTo>
                      <a:pt x="73" y="47"/>
                    </a:lnTo>
                    <a:lnTo>
                      <a:pt x="82" y="49"/>
                    </a:lnTo>
                    <a:lnTo>
                      <a:pt x="92" y="53"/>
                    </a:lnTo>
                    <a:lnTo>
                      <a:pt x="102" y="53"/>
                    </a:lnTo>
                    <a:lnTo>
                      <a:pt x="111" y="5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3" name="Freeform 384"/>
              <p:cNvSpPr>
                <a:spLocks/>
              </p:cNvSpPr>
              <p:nvPr/>
            </p:nvSpPr>
            <p:spPr bwMode="auto">
              <a:xfrm>
                <a:off x="4042" y="1495"/>
                <a:ext cx="175" cy="1"/>
              </a:xfrm>
              <a:custGeom>
                <a:avLst/>
                <a:gdLst>
                  <a:gd name="T0" fmla="*/ 0 w 351"/>
                  <a:gd name="T1" fmla="*/ 351 w 351"/>
                  <a:gd name="T2" fmla="*/ 350 w 3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51">
                    <a:moveTo>
                      <a:pt x="0" y="0"/>
                    </a:moveTo>
                    <a:lnTo>
                      <a:pt x="351" y="0"/>
                    </a:lnTo>
                    <a:lnTo>
                      <a:pt x="35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4" name="Line 385"/>
              <p:cNvSpPr>
                <a:spLocks noChangeShapeType="1"/>
              </p:cNvSpPr>
              <p:nvPr/>
            </p:nvSpPr>
            <p:spPr bwMode="auto">
              <a:xfrm>
                <a:off x="4108" y="1217"/>
                <a:ext cx="11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5" name="Line 386"/>
              <p:cNvSpPr>
                <a:spLocks noChangeShapeType="1"/>
              </p:cNvSpPr>
              <p:nvPr/>
            </p:nvSpPr>
            <p:spPr bwMode="auto">
              <a:xfrm flipV="1">
                <a:off x="3801" y="1191"/>
                <a:ext cx="1" cy="6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6" name="Line 387"/>
              <p:cNvSpPr>
                <a:spLocks noChangeShapeType="1"/>
              </p:cNvSpPr>
              <p:nvPr/>
            </p:nvSpPr>
            <p:spPr bwMode="auto">
              <a:xfrm flipV="1">
                <a:off x="3840" y="1186"/>
                <a:ext cx="1" cy="17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7" name="Line 388"/>
              <p:cNvSpPr>
                <a:spLocks noChangeShapeType="1"/>
              </p:cNvSpPr>
              <p:nvPr/>
            </p:nvSpPr>
            <p:spPr bwMode="auto">
              <a:xfrm flipV="1">
                <a:off x="3879" y="1193"/>
                <a:ext cx="1" cy="1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8" name="Line 389"/>
              <p:cNvSpPr>
                <a:spLocks noChangeShapeType="1"/>
              </p:cNvSpPr>
              <p:nvPr/>
            </p:nvSpPr>
            <p:spPr bwMode="auto">
              <a:xfrm flipV="1">
                <a:off x="4098" y="1223"/>
                <a:ext cx="1" cy="14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9" name="Line 390"/>
              <p:cNvSpPr>
                <a:spLocks noChangeShapeType="1"/>
              </p:cNvSpPr>
              <p:nvPr/>
            </p:nvSpPr>
            <p:spPr bwMode="auto">
              <a:xfrm flipV="1">
                <a:off x="4038" y="1402"/>
                <a:ext cx="1" cy="8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0" name="Oval 391"/>
              <p:cNvSpPr>
                <a:spLocks noChangeArrowheads="1"/>
              </p:cNvSpPr>
              <p:nvPr/>
            </p:nvSpPr>
            <p:spPr bwMode="auto">
              <a:xfrm>
                <a:off x="4023" y="1483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1" name="Oval 392"/>
              <p:cNvSpPr>
                <a:spLocks noChangeArrowheads="1"/>
              </p:cNvSpPr>
              <p:nvPr/>
            </p:nvSpPr>
            <p:spPr bwMode="auto">
              <a:xfrm>
                <a:off x="3785" y="1253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2" name="Oval 393"/>
              <p:cNvSpPr>
                <a:spLocks noChangeArrowheads="1"/>
              </p:cNvSpPr>
              <p:nvPr/>
            </p:nvSpPr>
            <p:spPr bwMode="auto">
              <a:xfrm>
                <a:off x="4083" y="1202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3" name="Oval 394"/>
              <p:cNvSpPr>
                <a:spLocks noChangeArrowheads="1"/>
              </p:cNvSpPr>
              <p:nvPr/>
            </p:nvSpPr>
            <p:spPr bwMode="auto">
              <a:xfrm>
                <a:off x="3862" y="1307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4" name="Oval 395"/>
              <p:cNvSpPr>
                <a:spLocks noChangeArrowheads="1"/>
              </p:cNvSpPr>
              <p:nvPr/>
            </p:nvSpPr>
            <p:spPr bwMode="auto">
              <a:xfrm>
                <a:off x="3836" y="1360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5" name="Oval 396"/>
              <p:cNvSpPr>
                <a:spLocks noChangeArrowheads="1"/>
              </p:cNvSpPr>
              <p:nvPr/>
            </p:nvSpPr>
            <p:spPr bwMode="auto">
              <a:xfrm>
                <a:off x="3758" y="1192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0" name="Rectangle 397"/>
            <p:cNvSpPr>
              <a:spLocks noChangeArrowheads="1"/>
            </p:cNvSpPr>
            <p:nvPr/>
          </p:nvSpPr>
          <p:spPr bwMode="auto">
            <a:xfrm>
              <a:off x="451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1" name="Group 398"/>
            <p:cNvGrpSpPr>
              <a:grpSpLocks/>
            </p:cNvGrpSpPr>
            <p:nvPr/>
          </p:nvGrpSpPr>
          <p:grpSpPr bwMode="auto">
            <a:xfrm>
              <a:off x="4549" y="3090"/>
              <a:ext cx="166" cy="108"/>
              <a:chOff x="3785" y="1824"/>
              <a:chExt cx="476" cy="336"/>
            </a:xfrm>
          </p:grpSpPr>
          <p:sp>
            <p:nvSpPr>
              <p:cNvPr id="390" name="Freeform 399"/>
              <p:cNvSpPr>
                <a:spLocks/>
              </p:cNvSpPr>
              <p:nvPr/>
            </p:nvSpPr>
            <p:spPr bwMode="auto">
              <a:xfrm>
                <a:off x="3801" y="1824"/>
                <a:ext cx="148" cy="27"/>
              </a:xfrm>
              <a:custGeom>
                <a:avLst/>
                <a:gdLst>
                  <a:gd name="T0" fmla="*/ 0 w 295"/>
                  <a:gd name="T1" fmla="*/ 53 h 53"/>
                  <a:gd name="T2" fmla="*/ 70 w 295"/>
                  <a:gd name="T3" fmla="*/ 14 h 53"/>
                  <a:gd name="T4" fmla="*/ 146 w 295"/>
                  <a:gd name="T5" fmla="*/ 0 h 53"/>
                  <a:gd name="T6" fmla="*/ 165 w 295"/>
                  <a:gd name="T7" fmla="*/ 0 h 53"/>
                  <a:gd name="T8" fmla="*/ 184 w 295"/>
                  <a:gd name="T9" fmla="*/ 1 h 53"/>
                  <a:gd name="T10" fmla="*/ 222 w 295"/>
                  <a:gd name="T11" fmla="*/ 12 h 53"/>
                  <a:gd name="T12" fmla="*/ 295 w 295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53">
                    <a:moveTo>
                      <a:pt x="0" y="53"/>
                    </a:moveTo>
                    <a:lnTo>
                      <a:pt x="70" y="14"/>
                    </a:lnTo>
                    <a:lnTo>
                      <a:pt x="146" y="0"/>
                    </a:lnTo>
                    <a:lnTo>
                      <a:pt x="165" y="0"/>
                    </a:lnTo>
                    <a:lnTo>
                      <a:pt x="184" y="1"/>
                    </a:lnTo>
                    <a:lnTo>
                      <a:pt x="222" y="12"/>
                    </a:lnTo>
                    <a:lnTo>
                      <a:pt x="295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1" name="Freeform 400"/>
              <p:cNvSpPr>
                <a:spLocks/>
              </p:cNvSpPr>
              <p:nvPr/>
            </p:nvSpPr>
            <p:spPr bwMode="auto">
              <a:xfrm>
                <a:off x="3949" y="1849"/>
                <a:ext cx="148" cy="27"/>
              </a:xfrm>
              <a:custGeom>
                <a:avLst/>
                <a:gdLst>
                  <a:gd name="T0" fmla="*/ 295 w 295"/>
                  <a:gd name="T1" fmla="*/ 0 h 53"/>
                  <a:gd name="T2" fmla="*/ 225 w 295"/>
                  <a:gd name="T3" fmla="*/ 38 h 53"/>
                  <a:gd name="T4" fmla="*/ 149 w 295"/>
                  <a:gd name="T5" fmla="*/ 53 h 53"/>
                  <a:gd name="T6" fmla="*/ 73 w 295"/>
                  <a:gd name="T7" fmla="*/ 41 h 53"/>
                  <a:gd name="T8" fmla="*/ 0 w 295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53">
                    <a:moveTo>
                      <a:pt x="295" y="0"/>
                    </a:moveTo>
                    <a:lnTo>
                      <a:pt x="225" y="38"/>
                    </a:lnTo>
                    <a:lnTo>
                      <a:pt x="149" y="53"/>
                    </a:lnTo>
                    <a:lnTo>
                      <a:pt x="73" y="41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2" name="Line 401"/>
              <p:cNvSpPr>
                <a:spLocks noChangeShapeType="1"/>
              </p:cNvSpPr>
              <p:nvPr/>
            </p:nvSpPr>
            <p:spPr bwMode="auto">
              <a:xfrm>
                <a:off x="3803" y="1847"/>
                <a:ext cx="29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3" name="Freeform 402"/>
              <p:cNvSpPr>
                <a:spLocks/>
              </p:cNvSpPr>
              <p:nvPr/>
            </p:nvSpPr>
            <p:spPr bwMode="auto">
              <a:xfrm>
                <a:off x="4149" y="1825"/>
                <a:ext cx="111" cy="30"/>
              </a:xfrm>
              <a:custGeom>
                <a:avLst/>
                <a:gdLst>
                  <a:gd name="T0" fmla="*/ 222 w 222"/>
                  <a:gd name="T1" fmla="*/ 6 h 61"/>
                  <a:gd name="T2" fmla="*/ 210 w 222"/>
                  <a:gd name="T3" fmla="*/ 3 h 61"/>
                  <a:gd name="T4" fmla="*/ 197 w 222"/>
                  <a:gd name="T5" fmla="*/ 2 h 61"/>
                  <a:gd name="T6" fmla="*/ 183 w 222"/>
                  <a:gd name="T7" fmla="*/ 0 h 61"/>
                  <a:gd name="T8" fmla="*/ 171 w 222"/>
                  <a:gd name="T9" fmla="*/ 0 h 61"/>
                  <a:gd name="T10" fmla="*/ 158 w 222"/>
                  <a:gd name="T11" fmla="*/ 0 h 61"/>
                  <a:gd name="T12" fmla="*/ 143 w 222"/>
                  <a:gd name="T13" fmla="*/ 3 h 61"/>
                  <a:gd name="T14" fmla="*/ 131 w 222"/>
                  <a:gd name="T15" fmla="*/ 4 h 61"/>
                  <a:gd name="T16" fmla="*/ 116 w 222"/>
                  <a:gd name="T17" fmla="*/ 6 h 61"/>
                  <a:gd name="T18" fmla="*/ 104 w 222"/>
                  <a:gd name="T19" fmla="*/ 8 h 61"/>
                  <a:gd name="T20" fmla="*/ 92 w 222"/>
                  <a:gd name="T21" fmla="*/ 12 h 61"/>
                  <a:gd name="T22" fmla="*/ 78 w 222"/>
                  <a:gd name="T23" fmla="*/ 17 h 61"/>
                  <a:gd name="T24" fmla="*/ 66 w 222"/>
                  <a:gd name="T25" fmla="*/ 20 h 61"/>
                  <a:gd name="T26" fmla="*/ 53 w 222"/>
                  <a:gd name="T27" fmla="*/ 26 h 61"/>
                  <a:gd name="T28" fmla="*/ 41 w 222"/>
                  <a:gd name="T29" fmla="*/ 34 h 61"/>
                  <a:gd name="T30" fmla="*/ 29 w 222"/>
                  <a:gd name="T31" fmla="*/ 41 h 61"/>
                  <a:gd name="T32" fmla="*/ 18 w 222"/>
                  <a:gd name="T33" fmla="*/ 47 h 61"/>
                  <a:gd name="T34" fmla="*/ 6 w 222"/>
                  <a:gd name="T35" fmla="*/ 55 h 61"/>
                  <a:gd name="T36" fmla="*/ 0 w 222"/>
                  <a:gd name="T3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61">
                    <a:moveTo>
                      <a:pt x="222" y="6"/>
                    </a:moveTo>
                    <a:lnTo>
                      <a:pt x="210" y="3"/>
                    </a:lnTo>
                    <a:lnTo>
                      <a:pt x="197" y="2"/>
                    </a:lnTo>
                    <a:lnTo>
                      <a:pt x="183" y="0"/>
                    </a:lnTo>
                    <a:lnTo>
                      <a:pt x="171" y="0"/>
                    </a:lnTo>
                    <a:lnTo>
                      <a:pt x="158" y="0"/>
                    </a:lnTo>
                    <a:lnTo>
                      <a:pt x="143" y="3"/>
                    </a:lnTo>
                    <a:lnTo>
                      <a:pt x="131" y="4"/>
                    </a:lnTo>
                    <a:lnTo>
                      <a:pt x="116" y="6"/>
                    </a:lnTo>
                    <a:lnTo>
                      <a:pt x="104" y="8"/>
                    </a:lnTo>
                    <a:lnTo>
                      <a:pt x="92" y="12"/>
                    </a:lnTo>
                    <a:lnTo>
                      <a:pt x="78" y="17"/>
                    </a:lnTo>
                    <a:lnTo>
                      <a:pt x="66" y="20"/>
                    </a:lnTo>
                    <a:lnTo>
                      <a:pt x="53" y="26"/>
                    </a:lnTo>
                    <a:lnTo>
                      <a:pt x="41" y="34"/>
                    </a:lnTo>
                    <a:lnTo>
                      <a:pt x="29" y="41"/>
                    </a:lnTo>
                    <a:lnTo>
                      <a:pt x="18" y="47"/>
                    </a:lnTo>
                    <a:lnTo>
                      <a:pt x="6" y="55"/>
                    </a:lnTo>
                    <a:lnTo>
                      <a:pt x="0" y="6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4" name="Freeform 403"/>
              <p:cNvSpPr>
                <a:spLocks/>
              </p:cNvSpPr>
              <p:nvPr/>
            </p:nvSpPr>
            <p:spPr bwMode="auto">
              <a:xfrm>
                <a:off x="3848" y="1892"/>
                <a:ext cx="59" cy="15"/>
              </a:xfrm>
              <a:custGeom>
                <a:avLst/>
                <a:gdLst>
                  <a:gd name="T0" fmla="*/ 0 w 119"/>
                  <a:gd name="T1" fmla="*/ 30 h 30"/>
                  <a:gd name="T2" fmla="*/ 58 w 119"/>
                  <a:gd name="T3" fmla="*/ 0 h 30"/>
                  <a:gd name="T4" fmla="*/ 88 w 119"/>
                  <a:gd name="T5" fmla="*/ 6 h 30"/>
                  <a:gd name="T6" fmla="*/ 119 w 119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0" y="30"/>
                    </a:moveTo>
                    <a:lnTo>
                      <a:pt x="58" y="0"/>
                    </a:lnTo>
                    <a:lnTo>
                      <a:pt x="88" y="6"/>
                    </a:lnTo>
                    <a:lnTo>
                      <a:pt x="119" y="3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5" name="Freeform 404"/>
              <p:cNvSpPr>
                <a:spLocks/>
              </p:cNvSpPr>
              <p:nvPr/>
            </p:nvSpPr>
            <p:spPr bwMode="auto">
              <a:xfrm>
                <a:off x="3907" y="1907"/>
                <a:ext cx="60" cy="15"/>
              </a:xfrm>
              <a:custGeom>
                <a:avLst/>
                <a:gdLst>
                  <a:gd name="T0" fmla="*/ 118 w 118"/>
                  <a:gd name="T1" fmla="*/ 0 h 29"/>
                  <a:gd name="T2" fmla="*/ 60 w 118"/>
                  <a:gd name="T3" fmla="*/ 29 h 29"/>
                  <a:gd name="T4" fmla="*/ 30 w 118"/>
                  <a:gd name="T5" fmla="*/ 23 h 29"/>
                  <a:gd name="T6" fmla="*/ 0 w 118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8" h="29">
                    <a:moveTo>
                      <a:pt x="118" y="0"/>
                    </a:moveTo>
                    <a:lnTo>
                      <a:pt x="60" y="29"/>
                    </a:lnTo>
                    <a:lnTo>
                      <a:pt x="30" y="23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6" name="Line 405"/>
              <p:cNvSpPr>
                <a:spLocks noChangeShapeType="1"/>
              </p:cNvSpPr>
              <p:nvPr/>
            </p:nvSpPr>
            <p:spPr bwMode="auto">
              <a:xfrm>
                <a:off x="3850" y="1905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7" name="Freeform 406"/>
              <p:cNvSpPr>
                <a:spLocks/>
              </p:cNvSpPr>
              <p:nvPr/>
            </p:nvSpPr>
            <p:spPr bwMode="auto">
              <a:xfrm>
                <a:off x="3922" y="1929"/>
                <a:ext cx="76" cy="20"/>
              </a:xfrm>
              <a:custGeom>
                <a:avLst/>
                <a:gdLst>
                  <a:gd name="T0" fmla="*/ 0 w 151"/>
                  <a:gd name="T1" fmla="*/ 41 h 41"/>
                  <a:gd name="T2" fmla="*/ 35 w 151"/>
                  <a:gd name="T3" fmla="*/ 11 h 41"/>
                  <a:gd name="T4" fmla="*/ 76 w 151"/>
                  <a:gd name="T5" fmla="*/ 0 h 41"/>
                  <a:gd name="T6" fmla="*/ 95 w 151"/>
                  <a:gd name="T7" fmla="*/ 1 h 41"/>
                  <a:gd name="T8" fmla="*/ 114 w 151"/>
                  <a:gd name="T9" fmla="*/ 9 h 41"/>
                  <a:gd name="T10" fmla="*/ 151 w 151"/>
                  <a:gd name="T11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41">
                    <a:moveTo>
                      <a:pt x="0" y="41"/>
                    </a:moveTo>
                    <a:lnTo>
                      <a:pt x="35" y="11"/>
                    </a:lnTo>
                    <a:lnTo>
                      <a:pt x="76" y="0"/>
                    </a:lnTo>
                    <a:lnTo>
                      <a:pt x="95" y="1"/>
                    </a:lnTo>
                    <a:lnTo>
                      <a:pt x="114" y="9"/>
                    </a:lnTo>
                    <a:lnTo>
                      <a:pt x="151" y="4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8" name="Freeform 407"/>
              <p:cNvSpPr>
                <a:spLocks/>
              </p:cNvSpPr>
              <p:nvPr/>
            </p:nvSpPr>
            <p:spPr bwMode="auto">
              <a:xfrm>
                <a:off x="3999" y="1949"/>
                <a:ext cx="76" cy="21"/>
              </a:xfrm>
              <a:custGeom>
                <a:avLst/>
                <a:gdLst>
                  <a:gd name="T0" fmla="*/ 151 w 151"/>
                  <a:gd name="T1" fmla="*/ 0 h 41"/>
                  <a:gd name="T2" fmla="*/ 116 w 151"/>
                  <a:gd name="T3" fmla="*/ 29 h 41"/>
                  <a:gd name="T4" fmla="*/ 75 w 151"/>
                  <a:gd name="T5" fmla="*/ 41 h 41"/>
                  <a:gd name="T6" fmla="*/ 38 w 151"/>
                  <a:gd name="T7" fmla="*/ 32 h 41"/>
                  <a:gd name="T8" fmla="*/ 0 w 151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41">
                    <a:moveTo>
                      <a:pt x="151" y="0"/>
                    </a:moveTo>
                    <a:lnTo>
                      <a:pt x="116" y="29"/>
                    </a:lnTo>
                    <a:lnTo>
                      <a:pt x="75" y="41"/>
                    </a:lnTo>
                    <a:lnTo>
                      <a:pt x="38" y="3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9" name="Line 408"/>
              <p:cNvSpPr>
                <a:spLocks noChangeShapeType="1"/>
              </p:cNvSpPr>
              <p:nvPr/>
            </p:nvSpPr>
            <p:spPr bwMode="auto">
              <a:xfrm>
                <a:off x="3922" y="1948"/>
                <a:ext cx="15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0" name="Freeform 409"/>
              <p:cNvSpPr>
                <a:spLocks/>
              </p:cNvSpPr>
              <p:nvPr/>
            </p:nvSpPr>
            <p:spPr bwMode="auto">
              <a:xfrm>
                <a:off x="3885" y="1986"/>
                <a:ext cx="128" cy="26"/>
              </a:xfrm>
              <a:custGeom>
                <a:avLst/>
                <a:gdLst>
                  <a:gd name="T0" fmla="*/ 0 w 255"/>
                  <a:gd name="T1" fmla="*/ 52 h 52"/>
                  <a:gd name="T2" fmla="*/ 60 w 255"/>
                  <a:gd name="T3" fmla="*/ 15 h 52"/>
                  <a:gd name="T4" fmla="*/ 126 w 255"/>
                  <a:gd name="T5" fmla="*/ 0 h 52"/>
                  <a:gd name="T6" fmla="*/ 156 w 255"/>
                  <a:gd name="T7" fmla="*/ 2 h 52"/>
                  <a:gd name="T8" fmla="*/ 190 w 255"/>
                  <a:gd name="T9" fmla="*/ 12 h 52"/>
                  <a:gd name="T10" fmla="*/ 255 w 255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52">
                    <a:moveTo>
                      <a:pt x="0" y="52"/>
                    </a:moveTo>
                    <a:lnTo>
                      <a:pt x="60" y="15"/>
                    </a:lnTo>
                    <a:lnTo>
                      <a:pt x="126" y="0"/>
                    </a:lnTo>
                    <a:lnTo>
                      <a:pt x="156" y="2"/>
                    </a:lnTo>
                    <a:lnTo>
                      <a:pt x="190" y="12"/>
                    </a:lnTo>
                    <a:lnTo>
                      <a:pt x="255" y="5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1" name="Freeform 410"/>
              <p:cNvSpPr>
                <a:spLocks/>
              </p:cNvSpPr>
              <p:nvPr/>
            </p:nvSpPr>
            <p:spPr bwMode="auto">
              <a:xfrm>
                <a:off x="4012" y="2011"/>
                <a:ext cx="128" cy="25"/>
              </a:xfrm>
              <a:custGeom>
                <a:avLst/>
                <a:gdLst>
                  <a:gd name="T0" fmla="*/ 255 w 255"/>
                  <a:gd name="T1" fmla="*/ 0 h 50"/>
                  <a:gd name="T2" fmla="*/ 196 w 255"/>
                  <a:gd name="T3" fmla="*/ 36 h 50"/>
                  <a:gd name="T4" fmla="*/ 129 w 255"/>
                  <a:gd name="T5" fmla="*/ 50 h 50"/>
                  <a:gd name="T6" fmla="*/ 62 w 255"/>
                  <a:gd name="T7" fmla="*/ 40 h 50"/>
                  <a:gd name="T8" fmla="*/ 0 w 255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50">
                    <a:moveTo>
                      <a:pt x="255" y="0"/>
                    </a:moveTo>
                    <a:lnTo>
                      <a:pt x="196" y="36"/>
                    </a:lnTo>
                    <a:lnTo>
                      <a:pt x="129" y="50"/>
                    </a:lnTo>
                    <a:lnTo>
                      <a:pt x="62" y="4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2" name="Line 411"/>
              <p:cNvSpPr>
                <a:spLocks noChangeShapeType="1"/>
              </p:cNvSpPr>
              <p:nvPr/>
            </p:nvSpPr>
            <p:spPr bwMode="auto">
              <a:xfrm>
                <a:off x="3887" y="2008"/>
                <a:ext cx="25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3" name="Freeform 412"/>
              <p:cNvSpPr>
                <a:spLocks/>
              </p:cNvSpPr>
              <p:nvPr/>
            </p:nvSpPr>
            <p:spPr bwMode="auto">
              <a:xfrm>
                <a:off x="4083" y="2108"/>
                <a:ext cx="118" cy="27"/>
              </a:xfrm>
              <a:custGeom>
                <a:avLst/>
                <a:gdLst>
                  <a:gd name="T0" fmla="*/ 0 w 237"/>
                  <a:gd name="T1" fmla="*/ 53 h 53"/>
                  <a:gd name="T2" fmla="*/ 56 w 237"/>
                  <a:gd name="T3" fmla="*/ 14 h 53"/>
                  <a:gd name="T4" fmla="*/ 117 w 237"/>
                  <a:gd name="T5" fmla="*/ 0 h 53"/>
                  <a:gd name="T6" fmla="*/ 147 w 237"/>
                  <a:gd name="T7" fmla="*/ 1 h 53"/>
                  <a:gd name="T8" fmla="*/ 178 w 237"/>
                  <a:gd name="T9" fmla="*/ 12 h 53"/>
                  <a:gd name="T10" fmla="*/ 237 w 237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7" h="53">
                    <a:moveTo>
                      <a:pt x="0" y="53"/>
                    </a:moveTo>
                    <a:lnTo>
                      <a:pt x="56" y="14"/>
                    </a:lnTo>
                    <a:lnTo>
                      <a:pt x="117" y="0"/>
                    </a:lnTo>
                    <a:lnTo>
                      <a:pt x="147" y="1"/>
                    </a:lnTo>
                    <a:lnTo>
                      <a:pt x="178" y="12"/>
                    </a:lnTo>
                    <a:lnTo>
                      <a:pt x="237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4" name="Freeform 413"/>
              <p:cNvSpPr>
                <a:spLocks/>
              </p:cNvSpPr>
              <p:nvPr/>
            </p:nvSpPr>
            <p:spPr bwMode="auto">
              <a:xfrm>
                <a:off x="4203" y="2133"/>
                <a:ext cx="55" cy="27"/>
              </a:xfrm>
              <a:custGeom>
                <a:avLst/>
                <a:gdLst>
                  <a:gd name="T0" fmla="*/ 0 w 112"/>
                  <a:gd name="T1" fmla="*/ 0 h 54"/>
                  <a:gd name="T2" fmla="*/ 8 w 112"/>
                  <a:gd name="T3" fmla="*/ 8 h 54"/>
                  <a:gd name="T4" fmla="*/ 17 w 112"/>
                  <a:gd name="T5" fmla="*/ 14 h 54"/>
                  <a:gd name="T6" fmla="*/ 26 w 112"/>
                  <a:gd name="T7" fmla="*/ 22 h 54"/>
                  <a:gd name="T8" fmla="*/ 36 w 112"/>
                  <a:gd name="T9" fmla="*/ 29 h 54"/>
                  <a:gd name="T10" fmla="*/ 45 w 112"/>
                  <a:gd name="T11" fmla="*/ 34 h 54"/>
                  <a:gd name="T12" fmla="*/ 53 w 112"/>
                  <a:gd name="T13" fmla="*/ 38 h 54"/>
                  <a:gd name="T14" fmla="*/ 65 w 112"/>
                  <a:gd name="T15" fmla="*/ 43 h 54"/>
                  <a:gd name="T16" fmla="*/ 74 w 112"/>
                  <a:gd name="T17" fmla="*/ 48 h 54"/>
                  <a:gd name="T18" fmla="*/ 83 w 112"/>
                  <a:gd name="T19" fmla="*/ 49 h 54"/>
                  <a:gd name="T20" fmla="*/ 93 w 112"/>
                  <a:gd name="T21" fmla="*/ 53 h 54"/>
                  <a:gd name="T22" fmla="*/ 103 w 112"/>
                  <a:gd name="T23" fmla="*/ 53 h 54"/>
                  <a:gd name="T24" fmla="*/ 112 w 112"/>
                  <a:gd name="T2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" h="54">
                    <a:moveTo>
                      <a:pt x="0" y="0"/>
                    </a:moveTo>
                    <a:lnTo>
                      <a:pt x="8" y="8"/>
                    </a:lnTo>
                    <a:lnTo>
                      <a:pt x="17" y="14"/>
                    </a:lnTo>
                    <a:lnTo>
                      <a:pt x="26" y="22"/>
                    </a:lnTo>
                    <a:lnTo>
                      <a:pt x="36" y="29"/>
                    </a:lnTo>
                    <a:lnTo>
                      <a:pt x="45" y="34"/>
                    </a:lnTo>
                    <a:lnTo>
                      <a:pt x="53" y="38"/>
                    </a:lnTo>
                    <a:lnTo>
                      <a:pt x="65" y="43"/>
                    </a:lnTo>
                    <a:lnTo>
                      <a:pt x="74" y="48"/>
                    </a:lnTo>
                    <a:lnTo>
                      <a:pt x="83" y="49"/>
                    </a:lnTo>
                    <a:lnTo>
                      <a:pt x="93" y="53"/>
                    </a:lnTo>
                    <a:lnTo>
                      <a:pt x="103" y="53"/>
                    </a:lnTo>
                    <a:lnTo>
                      <a:pt x="112" y="5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5" name="Freeform 414"/>
              <p:cNvSpPr>
                <a:spLocks/>
              </p:cNvSpPr>
              <p:nvPr/>
            </p:nvSpPr>
            <p:spPr bwMode="auto">
              <a:xfrm>
                <a:off x="4083" y="2133"/>
                <a:ext cx="176" cy="1"/>
              </a:xfrm>
              <a:custGeom>
                <a:avLst/>
                <a:gdLst>
                  <a:gd name="T0" fmla="*/ 0 w 351"/>
                  <a:gd name="T1" fmla="*/ 351 w 351"/>
                  <a:gd name="T2" fmla="*/ 350 w 3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51">
                    <a:moveTo>
                      <a:pt x="0" y="0"/>
                    </a:moveTo>
                    <a:lnTo>
                      <a:pt x="351" y="0"/>
                    </a:lnTo>
                    <a:lnTo>
                      <a:pt x="35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6" name="Line 415"/>
              <p:cNvSpPr>
                <a:spLocks noChangeShapeType="1"/>
              </p:cNvSpPr>
              <p:nvPr/>
            </p:nvSpPr>
            <p:spPr bwMode="auto">
              <a:xfrm>
                <a:off x="4150" y="1855"/>
                <a:ext cx="11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7" name="Line 416"/>
              <p:cNvSpPr>
                <a:spLocks noChangeShapeType="1"/>
              </p:cNvSpPr>
              <p:nvPr/>
            </p:nvSpPr>
            <p:spPr bwMode="auto">
              <a:xfrm flipV="1">
                <a:off x="3843" y="1829"/>
                <a:ext cx="1" cy="6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8" name="Line 417"/>
              <p:cNvSpPr>
                <a:spLocks noChangeShapeType="1"/>
              </p:cNvSpPr>
              <p:nvPr/>
            </p:nvSpPr>
            <p:spPr bwMode="auto">
              <a:xfrm flipV="1">
                <a:off x="3881" y="1825"/>
                <a:ext cx="1" cy="17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9" name="Line 418"/>
              <p:cNvSpPr>
                <a:spLocks noChangeShapeType="1"/>
              </p:cNvSpPr>
              <p:nvPr/>
            </p:nvSpPr>
            <p:spPr bwMode="auto">
              <a:xfrm flipV="1">
                <a:off x="3921" y="1831"/>
                <a:ext cx="1" cy="1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0" name="Line 419"/>
              <p:cNvSpPr>
                <a:spLocks noChangeShapeType="1"/>
              </p:cNvSpPr>
              <p:nvPr/>
            </p:nvSpPr>
            <p:spPr bwMode="auto">
              <a:xfrm flipV="1">
                <a:off x="4140" y="1862"/>
                <a:ext cx="1" cy="14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1" name="Line 420"/>
              <p:cNvSpPr>
                <a:spLocks noChangeShapeType="1"/>
              </p:cNvSpPr>
              <p:nvPr/>
            </p:nvSpPr>
            <p:spPr bwMode="auto">
              <a:xfrm flipV="1">
                <a:off x="4080" y="2040"/>
                <a:ext cx="1" cy="8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2" name="Oval 421"/>
              <p:cNvSpPr>
                <a:spLocks noChangeArrowheads="1"/>
              </p:cNvSpPr>
              <p:nvPr/>
            </p:nvSpPr>
            <p:spPr bwMode="auto">
              <a:xfrm>
                <a:off x="4064" y="2121"/>
                <a:ext cx="27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3" name="Oval 422"/>
              <p:cNvSpPr>
                <a:spLocks noChangeArrowheads="1"/>
              </p:cNvSpPr>
              <p:nvPr/>
            </p:nvSpPr>
            <p:spPr bwMode="auto">
              <a:xfrm>
                <a:off x="3827" y="1892"/>
                <a:ext cx="26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4" name="Oval 423"/>
              <p:cNvSpPr>
                <a:spLocks noChangeArrowheads="1"/>
              </p:cNvSpPr>
              <p:nvPr/>
            </p:nvSpPr>
            <p:spPr bwMode="auto">
              <a:xfrm>
                <a:off x="4124" y="1841"/>
                <a:ext cx="26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5" name="Oval 424"/>
              <p:cNvSpPr>
                <a:spLocks noChangeArrowheads="1"/>
              </p:cNvSpPr>
              <p:nvPr/>
            </p:nvSpPr>
            <p:spPr bwMode="auto">
              <a:xfrm>
                <a:off x="3903" y="1945"/>
                <a:ext cx="27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6" name="Oval 425"/>
              <p:cNvSpPr>
                <a:spLocks noChangeArrowheads="1"/>
              </p:cNvSpPr>
              <p:nvPr/>
            </p:nvSpPr>
            <p:spPr bwMode="auto">
              <a:xfrm>
                <a:off x="3864" y="1999"/>
                <a:ext cx="26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7" name="Oval 426"/>
              <p:cNvSpPr>
                <a:spLocks noChangeArrowheads="1"/>
              </p:cNvSpPr>
              <p:nvPr/>
            </p:nvSpPr>
            <p:spPr bwMode="auto">
              <a:xfrm>
                <a:off x="3785" y="1831"/>
                <a:ext cx="27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2" name="Rectangle 427"/>
            <p:cNvSpPr>
              <a:spLocks noChangeArrowheads="1"/>
            </p:cNvSpPr>
            <p:nvPr/>
          </p:nvSpPr>
          <p:spPr bwMode="auto">
            <a:xfrm>
              <a:off x="451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3" name="Group 428"/>
            <p:cNvGrpSpPr>
              <a:grpSpLocks/>
            </p:cNvGrpSpPr>
            <p:nvPr/>
          </p:nvGrpSpPr>
          <p:grpSpPr bwMode="auto">
            <a:xfrm>
              <a:off x="4551" y="3330"/>
              <a:ext cx="162" cy="107"/>
              <a:chOff x="3767" y="2450"/>
              <a:chExt cx="476" cy="336"/>
            </a:xfrm>
          </p:grpSpPr>
          <p:sp>
            <p:nvSpPr>
              <p:cNvPr id="362" name="Freeform 429"/>
              <p:cNvSpPr>
                <a:spLocks/>
              </p:cNvSpPr>
              <p:nvPr/>
            </p:nvSpPr>
            <p:spPr bwMode="auto">
              <a:xfrm>
                <a:off x="3783" y="2450"/>
                <a:ext cx="148" cy="26"/>
              </a:xfrm>
              <a:custGeom>
                <a:avLst/>
                <a:gdLst>
                  <a:gd name="T0" fmla="*/ 0 w 295"/>
                  <a:gd name="T1" fmla="*/ 53 h 53"/>
                  <a:gd name="T2" fmla="*/ 71 w 295"/>
                  <a:gd name="T3" fmla="*/ 15 h 53"/>
                  <a:gd name="T4" fmla="*/ 146 w 295"/>
                  <a:gd name="T5" fmla="*/ 0 h 53"/>
                  <a:gd name="T6" fmla="*/ 165 w 295"/>
                  <a:gd name="T7" fmla="*/ 0 h 53"/>
                  <a:gd name="T8" fmla="*/ 184 w 295"/>
                  <a:gd name="T9" fmla="*/ 2 h 53"/>
                  <a:gd name="T10" fmla="*/ 222 w 295"/>
                  <a:gd name="T11" fmla="*/ 12 h 53"/>
                  <a:gd name="T12" fmla="*/ 295 w 295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53">
                    <a:moveTo>
                      <a:pt x="0" y="53"/>
                    </a:moveTo>
                    <a:lnTo>
                      <a:pt x="71" y="15"/>
                    </a:lnTo>
                    <a:lnTo>
                      <a:pt x="146" y="0"/>
                    </a:lnTo>
                    <a:lnTo>
                      <a:pt x="165" y="0"/>
                    </a:lnTo>
                    <a:lnTo>
                      <a:pt x="184" y="2"/>
                    </a:lnTo>
                    <a:lnTo>
                      <a:pt x="222" y="12"/>
                    </a:lnTo>
                    <a:lnTo>
                      <a:pt x="295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3" name="Freeform 430"/>
              <p:cNvSpPr>
                <a:spLocks/>
              </p:cNvSpPr>
              <p:nvPr/>
            </p:nvSpPr>
            <p:spPr bwMode="auto">
              <a:xfrm>
                <a:off x="3931" y="2475"/>
                <a:ext cx="147" cy="26"/>
              </a:xfrm>
              <a:custGeom>
                <a:avLst/>
                <a:gdLst>
                  <a:gd name="T0" fmla="*/ 296 w 296"/>
                  <a:gd name="T1" fmla="*/ 0 h 53"/>
                  <a:gd name="T2" fmla="*/ 225 w 296"/>
                  <a:gd name="T3" fmla="*/ 39 h 53"/>
                  <a:gd name="T4" fmla="*/ 149 w 296"/>
                  <a:gd name="T5" fmla="*/ 53 h 53"/>
                  <a:gd name="T6" fmla="*/ 74 w 296"/>
                  <a:gd name="T7" fmla="*/ 41 h 53"/>
                  <a:gd name="T8" fmla="*/ 0 w 296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53">
                    <a:moveTo>
                      <a:pt x="296" y="0"/>
                    </a:moveTo>
                    <a:lnTo>
                      <a:pt x="225" y="39"/>
                    </a:lnTo>
                    <a:lnTo>
                      <a:pt x="149" y="53"/>
                    </a:lnTo>
                    <a:lnTo>
                      <a:pt x="74" y="41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4" name="Line 431"/>
              <p:cNvSpPr>
                <a:spLocks noChangeShapeType="1"/>
              </p:cNvSpPr>
              <p:nvPr/>
            </p:nvSpPr>
            <p:spPr bwMode="auto">
              <a:xfrm>
                <a:off x="3785" y="2472"/>
                <a:ext cx="29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5" name="Freeform 432"/>
              <p:cNvSpPr>
                <a:spLocks/>
              </p:cNvSpPr>
              <p:nvPr/>
            </p:nvSpPr>
            <p:spPr bwMode="auto">
              <a:xfrm>
                <a:off x="4131" y="2450"/>
                <a:ext cx="111" cy="31"/>
              </a:xfrm>
              <a:custGeom>
                <a:avLst/>
                <a:gdLst>
                  <a:gd name="T0" fmla="*/ 222 w 222"/>
                  <a:gd name="T1" fmla="*/ 5 h 61"/>
                  <a:gd name="T2" fmla="*/ 209 w 222"/>
                  <a:gd name="T3" fmla="*/ 2 h 61"/>
                  <a:gd name="T4" fmla="*/ 196 w 222"/>
                  <a:gd name="T5" fmla="*/ 1 h 61"/>
                  <a:gd name="T6" fmla="*/ 183 w 222"/>
                  <a:gd name="T7" fmla="*/ 0 h 61"/>
                  <a:gd name="T8" fmla="*/ 170 w 222"/>
                  <a:gd name="T9" fmla="*/ 0 h 61"/>
                  <a:gd name="T10" fmla="*/ 157 w 222"/>
                  <a:gd name="T11" fmla="*/ 0 h 61"/>
                  <a:gd name="T12" fmla="*/ 142 w 222"/>
                  <a:gd name="T13" fmla="*/ 2 h 61"/>
                  <a:gd name="T14" fmla="*/ 131 w 222"/>
                  <a:gd name="T15" fmla="*/ 4 h 61"/>
                  <a:gd name="T16" fmla="*/ 116 w 222"/>
                  <a:gd name="T17" fmla="*/ 5 h 61"/>
                  <a:gd name="T18" fmla="*/ 103 w 222"/>
                  <a:gd name="T19" fmla="*/ 8 h 61"/>
                  <a:gd name="T20" fmla="*/ 92 w 222"/>
                  <a:gd name="T21" fmla="*/ 11 h 61"/>
                  <a:gd name="T22" fmla="*/ 78 w 222"/>
                  <a:gd name="T23" fmla="*/ 17 h 61"/>
                  <a:gd name="T24" fmla="*/ 65 w 222"/>
                  <a:gd name="T25" fmla="*/ 19 h 61"/>
                  <a:gd name="T26" fmla="*/ 53 w 222"/>
                  <a:gd name="T27" fmla="*/ 26 h 61"/>
                  <a:gd name="T28" fmla="*/ 40 w 222"/>
                  <a:gd name="T29" fmla="*/ 33 h 61"/>
                  <a:gd name="T30" fmla="*/ 29 w 222"/>
                  <a:gd name="T31" fmla="*/ 40 h 61"/>
                  <a:gd name="T32" fmla="*/ 17 w 222"/>
                  <a:gd name="T33" fmla="*/ 46 h 61"/>
                  <a:gd name="T34" fmla="*/ 6 w 222"/>
                  <a:gd name="T35" fmla="*/ 54 h 61"/>
                  <a:gd name="T36" fmla="*/ 0 w 222"/>
                  <a:gd name="T3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61">
                    <a:moveTo>
                      <a:pt x="222" y="5"/>
                    </a:moveTo>
                    <a:lnTo>
                      <a:pt x="209" y="2"/>
                    </a:lnTo>
                    <a:lnTo>
                      <a:pt x="196" y="1"/>
                    </a:lnTo>
                    <a:lnTo>
                      <a:pt x="183" y="0"/>
                    </a:lnTo>
                    <a:lnTo>
                      <a:pt x="170" y="0"/>
                    </a:lnTo>
                    <a:lnTo>
                      <a:pt x="157" y="0"/>
                    </a:lnTo>
                    <a:lnTo>
                      <a:pt x="142" y="2"/>
                    </a:lnTo>
                    <a:lnTo>
                      <a:pt x="131" y="4"/>
                    </a:lnTo>
                    <a:lnTo>
                      <a:pt x="116" y="5"/>
                    </a:lnTo>
                    <a:lnTo>
                      <a:pt x="103" y="8"/>
                    </a:lnTo>
                    <a:lnTo>
                      <a:pt x="92" y="11"/>
                    </a:lnTo>
                    <a:lnTo>
                      <a:pt x="78" y="17"/>
                    </a:lnTo>
                    <a:lnTo>
                      <a:pt x="65" y="19"/>
                    </a:lnTo>
                    <a:lnTo>
                      <a:pt x="53" y="26"/>
                    </a:lnTo>
                    <a:lnTo>
                      <a:pt x="40" y="33"/>
                    </a:lnTo>
                    <a:lnTo>
                      <a:pt x="29" y="40"/>
                    </a:lnTo>
                    <a:lnTo>
                      <a:pt x="17" y="46"/>
                    </a:lnTo>
                    <a:lnTo>
                      <a:pt x="6" y="54"/>
                    </a:lnTo>
                    <a:lnTo>
                      <a:pt x="0" y="6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6" name="Freeform 433"/>
              <p:cNvSpPr>
                <a:spLocks/>
              </p:cNvSpPr>
              <p:nvPr/>
            </p:nvSpPr>
            <p:spPr bwMode="auto">
              <a:xfrm>
                <a:off x="3830" y="2518"/>
                <a:ext cx="59" cy="14"/>
              </a:xfrm>
              <a:custGeom>
                <a:avLst/>
                <a:gdLst>
                  <a:gd name="T0" fmla="*/ 0 w 119"/>
                  <a:gd name="T1" fmla="*/ 30 h 30"/>
                  <a:gd name="T2" fmla="*/ 59 w 119"/>
                  <a:gd name="T3" fmla="*/ 0 h 30"/>
                  <a:gd name="T4" fmla="*/ 89 w 119"/>
                  <a:gd name="T5" fmla="*/ 7 h 30"/>
                  <a:gd name="T6" fmla="*/ 119 w 119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0" y="30"/>
                    </a:moveTo>
                    <a:lnTo>
                      <a:pt x="59" y="0"/>
                    </a:lnTo>
                    <a:lnTo>
                      <a:pt x="89" y="7"/>
                    </a:lnTo>
                    <a:lnTo>
                      <a:pt x="119" y="3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7" name="Freeform 434"/>
              <p:cNvSpPr>
                <a:spLocks/>
              </p:cNvSpPr>
              <p:nvPr/>
            </p:nvSpPr>
            <p:spPr bwMode="auto">
              <a:xfrm>
                <a:off x="3889" y="2532"/>
                <a:ext cx="59" cy="15"/>
              </a:xfrm>
              <a:custGeom>
                <a:avLst/>
                <a:gdLst>
                  <a:gd name="T0" fmla="*/ 119 w 119"/>
                  <a:gd name="T1" fmla="*/ 0 h 30"/>
                  <a:gd name="T2" fmla="*/ 61 w 119"/>
                  <a:gd name="T3" fmla="*/ 30 h 30"/>
                  <a:gd name="T4" fmla="*/ 30 w 119"/>
                  <a:gd name="T5" fmla="*/ 23 h 30"/>
                  <a:gd name="T6" fmla="*/ 0 w 11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119" y="0"/>
                    </a:moveTo>
                    <a:lnTo>
                      <a:pt x="61" y="30"/>
                    </a:lnTo>
                    <a:lnTo>
                      <a:pt x="30" y="23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8" name="Line 435"/>
              <p:cNvSpPr>
                <a:spLocks noChangeShapeType="1"/>
              </p:cNvSpPr>
              <p:nvPr/>
            </p:nvSpPr>
            <p:spPr bwMode="auto">
              <a:xfrm>
                <a:off x="3832" y="2531"/>
                <a:ext cx="11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9" name="Freeform 436"/>
              <p:cNvSpPr>
                <a:spLocks/>
              </p:cNvSpPr>
              <p:nvPr/>
            </p:nvSpPr>
            <p:spPr bwMode="auto">
              <a:xfrm>
                <a:off x="3904" y="2554"/>
                <a:ext cx="76" cy="21"/>
              </a:xfrm>
              <a:custGeom>
                <a:avLst/>
                <a:gdLst>
                  <a:gd name="T0" fmla="*/ 0 w 152"/>
                  <a:gd name="T1" fmla="*/ 41 h 41"/>
                  <a:gd name="T2" fmla="*/ 36 w 152"/>
                  <a:gd name="T3" fmla="*/ 12 h 41"/>
                  <a:gd name="T4" fmla="*/ 76 w 152"/>
                  <a:gd name="T5" fmla="*/ 0 h 41"/>
                  <a:gd name="T6" fmla="*/ 95 w 152"/>
                  <a:gd name="T7" fmla="*/ 1 h 41"/>
                  <a:gd name="T8" fmla="*/ 114 w 152"/>
                  <a:gd name="T9" fmla="*/ 9 h 41"/>
                  <a:gd name="T10" fmla="*/ 152 w 152"/>
                  <a:gd name="T11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2" h="41">
                    <a:moveTo>
                      <a:pt x="0" y="41"/>
                    </a:moveTo>
                    <a:lnTo>
                      <a:pt x="36" y="12"/>
                    </a:lnTo>
                    <a:lnTo>
                      <a:pt x="76" y="0"/>
                    </a:lnTo>
                    <a:lnTo>
                      <a:pt x="95" y="1"/>
                    </a:lnTo>
                    <a:lnTo>
                      <a:pt x="114" y="9"/>
                    </a:lnTo>
                    <a:lnTo>
                      <a:pt x="152" y="4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0" name="Freeform 437"/>
              <p:cNvSpPr>
                <a:spLocks/>
              </p:cNvSpPr>
              <p:nvPr/>
            </p:nvSpPr>
            <p:spPr bwMode="auto">
              <a:xfrm>
                <a:off x="3981" y="2574"/>
                <a:ext cx="75" cy="21"/>
              </a:xfrm>
              <a:custGeom>
                <a:avLst/>
                <a:gdLst>
                  <a:gd name="T0" fmla="*/ 152 w 152"/>
                  <a:gd name="T1" fmla="*/ 0 h 41"/>
                  <a:gd name="T2" fmla="*/ 116 w 152"/>
                  <a:gd name="T3" fmla="*/ 30 h 41"/>
                  <a:gd name="T4" fmla="*/ 76 w 152"/>
                  <a:gd name="T5" fmla="*/ 41 h 41"/>
                  <a:gd name="T6" fmla="*/ 38 w 152"/>
                  <a:gd name="T7" fmla="*/ 32 h 41"/>
                  <a:gd name="T8" fmla="*/ 0 w 152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41">
                    <a:moveTo>
                      <a:pt x="152" y="0"/>
                    </a:moveTo>
                    <a:lnTo>
                      <a:pt x="116" y="30"/>
                    </a:lnTo>
                    <a:lnTo>
                      <a:pt x="76" y="41"/>
                    </a:lnTo>
                    <a:lnTo>
                      <a:pt x="38" y="3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1" name="Line 438"/>
              <p:cNvSpPr>
                <a:spLocks noChangeShapeType="1"/>
              </p:cNvSpPr>
              <p:nvPr/>
            </p:nvSpPr>
            <p:spPr bwMode="auto">
              <a:xfrm>
                <a:off x="3904" y="2573"/>
                <a:ext cx="15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2" name="Freeform 439"/>
              <p:cNvSpPr>
                <a:spLocks/>
              </p:cNvSpPr>
              <p:nvPr/>
            </p:nvSpPr>
            <p:spPr bwMode="auto">
              <a:xfrm>
                <a:off x="3867" y="2611"/>
                <a:ext cx="127" cy="26"/>
              </a:xfrm>
              <a:custGeom>
                <a:avLst/>
                <a:gdLst>
                  <a:gd name="T0" fmla="*/ 0 w 255"/>
                  <a:gd name="T1" fmla="*/ 51 h 51"/>
                  <a:gd name="T2" fmla="*/ 61 w 255"/>
                  <a:gd name="T3" fmla="*/ 14 h 51"/>
                  <a:gd name="T4" fmla="*/ 126 w 255"/>
                  <a:gd name="T5" fmla="*/ 0 h 51"/>
                  <a:gd name="T6" fmla="*/ 156 w 255"/>
                  <a:gd name="T7" fmla="*/ 1 h 51"/>
                  <a:gd name="T8" fmla="*/ 191 w 255"/>
                  <a:gd name="T9" fmla="*/ 11 h 51"/>
                  <a:gd name="T10" fmla="*/ 255 w 255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51">
                    <a:moveTo>
                      <a:pt x="0" y="51"/>
                    </a:moveTo>
                    <a:lnTo>
                      <a:pt x="61" y="14"/>
                    </a:lnTo>
                    <a:lnTo>
                      <a:pt x="126" y="0"/>
                    </a:lnTo>
                    <a:lnTo>
                      <a:pt x="156" y="1"/>
                    </a:lnTo>
                    <a:lnTo>
                      <a:pt x="191" y="11"/>
                    </a:lnTo>
                    <a:lnTo>
                      <a:pt x="255" y="5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3" name="Freeform 440"/>
              <p:cNvSpPr>
                <a:spLocks/>
              </p:cNvSpPr>
              <p:nvPr/>
            </p:nvSpPr>
            <p:spPr bwMode="auto">
              <a:xfrm>
                <a:off x="3994" y="2637"/>
                <a:ext cx="127" cy="25"/>
              </a:xfrm>
              <a:custGeom>
                <a:avLst/>
                <a:gdLst>
                  <a:gd name="T0" fmla="*/ 255 w 255"/>
                  <a:gd name="T1" fmla="*/ 0 h 51"/>
                  <a:gd name="T2" fmla="*/ 195 w 255"/>
                  <a:gd name="T3" fmla="*/ 36 h 51"/>
                  <a:gd name="T4" fmla="*/ 128 w 255"/>
                  <a:gd name="T5" fmla="*/ 51 h 51"/>
                  <a:gd name="T6" fmla="*/ 61 w 255"/>
                  <a:gd name="T7" fmla="*/ 40 h 51"/>
                  <a:gd name="T8" fmla="*/ 0 w 255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51">
                    <a:moveTo>
                      <a:pt x="255" y="0"/>
                    </a:moveTo>
                    <a:lnTo>
                      <a:pt x="195" y="36"/>
                    </a:lnTo>
                    <a:lnTo>
                      <a:pt x="128" y="51"/>
                    </a:lnTo>
                    <a:lnTo>
                      <a:pt x="61" y="4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4" name="Line 441"/>
              <p:cNvSpPr>
                <a:spLocks noChangeShapeType="1"/>
              </p:cNvSpPr>
              <p:nvPr/>
            </p:nvSpPr>
            <p:spPr bwMode="auto">
              <a:xfrm>
                <a:off x="3869" y="2634"/>
                <a:ext cx="25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5" name="Freeform 442"/>
              <p:cNvSpPr>
                <a:spLocks/>
              </p:cNvSpPr>
              <p:nvPr/>
            </p:nvSpPr>
            <p:spPr bwMode="auto">
              <a:xfrm>
                <a:off x="4065" y="2734"/>
                <a:ext cx="118" cy="27"/>
              </a:xfrm>
              <a:custGeom>
                <a:avLst/>
                <a:gdLst>
                  <a:gd name="T0" fmla="*/ 0 w 237"/>
                  <a:gd name="T1" fmla="*/ 53 h 53"/>
                  <a:gd name="T2" fmla="*/ 57 w 237"/>
                  <a:gd name="T3" fmla="*/ 15 h 53"/>
                  <a:gd name="T4" fmla="*/ 117 w 237"/>
                  <a:gd name="T5" fmla="*/ 0 h 53"/>
                  <a:gd name="T6" fmla="*/ 148 w 237"/>
                  <a:gd name="T7" fmla="*/ 2 h 53"/>
                  <a:gd name="T8" fmla="*/ 178 w 237"/>
                  <a:gd name="T9" fmla="*/ 12 h 53"/>
                  <a:gd name="T10" fmla="*/ 237 w 237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7" h="53">
                    <a:moveTo>
                      <a:pt x="0" y="53"/>
                    </a:moveTo>
                    <a:lnTo>
                      <a:pt x="57" y="15"/>
                    </a:lnTo>
                    <a:lnTo>
                      <a:pt x="117" y="0"/>
                    </a:lnTo>
                    <a:lnTo>
                      <a:pt x="148" y="2"/>
                    </a:lnTo>
                    <a:lnTo>
                      <a:pt x="178" y="12"/>
                    </a:lnTo>
                    <a:lnTo>
                      <a:pt x="237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6" name="Freeform 443"/>
              <p:cNvSpPr>
                <a:spLocks/>
              </p:cNvSpPr>
              <p:nvPr/>
            </p:nvSpPr>
            <p:spPr bwMode="auto">
              <a:xfrm>
                <a:off x="4184" y="2759"/>
                <a:ext cx="56" cy="27"/>
              </a:xfrm>
              <a:custGeom>
                <a:avLst/>
                <a:gdLst>
                  <a:gd name="T0" fmla="*/ 0 w 111"/>
                  <a:gd name="T1" fmla="*/ 0 h 55"/>
                  <a:gd name="T2" fmla="*/ 7 w 111"/>
                  <a:gd name="T3" fmla="*/ 8 h 55"/>
                  <a:gd name="T4" fmla="*/ 16 w 111"/>
                  <a:gd name="T5" fmla="*/ 15 h 55"/>
                  <a:gd name="T6" fmla="*/ 25 w 111"/>
                  <a:gd name="T7" fmla="*/ 22 h 55"/>
                  <a:gd name="T8" fmla="*/ 35 w 111"/>
                  <a:gd name="T9" fmla="*/ 29 h 55"/>
                  <a:gd name="T10" fmla="*/ 44 w 111"/>
                  <a:gd name="T11" fmla="*/ 34 h 55"/>
                  <a:gd name="T12" fmla="*/ 53 w 111"/>
                  <a:gd name="T13" fmla="*/ 38 h 55"/>
                  <a:gd name="T14" fmla="*/ 64 w 111"/>
                  <a:gd name="T15" fmla="*/ 43 h 55"/>
                  <a:gd name="T16" fmla="*/ 73 w 111"/>
                  <a:gd name="T17" fmla="*/ 48 h 55"/>
                  <a:gd name="T18" fmla="*/ 82 w 111"/>
                  <a:gd name="T19" fmla="*/ 50 h 55"/>
                  <a:gd name="T20" fmla="*/ 92 w 111"/>
                  <a:gd name="T21" fmla="*/ 53 h 55"/>
                  <a:gd name="T22" fmla="*/ 102 w 111"/>
                  <a:gd name="T23" fmla="*/ 53 h 55"/>
                  <a:gd name="T24" fmla="*/ 111 w 111"/>
                  <a:gd name="T2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1" h="55">
                    <a:moveTo>
                      <a:pt x="0" y="0"/>
                    </a:moveTo>
                    <a:lnTo>
                      <a:pt x="7" y="8"/>
                    </a:lnTo>
                    <a:lnTo>
                      <a:pt x="16" y="15"/>
                    </a:lnTo>
                    <a:lnTo>
                      <a:pt x="25" y="22"/>
                    </a:lnTo>
                    <a:lnTo>
                      <a:pt x="35" y="29"/>
                    </a:lnTo>
                    <a:lnTo>
                      <a:pt x="44" y="34"/>
                    </a:lnTo>
                    <a:lnTo>
                      <a:pt x="53" y="38"/>
                    </a:lnTo>
                    <a:lnTo>
                      <a:pt x="64" y="43"/>
                    </a:lnTo>
                    <a:lnTo>
                      <a:pt x="73" y="48"/>
                    </a:lnTo>
                    <a:lnTo>
                      <a:pt x="82" y="50"/>
                    </a:lnTo>
                    <a:lnTo>
                      <a:pt x="92" y="53"/>
                    </a:lnTo>
                    <a:lnTo>
                      <a:pt x="102" y="53"/>
                    </a:lnTo>
                    <a:lnTo>
                      <a:pt x="111" y="5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7" name="Freeform 444"/>
              <p:cNvSpPr>
                <a:spLocks/>
              </p:cNvSpPr>
              <p:nvPr/>
            </p:nvSpPr>
            <p:spPr bwMode="auto">
              <a:xfrm>
                <a:off x="4065" y="2759"/>
                <a:ext cx="176" cy="1"/>
              </a:xfrm>
              <a:custGeom>
                <a:avLst/>
                <a:gdLst>
                  <a:gd name="T0" fmla="*/ 0 w 351"/>
                  <a:gd name="T1" fmla="*/ 351 w 351"/>
                  <a:gd name="T2" fmla="*/ 350 w 3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51">
                    <a:moveTo>
                      <a:pt x="0" y="0"/>
                    </a:moveTo>
                    <a:lnTo>
                      <a:pt x="351" y="0"/>
                    </a:lnTo>
                    <a:lnTo>
                      <a:pt x="35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8" name="Line 445"/>
              <p:cNvSpPr>
                <a:spLocks noChangeShapeType="1"/>
              </p:cNvSpPr>
              <p:nvPr/>
            </p:nvSpPr>
            <p:spPr bwMode="auto">
              <a:xfrm>
                <a:off x="4131" y="2481"/>
                <a:ext cx="11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9" name="Line 446"/>
              <p:cNvSpPr>
                <a:spLocks noChangeShapeType="1"/>
              </p:cNvSpPr>
              <p:nvPr/>
            </p:nvSpPr>
            <p:spPr bwMode="auto">
              <a:xfrm flipV="1">
                <a:off x="3825" y="2455"/>
                <a:ext cx="1" cy="6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0" name="Line 447"/>
              <p:cNvSpPr>
                <a:spLocks noChangeShapeType="1"/>
              </p:cNvSpPr>
              <p:nvPr/>
            </p:nvSpPr>
            <p:spPr bwMode="auto">
              <a:xfrm flipV="1">
                <a:off x="3863" y="2450"/>
                <a:ext cx="1" cy="17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1" name="Line 448"/>
              <p:cNvSpPr>
                <a:spLocks noChangeShapeType="1"/>
              </p:cNvSpPr>
              <p:nvPr/>
            </p:nvSpPr>
            <p:spPr bwMode="auto">
              <a:xfrm flipV="1">
                <a:off x="3903" y="2457"/>
                <a:ext cx="1" cy="1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2" name="Line 449"/>
              <p:cNvSpPr>
                <a:spLocks noChangeShapeType="1"/>
              </p:cNvSpPr>
              <p:nvPr/>
            </p:nvSpPr>
            <p:spPr bwMode="auto">
              <a:xfrm flipV="1">
                <a:off x="4122" y="2487"/>
                <a:ext cx="1" cy="14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3" name="Line 450"/>
              <p:cNvSpPr>
                <a:spLocks noChangeShapeType="1"/>
              </p:cNvSpPr>
              <p:nvPr/>
            </p:nvSpPr>
            <p:spPr bwMode="auto">
              <a:xfrm flipV="1">
                <a:off x="4061" y="2666"/>
                <a:ext cx="1" cy="8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4" name="Oval 451"/>
              <p:cNvSpPr>
                <a:spLocks noChangeArrowheads="1"/>
              </p:cNvSpPr>
              <p:nvPr/>
            </p:nvSpPr>
            <p:spPr bwMode="auto">
              <a:xfrm>
                <a:off x="4046" y="2747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5" name="Oval 452"/>
              <p:cNvSpPr>
                <a:spLocks noChangeArrowheads="1"/>
              </p:cNvSpPr>
              <p:nvPr/>
            </p:nvSpPr>
            <p:spPr bwMode="auto">
              <a:xfrm>
                <a:off x="3809" y="2517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6" name="Oval 453"/>
              <p:cNvSpPr>
                <a:spLocks noChangeArrowheads="1"/>
              </p:cNvSpPr>
              <p:nvPr/>
            </p:nvSpPr>
            <p:spPr bwMode="auto">
              <a:xfrm>
                <a:off x="4106" y="2466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7" name="Oval 454"/>
              <p:cNvSpPr>
                <a:spLocks noChangeArrowheads="1"/>
              </p:cNvSpPr>
              <p:nvPr/>
            </p:nvSpPr>
            <p:spPr bwMode="auto">
              <a:xfrm>
                <a:off x="3885" y="2571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8" name="Oval 455"/>
              <p:cNvSpPr>
                <a:spLocks noChangeArrowheads="1"/>
              </p:cNvSpPr>
              <p:nvPr/>
            </p:nvSpPr>
            <p:spPr bwMode="auto">
              <a:xfrm>
                <a:off x="3845" y="2625"/>
                <a:ext cx="27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9" name="Oval 456"/>
              <p:cNvSpPr>
                <a:spLocks noChangeArrowheads="1"/>
              </p:cNvSpPr>
              <p:nvPr/>
            </p:nvSpPr>
            <p:spPr bwMode="auto">
              <a:xfrm>
                <a:off x="3767" y="2457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" name="Rectangle 457"/>
            <p:cNvSpPr>
              <a:spLocks noChangeArrowheads="1"/>
            </p:cNvSpPr>
            <p:nvPr/>
          </p:nvSpPr>
          <p:spPr bwMode="auto">
            <a:xfrm>
              <a:off x="451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5" name="Group 458"/>
            <p:cNvGrpSpPr>
              <a:grpSpLocks/>
            </p:cNvGrpSpPr>
            <p:nvPr/>
          </p:nvGrpSpPr>
          <p:grpSpPr bwMode="auto">
            <a:xfrm>
              <a:off x="4578" y="3566"/>
              <a:ext cx="108" cy="116"/>
              <a:chOff x="902" y="803"/>
              <a:chExt cx="214" cy="280"/>
            </a:xfrm>
          </p:grpSpPr>
          <p:sp>
            <p:nvSpPr>
              <p:cNvPr id="346" name="Rectangle 459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7" name="Line 460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8" name="Line 461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9" name="Line 462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0" name="Line 463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1" name="Line 464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2" name="Line 465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3" name="Line 466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4" name="Line 467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5" name="Line 468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6" name="Line 469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7" name="Line 470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8" name="Line 471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9" name="Line 472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0" name="Line 473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1" name="Line 474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6" name="Rectangle 475"/>
            <p:cNvSpPr>
              <a:spLocks noChangeArrowheads="1"/>
            </p:cNvSpPr>
            <p:nvPr/>
          </p:nvSpPr>
          <p:spPr bwMode="auto">
            <a:xfrm>
              <a:off x="451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Rectangle 476"/>
            <p:cNvSpPr>
              <a:spLocks noChangeArrowheads="1"/>
            </p:cNvSpPr>
            <p:nvPr/>
          </p:nvSpPr>
          <p:spPr bwMode="auto">
            <a:xfrm>
              <a:off x="451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AutoShape 477"/>
            <p:cNvSpPr>
              <a:spLocks noChangeArrowheads="1"/>
            </p:cNvSpPr>
            <p:nvPr/>
          </p:nvSpPr>
          <p:spPr bwMode="auto">
            <a:xfrm>
              <a:off x="456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Rectangle 478"/>
            <p:cNvSpPr>
              <a:spLocks noChangeArrowheads="1"/>
            </p:cNvSpPr>
            <p:nvPr/>
          </p:nvSpPr>
          <p:spPr bwMode="auto">
            <a:xfrm>
              <a:off x="403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Where</a:t>
              </a:r>
            </a:p>
          </p:txBody>
        </p:sp>
        <p:sp>
          <p:nvSpPr>
            <p:cNvPr id="70" name="Rectangle 479"/>
            <p:cNvSpPr>
              <a:spLocks noChangeArrowheads="1"/>
            </p:cNvSpPr>
            <p:nvPr/>
          </p:nvSpPr>
          <p:spPr bwMode="auto">
            <a:xfrm>
              <a:off x="403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Where</a:t>
              </a:r>
            </a:p>
          </p:txBody>
        </p:sp>
        <p:grpSp>
          <p:nvGrpSpPr>
            <p:cNvPr id="71" name="Group 480"/>
            <p:cNvGrpSpPr>
              <a:grpSpLocks/>
            </p:cNvGrpSpPr>
            <p:nvPr/>
          </p:nvGrpSpPr>
          <p:grpSpPr bwMode="auto">
            <a:xfrm>
              <a:off x="4098" y="2606"/>
              <a:ext cx="108" cy="116"/>
              <a:chOff x="902" y="803"/>
              <a:chExt cx="214" cy="280"/>
            </a:xfrm>
          </p:grpSpPr>
          <p:sp>
            <p:nvSpPr>
              <p:cNvPr id="330" name="Rectangle 481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1" name="Line 482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2" name="Line 483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3" name="Line 484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4" name="Line 485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5" name="Line 486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6" name="Line 487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7" name="Line 488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8" name="Line 489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9" name="Line 490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0" name="Line 491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1" name="Line 492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2" name="Line 493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3" name="Line 494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4" name="Line 495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5" name="Line 496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" name="Rectangle 497"/>
            <p:cNvSpPr>
              <a:spLocks noChangeArrowheads="1"/>
            </p:cNvSpPr>
            <p:nvPr/>
          </p:nvSpPr>
          <p:spPr bwMode="auto">
            <a:xfrm>
              <a:off x="403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" name="Group 498"/>
            <p:cNvGrpSpPr>
              <a:grpSpLocks/>
            </p:cNvGrpSpPr>
            <p:nvPr/>
          </p:nvGrpSpPr>
          <p:grpSpPr bwMode="auto">
            <a:xfrm>
              <a:off x="4084" y="2846"/>
              <a:ext cx="135" cy="115"/>
              <a:chOff x="2329" y="1186"/>
              <a:chExt cx="381" cy="268"/>
            </a:xfrm>
          </p:grpSpPr>
          <p:sp>
            <p:nvSpPr>
              <p:cNvPr id="323" name="Oval 499"/>
              <p:cNvSpPr>
                <a:spLocks noChangeArrowheads="1"/>
              </p:cNvSpPr>
              <p:nvPr/>
            </p:nvSpPr>
            <p:spPr bwMode="auto">
              <a:xfrm>
                <a:off x="2329" y="1293"/>
                <a:ext cx="64" cy="66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4" name="Oval 500"/>
              <p:cNvSpPr>
                <a:spLocks noChangeArrowheads="1"/>
              </p:cNvSpPr>
              <p:nvPr/>
            </p:nvSpPr>
            <p:spPr bwMode="auto">
              <a:xfrm>
                <a:off x="2441" y="1201"/>
                <a:ext cx="63" cy="6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5" name="Oval 501"/>
              <p:cNvSpPr>
                <a:spLocks noChangeArrowheads="1"/>
              </p:cNvSpPr>
              <p:nvPr/>
            </p:nvSpPr>
            <p:spPr bwMode="auto">
              <a:xfrm>
                <a:off x="2646" y="1186"/>
                <a:ext cx="64" cy="66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6" name="Oval 502"/>
              <p:cNvSpPr>
                <a:spLocks noChangeArrowheads="1"/>
              </p:cNvSpPr>
              <p:nvPr/>
            </p:nvSpPr>
            <p:spPr bwMode="auto">
              <a:xfrm>
                <a:off x="2533" y="1387"/>
                <a:ext cx="64" cy="6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7" name="Line 503"/>
              <p:cNvSpPr>
                <a:spLocks noChangeShapeType="1"/>
              </p:cNvSpPr>
              <p:nvPr/>
            </p:nvSpPr>
            <p:spPr bwMode="auto">
              <a:xfrm flipH="1" flipV="1">
                <a:off x="2394" y="1340"/>
                <a:ext cx="139" cy="6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8" name="Line 504"/>
              <p:cNvSpPr>
                <a:spLocks noChangeShapeType="1"/>
              </p:cNvSpPr>
              <p:nvPr/>
            </p:nvSpPr>
            <p:spPr bwMode="auto">
              <a:xfrm flipV="1">
                <a:off x="2391" y="1257"/>
                <a:ext cx="53" cy="4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9" name="Line 505"/>
              <p:cNvSpPr>
                <a:spLocks noChangeShapeType="1"/>
              </p:cNvSpPr>
              <p:nvPr/>
            </p:nvSpPr>
            <p:spPr bwMode="auto">
              <a:xfrm flipV="1">
                <a:off x="2506" y="1218"/>
                <a:ext cx="139" cy="1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4" name="Rectangle 506"/>
            <p:cNvSpPr>
              <a:spLocks noChangeArrowheads="1"/>
            </p:cNvSpPr>
            <p:nvPr/>
          </p:nvSpPr>
          <p:spPr bwMode="auto">
            <a:xfrm>
              <a:off x="403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5" name="Group 507"/>
            <p:cNvGrpSpPr>
              <a:grpSpLocks/>
            </p:cNvGrpSpPr>
            <p:nvPr/>
          </p:nvGrpSpPr>
          <p:grpSpPr bwMode="auto">
            <a:xfrm>
              <a:off x="4077" y="3108"/>
              <a:ext cx="150" cy="71"/>
              <a:chOff x="2278" y="1841"/>
              <a:chExt cx="484" cy="270"/>
            </a:xfrm>
          </p:grpSpPr>
          <p:sp>
            <p:nvSpPr>
              <p:cNvPr id="316" name="Oval 508"/>
              <p:cNvSpPr>
                <a:spLocks noChangeArrowheads="1"/>
              </p:cNvSpPr>
              <p:nvPr/>
            </p:nvSpPr>
            <p:spPr bwMode="auto">
              <a:xfrm>
                <a:off x="2678" y="1841"/>
                <a:ext cx="79" cy="2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7" name="Freeform 509"/>
              <p:cNvSpPr>
                <a:spLocks/>
              </p:cNvSpPr>
              <p:nvPr/>
            </p:nvSpPr>
            <p:spPr bwMode="auto">
              <a:xfrm>
                <a:off x="2678" y="1854"/>
                <a:ext cx="84" cy="89"/>
              </a:xfrm>
              <a:custGeom>
                <a:avLst/>
                <a:gdLst>
                  <a:gd name="T0" fmla="*/ 0 w 168"/>
                  <a:gd name="T1" fmla="*/ 149 h 177"/>
                  <a:gd name="T2" fmla="*/ 6 w 168"/>
                  <a:gd name="T3" fmla="*/ 155 h 177"/>
                  <a:gd name="T4" fmla="*/ 10 w 168"/>
                  <a:gd name="T5" fmla="*/ 160 h 177"/>
                  <a:gd name="T6" fmla="*/ 20 w 168"/>
                  <a:gd name="T7" fmla="*/ 165 h 177"/>
                  <a:gd name="T8" fmla="*/ 31 w 168"/>
                  <a:gd name="T9" fmla="*/ 171 h 177"/>
                  <a:gd name="T10" fmla="*/ 44 w 168"/>
                  <a:gd name="T11" fmla="*/ 173 h 177"/>
                  <a:gd name="T12" fmla="*/ 60 w 168"/>
                  <a:gd name="T13" fmla="*/ 176 h 177"/>
                  <a:gd name="T14" fmla="*/ 73 w 168"/>
                  <a:gd name="T15" fmla="*/ 176 h 177"/>
                  <a:gd name="T16" fmla="*/ 91 w 168"/>
                  <a:gd name="T17" fmla="*/ 177 h 177"/>
                  <a:gd name="T18" fmla="*/ 105 w 168"/>
                  <a:gd name="T19" fmla="*/ 176 h 177"/>
                  <a:gd name="T20" fmla="*/ 120 w 168"/>
                  <a:gd name="T21" fmla="*/ 174 h 177"/>
                  <a:gd name="T22" fmla="*/ 132 w 168"/>
                  <a:gd name="T23" fmla="*/ 171 h 177"/>
                  <a:gd name="T24" fmla="*/ 145 w 168"/>
                  <a:gd name="T25" fmla="*/ 168 h 177"/>
                  <a:gd name="T26" fmla="*/ 153 w 168"/>
                  <a:gd name="T27" fmla="*/ 160 h 177"/>
                  <a:gd name="T28" fmla="*/ 163 w 168"/>
                  <a:gd name="T29" fmla="*/ 155 h 177"/>
                  <a:gd name="T30" fmla="*/ 166 w 168"/>
                  <a:gd name="T31" fmla="*/ 149 h 177"/>
                  <a:gd name="T32" fmla="*/ 168 w 168"/>
                  <a:gd name="T33" fmla="*/ 0 h 177"/>
                  <a:gd name="T34" fmla="*/ 166 w 168"/>
                  <a:gd name="T35" fmla="*/ 9 h 177"/>
                  <a:gd name="T36" fmla="*/ 163 w 168"/>
                  <a:gd name="T37" fmla="*/ 13 h 177"/>
                  <a:gd name="T38" fmla="*/ 153 w 168"/>
                  <a:gd name="T39" fmla="*/ 18 h 177"/>
                  <a:gd name="T40" fmla="*/ 145 w 168"/>
                  <a:gd name="T41" fmla="*/ 24 h 177"/>
                  <a:gd name="T42" fmla="*/ 132 w 168"/>
                  <a:gd name="T43" fmla="*/ 28 h 177"/>
                  <a:gd name="T44" fmla="*/ 120 w 168"/>
                  <a:gd name="T45" fmla="*/ 32 h 177"/>
                  <a:gd name="T46" fmla="*/ 105 w 168"/>
                  <a:gd name="T47" fmla="*/ 32 h 177"/>
                  <a:gd name="T48" fmla="*/ 91 w 168"/>
                  <a:gd name="T49" fmla="*/ 36 h 177"/>
                  <a:gd name="T50" fmla="*/ 73 w 168"/>
                  <a:gd name="T51" fmla="*/ 36 h 177"/>
                  <a:gd name="T52" fmla="*/ 60 w 168"/>
                  <a:gd name="T53" fmla="*/ 32 h 177"/>
                  <a:gd name="T54" fmla="*/ 44 w 168"/>
                  <a:gd name="T55" fmla="*/ 30 h 177"/>
                  <a:gd name="T56" fmla="*/ 31 w 168"/>
                  <a:gd name="T57" fmla="*/ 27 h 177"/>
                  <a:gd name="T58" fmla="*/ 22 w 168"/>
                  <a:gd name="T59" fmla="*/ 24 h 177"/>
                  <a:gd name="T60" fmla="*/ 11 w 168"/>
                  <a:gd name="T61" fmla="*/ 18 h 177"/>
                  <a:gd name="T62" fmla="*/ 9 w 168"/>
                  <a:gd name="T63" fmla="*/ 14 h 177"/>
                  <a:gd name="T64" fmla="*/ 2 w 168"/>
                  <a:gd name="T65" fmla="*/ 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8" h="177">
                    <a:moveTo>
                      <a:pt x="0" y="0"/>
                    </a:moveTo>
                    <a:lnTo>
                      <a:pt x="0" y="149"/>
                    </a:lnTo>
                    <a:lnTo>
                      <a:pt x="2" y="151"/>
                    </a:lnTo>
                    <a:lnTo>
                      <a:pt x="6" y="155"/>
                    </a:lnTo>
                    <a:lnTo>
                      <a:pt x="9" y="156"/>
                    </a:lnTo>
                    <a:lnTo>
                      <a:pt x="10" y="160"/>
                    </a:lnTo>
                    <a:lnTo>
                      <a:pt x="15" y="163"/>
                    </a:lnTo>
                    <a:lnTo>
                      <a:pt x="20" y="165"/>
                    </a:lnTo>
                    <a:lnTo>
                      <a:pt x="26" y="168"/>
                    </a:lnTo>
                    <a:lnTo>
                      <a:pt x="31" y="171"/>
                    </a:lnTo>
                    <a:lnTo>
                      <a:pt x="36" y="172"/>
                    </a:lnTo>
                    <a:lnTo>
                      <a:pt x="44" y="173"/>
                    </a:lnTo>
                    <a:lnTo>
                      <a:pt x="52" y="174"/>
                    </a:lnTo>
                    <a:lnTo>
                      <a:pt x="60" y="176"/>
                    </a:lnTo>
                    <a:lnTo>
                      <a:pt x="65" y="176"/>
                    </a:lnTo>
                    <a:lnTo>
                      <a:pt x="73" y="176"/>
                    </a:lnTo>
                    <a:lnTo>
                      <a:pt x="79" y="177"/>
                    </a:lnTo>
                    <a:lnTo>
                      <a:pt x="91" y="177"/>
                    </a:lnTo>
                    <a:lnTo>
                      <a:pt x="97" y="176"/>
                    </a:lnTo>
                    <a:lnTo>
                      <a:pt x="105" y="176"/>
                    </a:lnTo>
                    <a:lnTo>
                      <a:pt x="112" y="174"/>
                    </a:lnTo>
                    <a:lnTo>
                      <a:pt x="120" y="174"/>
                    </a:lnTo>
                    <a:lnTo>
                      <a:pt x="125" y="172"/>
                    </a:lnTo>
                    <a:lnTo>
                      <a:pt x="132" y="171"/>
                    </a:lnTo>
                    <a:lnTo>
                      <a:pt x="137" y="171"/>
                    </a:lnTo>
                    <a:lnTo>
                      <a:pt x="145" y="168"/>
                    </a:lnTo>
                    <a:lnTo>
                      <a:pt x="150" y="164"/>
                    </a:lnTo>
                    <a:lnTo>
                      <a:pt x="153" y="160"/>
                    </a:lnTo>
                    <a:lnTo>
                      <a:pt x="156" y="158"/>
                    </a:lnTo>
                    <a:lnTo>
                      <a:pt x="163" y="155"/>
                    </a:lnTo>
                    <a:lnTo>
                      <a:pt x="164" y="151"/>
                    </a:lnTo>
                    <a:lnTo>
                      <a:pt x="166" y="149"/>
                    </a:lnTo>
                    <a:lnTo>
                      <a:pt x="168" y="149"/>
                    </a:lnTo>
                    <a:lnTo>
                      <a:pt x="168" y="0"/>
                    </a:lnTo>
                    <a:lnTo>
                      <a:pt x="166" y="4"/>
                    </a:lnTo>
                    <a:lnTo>
                      <a:pt x="166" y="9"/>
                    </a:lnTo>
                    <a:lnTo>
                      <a:pt x="164" y="10"/>
                    </a:lnTo>
                    <a:lnTo>
                      <a:pt x="163" y="13"/>
                    </a:lnTo>
                    <a:lnTo>
                      <a:pt x="156" y="17"/>
                    </a:lnTo>
                    <a:lnTo>
                      <a:pt x="153" y="18"/>
                    </a:lnTo>
                    <a:lnTo>
                      <a:pt x="149" y="22"/>
                    </a:lnTo>
                    <a:lnTo>
                      <a:pt x="145" y="24"/>
                    </a:lnTo>
                    <a:lnTo>
                      <a:pt x="137" y="27"/>
                    </a:lnTo>
                    <a:lnTo>
                      <a:pt x="132" y="28"/>
                    </a:lnTo>
                    <a:lnTo>
                      <a:pt x="125" y="28"/>
                    </a:lnTo>
                    <a:lnTo>
                      <a:pt x="120" y="32"/>
                    </a:lnTo>
                    <a:lnTo>
                      <a:pt x="112" y="32"/>
                    </a:lnTo>
                    <a:lnTo>
                      <a:pt x="105" y="32"/>
                    </a:lnTo>
                    <a:lnTo>
                      <a:pt x="97" y="36"/>
                    </a:lnTo>
                    <a:lnTo>
                      <a:pt x="91" y="36"/>
                    </a:lnTo>
                    <a:lnTo>
                      <a:pt x="79" y="36"/>
                    </a:lnTo>
                    <a:lnTo>
                      <a:pt x="73" y="36"/>
                    </a:lnTo>
                    <a:lnTo>
                      <a:pt x="65" y="36"/>
                    </a:lnTo>
                    <a:lnTo>
                      <a:pt x="60" y="32"/>
                    </a:lnTo>
                    <a:lnTo>
                      <a:pt x="52" y="32"/>
                    </a:lnTo>
                    <a:lnTo>
                      <a:pt x="44" y="30"/>
                    </a:lnTo>
                    <a:lnTo>
                      <a:pt x="36" y="28"/>
                    </a:lnTo>
                    <a:lnTo>
                      <a:pt x="31" y="27"/>
                    </a:lnTo>
                    <a:lnTo>
                      <a:pt x="26" y="26"/>
                    </a:lnTo>
                    <a:lnTo>
                      <a:pt x="22" y="24"/>
                    </a:lnTo>
                    <a:lnTo>
                      <a:pt x="16" y="22"/>
                    </a:lnTo>
                    <a:lnTo>
                      <a:pt x="11" y="18"/>
                    </a:lnTo>
                    <a:lnTo>
                      <a:pt x="10" y="17"/>
                    </a:lnTo>
                    <a:lnTo>
                      <a:pt x="9" y="14"/>
                    </a:lnTo>
                    <a:lnTo>
                      <a:pt x="6" y="12"/>
                    </a:lnTo>
                    <a:lnTo>
                      <a:pt x="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8" name="Oval 510"/>
              <p:cNvSpPr>
                <a:spLocks noChangeArrowheads="1"/>
              </p:cNvSpPr>
              <p:nvPr/>
            </p:nvSpPr>
            <p:spPr bwMode="auto">
              <a:xfrm>
                <a:off x="2358" y="1934"/>
                <a:ext cx="78" cy="2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9" name="Freeform 511"/>
              <p:cNvSpPr>
                <a:spLocks/>
              </p:cNvSpPr>
              <p:nvPr/>
            </p:nvSpPr>
            <p:spPr bwMode="auto">
              <a:xfrm>
                <a:off x="2357" y="1947"/>
                <a:ext cx="85" cy="88"/>
              </a:xfrm>
              <a:custGeom>
                <a:avLst/>
                <a:gdLst>
                  <a:gd name="T0" fmla="*/ 0 w 170"/>
                  <a:gd name="T1" fmla="*/ 151 h 177"/>
                  <a:gd name="T2" fmla="*/ 3 w 170"/>
                  <a:gd name="T3" fmla="*/ 157 h 177"/>
                  <a:gd name="T4" fmla="*/ 12 w 170"/>
                  <a:gd name="T5" fmla="*/ 163 h 177"/>
                  <a:gd name="T6" fmla="*/ 21 w 170"/>
                  <a:gd name="T7" fmla="*/ 167 h 177"/>
                  <a:gd name="T8" fmla="*/ 34 w 170"/>
                  <a:gd name="T9" fmla="*/ 170 h 177"/>
                  <a:gd name="T10" fmla="*/ 45 w 170"/>
                  <a:gd name="T11" fmla="*/ 174 h 177"/>
                  <a:gd name="T12" fmla="*/ 60 w 170"/>
                  <a:gd name="T13" fmla="*/ 176 h 177"/>
                  <a:gd name="T14" fmla="*/ 74 w 170"/>
                  <a:gd name="T15" fmla="*/ 177 h 177"/>
                  <a:gd name="T16" fmla="*/ 89 w 170"/>
                  <a:gd name="T17" fmla="*/ 177 h 177"/>
                  <a:gd name="T18" fmla="*/ 106 w 170"/>
                  <a:gd name="T19" fmla="*/ 176 h 177"/>
                  <a:gd name="T20" fmla="*/ 121 w 170"/>
                  <a:gd name="T21" fmla="*/ 176 h 177"/>
                  <a:gd name="T22" fmla="*/ 132 w 170"/>
                  <a:gd name="T23" fmla="*/ 172 h 177"/>
                  <a:gd name="T24" fmla="*/ 143 w 170"/>
                  <a:gd name="T25" fmla="*/ 168 h 177"/>
                  <a:gd name="T26" fmla="*/ 156 w 170"/>
                  <a:gd name="T27" fmla="*/ 164 h 177"/>
                  <a:gd name="T28" fmla="*/ 162 w 170"/>
                  <a:gd name="T29" fmla="*/ 157 h 177"/>
                  <a:gd name="T30" fmla="*/ 167 w 170"/>
                  <a:gd name="T31" fmla="*/ 151 h 177"/>
                  <a:gd name="T32" fmla="*/ 170 w 170"/>
                  <a:gd name="T33" fmla="*/ 1 h 177"/>
                  <a:gd name="T34" fmla="*/ 167 w 170"/>
                  <a:gd name="T35" fmla="*/ 8 h 177"/>
                  <a:gd name="T36" fmla="*/ 162 w 170"/>
                  <a:gd name="T37" fmla="*/ 14 h 177"/>
                  <a:gd name="T38" fmla="*/ 156 w 170"/>
                  <a:gd name="T39" fmla="*/ 19 h 177"/>
                  <a:gd name="T40" fmla="*/ 143 w 170"/>
                  <a:gd name="T41" fmla="*/ 23 h 177"/>
                  <a:gd name="T42" fmla="*/ 132 w 170"/>
                  <a:gd name="T43" fmla="*/ 29 h 177"/>
                  <a:gd name="T44" fmla="*/ 121 w 170"/>
                  <a:gd name="T45" fmla="*/ 33 h 177"/>
                  <a:gd name="T46" fmla="*/ 106 w 170"/>
                  <a:gd name="T47" fmla="*/ 35 h 177"/>
                  <a:gd name="T48" fmla="*/ 89 w 170"/>
                  <a:gd name="T49" fmla="*/ 35 h 177"/>
                  <a:gd name="T50" fmla="*/ 74 w 170"/>
                  <a:gd name="T51" fmla="*/ 35 h 177"/>
                  <a:gd name="T52" fmla="*/ 60 w 170"/>
                  <a:gd name="T53" fmla="*/ 35 h 177"/>
                  <a:gd name="T54" fmla="*/ 45 w 170"/>
                  <a:gd name="T55" fmla="*/ 33 h 177"/>
                  <a:gd name="T56" fmla="*/ 34 w 170"/>
                  <a:gd name="T57" fmla="*/ 27 h 177"/>
                  <a:gd name="T58" fmla="*/ 22 w 170"/>
                  <a:gd name="T59" fmla="*/ 23 h 177"/>
                  <a:gd name="T60" fmla="*/ 12 w 170"/>
                  <a:gd name="T61" fmla="*/ 19 h 177"/>
                  <a:gd name="T62" fmla="*/ 7 w 170"/>
                  <a:gd name="T63" fmla="*/ 15 h 177"/>
                  <a:gd name="T64" fmla="*/ 2 w 170"/>
                  <a:gd name="T65" fmla="*/ 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177">
                    <a:moveTo>
                      <a:pt x="0" y="0"/>
                    </a:moveTo>
                    <a:lnTo>
                      <a:pt x="0" y="151"/>
                    </a:lnTo>
                    <a:lnTo>
                      <a:pt x="2" y="154"/>
                    </a:lnTo>
                    <a:lnTo>
                      <a:pt x="3" y="157"/>
                    </a:lnTo>
                    <a:lnTo>
                      <a:pt x="7" y="160"/>
                    </a:lnTo>
                    <a:lnTo>
                      <a:pt x="12" y="163"/>
                    </a:lnTo>
                    <a:lnTo>
                      <a:pt x="17" y="164"/>
                    </a:lnTo>
                    <a:lnTo>
                      <a:pt x="21" y="167"/>
                    </a:lnTo>
                    <a:lnTo>
                      <a:pt x="29" y="168"/>
                    </a:lnTo>
                    <a:lnTo>
                      <a:pt x="34" y="170"/>
                    </a:lnTo>
                    <a:lnTo>
                      <a:pt x="37" y="173"/>
                    </a:lnTo>
                    <a:lnTo>
                      <a:pt x="45" y="174"/>
                    </a:lnTo>
                    <a:lnTo>
                      <a:pt x="51" y="176"/>
                    </a:lnTo>
                    <a:lnTo>
                      <a:pt x="60" y="176"/>
                    </a:lnTo>
                    <a:lnTo>
                      <a:pt x="69" y="177"/>
                    </a:lnTo>
                    <a:lnTo>
                      <a:pt x="74" y="177"/>
                    </a:lnTo>
                    <a:lnTo>
                      <a:pt x="82" y="177"/>
                    </a:lnTo>
                    <a:lnTo>
                      <a:pt x="89" y="177"/>
                    </a:lnTo>
                    <a:lnTo>
                      <a:pt x="97" y="177"/>
                    </a:lnTo>
                    <a:lnTo>
                      <a:pt x="106" y="176"/>
                    </a:lnTo>
                    <a:lnTo>
                      <a:pt x="113" y="176"/>
                    </a:lnTo>
                    <a:lnTo>
                      <a:pt x="121" y="176"/>
                    </a:lnTo>
                    <a:lnTo>
                      <a:pt x="127" y="173"/>
                    </a:lnTo>
                    <a:lnTo>
                      <a:pt x="132" y="172"/>
                    </a:lnTo>
                    <a:lnTo>
                      <a:pt x="138" y="170"/>
                    </a:lnTo>
                    <a:lnTo>
                      <a:pt x="143" y="168"/>
                    </a:lnTo>
                    <a:lnTo>
                      <a:pt x="151" y="165"/>
                    </a:lnTo>
                    <a:lnTo>
                      <a:pt x="156" y="164"/>
                    </a:lnTo>
                    <a:lnTo>
                      <a:pt x="159" y="161"/>
                    </a:lnTo>
                    <a:lnTo>
                      <a:pt x="162" y="157"/>
                    </a:lnTo>
                    <a:lnTo>
                      <a:pt x="166" y="155"/>
                    </a:lnTo>
                    <a:lnTo>
                      <a:pt x="167" y="151"/>
                    </a:lnTo>
                    <a:lnTo>
                      <a:pt x="170" y="151"/>
                    </a:lnTo>
                    <a:lnTo>
                      <a:pt x="170" y="1"/>
                    </a:lnTo>
                    <a:lnTo>
                      <a:pt x="169" y="4"/>
                    </a:lnTo>
                    <a:lnTo>
                      <a:pt x="167" y="8"/>
                    </a:lnTo>
                    <a:lnTo>
                      <a:pt x="165" y="11"/>
                    </a:lnTo>
                    <a:lnTo>
                      <a:pt x="162" y="14"/>
                    </a:lnTo>
                    <a:lnTo>
                      <a:pt x="159" y="18"/>
                    </a:lnTo>
                    <a:lnTo>
                      <a:pt x="156" y="19"/>
                    </a:lnTo>
                    <a:lnTo>
                      <a:pt x="151" y="20"/>
                    </a:lnTo>
                    <a:lnTo>
                      <a:pt x="143" y="23"/>
                    </a:lnTo>
                    <a:lnTo>
                      <a:pt x="138" y="27"/>
                    </a:lnTo>
                    <a:lnTo>
                      <a:pt x="132" y="29"/>
                    </a:lnTo>
                    <a:lnTo>
                      <a:pt x="127" y="31"/>
                    </a:lnTo>
                    <a:lnTo>
                      <a:pt x="121" y="33"/>
                    </a:lnTo>
                    <a:lnTo>
                      <a:pt x="113" y="33"/>
                    </a:lnTo>
                    <a:lnTo>
                      <a:pt x="106" y="35"/>
                    </a:lnTo>
                    <a:lnTo>
                      <a:pt x="98" y="35"/>
                    </a:lnTo>
                    <a:lnTo>
                      <a:pt x="89" y="35"/>
                    </a:lnTo>
                    <a:lnTo>
                      <a:pt x="83" y="35"/>
                    </a:lnTo>
                    <a:lnTo>
                      <a:pt x="74" y="35"/>
                    </a:lnTo>
                    <a:lnTo>
                      <a:pt x="69" y="35"/>
                    </a:lnTo>
                    <a:lnTo>
                      <a:pt x="60" y="35"/>
                    </a:lnTo>
                    <a:lnTo>
                      <a:pt x="51" y="33"/>
                    </a:lnTo>
                    <a:lnTo>
                      <a:pt x="45" y="33"/>
                    </a:lnTo>
                    <a:lnTo>
                      <a:pt x="40" y="31"/>
                    </a:lnTo>
                    <a:lnTo>
                      <a:pt x="34" y="27"/>
                    </a:lnTo>
                    <a:lnTo>
                      <a:pt x="29" y="26"/>
                    </a:lnTo>
                    <a:lnTo>
                      <a:pt x="22" y="23"/>
                    </a:lnTo>
                    <a:lnTo>
                      <a:pt x="17" y="20"/>
                    </a:lnTo>
                    <a:lnTo>
                      <a:pt x="12" y="19"/>
                    </a:lnTo>
                    <a:lnTo>
                      <a:pt x="10" y="18"/>
                    </a:lnTo>
                    <a:lnTo>
                      <a:pt x="7" y="15"/>
                    </a:lnTo>
                    <a:lnTo>
                      <a:pt x="3" y="13"/>
                    </a:lnTo>
                    <a:lnTo>
                      <a:pt x="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0" name="Freeform 512"/>
              <p:cNvSpPr>
                <a:spLocks/>
              </p:cNvSpPr>
              <p:nvPr/>
            </p:nvSpPr>
            <p:spPr bwMode="auto">
              <a:xfrm>
                <a:off x="2598" y="1902"/>
                <a:ext cx="130" cy="116"/>
              </a:xfrm>
              <a:custGeom>
                <a:avLst/>
                <a:gdLst>
                  <a:gd name="T0" fmla="*/ 161 w 260"/>
                  <a:gd name="T1" fmla="*/ 0 h 231"/>
                  <a:gd name="T2" fmla="*/ 0 w 260"/>
                  <a:gd name="T3" fmla="*/ 0 h 231"/>
                  <a:gd name="T4" fmla="*/ 0 w 260"/>
                  <a:gd name="T5" fmla="*/ 231 h 231"/>
                  <a:gd name="T6" fmla="*/ 260 w 260"/>
                  <a:gd name="T7" fmla="*/ 231 h 231"/>
                  <a:gd name="T8" fmla="*/ 260 w 260"/>
                  <a:gd name="T9" fmla="*/ 8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31">
                    <a:moveTo>
                      <a:pt x="161" y="0"/>
                    </a:moveTo>
                    <a:lnTo>
                      <a:pt x="0" y="0"/>
                    </a:lnTo>
                    <a:lnTo>
                      <a:pt x="0" y="231"/>
                    </a:lnTo>
                    <a:lnTo>
                      <a:pt x="260" y="231"/>
                    </a:lnTo>
                    <a:lnTo>
                      <a:pt x="260" y="8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1" name="Freeform 513"/>
              <p:cNvSpPr>
                <a:spLocks/>
              </p:cNvSpPr>
              <p:nvPr/>
            </p:nvSpPr>
            <p:spPr bwMode="auto">
              <a:xfrm>
                <a:off x="2278" y="1995"/>
                <a:ext cx="130" cy="116"/>
              </a:xfrm>
              <a:custGeom>
                <a:avLst/>
                <a:gdLst>
                  <a:gd name="T0" fmla="*/ 160 w 261"/>
                  <a:gd name="T1" fmla="*/ 0 h 233"/>
                  <a:gd name="T2" fmla="*/ 0 w 261"/>
                  <a:gd name="T3" fmla="*/ 0 h 233"/>
                  <a:gd name="T4" fmla="*/ 0 w 261"/>
                  <a:gd name="T5" fmla="*/ 233 h 233"/>
                  <a:gd name="T6" fmla="*/ 261 w 261"/>
                  <a:gd name="T7" fmla="*/ 233 h 233"/>
                  <a:gd name="T8" fmla="*/ 261 w 261"/>
                  <a:gd name="T9" fmla="*/ 82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233">
                    <a:moveTo>
                      <a:pt x="160" y="0"/>
                    </a:moveTo>
                    <a:lnTo>
                      <a:pt x="0" y="0"/>
                    </a:lnTo>
                    <a:lnTo>
                      <a:pt x="0" y="233"/>
                    </a:lnTo>
                    <a:lnTo>
                      <a:pt x="261" y="233"/>
                    </a:lnTo>
                    <a:lnTo>
                      <a:pt x="261" y="8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2" name="Freeform 514"/>
              <p:cNvSpPr>
                <a:spLocks/>
              </p:cNvSpPr>
              <p:nvPr/>
            </p:nvSpPr>
            <p:spPr bwMode="auto">
              <a:xfrm>
                <a:off x="2441" y="1948"/>
                <a:ext cx="157" cy="47"/>
              </a:xfrm>
              <a:custGeom>
                <a:avLst/>
                <a:gdLst>
                  <a:gd name="T0" fmla="*/ 0 w 313"/>
                  <a:gd name="T1" fmla="*/ 94 h 94"/>
                  <a:gd name="T2" fmla="*/ 199 w 313"/>
                  <a:gd name="T3" fmla="*/ 94 h 94"/>
                  <a:gd name="T4" fmla="*/ 115 w 313"/>
                  <a:gd name="T5" fmla="*/ 0 h 94"/>
                  <a:gd name="T6" fmla="*/ 313 w 313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3" h="94">
                    <a:moveTo>
                      <a:pt x="0" y="94"/>
                    </a:moveTo>
                    <a:lnTo>
                      <a:pt x="199" y="94"/>
                    </a:lnTo>
                    <a:lnTo>
                      <a:pt x="115" y="0"/>
                    </a:lnTo>
                    <a:lnTo>
                      <a:pt x="31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6" name="Line 515"/>
            <p:cNvSpPr>
              <a:spLocks noChangeShapeType="1"/>
            </p:cNvSpPr>
            <p:nvPr/>
          </p:nvSpPr>
          <p:spPr bwMode="auto">
            <a:xfrm>
              <a:off x="4197" y="3298"/>
              <a:ext cx="2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Rectangle 516"/>
            <p:cNvSpPr>
              <a:spLocks noChangeArrowheads="1"/>
            </p:cNvSpPr>
            <p:nvPr/>
          </p:nvSpPr>
          <p:spPr bwMode="auto">
            <a:xfrm>
              <a:off x="403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8" name="Group 517"/>
            <p:cNvGrpSpPr>
              <a:grpSpLocks/>
            </p:cNvGrpSpPr>
            <p:nvPr/>
          </p:nvGrpSpPr>
          <p:grpSpPr bwMode="auto">
            <a:xfrm>
              <a:off x="4057" y="3330"/>
              <a:ext cx="189" cy="107"/>
              <a:chOff x="2261" y="2431"/>
              <a:chExt cx="539" cy="298"/>
            </a:xfrm>
          </p:grpSpPr>
          <p:sp>
            <p:nvSpPr>
              <p:cNvPr id="241" name="Freeform 518"/>
              <p:cNvSpPr>
                <a:spLocks/>
              </p:cNvSpPr>
              <p:nvPr/>
            </p:nvSpPr>
            <p:spPr bwMode="auto">
              <a:xfrm>
                <a:off x="2261" y="2641"/>
                <a:ext cx="183" cy="23"/>
              </a:xfrm>
              <a:custGeom>
                <a:avLst/>
                <a:gdLst>
                  <a:gd name="T0" fmla="*/ 48 w 366"/>
                  <a:gd name="T1" fmla="*/ 0 h 47"/>
                  <a:gd name="T2" fmla="*/ 0 w 366"/>
                  <a:gd name="T3" fmla="*/ 47 h 47"/>
                  <a:gd name="T4" fmla="*/ 366 w 366"/>
                  <a:gd name="T5" fmla="*/ 47 h 47"/>
                  <a:gd name="T6" fmla="*/ 318 w 366"/>
                  <a:gd name="T7" fmla="*/ 0 h 47"/>
                  <a:gd name="T8" fmla="*/ 48 w 366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6" h="47">
                    <a:moveTo>
                      <a:pt x="48" y="0"/>
                    </a:moveTo>
                    <a:lnTo>
                      <a:pt x="0" y="47"/>
                    </a:lnTo>
                    <a:lnTo>
                      <a:pt x="366" y="47"/>
                    </a:lnTo>
                    <a:lnTo>
                      <a:pt x="31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98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2" name="Rectangle 519"/>
              <p:cNvSpPr>
                <a:spLocks noChangeArrowheads="1"/>
              </p:cNvSpPr>
              <p:nvPr/>
            </p:nvSpPr>
            <p:spPr bwMode="auto">
              <a:xfrm>
                <a:off x="2265" y="2667"/>
                <a:ext cx="176" cy="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3" name="Rectangle 520"/>
              <p:cNvSpPr>
                <a:spLocks noChangeArrowheads="1"/>
              </p:cNvSpPr>
              <p:nvPr/>
            </p:nvSpPr>
            <p:spPr bwMode="auto">
              <a:xfrm>
                <a:off x="2285" y="2676"/>
                <a:ext cx="131" cy="5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4" name="Rectangle 521"/>
              <p:cNvSpPr>
                <a:spLocks noChangeArrowheads="1"/>
              </p:cNvSpPr>
              <p:nvPr/>
            </p:nvSpPr>
            <p:spPr bwMode="auto">
              <a:xfrm>
                <a:off x="2285" y="2510"/>
                <a:ext cx="131" cy="129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5" name="Line 522"/>
              <p:cNvSpPr>
                <a:spLocks noChangeShapeType="1"/>
              </p:cNvSpPr>
              <p:nvPr/>
            </p:nvSpPr>
            <p:spPr bwMode="auto">
              <a:xfrm>
                <a:off x="2353" y="2506"/>
                <a:ext cx="1" cy="15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6" name="Line 523"/>
              <p:cNvSpPr>
                <a:spLocks noChangeShapeType="1"/>
              </p:cNvSpPr>
              <p:nvPr/>
            </p:nvSpPr>
            <p:spPr bwMode="auto">
              <a:xfrm>
                <a:off x="2353" y="2596"/>
                <a:ext cx="6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7" name="Line 524"/>
              <p:cNvSpPr>
                <a:spLocks noChangeShapeType="1"/>
              </p:cNvSpPr>
              <p:nvPr/>
            </p:nvSpPr>
            <p:spPr bwMode="auto">
              <a:xfrm flipV="1">
                <a:off x="2384" y="2506"/>
                <a:ext cx="1" cy="9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8" name="Rectangle 525"/>
              <p:cNvSpPr>
                <a:spLocks noChangeArrowheads="1"/>
              </p:cNvSpPr>
              <p:nvPr/>
            </p:nvSpPr>
            <p:spPr bwMode="auto">
              <a:xfrm>
                <a:off x="2288" y="2500"/>
                <a:ext cx="62" cy="3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9" name="Freeform 526"/>
              <p:cNvSpPr>
                <a:spLocks/>
              </p:cNvSpPr>
              <p:nvPr/>
            </p:nvSpPr>
            <p:spPr bwMode="auto">
              <a:xfrm>
                <a:off x="2297" y="2555"/>
                <a:ext cx="41" cy="1"/>
              </a:xfrm>
              <a:custGeom>
                <a:avLst/>
                <a:gdLst>
                  <a:gd name="T0" fmla="*/ 0 w 84"/>
                  <a:gd name="T1" fmla="*/ 2 h 2"/>
                  <a:gd name="T2" fmla="*/ 41 w 84"/>
                  <a:gd name="T3" fmla="*/ 0 h 2"/>
                  <a:gd name="T4" fmla="*/ 60 w 84"/>
                  <a:gd name="T5" fmla="*/ 0 h 2"/>
                  <a:gd name="T6" fmla="*/ 84 w 8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2">
                    <a:moveTo>
                      <a:pt x="0" y="2"/>
                    </a:moveTo>
                    <a:lnTo>
                      <a:pt x="41" y="0"/>
                    </a:lnTo>
                    <a:lnTo>
                      <a:pt x="60" y="0"/>
                    </a:lnTo>
                    <a:lnTo>
                      <a:pt x="84" y="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0" name="Freeform 527"/>
              <p:cNvSpPr>
                <a:spLocks/>
              </p:cNvSpPr>
              <p:nvPr/>
            </p:nvSpPr>
            <p:spPr bwMode="auto">
              <a:xfrm>
                <a:off x="2297" y="2584"/>
                <a:ext cx="41" cy="1"/>
              </a:xfrm>
              <a:custGeom>
                <a:avLst/>
                <a:gdLst>
                  <a:gd name="T0" fmla="*/ 84 w 84"/>
                  <a:gd name="T1" fmla="*/ 0 h 2"/>
                  <a:gd name="T2" fmla="*/ 43 w 84"/>
                  <a:gd name="T3" fmla="*/ 2 h 2"/>
                  <a:gd name="T4" fmla="*/ 24 w 84"/>
                  <a:gd name="T5" fmla="*/ 2 h 2"/>
                  <a:gd name="T6" fmla="*/ 0 w 8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2">
                    <a:moveTo>
                      <a:pt x="84" y="0"/>
                    </a:moveTo>
                    <a:lnTo>
                      <a:pt x="43" y="2"/>
                    </a:lnTo>
                    <a:lnTo>
                      <a:pt x="24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1" name="Freeform 528"/>
              <p:cNvSpPr>
                <a:spLocks/>
              </p:cNvSpPr>
              <p:nvPr/>
            </p:nvSpPr>
            <p:spPr bwMode="auto">
              <a:xfrm>
                <a:off x="2294" y="2558"/>
                <a:ext cx="1" cy="24"/>
              </a:xfrm>
              <a:custGeom>
                <a:avLst/>
                <a:gdLst>
                  <a:gd name="T0" fmla="*/ 48 h 48"/>
                  <a:gd name="T1" fmla="*/ 25 h 48"/>
                  <a:gd name="T2" fmla="*/ 0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48"/>
                    </a:move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2" name="Freeform 529"/>
              <p:cNvSpPr>
                <a:spLocks/>
              </p:cNvSpPr>
              <p:nvPr/>
            </p:nvSpPr>
            <p:spPr bwMode="auto">
              <a:xfrm>
                <a:off x="2341" y="2558"/>
                <a:ext cx="1" cy="24"/>
              </a:xfrm>
              <a:custGeom>
                <a:avLst/>
                <a:gdLst>
                  <a:gd name="T0" fmla="*/ 0 h 48"/>
                  <a:gd name="T1" fmla="*/ 24 h 48"/>
                  <a:gd name="T2" fmla="*/ 48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0"/>
                    </a:moveTo>
                    <a:lnTo>
                      <a:pt x="0" y="24"/>
                    </a:lnTo>
                    <a:lnTo>
                      <a:pt x="0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3" name="Line 530"/>
              <p:cNvSpPr>
                <a:spLocks noChangeShapeType="1"/>
              </p:cNvSpPr>
              <p:nvPr/>
            </p:nvSpPr>
            <p:spPr bwMode="auto">
              <a:xfrm>
                <a:off x="2338" y="2556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4" name="Line 531"/>
              <p:cNvSpPr>
                <a:spLocks noChangeShapeType="1"/>
              </p:cNvSpPr>
              <p:nvPr/>
            </p:nvSpPr>
            <p:spPr bwMode="auto">
              <a:xfrm flipH="1">
                <a:off x="2338" y="2582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5" name="Line 532"/>
              <p:cNvSpPr>
                <a:spLocks noChangeShapeType="1"/>
              </p:cNvSpPr>
              <p:nvPr/>
            </p:nvSpPr>
            <p:spPr bwMode="auto">
              <a:xfrm flipV="1">
                <a:off x="2295" y="2556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6" name="Line 533"/>
              <p:cNvSpPr>
                <a:spLocks noChangeShapeType="1"/>
              </p:cNvSpPr>
              <p:nvPr/>
            </p:nvSpPr>
            <p:spPr bwMode="auto">
              <a:xfrm flipH="1" flipV="1">
                <a:off x="2295" y="2582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" name="Rectangle 534"/>
              <p:cNvSpPr>
                <a:spLocks noChangeArrowheads="1"/>
              </p:cNvSpPr>
              <p:nvPr/>
            </p:nvSpPr>
            <p:spPr bwMode="auto">
              <a:xfrm>
                <a:off x="2360" y="2611"/>
                <a:ext cx="30" cy="1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8" name="Line 535"/>
              <p:cNvSpPr>
                <a:spLocks noChangeShapeType="1"/>
              </p:cNvSpPr>
              <p:nvPr/>
            </p:nvSpPr>
            <p:spPr bwMode="auto">
              <a:xfrm flipH="1">
                <a:off x="2360" y="2618"/>
                <a:ext cx="3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9" name="Line 536"/>
              <p:cNvSpPr>
                <a:spLocks noChangeShapeType="1"/>
              </p:cNvSpPr>
              <p:nvPr/>
            </p:nvSpPr>
            <p:spPr bwMode="auto">
              <a:xfrm>
                <a:off x="2377" y="2607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0" name="Line 537"/>
              <p:cNvSpPr>
                <a:spLocks noChangeShapeType="1"/>
              </p:cNvSpPr>
              <p:nvPr/>
            </p:nvSpPr>
            <p:spPr bwMode="auto">
              <a:xfrm>
                <a:off x="2369" y="2607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1" name="Line 538"/>
              <p:cNvSpPr>
                <a:spLocks noChangeShapeType="1"/>
              </p:cNvSpPr>
              <p:nvPr/>
            </p:nvSpPr>
            <p:spPr bwMode="auto">
              <a:xfrm>
                <a:off x="2385" y="2607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2" name="Oval 539"/>
              <p:cNvSpPr>
                <a:spLocks noChangeArrowheads="1"/>
              </p:cNvSpPr>
              <p:nvPr/>
            </p:nvSpPr>
            <p:spPr bwMode="auto">
              <a:xfrm>
                <a:off x="2401" y="2618"/>
                <a:ext cx="1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3" name="Oval 540"/>
              <p:cNvSpPr>
                <a:spLocks noChangeArrowheads="1"/>
              </p:cNvSpPr>
              <p:nvPr/>
            </p:nvSpPr>
            <p:spPr bwMode="auto">
              <a:xfrm>
                <a:off x="2413" y="2618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" name="Oval 541"/>
              <p:cNvSpPr>
                <a:spLocks noChangeArrowheads="1"/>
              </p:cNvSpPr>
              <p:nvPr/>
            </p:nvSpPr>
            <p:spPr bwMode="auto">
              <a:xfrm>
                <a:off x="2413" y="2588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5" name="Oval 542"/>
              <p:cNvSpPr>
                <a:spLocks noChangeArrowheads="1"/>
              </p:cNvSpPr>
              <p:nvPr/>
            </p:nvSpPr>
            <p:spPr bwMode="auto">
              <a:xfrm>
                <a:off x="2400" y="2588"/>
                <a:ext cx="1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6" name="Oval 543"/>
              <p:cNvSpPr>
                <a:spLocks noChangeArrowheads="1"/>
              </p:cNvSpPr>
              <p:nvPr/>
            </p:nvSpPr>
            <p:spPr bwMode="auto">
              <a:xfrm>
                <a:off x="2388" y="2588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7" name="Oval 544"/>
              <p:cNvSpPr>
                <a:spLocks noChangeArrowheads="1"/>
              </p:cNvSpPr>
              <p:nvPr/>
            </p:nvSpPr>
            <p:spPr bwMode="auto">
              <a:xfrm>
                <a:off x="2375" y="2512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8" name="Oval 545"/>
              <p:cNvSpPr>
                <a:spLocks noChangeArrowheads="1"/>
              </p:cNvSpPr>
              <p:nvPr/>
            </p:nvSpPr>
            <p:spPr bwMode="auto">
              <a:xfrm>
                <a:off x="2375" y="2523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9" name="Oval 546"/>
              <p:cNvSpPr>
                <a:spLocks noChangeArrowheads="1"/>
              </p:cNvSpPr>
              <p:nvPr/>
            </p:nvSpPr>
            <p:spPr bwMode="auto">
              <a:xfrm>
                <a:off x="2413" y="2517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0" name="Oval 547"/>
              <p:cNvSpPr>
                <a:spLocks noChangeArrowheads="1"/>
              </p:cNvSpPr>
              <p:nvPr/>
            </p:nvSpPr>
            <p:spPr bwMode="auto">
              <a:xfrm>
                <a:off x="2400" y="2517"/>
                <a:ext cx="1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1" name="Oval 548"/>
              <p:cNvSpPr>
                <a:spLocks noChangeArrowheads="1"/>
              </p:cNvSpPr>
              <p:nvPr/>
            </p:nvSpPr>
            <p:spPr bwMode="auto">
              <a:xfrm>
                <a:off x="2388" y="2517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2" name="Line 549"/>
              <p:cNvSpPr>
                <a:spLocks noChangeShapeType="1"/>
              </p:cNvSpPr>
              <p:nvPr/>
            </p:nvSpPr>
            <p:spPr bwMode="auto">
              <a:xfrm>
                <a:off x="2390" y="2528"/>
                <a:ext cx="1" cy="4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3" name="Line 550"/>
              <p:cNvSpPr>
                <a:spLocks noChangeShapeType="1"/>
              </p:cNvSpPr>
              <p:nvPr/>
            </p:nvSpPr>
            <p:spPr bwMode="auto">
              <a:xfrm>
                <a:off x="2403" y="2528"/>
                <a:ext cx="1" cy="4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4" name="Line 551"/>
              <p:cNvSpPr>
                <a:spLocks noChangeShapeType="1"/>
              </p:cNvSpPr>
              <p:nvPr/>
            </p:nvSpPr>
            <p:spPr bwMode="auto">
              <a:xfrm>
                <a:off x="2415" y="2528"/>
                <a:ext cx="1" cy="4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5" name="Line 552"/>
              <p:cNvSpPr>
                <a:spLocks noChangeShapeType="1"/>
              </p:cNvSpPr>
              <p:nvPr/>
            </p:nvSpPr>
            <p:spPr bwMode="auto">
              <a:xfrm flipH="1">
                <a:off x="2353" y="2528"/>
                <a:ext cx="3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6" name="Rectangle 553"/>
              <p:cNvSpPr>
                <a:spLocks noChangeArrowheads="1"/>
              </p:cNvSpPr>
              <p:nvPr/>
            </p:nvSpPr>
            <p:spPr bwMode="auto">
              <a:xfrm>
                <a:off x="2358" y="2517"/>
                <a:ext cx="7" cy="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7" name="Freeform 554"/>
              <p:cNvSpPr>
                <a:spLocks/>
              </p:cNvSpPr>
              <p:nvPr/>
            </p:nvSpPr>
            <p:spPr bwMode="auto">
              <a:xfrm>
                <a:off x="2585" y="2573"/>
                <a:ext cx="182" cy="23"/>
              </a:xfrm>
              <a:custGeom>
                <a:avLst/>
                <a:gdLst>
                  <a:gd name="T0" fmla="*/ 47 w 364"/>
                  <a:gd name="T1" fmla="*/ 0 h 47"/>
                  <a:gd name="T2" fmla="*/ 0 w 364"/>
                  <a:gd name="T3" fmla="*/ 47 h 47"/>
                  <a:gd name="T4" fmla="*/ 364 w 364"/>
                  <a:gd name="T5" fmla="*/ 47 h 47"/>
                  <a:gd name="T6" fmla="*/ 318 w 364"/>
                  <a:gd name="T7" fmla="*/ 0 h 47"/>
                  <a:gd name="T8" fmla="*/ 47 w 364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" h="47">
                    <a:moveTo>
                      <a:pt x="47" y="0"/>
                    </a:moveTo>
                    <a:lnTo>
                      <a:pt x="0" y="47"/>
                    </a:lnTo>
                    <a:lnTo>
                      <a:pt x="364" y="47"/>
                    </a:lnTo>
                    <a:lnTo>
                      <a:pt x="318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98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8" name="Rectangle 555"/>
              <p:cNvSpPr>
                <a:spLocks noChangeArrowheads="1"/>
              </p:cNvSpPr>
              <p:nvPr/>
            </p:nvSpPr>
            <p:spPr bwMode="auto">
              <a:xfrm>
                <a:off x="2588" y="2599"/>
                <a:ext cx="176" cy="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9" name="Rectangle 556"/>
              <p:cNvSpPr>
                <a:spLocks noChangeArrowheads="1"/>
              </p:cNvSpPr>
              <p:nvPr/>
            </p:nvSpPr>
            <p:spPr bwMode="auto">
              <a:xfrm>
                <a:off x="2608" y="2607"/>
                <a:ext cx="131" cy="5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0" name="Rectangle 557"/>
              <p:cNvSpPr>
                <a:spLocks noChangeArrowheads="1"/>
              </p:cNvSpPr>
              <p:nvPr/>
            </p:nvSpPr>
            <p:spPr bwMode="auto">
              <a:xfrm>
                <a:off x="2608" y="2442"/>
                <a:ext cx="131" cy="129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1" name="Line 558"/>
              <p:cNvSpPr>
                <a:spLocks noChangeShapeType="1"/>
              </p:cNvSpPr>
              <p:nvPr/>
            </p:nvSpPr>
            <p:spPr bwMode="auto">
              <a:xfrm>
                <a:off x="2676" y="2437"/>
                <a:ext cx="1" cy="15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2" name="Line 559"/>
              <p:cNvSpPr>
                <a:spLocks noChangeShapeType="1"/>
              </p:cNvSpPr>
              <p:nvPr/>
            </p:nvSpPr>
            <p:spPr bwMode="auto">
              <a:xfrm>
                <a:off x="2676" y="2527"/>
                <a:ext cx="6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3" name="Line 560"/>
              <p:cNvSpPr>
                <a:spLocks noChangeShapeType="1"/>
              </p:cNvSpPr>
              <p:nvPr/>
            </p:nvSpPr>
            <p:spPr bwMode="auto">
              <a:xfrm flipV="1">
                <a:off x="2708" y="2437"/>
                <a:ext cx="1" cy="9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4" name="Rectangle 561"/>
              <p:cNvSpPr>
                <a:spLocks noChangeArrowheads="1"/>
              </p:cNvSpPr>
              <p:nvPr/>
            </p:nvSpPr>
            <p:spPr bwMode="auto">
              <a:xfrm>
                <a:off x="2611" y="2431"/>
                <a:ext cx="62" cy="3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Freeform 562"/>
              <p:cNvSpPr>
                <a:spLocks/>
              </p:cNvSpPr>
              <p:nvPr/>
            </p:nvSpPr>
            <p:spPr bwMode="auto">
              <a:xfrm>
                <a:off x="2620" y="2487"/>
                <a:ext cx="41" cy="1"/>
              </a:xfrm>
              <a:custGeom>
                <a:avLst/>
                <a:gdLst>
                  <a:gd name="T0" fmla="*/ 0 w 83"/>
                  <a:gd name="T1" fmla="*/ 1 h 1"/>
                  <a:gd name="T2" fmla="*/ 40 w 83"/>
                  <a:gd name="T3" fmla="*/ 0 h 1"/>
                  <a:gd name="T4" fmla="*/ 59 w 83"/>
                  <a:gd name="T5" fmla="*/ 0 h 1"/>
                  <a:gd name="T6" fmla="*/ 83 w 8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">
                    <a:moveTo>
                      <a:pt x="0" y="1"/>
                    </a:moveTo>
                    <a:lnTo>
                      <a:pt x="40" y="0"/>
                    </a:lnTo>
                    <a:lnTo>
                      <a:pt x="59" y="0"/>
                    </a:lnTo>
                    <a:lnTo>
                      <a:pt x="83" y="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6" name="Freeform 563"/>
              <p:cNvSpPr>
                <a:spLocks/>
              </p:cNvSpPr>
              <p:nvPr/>
            </p:nvSpPr>
            <p:spPr bwMode="auto">
              <a:xfrm>
                <a:off x="2620" y="2516"/>
                <a:ext cx="41" cy="1"/>
              </a:xfrm>
              <a:custGeom>
                <a:avLst/>
                <a:gdLst>
                  <a:gd name="T0" fmla="*/ 83 w 83"/>
                  <a:gd name="T1" fmla="*/ 0 h 2"/>
                  <a:gd name="T2" fmla="*/ 43 w 83"/>
                  <a:gd name="T3" fmla="*/ 2 h 2"/>
                  <a:gd name="T4" fmla="*/ 24 w 83"/>
                  <a:gd name="T5" fmla="*/ 2 h 2"/>
                  <a:gd name="T6" fmla="*/ 0 w 8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2">
                    <a:moveTo>
                      <a:pt x="83" y="0"/>
                    </a:moveTo>
                    <a:lnTo>
                      <a:pt x="43" y="2"/>
                    </a:lnTo>
                    <a:lnTo>
                      <a:pt x="24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7" name="Freeform 564"/>
              <p:cNvSpPr>
                <a:spLocks/>
              </p:cNvSpPr>
              <p:nvPr/>
            </p:nvSpPr>
            <p:spPr bwMode="auto">
              <a:xfrm>
                <a:off x="2617" y="2489"/>
                <a:ext cx="1" cy="24"/>
              </a:xfrm>
              <a:custGeom>
                <a:avLst/>
                <a:gdLst>
                  <a:gd name="T0" fmla="*/ 48 h 48"/>
                  <a:gd name="T1" fmla="*/ 25 h 48"/>
                  <a:gd name="T2" fmla="*/ 0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48"/>
                    </a:move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Freeform 565"/>
              <p:cNvSpPr>
                <a:spLocks/>
              </p:cNvSpPr>
              <p:nvPr/>
            </p:nvSpPr>
            <p:spPr bwMode="auto">
              <a:xfrm>
                <a:off x="2664" y="2489"/>
                <a:ext cx="1" cy="24"/>
              </a:xfrm>
              <a:custGeom>
                <a:avLst/>
                <a:gdLst>
                  <a:gd name="T0" fmla="*/ 0 h 48"/>
                  <a:gd name="T1" fmla="*/ 24 h 48"/>
                  <a:gd name="T2" fmla="*/ 48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0"/>
                    </a:moveTo>
                    <a:lnTo>
                      <a:pt x="0" y="24"/>
                    </a:lnTo>
                    <a:lnTo>
                      <a:pt x="0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9" name="Line 566"/>
              <p:cNvSpPr>
                <a:spLocks noChangeShapeType="1"/>
              </p:cNvSpPr>
              <p:nvPr/>
            </p:nvSpPr>
            <p:spPr bwMode="auto">
              <a:xfrm>
                <a:off x="2661" y="2487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0" name="Line 567"/>
              <p:cNvSpPr>
                <a:spLocks noChangeShapeType="1"/>
              </p:cNvSpPr>
              <p:nvPr/>
            </p:nvSpPr>
            <p:spPr bwMode="auto">
              <a:xfrm flipH="1">
                <a:off x="2661" y="2513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1" name="Line 568"/>
              <p:cNvSpPr>
                <a:spLocks noChangeShapeType="1"/>
              </p:cNvSpPr>
              <p:nvPr/>
            </p:nvSpPr>
            <p:spPr bwMode="auto">
              <a:xfrm flipV="1">
                <a:off x="2618" y="2487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2" name="Line 569"/>
              <p:cNvSpPr>
                <a:spLocks noChangeShapeType="1"/>
              </p:cNvSpPr>
              <p:nvPr/>
            </p:nvSpPr>
            <p:spPr bwMode="auto">
              <a:xfrm flipH="1" flipV="1">
                <a:off x="2618" y="2513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3" name="Rectangle 570"/>
              <p:cNvSpPr>
                <a:spLocks noChangeArrowheads="1"/>
              </p:cNvSpPr>
              <p:nvPr/>
            </p:nvSpPr>
            <p:spPr bwMode="auto">
              <a:xfrm>
                <a:off x="2683" y="2543"/>
                <a:ext cx="30" cy="12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4" name="Line 571"/>
              <p:cNvSpPr>
                <a:spLocks noChangeShapeType="1"/>
              </p:cNvSpPr>
              <p:nvPr/>
            </p:nvSpPr>
            <p:spPr bwMode="auto">
              <a:xfrm flipH="1">
                <a:off x="2683" y="2548"/>
                <a:ext cx="3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5" name="Line 572"/>
              <p:cNvSpPr>
                <a:spLocks noChangeShapeType="1"/>
              </p:cNvSpPr>
              <p:nvPr/>
            </p:nvSpPr>
            <p:spPr bwMode="auto">
              <a:xfrm>
                <a:off x="2700" y="2538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6" name="Line 573"/>
              <p:cNvSpPr>
                <a:spLocks noChangeShapeType="1"/>
              </p:cNvSpPr>
              <p:nvPr/>
            </p:nvSpPr>
            <p:spPr bwMode="auto">
              <a:xfrm>
                <a:off x="2693" y="2538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7" name="Line 574"/>
              <p:cNvSpPr>
                <a:spLocks noChangeShapeType="1"/>
              </p:cNvSpPr>
              <p:nvPr/>
            </p:nvSpPr>
            <p:spPr bwMode="auto">
              <a:xfrm>
                <a:off x="2709" y="2538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8" name="Oval 575"/>
              <p:cNvSpPr>
                <a:spLocks noChangeArrowheads="1"/>
              </p:cNvSpPr>
              <p:nvPr/>
            </p:nvSpPr>
            <p:spPr bwMode="auto">
              <a:xfrm>
                <a:off x="2724" y="2549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9" name="Oval 576"/>
              <p:cNvSpPr>
                <a:spLocks noChangeArrowheads="1"/>
              </p:cNvSpPr>
              <p:nvPr/>
            </p:nvSpPr>
            <p:spPr bwMode="auto">
              <a:xfrm>
                <a:off x="2736" y="2549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Oval 577"/>
              <p:cNvSpPr>
                <a:spLocks noChangeArrowheads="1"/>
              </p:cNvSpPr>
              <p:nvPr/>
            </p:nvSpPr>
            <p:spPr bwMode="auto">
              <a:xfrm>
                <a:off x="2736" y="2519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1" name="Oval 578"/>
              <p:cNvSpPr>
                <a:spLocks noChangeArrowheads="1"/>
              </p:cNvSpPr>
              <p:nvPr/>
            </p:nvSpPr>
            <p:spPr bwMode="auto">
              <a:xfrm>
                <a:off x="2723" y="2519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Oval 579"/>
              <p:cNvSpPr>
                <a:spLocks noChangeArrowheads="1"/>
              </p:cNvSpPr>
              <p:nvPr/>
            </p:nvSpPr>
            <p:spPr bwMode="auto">
              <a:xfrm>
                <a:off x="2711" y="2519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3" name="Oval 580"/>
              <p:cNvSpPr>
                <a:spLocks noChangeArrowheads="1"/>
              </p:cNvSpPr>
              <p:nvPr/>
            </p:nvSpPr>
            <p:spPr bwMode="auto">
              <a:xfrm>
                <a:off x="2699" y="2444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4" name="Oval 581"/>
              <p:cNvSpPr>
                <a:spLocks noChangeArrowheads="1"/>
              </p:cNvSpPr>
              <p:nvPr/>
            </p:nvSpPr>
            <p:spPr bwMode="auto">
              <a:xfrm>
                <a:off x="2699" y="2455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5" name="Oval 582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6" name="Oval 583"/>
              <p:cNvSpPr>
                <a:spLocks noChangeArrowheads="1"/>
              </p:cNvSpPr>
              <p:nvPr/>
            </p:nvSpPr>
            <p:spPr bwMode="auto">
              <a:xfrm>
                <a:off x="2723" y="2448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7" name="Oval 584"/>
              <p:cNvSpPr>
                <a:spLocks noChangeArrowheads="1"/>
              </p:cNvSpPr>
              <p:nvPr/>
            </p:nvSpPr>
            <p:spPr bwMode="auto">
              <a:xfrm>
                <a:off x="2711" y="2448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" name="Line 585"/>
              <p:cNvSpPr>
                <a:spLocks noChangeShapeType="1"/>
              </p:cNvSpPr>
              <p:nvPr/>
            </p:nvSpPr>
            <p:spPr bwMode="auto">
              <a:xfrm>
                <a:off x="2713" y="2459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9" name="Line 586"/>
              <p:cNvSpPr>
                <a:spLocks noChangeShapeType="1"/>
              </p:cNvSpPr>
              <p:nvPr/>
            </p:nvSpPr>
            <p:spPr bwMode="auto">
              <a:xfrm>
                <a:off x="2725" y="2459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0" name="Line 587"/>
              <p:cNvSpPr>
                <a:spLocks noChangeShapeType="1"/>
              </p:cNvSpPr>
              <p:nvPr/>
            </p:nvSpPr>
            <p:spPr bwMode="auto">
              <a:xfrm>
                <a:off x="2738" y="2459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1" name="Line 588"/>
              <p:cNvSpPr>
                <a:spLocks noChangeShapeType="1"/>
              </p:cNvSpPr>
              <p:nvPr/>
            </p:nvSpPr>
            <p:spPr bwMode="auto">
              <a:xfrm flipH="1">
                <a:off x="2676" y="2459"/>
                <a:ext cx="3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2" name="Rectangle 589"/>
              <p:cNvSpPr>
                <a:spLocks noChangeArrowheads="1"/>
              </p:cNvSpPr>
              <p:nvPr/>
            </p:nvSpPr>
            <p:spPr bwMode="auto">
              <a:xfrm>
                <a:off x="2682" y="2448"/>
                <a:ext cx="6" cy="4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3" name="Rectangle 590"/>
              <p:cNvSpPr>
                <a:spLocks noChangeArrowheads="1"/>
              </p:cNvSpPr>
              <p:nvPr/>
            </p:nvSpPr>
            <p:spPr bwMode="auto">
              <a:xfrm>
                <a:off x="2747" y="2442"/>
                <a:ext cx="50" cy="217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4" name="Line 591"/>
              <p:cNvSpPr>
                <a:spLocks noChangeShapeType="1"/>
              </p:cNvSpPr>
              <p:nvPr/>
            </p:nvSpPr>
            <p:spPr bwMode="auto">
              <a:xfrm>
                <a:off x="2744" y="2575"/>
                <a:ext cx="5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5" name="Freeform 592"/>
              <p:cNvSpPr>
                <a:spLocks/>
              </p:cNvSpPr>
              <p:nvPr/>
            </p:nvSpPr>
            <p:spPr bwMode="auto">
              <a:xfrm>
                <a:off x="2456" y="2528"/>
                <a:ext cx="130" cy="98"/>
              </a:xfrm>
              <a:custGeom>
                <a:avLst/>
                <a:gdLst>
                  <a:gd name="T0" fmla="*/ 260 w 260"/>
                  <a:gd name="T1" fmla="*/ 0 h 196"/>
                  <a:gd name="T2" fmla="*/ 70 w 260"/>
                  <a:gd name="T3" fmla="*/ 105 h 196"/>
                  <a:gd name="T4" fmla="*/ 187 w 260"/>
                  <a:gd name="T5" fmla="*/ 105 h 196"/>
                  <a:gd name="T6" fmla="*/ 0 w 260"/>
                  <a:gd name="T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196">
                    <a:moveTo>
                      <a:pt x="260" y="0"/>
                    </a:moveTo>
                    <a:lnTo>
                      <a:pt x="70" y="105"/>
                    </a:lnTo>
                    <a:lnTo>
                      <a:pt x="187" y="105"/>
                    </a:lnTo>
                    <a:lnTo>
                      <a:pt x="0" y="19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9" name="Rectangle 593"/>
            <p:cNvSpPr>
              <a:spLocks noChangeArrowheads="1"/>
            </p:cNvSpPr>
            <p:nvPr/>
          </p:nvSpPr>
          <p:spPr bwMode="auto">
            <a:xfrm>
              <a:off x="403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80" name="Group 594"/>
            <p:cNvGrpSpPr>
              <a:grpSpLocks/>
            </p:cNvGrpSpPr>
            <p:nvPr/>
          </p:nvGrpSpPr>
          <p:grpSpPr bwMode="auto">
            <a:xfrm>
              <a:off x="4098" y="3566"/>
              <a:ext cx="108" cy="116"/>
              <a:chOff x="902" y="803"/>
              <a:chExt cx="214" cy="280"/>
            </a:xfrm>
          </p:grpSpPr>
          <p:sp>
            <p:nvSpPr>
              <p:cNvPr id="225" name="Rectangle 595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6" name="Line 596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7" name="Line 597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8" name="Line 598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9" name="Line 599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0" name="Line 600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1" name="Line 601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2" name="Line 602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3" name="Line 603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4" name="Line 604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" name="Line 605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" name="Line 606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" name="Line 607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8" name="Line 608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9" name="Line 609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0" name="Line 610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1" name="Rectangle 611"/>
            <p:cNvSpPr>
              <a:spLocks noChangeArrowheads="1"/>
            </p:cNvSpPr>
            <p:nvPr/>
          </p:nvSpPr>
          <p:spPr bwMode="auto">
            <a:xfrm>
              <a:off x="403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Rectangle 612"/>
            <p:cNvSpPr>
              <a:spLocks noChangeArrowheads="1"/>
            </p:cNvSpPr>
            <p:nvPr/>
          </p:nvSpPr>
          <p:spPr bwMode="auto">
            <a:xfrm>
              <a:off x="403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AutoShape 613"/>
            <p:cNvSpPr>
              <a:spLocks noChangeArrowheads="1"/>
            </p:cNvSpPr>
            <p:nvPr/>
          </p:nvSpPr>
          <p:spPr bwMode="auto">
            <a:xfrm>
              <a:off x="408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Rectangle 614"/>
            <p:cNvSpPr>
              <a:spLocks noChangeArrowheads="1"/>
            </p:cNvSpPr>
            <p:nvPr/>
          </p:nvSpPr>
          <p:spPr bwMode="auto">
            <a:xfrm>
              <a:off x="355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What</a:t>
              </a:r>
            </a:p>
          </p:txBody>
        </p:sp>
        <p:sp>
          <p:nvSpPr>
            <p:cNvPr id="85" name="Rectangle 615"/>
            <p:cNvSpPr>
              <a:spLocks noChangeArrowheads="1"/>
            </p:cNvSpPr>
            <p:nvPr/>
          </p:nvSpPr>
          <p:spPr bwMode="auto">
            <a:xfrm>
              <a:off x="355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What</a:t>
              </a:r>
            </a:p>
          </p:txBody>
        </p:sp>
        <p:grpSp>
          <p:nvGrpSpPr>
            <p:cNvPr id="86" name="Group 616"/>
            <p:cNvGrpSpPr>
              <a:grpSpLocks/>
            </p:cNvGrpSpPr>
            <p:nvPr/>
          </p:nvGrpSpPr>
          <p:grpSpPr bwMode="auto">
            <a:xfrm>
              <a:off x="3618" y="2606"/>
              <a:ext cx="108" cy="116"/>
              <a:chOff x="902" y="803"/>
              <a:chExt cx="214" cy="280"/>
            </a:xfrm>
          </p:grpSpPr>
          <p:sp>
            <p:nvSpPr>
              <p:cNvPr id="209" name="Rectangle 617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" name="Line 618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" name="Line 619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" name="Line 620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" name="Line 621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" name="Line 622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" name="Line 623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" name="Line 624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7" name="Line 625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8" name="Line 626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9" name="Line 627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0" name="Line 628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1" name="Line 629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2" name="Line 630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3" name="Line 631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4" name="Line 632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" name="Rectangle 633"/>
            <p:cNvSpPr>
              <a:spLocks noChangeArrowheads="1"/>
            </p:cNvSpPr>
            <p:nvPr/>
          </p:nvSpPr>
          <p:spPr bwMode="auto">
            <a:xfrm>
              <a:off x="355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88" name="Group 634"/>
            <p:cNvGrpSpPr>
              <a:grpSpLocks/>
            </p:cNvGrpSpPr>
            <p:nvPr/>
          </p:nvGrpSpPr>
          <p:grpSpPr bwMode="auto">
            <a:xfrm>
              <a:off x="3591" y="2864"/>
              <a:ext cx="162" cy="81"/>
              <a:chOff x="818" y="1188"/>
              <a:chExt cx="473" cy="240"/>
            </a:xfrm>
          </p:grpSpPr>
          <p:sp>
            <p:nvSpPr>
              <p:cNvPr id="204" name="Freeform 635"/>
              <p:cNvSpPr>
                <a:spLocks/>
              </p:cNvSpPr>
              <p:nvPr/>
            </p:nvSpPr>
            <p:spPr bwMode="auto">
              <a:xfrm>
                <a:off x="996" y="1234"/>
                <a:ext cx="113" cy="138"/>
              </a:xfrm>
              <a:custGeom>
                <a:avLst/>
                <a:gdLst>
                  <a:gd name="T0" fmla="*/ 0 w 227"/>
                  <a:gd name="T1" fmla="*/ 146 h 277"/>
                  <a:gd name="T2" fmla="*/ 112 w 227"/>
                  <a:gd name="T3" fmla="*/ 0 h 277"/>
                  <a:gd name="T4" fmla="*/ 227 w 227"/>
                  <a:gd name="T5" fmla="*/ 137 h 277"/>
                  <a:gd name="T6" fmla="*/ 112 w 227"/>
                  <a:gd name="T7" fmla="*/ 277 h 277"/>
                  <a:gd name="T8" fmla="*/ 0 w 227"/>
                  <a:gd name="T9" fmla="*/ 14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77">
                    <a:moveTo>
                      <a:pt x="0" y="146"/>
                    </a:moveTo>
                    <a:lnTo>
                      <a:pt x="112" y="0"/>
                    </a:lnTo>
                    <a:lnTo>
                      <a:pt x="227" y="137"/>
                    </a:lnTo>
                    <a:lnTo>
                      <a:pt x="112" y="277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FB9214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" name="Rectangle 636"/>
              <p:cNvSpPr>
                <a:spLocks noChangeArrowheads="1"/>
              </p:cNvSpPr>
              <p:nvPr/>
            </p:nvSpPr>
            <p:spPr bwMode="auto">
              <a:xfrm>
                <a:off x="818" y="1188"/>
                <a:ext cx="126" cy="91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6" name="Freeform 637"/>
              <p:cNvSpPr>
                <a:spLocks/>
              </p:cNvSpPr>
              <p:nvPr/>
            </p:nvSpPr>
            <p:spPr bwMode="auto">
              <a:xfrm>
                <a:off x="1157" y="1331"/>
                <a:ext cx="134" cy="97"/>
              </a:xfrm>
              <a:custGeom>
                <a:avLst/>
                <a:gdLst>
                  <a:gd name="T0" fmla="*/ 266 w 266"/>
                  <a:gd name="T1" fmla="*/ 0 h 195"/>
                  <a:gd name="T2" fmla="*/ 0 w 266"/>
                  <a:gd name="T3" fmla="*/ 1 h 195"/>
                  <a:gd name="T4" fmla="*/ 2 w 266"/>
                  <a:gd name="T5" fmla="*/ 195 h 195"/>
                  <a:gd name="T6" fmla="*/ 266 w 266"/>
                  <a:gd name="T7" fmla="*/ 195 h 195"/>
                  <a:gd name="T8" fmla="*/ 266 w 266"/>
                  <a:gd name="T9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195">
                    <a:moveTo>
                      <a:pt x="266" y="0"/>
                    </a:moveTo>
                    <a:lnTo>
                      <a:pt x="0" y="1"/>
                    </a:lnTo>
                    <a:lnTo>
                      <a:pt x="2" y="195"/>
                    </a:lnTo>
                    <a:lnTo>
                      <a:pt x="266" y="195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FB9214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" name="Line 638"/>
              <p:cNvSpPr>
                <a:spLocks noChangeShapeType="1"/>
              </p:cNvSpPr>
              <p:nvPr/>
            </p:nvSpPr>
            <p:spPr bwMode="auto">
              <a:xfrm>
                <a:off x="945" y="1234"/>
                <a:ext cx="69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8" name="Line 639"/>
              <p:cNvSpPr>
                <a:spLocks noChangeShapeType="1"/>
              </p:cNvSpPr>
              <p:nvPr/>
            </p:nvSpPr>
            <p:spPr bwMode="auto">
              <a:xfrm>
                <a:off x="1088" y="1339"/>
                <a:ext cx="69" cy="4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9" name="Rectangle 640"/>
            <p:cNvSpPr>
              <a:spLocks noChangeArrowheads="1"/>
            </p:cNvSpPr>
            <p:nvPr/>
          </p:nvSpPr>
          <p:spPr bwMode="auto">
            <a:xfrm>
              <a:off x="355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0" name="Group 641"/>
            <p:cNvGrpSpPr>
              <a:grpSpLocks/>
            </p:cNvGrpSpPr>
            <p:nvPr/>
          </p:nvGrpSpPr>
          <p:grpSpPr bwMode="auto">
            <a:xfrm>
              <a:off x="3591" y="3090"/>
              <a:ext cx="162" cy="108"/>
              <a:chOff x="741" y="1857"/>
              <a:chExt cx="578" cy="230"/>
            </a:xfrm>
          </p:grpSpPr>
          <p:sp>
            <p:nvSpPr>
              <p:cNvPr id="189" name="Rectangle 642"/>
              <p:cNvSpPr>
                <a:spLocks noChangeArrowheads="1"/>
              </p:cNvSpPr>
              <p:nvPr/>
            </p:nvSpPr>
            <p:spPr bwMode="auto">
              <a:xfrm>
                <a:off x="741" y="1857"/>
                <a:ext cx="117" cy="8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" name="Rectangle 643"/>
              <p:cNvSpPr>
                <a:spLocks noChangeArrowheads="1"/>
              </p:cNvSpPr>
              <p:nvPr/>
            </p:nvSpPr>
            <p:spPr bwMode="auto">
              <a:xfrm>
                <a:off x="990" y="1857"/>
                <a:ext cx="118" cy="8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Rectangle 644"/>
              <p:cNvSpPr>
                <a:spLocks noChangeArrowheads="1"/>
              </p:cNvSpPr>
              <p:nvPr/>
            </p:nvSpPr>
            <p:spPr bwMode="auto">
              <a:xfrm>
                <a:off x="1202" y="2005"/>
                <a:ext cx="117" cy="8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" name="Line 645"/>
              <p:cNvSpPr>
                <a:spLocks noChangeShapeType="1"/>
              </p:cNvSpPr>
              <p:nvPr/>
            </p:nvSpPr>
            <p:spPr bwMode="auto">
              <a:xfrm flipH="1" flipV="1">
                <a:off x="1111" y="1878"/>
                <a:ext cx="89" cy="14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3" name="Line 646"/>
              <p:cNvSpPr>
                <a:spLocks noChangeShapeType="1"/>
              </p:cNvSpPr>
              <p:nvPr/>
            </p:nvSpPr>
            <p:spPr bwMode="auto">
              <a:xfrm flipH="1" flipV="1">
                <a:off x="1111" y="1914"/>
                <a:ext cx="89" cy="14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4" name="Line 647"/>
              <p:cNvSpPr>
                <a:spLocks noChangeShapeType="1"/>
              </p:cNvSpPr>
              <p:nvPr/>
            </p:nvSpPr>
            <p:spPr bwMode="auto">
              <a:xfrm flipH="1">
                <a:off x="862" y="1914"/>
                <a:ext cx="1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5" name="Line 648"/>
              <p:cNvSpPr>
                <a:spLocks noChangeShapeType="1"/>
              </p:cNvSpPr>
              <p:nvPr/>
            </p:nvSpPr>
            <p:spPr bwMode="auto">
              <a:xfrm flipH="1">
                <a:off x="862" y="1883"/>
                <a:ext cx="1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" name="Freeform 649"/>
              <p:cNvSpPr>
                <a:spLocks/>
              </p:cNvSpPr>
              <p:nvPr/>
            </p:nvSpPr>
            <p:spPr bwMode="auto">
              <a:xfrm>
                <a:off x="862" y="1871"/>
                <a:ext cx="20" cy="23"/>
              </a:xfrm>
              <a:custGeom>
                <a:avLst/>
                <a:gdLst>
                  <a:gd name="T0" fmla="*/ 39 w 39"/>
                  <a:gd name="T1" fmla="*/ 0 h 45"/>
                  <a:gd name="T2" fmla="*/ 0 w 39"/>
                  <a:gd name="T3" fmla="*/ 23 h 45"/>
                  <a:gd name="T4" fmla="*/ 39 w 39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45">
                    <a:moveTo>
                      <a:pt x="39" y="0"/>
                    </a:moveTo>
                    <a:lnTo>
                      <a:pt x="0" y="23"/>
                    </a:lnTo>
                    <a:lnTo>
                      <a:pt x="39" y="4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7" name="Freeform 650"/>
              <p:cNvSpPr>
                <a:spLocks/>
              </p:cNvSpPr>
              <p:nvPr/>
            </p:nvSpPr>
            <p:spPr bwMode="auto">
              <a:xfrm>
                <a:off x="862" y="1904"/>
                <a:ext cx="20" cy="22"/>
              </a:xfrm>
              <a:custGeom>
                <a:avLst/>
                <a:gdLst>
                  <a:gd name="T0" fmla="*/ 39 w 39"/>
                  <a:gd name="T1" fmla="*/ 0 h 45"/>
                  <a:gd name="T2" fmla="*/ 0 w 39"/>
                  <a:gd name="T3" fmla="*/ 21 h 45"/>
                  <a:gd name="T4" fmla="*/ 39 w 39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45">
                    <a:moveTo>
                      <a:pt x="39" y="0"/>
                    </a:moveTo>
                    <a:lnTo>
                      <a:pt x="0" y="21"/>
                    </a:lnTo>
                    <a:lnTo>
                      <a:pt x="39" y="4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8" name="Freeform 651"/>
              <p:cNvSpPr>
                <a:spLocks/>
              </p:cNvSpPr>
              <p:nvPr/>
            </p:nvSpPr>
            <p:spPr bwMode="auto">
              <a:xfrm>
                <a:off x="969" y="1904"/>
                <a:ext cx="20" cy="22"/>
              </a:xfrm>
              <a:custGeom>
                <a:avLst/>
                <a:gdLst>
                  <a:gd name="T0" fmla="*/ 0 w 40"/>
                  <a:gd name="T1" fmla="*/ 0 h 45"/>
                  <a:gd name="T2" fmla="*/ 40 w 40"/>
                  <a:gd name="T3" fmla="*/ 21 h 45"/>
                  <a:gd name="T4" fmla="*/ 0 w 40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5">
                    <a:moveTo>
                      <a:pt x="0" y="0"/>
                    </a:moveTo>
                    <a:lnTo>
                      <a:pt x="40" y="21"/>
                    </a:lnTo>
                    <a:lnTo>
                      <a:pt x="0" y="4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9" name="Freeform 652"/>
              <p:cNvSpPr>
                <a:spLocks/>
              </p:cNvSpPr>
              <p:nvPr/>
            </p:nvSpPr>
            <p:spPr bwMode="auto">
              <a:xfrm>
                <a:off x="969" y="1871"/>
                <a:ext cx="20" cy="23"/>
              </a:xfrm>
              <a:custGeom>
                <a:avLst/>
                <a:gdLst>
                  <a:gd name="T0" fmla="*/ 0 w 40"/>
                  <a:gd name="T1" fmla="*/ 0 h 45"/>
                  <a:gd name="T2" fmla="*/ 40 w 40"/>
                  <a:gd name="T3" fmla="*/ 23 h 45"/>
                  <a:gd name="T4" fmla="*/ 0 w 40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5">
                    <a:moveTo>
                      <a:pt x="0" y="0"/>
                    </a:moveTo>
                    <a:lnTo>
                      <a:pt x="40" y="23"/>
                    </a:lnTo>
                    <a:lnTo>
                      <a:pt x="0" y="4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" name="Freeform 653"/>
              <p:cNvSpPr>
                <a:spLocks/>
              </p:cNvSpPr>
              <p:nvPr/>
            </p:nvSpPr>
            <p:spPr bwMode="auto">
              <a:xfrm>
                <a:off x="1112" y="1877"/>
                <a:ext cx="20" cy="24"/>
              </a:xfrm>
              <a:custGeom>
                <a:avLst/>
                <a:gdLst>
                  <a:gd name="T0" fmla="*/ 39 w 39"/>
                  <a:gd name="T1" fmla="*/ 26 h 48"/>
                  <a:gd name="T2" fmla="*/ 0 w 39"/>
                  <a:gd name="T3" fmla="*/ 0 h 48"/>
                  <a:gd name="T4" fmla="*/ 1 w 39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48">
                    <a:moveTo>
                      <a:pt x="39" y="26"/>
                    </a:moveTo>
                    <a:lnTo>
                      <a:pt x="0" y="0"/>
                    </a:lnTo>
                    <a:lnTo>
                      <a:pt x="1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1" name="Freeform 654"/>
              <p:cNvSpPr>
                <a:spLocks/>
              </p:cNvSpPr>
              <p:nvPr/>
            </p:nvSpPr>
            <p:spPr bwMode="auto">
              <a:xfrm>
                <a:off x="1112" y="1916"/>
                <a:ext cx="20" cy="24"/>
              </a:xfrm>
              <a:custGeom>
                <a:avLst/>
                <a:gdLst>
                  <a:gd name="T0" fmla="*/ 39 w 39"/>
                  <a:gd name="T1" fmla="*/ 26 h 48"/>
                  <a:gd name="T2" fmla="*/ 0 w 39"/>
                  <a:gd name="T3" fmla="*/ 0 h 48"/>
                  <a:gd name="T4" fmla="*/ 1 w 39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48">
                    <a:moveTo>
                      <a:pt x="39" y="26"/>
                    </a:moveTo>
                    <a:lnTo>
                      <a:pt x="0" y="0"/>
                    </a:lnTo>
                    <a:lnTo>
                      <a:pt x="1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2" name="Freeform 655"/>
              <p:cNvSpPr>
                <a:spLocks/>
              </p:cNvSpPr>
              <p:nvPr/>
            </p:nvSpPr>
            <p:spPr bwMode="auto">
              <a:xfrm>
                <a:off x="1180" y="2006"/>
                <a:ext cx="20" cy="23"/>
              </a:xfrm>
              <a:custGeom>
                <a:avLst/>
                <a:gdLst>
                  <a:gd name="T0" fmla="*/ 0 w 40"/>
                  <a:gd name="T1" fmla="*/ 26 h 47"/>
                  <a:gd name="T2" fmla="*/ 40 w 40"/>
                  <a:gd name="T3" fmla="*/ 47 h 47"/>
                  <a:gd name="T4" fmla="*/ 32 w 40"/>
                  <a:gd name="T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7">
                    <a:moveTo>
                      <a:pt x="0" y="26"/>
                    </a:moveTo>
                    <a:lnTo>
                      <a:pt x="40" y="47"/>
                    </a:lnTo>
                    <a:lnTo>
                      <a:pt x="3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3" name="Freeform 656"/>
              <p:cNvSpPr>
                <a:spLocks/>
              </p:cNvSpPr>
              <p:nvPr/>
            </p:nvSpPr>
            <p:spPr bwMode="auto">
              <a:xfrm>
                <a:off x="1180" y="2037"/>
                <a:ext cx="20" cy="22"/>
              </a:xfrm>
              <a:custGeom>
                <a:avLst/>
                <a:gdLst>
                  <a:gd name="T0" fmla="*/ 0 w 40"/>
                  <a:gd name="T1" fmla="*/ 28 h 44"/>
                  <a:gd name="T2" fmla="*/ 40 w 40"/>
                  <a:gd name="T3" fmla="*/ 44 h 44"/>
                  <a:gd name="T4" fmla="*/ 34 w 40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4">
                    <a:moveTo>
                      <a:pt x="0" y="28"/>
                    </a:moveTo>
                    <a:lnTo>
                      <a:pt x="40" y="44"/>
                    </a:lnTo>
                    <a:lnTo>
                      <a:pt x="3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" name="Rectangle 657"/>
            <p:cNvSpPr>
              <a:spLocks noChangeArrowheads="1"/>
            </p:cNvSpPr>
            <p:nvPr/>
          </p:nvSpPr>
          <p:spPr bwMode="auto">
            <a:xfrm>
              <a:off x="355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2" name="Group 658"/>
            <p:cNvGrpSpPr>
              <a:grpSpLocks/>
            </p:cNvGrpSpPr>
            <p:nvPr/>
          </p:nvGrpSpPr>
          <p:grpSpPr bwMode="auto">
            <a:xfrm>
              <a:off x="3604" y="3330"/>
              <a:ext cx="135" cy="107"/>
              <a:chOff x="825" y="2482"/>
              <a:chExt cx="350" cy="231"/>
            </a:xfrm>
          </p:grpSpPr>
          <p:sp>
            <p:nvSpPr>
              <p:cNvPr id="183" name="Rectangle 659"/>
              <p:cNvSpPr>
                <a:spLocks noChangeArrowheads="1"/>
              </p:cNvSpPr>
              <p:nvPr/>
            </p:nvSpPr>
            <p:spPr bwMode="auto">
              <a:xfrm>
                <a:off x="848" y="2482"/>
                <a:ext cx="88" cy="64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" name="Rectangle 660"/>
              <p:cNvSpPr>
                <a:spLocks noChangeArrowheads="1"/>
              </p:cNvSpPr>
              <p:nvPr/>
            </p:nvSpPr>
            <p:spPr bwMode="auto">
              <a:xfrm>
                <a:off x="1057" y="2482"/>
                <a:ext cx="89" cy="64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5" name="Rectangle 661"/>
              <p:cNvSpPr>
                <a:spLocks noChangeArrowheads="1"/>
              </p:cNvSpPr>
              <p:nvPr/>
            </p:nvSpPr>
            <p:spPr bwMode="auto">
              <a:xfrm>
                <a:off x="1036" y="2635"/>
                <a:ext cx="139" cy="78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6" name="Rectangle 662"/>
              <p:cNvSpPr>
                <a:spLocks noChangeArrowheads="1"/>
              </p:cNvSpPr>
              <p:nvPr/>
            </p:nvSpPr>
            <p:spPr bwMode="auto">
              <a:xfrm>
                <a:off x="825" y="2635"/>
                <a:ext cx="140" cy="78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" name="Line 663"/>
              <p:cNvSpPr>
                <a:spLocks noChangeShapeType="1"/>
              </p:cNvSpPr>
              <p:nvPr/>
            </p:nvSpPr>
            <p:spPr bwMode="auto">
              <a:xfrm flipV="1">
                <a:off x="894" y="2548"/>
                <a:ext cx="1" cy="8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8" name="Line 664"/>
              <p:cNvSpPr>
                <a:spLocks noChangeShapeType="1"/>
              </p:cNvSpPr>
              <p:nvPr/>
            </p:nvSpPr>
            <p:spPr bwMode="auto">
              <a:xfrm flipV="1">
                <a:off x="1104" y="2548"/>
                <a:ext cx="1" cy="8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" name="Rectangle 665"/>
            <p:cNvSpPr>
              <a:spLocks noChangeArrowheads="1"/>
            </p:cNvSpPr>
            <p:nvPr/>
          </p:nvSpPr>
          <p:spPr bwMode="auto">
            <a:xfrm>
              <a:off x="355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4" name="Group 666"/>
            <p:cNvGrpSpPr>
              <a:grpSpLocks/>
            </p:cNvGrpSpPr>
            <p:nvPr/>
          </p:nvGrpSpPr>
          <p:grpSpPr bwMode="auto">
            <a:xfrm>
              <a:off x="3618" y="3566"/>
              <a:ext cx="108" cy="116"/>
              <a:chOff x="902" y="803"/>
              <a:chExt cx="214" cy="280"/>
            </a:xfrm>
          </p:grpSpPr>
          <p:sp>
            <p:nvSpPr>
              <p:cNvPr id="167" name="Rectangle 667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Line 668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" name="Line 669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" name="Line 670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1" name="Line 671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Line 672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Line 673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Line 674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Line 675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Line 676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Line 677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" name="Line 678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9" name="Line 679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0" name="Line 680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1" name="Line 681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" name="Line 682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5" name="Rectangle 683"/>
            <p:cNvSpPr>
              <a:spLocks noChangeArrowheads="1"/>
            </p:cNvSpPr>
            <p:nvPr/>
          </p:nvSpPr>
          <p:spPr bwMode="auto">
            <a:xfrm>
              <a:off x="355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6" name="Rectangle 684"/>
            <p:cNvSpPr>
              <a:spLocks noChangeArrowheads="1"/>
            </p:cNvSpPr>
            <p:nvPr/>
          </p:nvSpPr>
          <p:spPr bwMode="auto">
            <a:xfrm>
              <a:off x="355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" name="AutoShape 685"/>
            <p:cNvSpPr>
              <a:spLocks noChangeArrowheads="1"/>
            </p:cNvSpPr>
            <p:nvPr/>
          </p:nvSpPr>
          <p:spPr bwMode="auto">
            <a:xfrm>
              <a:off x="360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" name="Rectangle 686"/>
            <p:cNvSpPr>
              <a:spLocks noChangeArrowheads="1"/>
            </p:cNvSpPr>
            <p:nvPr/>
          </p:nvSpPr>
          <p:spPr bwMode="auto">
            <a:xfrm>
              <a:off x="379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How</a:t>
              </a:r>
            </a:p>
          </p:txBody>
        </p:sp>
        <p:sp>
          <p:nvSpPr>
            <p:cNvPr id="99" name="Rectangle 687"/>
            <p:cNvSpPr>
              <a:spLocks noChangeArrowheads="1"/>
            </p:cNvSpPr>
            <p:nvPr/>
          </p:nvSpPr>
          <p:spPr bwMode="auto">
            <a:xfrm>
              <a:off x="379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How</a:t>
              </a:r>
            </a:p>
          </p:txBody>
        </p:sp>
        <p:grpSp>
          <p:nvGrpSpPr>
            <p:cNvPr id="100" name="Group 688"/>
            <p:cNvGrpSpPr>
              <a:grpSpLocks/>
            </p:cNvGrpSpPr>
            <p:nvPr/>
          </p:nvGrpSpPr>
          <p:grpSpPr bwMode="auto">
            <a:xfrm>
              <a:off x="3858" y="2606"/>
              <a:ext cx="108" cy="116"/>
              <a:chOff x="902" y="803"/>
              <a:chExt cx="214" cy="280"/>
            </a:xfrm>
          </p:grpSpPr>
          <p:sp>
            <p:nvSpPr>
              <p:cNvPr id="151" name="Rectangle 689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2" name="Line 690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3" name="Line 691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4" name="Line 692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5" name="Line 693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6" name="Line 694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7" name="Line 695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8" name="Line 696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9" name="Line 697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" name="Line 698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Line 699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" name="Line 700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" name="Line 701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Line 702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Line 703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Line 704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1" name="Rectangle 705"/>
            <p:cNvSpPr>
              <a:spLocks noChangeArrowheads="1"/>
            </p:cNvSpPr>
            <p:nvPr/>
          </p:nvSpPr>
          <p:spPr bwMode="auto">
            <a:xfrm>
              <a:off x="379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2" name="Group 706"/>
            <p:cNvGrpSpPr>
              <a:grpSpLocks/>
            </p:cNvGrpSpPr>
            <p:nvPr/>
          </p:nvGrpSpPr>
          <p:grpSpPr bwMode="auto">
            <a:xfrm>
              <a:off x="3820" y="2847"/>
              <a:ext cx="184" cy="114"/>
              <a:chOff x="1593" y="1187"/>
              <a:chExt cx="403" cy="357"/>
            </a:xfrm>
          </p:grpSpPr>
          <p:sp>
            <p:nvSpPr>
              <p:cNvPr id="142" name="Rectangle 707"/>
              <p:cNvSpPr>
                <a:spLocks noChangeArrowheads="1"/>
              </p:cNvSpPr>
              <p:nvPr/>
            </p:nvSpPr>
            <p:spPr bwMode="auto">
              <a:xfrm>
                <a:off x="1730" y="1318"/>
                <a:ext cx="123" cy="96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Line 708"/>
              <p:cNvSpPr>
                <a:spLocks noChangeShapeType="1"/>
              </p:cNvSpPr>
              <p:nvPr/>
            </p:nvSpPr>
            <p:spPr bwMode="auto">
              <a:xfrm>
                <a:off x="1848" y="1366"/>
                <a:ext cx="13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" name="Freeform 709"/>
              <p:cNvSpPr>
                <a:spLocks/>
              </p:cNvSpPr>
              <p:nvPr/>
            </p:nvSpPr>
            <p:spPr bwMode="auto">
              <a:xfrm>
                <a:off x="1926" y="1348"/>
                <a:ext cx="70" cy="36"/>
              </a:xfrm>
              <a:custGeom>
                <a:avLst/>
                <a:gdLst>
                  <a:gd name="T0" fmla="*/ 0 w 142"/>
                  <a:gd name="T1" fmla="*/ 0 h 73"/>
                  <a:gd name="T2" fmla="*/ 142 w 142"/>
                  <a:gd name="T3" fmla="*/ 37 h 73"/>
                  <a:gd name="T4" fmla="*/ 0 w 142"/>
                  <a:gd name="T5" fmla="*/ 73 h 73"/>
                  <a:gd name="T6" fmla="*/ 0 w 142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73">
                    <a:moveTo>
                      <a:pt x="0" y="0"/>
                    </a:moveTo>
                    <a:lnTo>
                      <a:pt x="142" y="37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" name="Line 710"/>
              <p:cNvSpPr>
                <a:spLocks noChangeShapeType="1"/>
              </p:cNvSpPr>
              <p:nvPr/>
            </p:nvSpPr>
            <p:spPr bwMode="auto">
              <a:xfrm>
                <a:off x="1593" y="1361"/>
                <a:ext cx="12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6" name="Freeform 711"/>
              <p:cNvSpPr>
                <a:spLocks/>
              </p:cNvSpPr>
              <p:nvPr/>
            </p:nvSpPr>
            <p:spPr bwMode="auto">
              <a:xfrm>
                <a:off x="1657" y="1343"/>
                <a:ext cx="70" cy="36"/>
              </a:xfrm>
              <a:custGeom>
                <a:avLst/>
                <a:gdLst>
                  <a:gd name="T0" fmla="*/ 0 w 142"/>
                  <a:gd name="T1" fmla="*/ 0 h 73"/>
                  <a:gd name="T2" fmla="*/ 142 w 142"/>
                  <a:gd name="T3" fmla="*/ 37 h 73"/>
                  <a:gd name="T4" fmla="*/ 0 w 142"/>
                  <a:gd name="T5" fmla="*/ 73 h 73"/>
                  <a:gd name="T6" fmla="*/ 0 w 142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73">
                    <a:moveTo>
                      <a:pt x="0" y="0"/>
                    </a:moveTo>
                    <a:lnTo>
                      <a:pt x="142" y="37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7" name="Line 712"/>
              <p:cNvSpPr>
                <a:spLocks noChangeShapeType="1"/>
              </p:cNvSpPr>
              <p:nvPr/>
            </p:nvSpPr>
            <p:spPr bwMode="auto">
              <a:xfrm>
                <a:off x="1793" y="1187"/>
                <a:ext cx="1" cy="1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8" name="Freeform 713"/>
              <p:cNvSpPr>
                <a:spLocks/>
              </p:cNvSpPr>
              <p:nvPr/>
            </p:nvSpPr>
            <p:spPr bwMode="auto">
              <a:xfrm>
                <a:off x="1775" y="1255"/>
                <a:ext cx="36" cy="73"/>
              </a:xfrm>
              <a:custGeom>
                <a:avLst/>
                <a:gdLst>
                  <a:gd name="T0" fmla="*/ 70 w 70"/>
                  <a:gd name="T1" fmla="*/ 0 h 144"/>
                  <a:gd name="T2" fmla="*/ 35 w 70"/>
                  <a:gd name="T3" fmla="*/ 144 h 144"/>
                  <a:gd name="T4" fmla="*/ 0 w 70"/>
                  <a:gd name="T5" fmla="*/ 0 h 144"/>
                  <a:gd name="T6" fmla="*/ 70 w 70"/>
                  <a:gd name="T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144">
                    <a:moveTo>
                      <a:pt x="70" y="0"/>
                    </a:moveTo>
                    <a:lnTo>
                      <a:pt x="35" y="144"/>
                    </a:lnTo>
                    <a:lnTo>
                      <a:pt x="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9" name="Line 714"/>
              <p:cNvSpPr>
                <a:spLocks noChangeShapeType="1"/>
              </p:cNvSpPr>
              <p:nvPr/>
            </p:nvSpPr>
            <p:spPr bwMode="auto">
              <a:xfrm flipV="1">
                <a:off x="1793" y="1417"/>
                <a:ext cx="1" cy="1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0" name="Freeform 715"/>
              <p:cNvSpPr>
                <a:spLocks/>
              </p:cNvSpPr>
              <p:nvPr/>
            </p:nvSpPr>
            <p:spPr bwMode="auto">
              <a:xfrm>
                <a:off x="1775" y="1403"/>
                <a:ext cx="36" cy="72"/>
              </a:xfrm>
              <a:custGeom>
                <a:avLst/>
                <a:gdLst>
                  <a:gd name="T0" fmla="*/ 0 w 70"/>
                  <a:gd name="T1" fmla="*/ 145 h 145"/>
                  <a:gd name="T2" fmla="*/ 35 w 70"/>
                  <a:gd name="T3" fmla="*/ 0 h 145"/>
                  <a:gd name="T4" fmla="*/ 70 w 70"/>
                  <a:gd name="T5" fmla="*/ 145 h 145"/>
                  <a:gd name="T6" fmla="*/ 0 w 70"/>
                  <a:gd name="T7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145">
                    <a:moveTo>
                      <a:pt x="0" y="145"/>
                    </a:moveTo>
                    <a:lnTo>
                      <a:pt x="35" y="0"/>
                    </a:lnTo>
                    <a:lnTo>
                      <a:pt x="70" y="145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3" name="Rectangle 716"/>
            <p:cNvSpPr>
              <a:spLocks noChangeArrowheads="1"/>
            </p:cNvSpPr>
            <p:nvPr/>
          </p:nvSpPr>
          <p:spPr bwMode="auto">
            <a:xfrm>
              <a:off x="379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4" name="Group 717"/>
            <p:cNvGrpSpPr>
              <a:grpSpLocks/>
            </p:cNvGrpSpPr>
            <p:nvPr/>
          </p:nvGrpSpPr>
          <p:grpSpPr bwMode="auto">
            <a:xfrm>
              <a:off x="3831" y="3085"/>
              <a:ext cx="162" cy="117"/>
              <a:chOff x="1571" y="1808"/>
              <a:chExt cx="423" cy="348"/>
            </a:xfrm>
          </p:grpSpPr>
          <p:sp>
            <p:nvSpPr>
              <p:cNvPr id="133" name="Rectangle 718"/>
              <p:cNvSpPr>
                <a:spLocks noChangeArrowheads="1"/>
              </p:cNvSpPr>
              <p:nvPr/>
            </p:nvSpPr>
            <p:spPr bwMode="auto">
              <a:xfrm>
                <a:off x="1720" y="1945"/>
                <a:ext cx="123" cy="86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" name="Line 719"/>
              <p:cNvSpPr>
                <a:spLocks noChangeShapeType="1"/>
              </p:cNvSpPr>
              <p:nvPr/>
            </p:nvSpPr>
            <p:spPr bwMode="auto">
              <a:xfrm>
                <a:off x="1846" y="1986"/>
                <a:ext cx="13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" name="Freeform 720"/>
              <p:cNvSpPr>
                <a:spLocks/>
              </p:cNvSpPr>
              <p:nvPr/>
            </p:nvSpPr>
            <p:spPr bwMode="auto">
              <a:xfrm>
                <a:off x="1923" y="1968"/>
                <a:ext cx="71" cy="36"/>
              </a:xfrm>
              <a:custGeom>
                <a:avLst/>
                <a:gdLst>
                  <a:gd name="T0" fmla="*/ 0 w 141"/>
                  <a:gd name="T1" fmla="*/ 0 h 73"/>
                  <a:gd name="T2" fmla="*/ 141 w 141"/>
                  <a:gd name="T3" fmla="*/ 37 h 73"/>
                  <a:gd name="T4" fmla="*/ 0 w 141"/>
                  <a:gd name="T5" fmla="*/ 73 h 73"/>
                  <a:gd name="T6" fmla="*/ 0 w 141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73">
                    <a:moveTo>
                      <a:pt x="0" y="0"/>
                    </a:moveTo>
                    <a:lnTo>
                      <a:pt x="141" y="37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" name="Line 721"/>
              <p:cNvSpPr>
                <a:spLocks noChangeShapeType="1"/>
              </p:cNvSpPr>
              <p:nvPr/>
            </p:nvSpPr>
            <p:spPr bwMode="auto">
              <a:xfrm>
                <a:off x="1571" y="1986"/>
                <a:ext cx="13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" name="Freeform 722"/>
              <p:cNvSpPr>
                <a:spLocks/>
              </p:cNvSpPr>
              <p:nvPr/>
            </p:nvSpPr>
            <p:spPr bwMode="auto">
              <a:xfrm>
                <a:off x="1647" y="1968"/>
                <a:ext cx="71" cy="36"/>
              </a:xfrm>
              <a:custGeom>
                <a:avLst/>
                <a:gdLst>
                  <a:gd name="T0" fmla="*/ 0 w 142"/>
                  <a:gd name="T1" fmla="*/ 0 h 73"/>
                  <a:gd name="T2" fmla="*/ 142 w 142"/>
                  <a:gd name="T3" fmla="*/ 37 h 73"/>
                  <a:gd name="T4" fmla="*/ 0 w 142"/>
                  <a:gd name="T5" fmla="*/ 73 h 73"/>
                  <a:gd name="T6" fmla="*/ 0 w 142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73">
                    <a:moveTo>
                      <a:pt x="0" y="0"/>
                    </a:moveTo>
                    <a:lnTo>
                      <a:pt x="142" y="37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8" name="Line 723"/>
              <p:cNvSpPr>
                <a:spLocks noChangeShapeType="1"/>
              </p:cNvSpPr>
              <p:nvPr/>
            </p:nvSpPr>
            <p:spPr bwMode="auto">
              <a:xfrm>
                <a:off x="1773" y="1808"/>
                <a:ext cx="1" cy="11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9" name="Freeform 724"/>
              <p:cNvSpPr>
                <a:spLocks/>
              </p:cNvSpPr>
              <p:nvPr/>
            </p:nvSpPr>
            <p:spPr bwMode="auto">
              <a:xfrm>
                <a:off x="1755" y="1865"/>
                <a:ext cx="36" cy="72"/>
              </a:xfrm>
              <a:custGeom>
                <a:avLst/>
                <a:gdLst>
                  <a:gd name="T0" fmla="*/ 71 w 71"/>
                  <a:gd name="T1" fmla="*/ 0 h 144"/>
                  <a:gd name="T2" fmla="*/ 36 w 71"/>
                  <a:gd name="T3" fmla="*/ 144 h 144"/>
                  <a:gd name="T4" fmla="*/ 0 w 71"/>
                  <a:gd name="T5" fmla="*/ 0 h 144"/>
                  <a:gd name="T6" fmla="*/ 71 w 71"/>
                  <a:gd name="T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44">
                    <a:moveTo>
                      <a:pt x="71" y="0"/>
                    </a:moveTo>
                    <a:lnTo>
                      <a:pt x="36" y="144"/>
                    </a:lnTo>
                    <a:lnTo>
                      <a:pt x="0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0" name="Line 725"/>
              <p:cNvSpPr>
                <a:spLocks noChangeShapeType="1"/>
              </p:cNvSpPr>
              <p:nvPr/>
            </p:nvSpPr>
            <p:spPr bwMode="auto">
              <a:xfrm flipV="1">
                <a:off x="1773" y="2042"/>
                <a:ext cx="1" cy="11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Freeform 726"/>
              <p:cNvSpPr>
                <a:spLocks/>
              </p:cNvSpPr>
              <p:nvPr/>
            </p:nvSpPr>
            <p:spPr bwMode="auto">
              <a:xfrm>
                <a:off x="1755" y="2028"/>
                <a:ext cx="36" cy="72"/>
              </a:xfrm>
              <a:custGeom>
                <a:avLst/>
                <a:gdLst>
                  <a:gd name="T0" fmla="*/ 0 w 71"/>
                  <a:gd name="T1" fmla="*/ 145 h 145"/>
                  <a:gd name="T2" fmla="*/ 36 w 71"/>
                  <a:gd name="T3" fmla="*/ 0 h 145"/>
                  <a:gd name="T4" fmla="*/ 71 w 71"/>
                  <a:gd name="T5" fmla="*/ 145 h 145"/>
                  <a:gd name="T6" fmla="*/ 0 w 71"/>
                  <a:gd name="T7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45">
                    <a:moveTo>
                      <a:pt x="0" y="145"/>
                    </a:moveTo>
                    <a:lnTo>
                      <a:pt x="36" y="0"/>
                    </a:lnTo>
                    <a:lnTo>
                      <a:pt x="71" y="145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5" name="Rectangle 727"/>
            <p:cNvSpPr>
              <a:spLocks noChangeArrowheads="1"/>
            </p:cNvSpPr>
            <p:nvPr/>
          </p:nvSpPr>
          <p:spPr bwMode="auto">
            <a:xfrm>
              <a:off x="379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6" name="Group 728"/>
            <p:cNvGrpSpPr>
              <a:grpSpLocks/>
            </p:cNvGrpSpPr>
            <p:nvPr/>
          </p:nvGrpSpPr>
          <p:grpSpPr bwMode="auto">
            <a:xfrm>
              <a:off x="3844" y="3344"/>
              <a:ext cx="135" cy="80"/>
              <a:chOff x="1624" y="2473"/>
              <a:chExt cx="295" cy="218"/>
            </a:xfrm>
          </p:grpSpPr>
          <p:sp>
            <p:nvSpPr>
              <p:cNvPr id="128" name="Rectangle 729"/>
              <p:cNvSpPr>
                <a:spLocks noChangeArrowheads="1"/>
              </p:cNvSpPr>
              <p:nvPr/>
            </p:nvSpPr>
            <p:spPr bwMode="auto">
              <a:xfrm>
                <a:off x="1686" y="2585"/>
                <a:ext cx="170" cy="36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Line 730"/>
              <p:cNvSpPr>
                <a:spLocks noChangeShapeType="1"/>
              </p:cNvSpPr>
              <p:nvPr/>
            </p:nvSpPr>
            <p:spPr bwMode="auto">
              <a:xfrm flipV="1">
                <a:off x="1773" y="2539"/>
                <a:ext cx="1" cy="4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0" name="Rectangle 731"/>
              <p:cNvSpPr>
                <a:spLocks noChangeArrowheads="1"/>
              </p:cNvSpPr>
              <p:nvPr/>
            </p:nvSpPr>
            <p:spPr bwMode="auto">
              <a:xfrm>
                <a:off x="1715" y="2473"/>
                <a:ext cx="120" cy="64"/>
              </a:xfrm>
              <a:prstGeom prst="rect">
                <a:avLst/>
              </a:prstGeom>
              <a:solidFill>
                <a:srgbClr val="0098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" name="Rectangle 732"/>
              <p:cNvSpPr>
                <a:spLocks noChangeArrowheads="1"/>
              </p:cNvSpPr>
              <p:nvPr/>
            </p:nvSpPr>
            <p:spPr bwMode="auto">
              <a:xfrm>
                <a:off x="1799" y="2625"/>
                <a:ext cx="120" cy="66"/>
              </a:xfrm>
              <a:prstGeom prst="rect">
                <a:avLst/>
              </a:prstGeom>
              <a:solidFill>
                <a:srgbClr val="0098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" name="Rectangle 733"/>
              <p:cNvSpPr>
                <a:spLocks noChangeArrowheads="1"/>
              </p:cNvSpPr>
              <p:nvPr/>
            </p:nvSpPr>
            <p:spPr bwMode="auto">
              <a:xfrm>
                <a:off x="1624" y="2625"/>
                <a:ext cx="119" cy="66"/>
              </a:xfrm>
              <a:prstGeom prst="rect">
                <a:avLst/>
              </a:prstGeom>
              <a:solidFill>
                <a:srgbClr val="0098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7" name="Rectangle 734"/>
            <p:cNvSpPr>
              <a:spLocks noChangeArrowheads="1"/>
            </p:cNvSpPr>
            <p:nvPr/>
          </p:nvSpPr>
          <p:spPr bwMode="auto">
            <a:xfrm>
              <a:off x="379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8" name="Group 735"/>
            <p:cNvGrpSpPr>
              <a:grpSpLocks/>
            </p:cNvGrpSpPr>
            <p:nvPr/>
          </p:nvGrpSpPr>
          <p:grpSpPr bwMode="auto">
            <a:xfrm>
              <a:off x="3858" y="3566"/>
              <a:ext cx="108" cy="116"/>
              <a:chOff x="902" y="803"/>
              <a:chExt cx="214" cy="280"/>
            </a:xfrm>
          </p:grpSpPr>
          <p:sp>
            <p:nvSpPr>
              <p:cNvPr id="112" name="Rectangle 736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3" name="Line 737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4" name="Line 738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5" name="Line 739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6" name="Line 740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7" name="Line 741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8" name="Line 742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9" name="Line 743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" name="Line 744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1" name="Line 745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" name="Line 746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3" name="Line 747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" name="Line 748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5" name="Line 749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6" name="Line 750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" name="Line 751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9" name="Rectangle 752"/>
            <p:cNvSpPr>
              <a:spLocks noChangeArrowheads="1"/>
            </p:cNvSpPr>
            <p:nvPr/>
          </p:nvSpPr>
          <p:spPr bwMode="auto">
            <a:xfrm>
              <a:off x="379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Rectangle 753"/>
            <p:cNvSpPr>
              <a:spLocks noChangeArrowheads="1"/>
            </p:cNvSpPr>
            <p:nvPr/>
          </p:nvSpPr>
          <p:spPr bwMode="auto">
            <a:xfrm>
              <a:off x="379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AutoShape 754"/>
            <p:cNvSpPr>
              <a:spLocks noChangeArrowheads="1"/>
            </p:cNvSpPr>
            <p:nvPr/>
          </p:nvSpPr>
          <p:spPr bwMode="auto">
            <a:xfrm>
              <a:off x="384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920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Zachman – Row 3: System Model (Designer’s 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Motivation/Why</a:t>
            </a:r>
          </a:p>
          <a:p>
            <a:pPr lvl="1"/>
            <a:r>
              <a:rPr lang="en-US" dirty="0"/>
              <a:t>Policies, standards and procedures associated with a business rule model </a:t>
            </a:r>
          </a:p>
          <a:p>
            <a:r>
              <a:rPr lang="en-US" dirty="0"/>
              <a:t>Function/How</a:t>
            </a:r>
          </a:p>
          <a:p>
            <a:pPr lvl="1"/>
            <a:r>
              <a:rPr lang="en-US" dirty="0"/>
              <a:t>Logical representation of information systems and their relationships </a:t>
            </a:r>
          </a:p>
          <a:p>
            <a:r>
              <a:rPr lang="en-US" dirty="0"/>
              <a:t>Data/What</a:t>
            </a:r>
          </a:p>
          <a:p>
            <a:pPr lvl="1"/>
            <a:r>
              <a:rPr lang="en-US" dirty="0"/>
              <a:t>Logical data models of data</a:t>
            </a:r>
          </a:p>
          <a:p>
            <a:pPr lvl="1"/>
            <a:r>
              <a:rPr lang="en-US" dirty="0"/>
              <a:t>Data relationships</a:t>
            </a:r>
          </a:p>
          <a:p>
            <a:r>
              <a:rPr lang="en-US" dirty="0"/>
              <a:t>People/Who</a:t>
            </a:r>
          </a:p>
          <a:p>
            <a:pPr lvl="1"/>
            <a:r>
              <a:rPr lang="en-US" dirty="0"/>
              <a:t>Logical representation of access privileges</a:t>
            </a:r>
          </a:p>
          <a:p>
            <a:r>
              <a:rPr lang="en-US" dirty="0"/>
              <a:t>Network/Where</a:t>
            </a:r>
          </a:p>
          <a:p>
            <a:pPr lvl="1"/>
            <a:r>
              <a:rPr lang="en-US" dirty="0"/>
              <a:t>Logical representation of the distributed architecture</a:t>
            </a:r>
          </a:p>
          <a:p>
            <a:r>
              <a:rPr lang="en-US" dirty="0"/>
              <a:t>Time/When</a:t>
            </a:r>
          </a:p>
          <a:p>
            <a:pPr lvl="1"/>
            <a:r>
              <a:rPr lang="en-US" dirty="0"/>
              <a:t>Logical events and their triggered responses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534400" y="4679950"/>
            <a:ext cx="381000" cy="3810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8915400" y="4679950"/>
            <a:ext cx="381000" cy="3810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296400" y="4679950"/>
            <a:ext cx="381000" cy="3810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9677400" y="4679950"/>
            <a:ext cx="381000" cy="3810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0058400" y="4679950"/>
            <a:ext cx="381000" cy="3810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0439400" y="4679950"/>
            <a:ext cx="381000" cy="3810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7543800" y="4679950"/>
            <a:ext cx="457200" cy="381000"/>
          </a:xfrm>
          <a:prstGeom prst="homePlate">
            <a:avLst>
              <a:gd name="adj" fmla="val 3000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0" dirty="0"/>
              <a:t>3</a:t>
            </a:r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8001000" y="3765550"/>
            <a:ext cx="3352800" cy="2590800"/>
            <a:chOff x="3216" y="2448"/>
            <a:chExt cx="2112" cy="1632"/>
          </a:xfrm>
        </p:grpSpPr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3216" y="254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Contextual</a:t>
              </a: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3216" y="278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Conceptual</a:t>
              </a: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216" y="302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Logical</a:t>
              </a: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Physical</a:t>
              </a: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3216" y="350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As Built</a:t>
              </a: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3216" y="374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Functioning</a:t>
              </a: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4992" y="254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Contextual</a:t>
              </a: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4992" y="278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Conceptual</a:t>
              </a:r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4992" y="302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Logical</a:t>
              </a: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992" y="326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Physical</a:t>
              </a:r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4992" y="350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As Built</a:t>
              </a: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4992" y="374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Functioning</a:t>
              </a:r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475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Why</a:t>
              </a:r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475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Why</a:t>
              </a:r>
            </a:p>
          </p:txBody>
        </p:sp>
        <p:grpSp>
          <p:nvGrpSpPr>
            <p:cNvPr id="29" name="Group 32"/>
            <p:cNvGrpSpPr>
              <a:grpSpLocks/>
            </p:cNvGrpSpPr>
            <p:nvPr/>
          </p:nvGrpSpPr>
          <p:grpSpPr bwMode="auto">
            <a:xfrm>
              <a:off x="4818" y="2606"/>
              <a:ext cx="108" cy="116"/>
              <a:chOff x="902" y="803"/>
              <a:chExt cx="214" cy="280"/>
            </a:xfrm>
          </p:grpSpPr>
          <p:sp>
            <p:nvSpPr>
              <p:cNvPr id="736" name="Rectangle 33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7" name="Line 34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8" name="Line 35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9" name="Line 36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0" name="Line 37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1" name="Line 38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2" name="Line 39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3" name="Line 40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4" name="Line 41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5" name="Line 42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6" name="Line 43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7" name="Line 44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8" name="Line 45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9" name="Line 46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50" name="Line 47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51" name="Line 48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0" name="Rectangle 49"/>
            <p:cNvSpPr>
              <a:spLocks noChangeArrowheads="1"/>
            </p:cNvSpPr>
            <p:nvPr/>
          </p:nvSpPr>
          <p:spPr bwMode="auto">
            <a:xfrm>
              <a:off x="475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1" name="Group 50"/>
            <p:cNvGrpSpPr>
              <a:grpSpLocks/>
            </p:cNvGrpSpPr>
            <p:nvPr/>
          </p:nvGrpSpPr>
          <p:grpSpPr bwMode="auto">
            <a:xfrm>
              <a:off x="4815" y="2846"/>
              <a:ext cx="114" cy="116"/>
              <a:chOff x="4548" y="1186"/>
              <a:chExt cx="332" cy="332"/>
            </a:xfrm>
          </p:grpSpPr>
          <p:sp>
            <p:nvSpPr>
              <p:cNvPr id="709" name="Rectangle 51"/>
              <p:cNvSpPr>
                <a:spLocks noChangeArrowheads="1"/>
              </p:cNvSpPr>
              <p:nvPr/>
            </p:nvSpPr>
            <p:spPr bwMode="auto">
              <a:xfrm>
                <a:off x="4686" y="1186"/>
                <a:ext cx="54" cy="42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0" name="Oval 52"/>
              <p:cNvSpPr>
                <a:spLocks noChangeArrowheads="1"/>
              </p:cNvSpPr>
              <p:nvPr/>
            </p:nvSpPr>
            <p:spPr bwMode="auto">
              <a:xfrm>
                <a:off x="4617" y="1251"/>
                <a:ext cx="48" cy="51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1" name="Oval 53"/>
              <p:cNvSpPr>
                <a:spLocks noChangeArrowheads="1"/>
              </p:cNvSpPr>
              <p:nvPr/>
            </p:nvSpPr>
            <p:spPr bwMode="auto">
              <a:xfrm>
                <a:off x="4690" y="1252"/>
                <a:ext cx="46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2" name="Oval 54"/>
              <p:cNvSpPr>
                <a:spLocks noChangeArrowheads="1"/>
              </p:cNvSpPr>
              <p:nvPr/>
            </p:nvSpPr>
            <p:spPr bwMode="auto">
              <a:xfrm>
                <a:off x="4755" y="1252"/>
                <a:ext cx="46" cy="49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3" name="Rectangle 55"/>
              <p:cNvSpPr>
                <a:spLocks noChangeArrowheads="1"/>
              </p:cNvSpPr>
              <p:nvPr/>
            </p:nvSpPr>
            <p:spPr bwMode="auto">
              <a:xfrm>
                <a:off x="4608" y="1327"/>
                <a:ext cx="54" cy="43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4" name="Rectangle 56"/>
              <p:cNvSpPr>
                <a:spLocks noChangeArrowheads="1"/>
              </p:cNvSpPr>
              <p:nvPr/>
            </p:nvSpPr>
            <p:spPr bwMode="auto">
              <a:xfrm>
                <a:off x="4684" y="1328"/>
                <a:ext cx="53" cy="43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5" name="Rectangle 57"/>
              <p:cNvSpPr>
                <a:spLocks noChangeArrowheads="1"/>
              </p:cNvSpPr>
              <p:nvPr/>
            </p:nvSpPr>
            <p:spPr bwMode="auto">
              <a:xfrm>
                <a:off x="4753" y="1329"/>
                <a:ext cx="53" cy="43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6" name="Oval 58"/>
              <p:cNvSpPr>
                <a:spLocks noChangeArrowheads="1"/>
              </p:cNvSpPr>
              <p:nvPr/>
            </p:nvSpPr>
            <p:spPr bwMode="auto">
              <a:xfrm>
                <a:off x="4548" y="1403"/>
                <a:ext cx="46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7" name="Oval 59"/>
              <p:cNvSpPr>
                <a:spLocks noChangeArrowheads="1"/>
              </p:cNvSpPr>
              <p:nvPr/>
            </p:nvSpPr>
            <p:spPr bwMode="auto">
              <a:xfrm>
                <a:off x="4607" y="1402"/>
                <a:ext cx="46" cy="49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8" name="Oval 60"/>
              <p:cNvSpPr>
                <a:spLocks noChangeArrowheads="1"/>
              </p:cNvSpPr>
              <p:nvPr/>
            </p:nvSpPr>
            <p:spPr bwMode="auto">
              <a:xfrm>
                <a:off x="4663" y="1401"/>
                <a:ext cx="45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9" name="Oval 61"/>
              <p:cNvSpPr>
                <a:spLocks noChangeArrowheads="1"/>
              </p:cNvSpPr>
              <p:nvPr/>
            </p:nvSpPr>
            <p:spPr bwMode="auto">
              <a:xfrm>
                <a:off x="4716" y="1406"/>
                <a:ext cx="46" cy="49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0" name="Oval 62"/>
              <p:cNvSpPr>
                <a:spLocks noChangeArrowheads="1"/>
              </p:cNvSpPr>
              <p:nvPr/>
            </p:nvSpPr>
            <p:spPr bwMode="auto">
              <a:xfrm>
                <a:off x="4771" y="1404"/>
                <a:ext cx="46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1" name="Oval 63"/>
              <p:cNvSpPr>
                <a:spLocks noChangeArrowheads="1"/>
              </p:cNvSpPr>
              <p:nvPr/>
            </p:nvSpPr>
            <p:spPr bwMode="auto">
              <a:xfrm>
                <a:off x="4826" y="1403"/>
                <a:ext cx="46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2" name="Rectangle 64"/>
              <p:cNvSpPr>
                <a:spLocks noChangeArrowheads="1"/>
              </p:cNvSpPr>
              <p:nvPr/>
            </p:nvSpPr>
            <p:spPr bwMode="auto">
              <a:xfrm>
                <a:off x="4826" y="1476"/>
                <a:ext cx="54" cy="42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3" name="Freeform 65"/>
              <p:cNvSpPr>
                <a:spLocks/>
              </p:cNvSpPr>
              <p:nvPr/>
            </p:nvSpPr>
            <p:spPr bwMode="auto">
              <a:xfrm>
                <a:off x="4643" y="1230"/>
                <a:ext cx="73" cy="19"/>
              </a:xfrm>
              <a:custGeom>
                <a:avLst/>
                <a:gdLst>
                  <a:gd name="T0" fmla="*/ 148 w 148"/>
                  <a:gd name="T1" fmla="*/ 0 h 38"/>
                  <a:gd name="T2" fmla="*/ 0 w 148"/>
                  <a:gd name="T3" fmla="*/ 34 h 38"/>
                  <a:gd name="T4" fmla="*/ 0 w 148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8" h="38">
                    <a:moveTo>
                      <a:pt x="148" y="0"/>
                    </a:moveTo>
                    <a:lnTo>
                      <a:pt x="0" y="34"/>
                    </a:lnTo>
                    <a:lnTo>
                      <a:pt x="0" y="3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4" name="Line 66"/>
              <p:cNvSpPr>
                <a:spLocks noChangeShapeType="1"/>
              </p:cNvSpPr>
              <p:nvPr/>
            </p:nvSpPr>
            <p:spPr bwMode="auto">
              <a:xfrm>
                <a:off x="4712" y="1231"/>
                <a:ext cx="4" cy="1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5" name="Line 67"/>
              <p:cNvSpPr>
                <a:spLocks noChangeShapeType="1"/>
              </p:cNvSpPr>
              <p:nvPr/>
            </p:nvSpPr>
            <p:spPr bwMode="auto">
              <a:xfrm>
                <a:off x="4712" y="1230"/>
                <a:ext cx="66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6" name="Line 68"/>
              <p:cNvSpPr>
                <a:spLocks noChangeShapeType="1"/>
              </p:cNvSpPr>
              <p:nvPr/>
            </p:nvSpPr>
            <p:spPr bwMode="auto">
              <a:xfrm>
                <a:off x="4640" y="1304"/>
                <a:ext cx="1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" name="Line 69"/>
              <p:cNvSpPr>
                <a:spLocks noChangeShapeType="1"/>
              </p:cNvSpPr>
              <p:nvPr/>
            </p:nvSpPr>
            <p:spPr bwMode="auto">
              <a:xfrm>
                <a:off x="4716" y="1304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" name="Line 70"/>
              <p:cNvSpPr>
                <a:spLocks noChangeShapeType="1"/>
              </p:cNvSpPr>
              <p:nvPr/>
            </p:nvSpPr>
            <p:spPr bwMode="auto">
              <a:xfrm>
                <a:off x="4780" y="1304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" name="Line 71"/>
              <p:cNvSpPr>
                <a:spLocks noChangeShapeType="1"/>
              </p:cNvSpPr>
              <p:nvPr/>
            </p:nvSpPr>
            <p:spPr bwMode="auto">
              <a:xfrm flipH="1">
                <a:off x="4572" y="1371"/>
                <a:ext cx="65" cy="2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0" name="Line 72"/>
              <p:cNvSpPr>
                <a:spLocks noChangeShapeType="1"/>
              </p:cNvSpPr>
              <p:nvPr/>
            </p:nvSpPr>
            <p:spPr bwMode="auto">
              <a:xfrm flipH="1">
                <a:off x="4634" y="1372"/>
                <a:ext cx="2" cy="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1" name="Line 73"/>
              <p:cNvSpPr>
                <a:spLocks noChangeShapeType="1"/>
              </p:cNvSpPr>
              <p:nvPr/>
            </p:nvSpPr>
            <p:spPr bwMode="auto">
              <a:xfrm flipH="1">
                <a:off x="4687" y="1372"/>
                <a:ext cx="26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2" name="Freeform 74"/>
              <p:cNvSpPr>
                <a:spLocks/>
              </p:cNvSpPr>
              <p:nvPr/>
            </p:nvSpPr>
            <p:spPr bwMode="auto">
              <a:xfrm>
                <a:off x="4713" y="1372"/>
                <a:ext cx="28" cy="29"/>
              </a:xfrm>
              <a:custGeom>
                <a:avLst/>
                <a:gdLst>
                  <a:gd name="T0" fmla="*/ 0 w 55"/>
                  <a:gd name="T1" fmla="*/ 0 h 58"/>
                  <a:gd name="T2" fmla="*/ 55 w 55"/>
                  <a:gd name="T3" fmla="*/ 58 h 58"/>
                  <a:gd name="T4" fmla="*/ 55 w 55"/>
                  <a:gd name="T5" fmla="*/ 5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58">
                    <a:moveTo>
                      <a:pt x="0" y="0"/>
                    </a:moveTo>
                    <a:lnTo>
                      <a:pt x="55" y="58"/>
                    </a:lnTo>
                    <a:lnTo>
                      <a:pt x="55" y="5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3" name="Line 75"/>
              <p:cNvSpPr>
                <a:spLocks noChangeShapeType="1"/>
              </p:cNvSpPr>
              <p:nvPr/>
            </p:nvSpPr>
            <p:spPr bwMode="auto">
              <a:xfrm>
                <a:off x="4782" y="1374"/>
                <a:ext cx="13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4" name="Line 76"/>
              <p:cNvSpPr>
                <a:spLocks noChangeShapeType="1"/>
              </p:cNvSpPr>
              <p:nvPr/>
            </p:nvSpPr>
            <p:spPr bwMode="auto">
              <a:xfrm>
                <a:off x="4783" y="1374"/>
                <a:ext cx="68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5" name="Line 77"/>
              <p:cNvSpPr>
                <a:spLocks noChangeShapeType="1"/>
              </p:cNvSpPr>
              <p:nvPr/>
            </p:nvSpPr>
            <p:spPr bwMode="auto">
              <a:xfrm>
                <a:off x="4852" y="1454"/>
                <a:ext cx="1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2" name="Rectangle 78"/>
            <p:cNvSpPr>
              <a:spLocks noChangeArrowheads="1"/>
            </p:cNvSpPr>
            <p:nvPr/>
          </p:nvSpPr>
          <p:spPr bwMode="auto">
            <a:xfrm>
              <a:off x="475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3" name="Group 79"/>
            <p:cNvGrpSpPr>
              <a:grpSpLocks/>
            </p:cNvGrpSpPr>
            <p:nvPr/>
          </p:nvGrpSpPr>
          <p:grpSpPr bwMode="auto">
            <a:xfrm>
              <a:off x="4818" y="3076"/>
              <a:ext cx="108" cy="135"/>
              <a:chOff x="4557" y="1824"/>
              <a:chExt cx="331" cy="332"/>
            </a:xfrm>
          </p:grpSpPr>
          <p:sp>
            <p:nvSpPr>
              <p:cNvPr id="682" name="Rectangle 80"/>
              <p:cNvSpPr>
                <a:spLocks noChangeArrowheads="1"/>
              </p:cNvSpPr>
              <p:nvPr/>
            </p:nvSpPr>
            <p:spPr bwMode="auto">
              <a:xfrm>
                <a:off x="4694" y="1824"/>
                <a:ext cx="54" cy="4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3" name="Oval 81"/>
              <p:cNvSpPr>
                <a:spLocks noChangeArrowheads="1"/>
              </p:cNvSpPr>
              <p:nvPr/>
            </p:nvSpPr>
            <p:spPr bwMode="auto">
              <a:xfrm>
                <a:off x="4625" y="1888"/>
                <a:ext cx="48" cy="52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Oval 82"/>
              <p:cNvSpPr>
                <a:spLocks noChangeArrowheads="1"/>
              </p:cNvSpPr>
              <p:nvPr/>
            </p:nvSpPr>
            <p:spPr bwMode="auto">
              <a:xfrm>
                <a:off x="4699" y="1890"/>
                <a:ext cx="45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Oval 83"/>
              <p:cNvSpPr>
                <a:spLocks noChangeArrowheads="1"/>
              </p:cNvSpPr>
              <p:nvPr/>
            </p:nvSpPr>
            <p:spPr bwMode="auto">
              <a:xfrm>
                <a:off x="4763" y="1890"/>
                <a:ext cx="46" cy="4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Rectangle 84"/>
              <p:cNvSpPr>
                <a:spLocks noChangeArrowheads="1"/>
              </p:cNvSpPr>
              <p:nvPr/>
            </p:nvSpPr>
            <p:spPr bwMode="auto">
              <a:xfrm>
                <a:off x="4617" y="1965"/>
                <a:ext cx="53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Rectangle 85"/>
              <p:cNvSpPr>
                <a:spLocks noChangeArrowheads="1"/>
              </p:cNvSpPr>
              <p:nvPr/>
            </p:nvSpPr>
            <p:spPr bwMode="auto">
              <a:xfrm>
                <a:off x="4692" y="1966"/>
                <a:ext cx="54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Rectangle 86"/>
              <p:cNvSpPr>
                <a:spLocks noChangeArrowheads="1"/>
              </p:cNvSpPr>
              <p:nvPr/>
            </p:nvSpPr>
            <p:spPr bwMode="auto">
              <a:xfrm>
                <a:off x="4761" y="1967"/>
                <a:ext cx="53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9" name="Oval 87"/>
              <p:cNvSpPr>
                <a:spLocks noChangeArrowheads="1"/>
              </p:cNvSpPr>
              <p:nvPr/>
            </p:nvSpPr>
            <p:spPr bwMode="auto">
              <a:xfrm>
                <a:off x="4557" y="2041"/>
                <a:ext cx="45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0" name="Oval 88"/>
              <p:cNvSpPr>
                <a:spLocks noChangeArrowheads="1"/>
              </p:cNvSpPr>
              <p:nvPr/>
            </p:nvSpPr>
            <p:spPr bwMode="auto">
              <a:xfrm>
                <a:off x="4616" y="2040"/>
                <a:ext cx="45" cy="4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1" name="Oval 89"/>
              <p:cNvSpPr>
                <a:spLocks noChangeArrowheads="1"/>
              </p:cNvSpPr>
              <p:nvPr/>
            </p:nvSpPr>
            <p:spPr bwMode="auto">
              <a:xfrm>
                <a:off x="4671" y="2039"/>
                <a:ext cx="45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2" name="Oval 90"/>
              <p:cNvSpPr>
                <a:spLocks noChangeArrowheads="1"/>
              </p:cNvSpPr>
              <p:nvPr/>
            </p:nvSpPr>
            <p:spPr bwMode="auto">
              <a:xfrm>
                <a:off x="4725" y="2044"/>
                <a:ext cx="45" cy="4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3" name="Oval 91"/>
              <p:cNvSpPr>
                <a:spLocks noChangeArrowheads="1"/>
              </p:cNvSpPr>
              <p:nvPr/>
            </p:nvSpPr>
            <p:spPr bwMode="auto">
              <a:xfrm>
                <a:off x="4779" y="2042"/>
                <a:ext cx="46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4" name="Oval 92"/>
              <p:cNvSpPr>
                <a:spLocks noChangeArrowheads="1"/>
              </p:cNvSpPr>
              <p:nvPr/>
            </p:nvSpPr>
            <p:spPr bwMode="auto">
              <a:xfrm>
                <a:off x="4834" y="2041"/>
                <a:ext cx="46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5" name="Rectangle 93"/>
              <p:cNvSpPr>
                <a:spLocks noChangeArrowheads="1"/>
              </p:cNvSpPr>
              <p:nvPr/>
            </p:nvSpPr>
            <p:spPr bwMode="auto">
              <a:xfrm>
                <a:off x="4834" y="2114"/>
                <a:ext cx="54" cy="4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6" name="Freeform 94"/>
              <p:cNvSpPr>
                <a:spLocks/>
              </p:cNvSpPr>
              <p:nvPr/>
            </p:nvSpPr>
            <p:spPr bwMode="auto">
              <a:xfrm>
                <a:off x="4651" y="1868"/>
                <a:ext cx="74" cy="18"/>
              </a:xfrm>
              <a:custGeom>
                <a:avLst/>
                <a:gdLst>
                  <a:gd name="T0" fmla="*/ 147 w 147"/>
                  <a:gd name="T1" fmla="*/ 0 h 36"/>
                  <a:gd name="T2" fmla="*/ 0 w 147"/>
                  <a:gd name="T3" fmla="*/ 34 h 36"/>
                  <a:gd name="T4" fmla="*/ 0 w 147"/>
                  <a:gd name="T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7" h="36">
                    <a:moveTo>
                      <a:pt x="147" y="0"/>
                    </a:moveTo>
                    <a:lnTo>
                      <a:pt x="0" y="34"/>
                    </a:lnTo>
                    <a:lnTo>
                      <a:pt x="0" y="3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7" name="Line 95"/>
              <p:cNvSpPr>
                <a:spLocks noChangeShapeType="1"/>
              </p:cNvSpPr>
              <p:nvPr/>
            </p:nvSpPr>
            <p:spPr bwMode="auto">
              <a:xfrm>
                <a:off x="4720" y="1869"/>
                <a:ext cx="5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8" name="Line 96"/>
              <p:cNvSpPr>
                <a:spLocks noChangeShapeType="1"/>
              </p:cNvSpPr>
              <p:nvPr/>
            </p:nvSpPr>
            <p:spPr bwMode="auto">
              <a:xfrm>
                <a:off x="4720" y="1868"/>
                <a:ext cx="68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9" name="Line 97"/>
              <p:cNvSpPr>
                <a:spLocks noChangeShapeType="1"/>
              </p:cNvSpPr>
              <p:nvPr/>
            </p:nvSpPr>
            <p:spPr bwMode="auto">
              <a:xfrm>
                <a:off x="4648" y="1942"/>
                <a:ext cx="1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0" name="Line 98"/>
              <p:cNvSpPr>
                <a:spLocks noChangeShapeType="1"/>
              </p:cNvSpPr>
              <p:nvPr/>
            </p:nvSpPr>
            <p:spPr bwMode="auto">
              <a:xfrm>
                <a:off x="4725" y="1942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1" name="Line 99"/>
              <p:cNvSpPr>
                <a:spLocks noChangeShapeType="1"/>
              </p:cNvSpPr>
              <p:nvPr/>
            </p:nvSpPr>
            <p:spPr bwMode="auto">
              <a:xfrm>
                <a:off x="4788" y="1940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2" name="Line 100"/>
              <p:cNvSpPr>
                <a:spLocks noChangeShapeType="1"/>
              </p:cNvSpPr>
              <p:nvPr/>
            </p:nvSpPr>
            <p:spPr bwMode="auto">
              <a:xfrm flipH="1">
                <a:off x="4581" y="2008"/>
                <a:ext cx="65" cy="3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3" name="Line 101"/>
              <p:cNvSpPr>
                <a:spLocks noChangeShapeType="1"/>
              </p:cNvSpPr>
              <p:nvPr/>
            </p:nvSpPr>
            <p:spPr bwMode="auto">
              <a:xfrm flipH="1">
                <a:off x="4642" y="2010"/>
                <a:ext cx="3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4" name="Line 102"/>
              <p:cNvSpPr>
                <a:spLocks noChangeShapeType="1"/>
              </p:cNvSpPr>
              <p:nvPr/>
            </p:nvSpPr>
            <p:spPr bwMode="auto">
              <a:xfrm flipH="1">
                <a:off x="4696" y="2010"/>
                <a:ext cx="25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5" name="Freeform 103"/>
              <p:cNvSpPr>
                <a:spLocks/>
              </p:cNvSpPr>
              <p:nvPr/>
            </p:nvSpPr>
            <p:spPr bwMode="auto">
              <a:xfrm>
                <a:off x="4721" y="2010"/>
                <a:ext cx="28" cy="30"/>
              </a:xfrm>
              <a:custGeom>
                <a:avLst/>
                <a:gdLst>
                  <a:gd name="T0" fmla="*/ 0 w 55"/>
                  <a:gd name="T1" fmla="*/ 0 h 61"/>
                  <a:gd name="T2" fmla="*/ 55 w 55"/>
                  <a:gd name="T3" fmla="*/ 61 h 61"/>
                  <a:gd name="T4" fmla="*/ 55 w 55"/>
                  <a:gd name="T5" fmla="*/ 5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61">
                    <a:moveTo>
                      <a:pt x="0" y="0"/>
                    </a:moveTo>
                    <a:lnTo>
                      <a:pt x="55" y="61"/>
                    </a:lnTo>
                    <a:lnTo>
                      <a:pt x="55" y="5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6" name="Line 104"/>
              <p:cNvSpPr>
                <a:spLocks noChangeShapeType="1"/>
              </p:cNvSpPr>
              <p:nvPr/>
            </p:nvSpPr>
            <p:spPr bwMode="auto">
              <a:xfrm>
                <a:off x="4790" y="2012"/>
                <a:ext cx="14" cy="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7" name="Line 105"/>
              <p:cNvSpPr>
                <a:spLocks noChangeShapeType="1"/>
              </p:cNvSpPr>
              <p:nvPr/>
            </p:nvSpPr>
            <p:spPr bwMode="auto">
              <a:xfrm>
                <a:off x="4791" y="2012"/>
                <a:ext cx="69" cy="2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8" name="Line 106"/>
              <p:cNvSpPr>
                <a:spLocks noChangeShapeType="1"/>
              </p:cNvSpPr>
              <p:nvPr/>
            </p:nvSpPr>
            <p:spPr bwMode="auto">
              <a:xfrm>
                <a:off x="4860" y="2092"/>
                <a:ext cx="1" cy="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4" name="Rectangle 107"/>
            <p:cNvSpPr>
              <a:spLocks noChangeArrowheads="1"/>
            </p:cNvSpPr>
            <p:nvPr/>
          </p:nvSpPr>
          <p:spPr bwMode="auto">
            <a:xfrm>
              <a:off x="475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" name="Group 108"/>
            <p:cNvGrpSpPr>
              <a:grpSpLocks/>
            </p:cNvGrpSpPr>
            <p:nvPr/>
          </p:nvGrpSpPr>
          <p:grpSpPr bwMode="auto">
            <a:xfrm>
              <a:off x="4800" y="3319"/>
              <a:ext cx="144" cy="129"/>
              <a:chOff x="4543" y="2457"/>
              <a:chExt cx="331" cy="333"/>
            </a:xfrm>
          </p:grpSpPr>
          <p:sp>
            <p:nvSpPr>
              <p:cNvPr id="655" name="Rectangle 109"/>
              <p:cNvSpPr>
                <a:spLocks noChangeArrowheads="1"/>
              </p:cNvSpPr>
              <p:nvPr/>
            </p:nvSpPr>
            <p:spPr bwMode="auto">
              <a:xfrm>
                <a:off x="4694" y="2457"/>
                <a:ext cx="54" cy="42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Oval 110"/>
              <p:cNvSpPr>
                <a:spLocks noChangeArrowheads="1"/>
              </p:cNvSpPr>
              <p:nvPr/>
            </p:nvSpPr>
            <p:spPr bwMode="auto">
              <a:xfrm>
                <a:off x="4611" y="2522"/>
                <a:ext cx="48" cy="52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Oval 111"/>
              <p:cNvSpPr>
                <a:spLocks noChangeArrowheads="1"/>
              </p:cNvSpPr>
              <p:nvPr/>
            </p:nvSpPr>
            <p:spPr bwMode="auto">
              <a:xfrm>
                <a:off x="4685" y="2524"/>
                <a:ext cx="45" cy="5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8" name="Oval 112"/>
              <p:cNvSpPr>
                <a:spLocks noChangeArrowheads="1"/>
              </p:cNvSpPr>
              <p:nvPr/>
            </p:nvSpPr>
            <p:spPr bwMode="auto">
              <a:xfrm>
                <a:off x="4749" y="2524"/>
                <a:ext cx="46" cy="48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9" name="Rectangle 113"/>
              <p:cNvSpPr>
                <a:spLocks noChangeArrowheads="1"/>
              </p:cNvSpPr>
              <p:nvPr/>
            </p:nvSpPr>
            <p:spPr bwMode="auto">
              <a:xfrm>
                <a:off x="4603" y="2599"/>
                <a:ext cx="53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0" name="Rectangle 114"/>
              <p:cNvSpPr>
                <a:spLocks noChangeArrowheads="1"/>
              </p:cNvSpPr>
              <p:nvPr/>
            </p:nvSpPr>
            <p:spPr bwMode="auto">
              <a:xfrm>
                <a:off x="4678" y="2600"/>
                <a:ext cx="54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1" name="Rectangle 115"/>
              <p:cNvSpPr>
                <a:spLocks noChangeArrowheads="1"/>
              </p:cNvSpPr>
              <p:nvPr/>
            </p:nvSpPr>
            <p:spPr bwMode="auto">
              <a:xfrm>
                <a:off x="4747" y="2601"/>
                <a:ext cx="53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2" name="Oval 116"/>
              <p:cNvSpPr>
                <a:spLocks noChangeArrowheads="1"/>
              </p:cNvSpPr>
              <p:nvPr/>
            </p:nvSpPr>
            <p:spPr bwMode="auto">
              <a:xfrm>
                <a:off x="4543" y="2675"/>
                <a:ext cx="45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3" name="Oval 117"/>
              <p:cNvSpPr>
                <a:spLocks noChangeArrowheads="1"/>
              </p:cNvSpPr>
              <p:nvPr/>
            </p:nvSpPr>
            <p:spPr bwMode="auto">
              <a:xfrm>
                <a:off x="4602" y="2674"/>
                <a:ext cx="45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4" name="Oval 118"/>
              <p:cNvSpPr>
                <a:spLocks noChangeArrowheads="1"/>
              </p:cNvSpPr>
              <p:nvPr/>
            </p:nvSpPr>
            <p:spPr bwMode="auto">
              <a:xfrm>
                <a:off x="4657" y="2673"/>
                <a:ext cx="45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5" name="Oval 119"/>
              <p:cNvSpPr>
                <a:spLocks noChangeArrowheads="1"/>
              </p:cNvSpPr>
              <p:nvPr/>
            </p:nvSpPr>
            <p:spPr bwMode="auto">
              <a:xfrm>
                <a:off x="4711" y="2677"/>
                <a:ext cx="45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6" name="Oval 120"/>
              <p:cNvSpPr>
                <a:spLocks noChangeArrowheads="1"/>
              </p:cNvSpPr>
              <p:nvPr/>
            </p:nvSpPr>
            <p:spPr bwMode="auto">
              <a:xfrm>
                <a:off x="4765" y="2676"/>
                <a:ext cx="46" cy="5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7" name="Oval 121"/>
              <p:cNvSpPr>
                <a:spLocks noChangeArrowheads="1"/>
              </p:cNvSpPr>
              <p:nvPr/>
            </p:nvSpPr>
            <p:spPr bwMode="auto">
              <a:xfrm>
                <a:off x="4820" y="2675"/>
                <a:ext cx="46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8" name="Rectangle 122"/>
              <p:cNvSpPr>
                <a:spLocks noChangeArrowheads="1"/>
              </p:cNvSpPr>
              <p:nvPr/>
            </p:nvSpPr>
            <p:spPr bwMode="auto">
              <a:xfrm>
                <a:off x="4820" y="2747"/>
                <a:ext cx="54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9" name="Freeform 123"/>
              <p:cNvSpPr>
                <a:spLocks/>
              </p:cNvSpPr>
              <p:nvPr/>
            </p:nvSpPr>
            <p:spPr bwMode="auto">
              <a:xfrm>
                <a:off x="4637" y="2501"/>
                <a:ext cx="74" cy="19"/>
              </a:xfrm>
              <a:custGeom>
                <a:avLst/>
                <a:gdLst>
                  <a:gd name="T0" fmla="*/ 147 w 147"/>
                  <a:gd name="T1" fmla="*/ 0 h 39"/>
                  <a:gd name="T2" fmla="*/ 0 w 147"/>
                  <a:gd name="T3" fmla="*/ 35 h 39"/>
                  <a:gd name="T4" fmla="*/ 0 w 147"/>
                  <a:gd name="T5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7" h="39">
                    <a:moveTo>
                      <a:pt x="147" y="0"/>
                    </a:moveTo>
                    <a:lnTo>
                      <a:pt x="0" y="35"/>
                    </a:lnTo>
                    <a:lnTo>
                      <a:pt x="0" y="3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0" name="Line 124"/>
              <p:cNvSpPr>
                <a:spLocks noChangeShapeType="1"/>
              </p:cNvSpPr>
              <p:nvPr/>
            </p:nvSpPr>
            <p:spPr bwMode="auto">
              <a:xfrm>
                <a:off x="4706" y="2502"/>
                <a:ext cx="5" cy="1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1" name="Line 125"/>
              <p:cNvSpPr>
                <a:spLocks noChangeShapeType="1"/>
              </p:cNvSpPr>
              <p:nvPr/>
            </p:nvSpPr>
            <p:spPr bwMode="auto">
              <a:xfrm>
                <a:off x="4706" y="2501"/>
                <a:ext cx="68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2" name="Line 126"/>
              <p:cNvSpPr>
                <a:spLocks noChangeShapeType="1"/>
              </p:cNvSpPr>
              <p:nvPr/>
            </p:nvSpPr>
            <p:spPr bwMode="auto">
              <a:xfrm>
                <a:off x="4634" y="2575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3" name="Line 127"/>
              <p:cNvSpPr>
                <a:spLocks noChangeShapeType="1"/>
              </p:cNvSpPr>
              <p:nvPr/>
            </p:nvSpPr>
            <p:spPr bwMode="auto">
              <a:xfrm>
                <a:off x="4711" y="2575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4" name="Line 128"/>
              <p:cNvSpPr>
                <a:spLocks noChangeShapeType="1"/>
              </p:cNvSpPr>
              <p:nvPr/>
            </p:nvSpPr>
            <p:spPr bwMode="auto">
              <a:xfrm>
                <a:off x="4774" y="2574"/>
                <a:ext cx="1" cy="2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5" name="Line 129"/>
              <p:cNvSpPr>
                <a:spLocks noChangeShapeType="1"/>
              </p:cNvSpPr>
              <p:nvPr/>
            </p:nvSpPr>
            <p:spPr bwMode="auto">
              <a:xfrm flipH="1">
                <a:off x="4567" y="2642"/>
                <a:ext cx="65" cy="3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" name="Line 130"/>
              <p:cNvSpPr>
                <a:spLocks noChangeShapeType="1"/>
              </p:cNvSpPr>
              <p:nvPr/>
            </p:nvSpPr>
            <p:spPr bwMode="auto">
              <a:xfrm flipH="1">
                <a:off x="4628" y="2643"/>
                <a:ext cx="3" cy="2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" name="Line 131"/>
              <p:cNvSpPr>
                <a:spLocks noChangeShapeType="1"/>
              </p:cNvSpPr>
              <p:nvPr/>
            </p:nvSpPr>
            <p:spPr bwMode="auto">
              <a:xfrm flipH="1">
                <a:off x="4682" y="2643"/>
                <a:ext cx="25" cy="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" name="Freeform 132"/>
              <p:cNvSpPr>
                <a:spLocks/>
              </p:cNvSpPr>
              <p:nvPr/>
            </p:nvSpPr>
            <p:spPr bwMode="auto">
              <a:xfrm>
                <a:off x="4707" y="2643"/>
                <a:ext cx="28" cy="30"/>
              </a:xfrm>
              <a:custGeom>
                <a:avLst/>
                <a:gdLst>
                  <a:gd name="T0" fmla="*/ 0 w 55"/>
                  <a:gd name="T1" fmla="*/ 0 h 61"/>
                  <a:gd name="T2" fmla="*/ 55 w 55"/>
                  <a:gd name="T3" fmla="*/ 61 h 61"/>
                  <a:gd name="T4" fmla="*/ 55 w 55"/>
                  <a:gd name="T5" fmla="*/ 5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61">
                    <a:moveTo>
                      <a:pt x="0" y="0"/>
                    </a:moveTo>
                    <a:lnTo>
                      <a:pt x="55" y="61"/>
                    </a:lnTo>
                    <a:lnTo>
                      <a:pt x="55" y="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" name="Line 133"/>
              <p:cNvSpPr>
                <a:spLocks noChangeShapeType="1"/>
              </p:cNvSpPr>
              <p:nvPr/>
            </p:nvSpPr>
            <p:spPr bwMode="auto">
              <a:xfrm>
                <a:off x="4776" y="2645"/>
                <a:ext cx="14" cy="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0" name="Line 134"/>
              <p:cNvSpPr>
                <a:spLocks noChangeShapeType="1"/>
              </p:cNvSpPr>
              <p:nvPr/>
            </p:nvSpPr>
            <p:spPr bwMode="auto">
              <a:xfrm>
                <a:off x="4777" y="2645"/>
                <a:ext cx="69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1" name="Line 135"/>
              <p:cNvSpPr>
                <a:spLocks noChangeShapeType="1"/>
              </p:cNvSpPr>
              <p:nvPr/>
            </p:nvSpPr>
            <p:spPr bwMode="auto">
              <a:xfrm>
                <a:off x="4846" y="2725"/>
                <a:ext cx="1" cy="1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6" name="Rectangle 136"/>
            <p:cNvSpPr>
              <a:spLocks noChangeArrowheads="1"/>
            </p:cNvSpPr>
            <p:nvPr/>
          </p:nvSpPr>
          <p:spPr bwMode="auto">
            <a:xfrm>
              <a:off x="475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7" name="Group 137"/>
            <p:cNvGrpSpPr>
              <a:grpSpLocks/>
            </p:cNvGrpSpPr>
            <p:nvPr/>
          </p:nvGrpSpPr>
          <p:grpSpPr bwMode="auto">
            <a:xfrm>
              <a:off x="4818" y="3566"/>
              <a:ext cx="108" cy="116"/>
              <a:chOff x="902" y="803"/>
              <a:chExt cx="214" cy="280"/>
            </a:xfrm>
          </p:grpSpPr>
          <p:sp>
            <p:nvSpPr>
              <p:cNvPr id="639" name="Rectangle 138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0" name="Line 139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1" name="Line 140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2" name="Line 141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3" name="Line 142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4" name="Line 143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5" name="Line 144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6" name="Line 145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7" name="Line 146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8" name="Line 147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9" name="Line 148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0" name="Line 149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1" name="Line 150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2" name="Line 151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Line 152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Line 153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8" name="Rectangle 154"/>
            <p:cNvSpPr>
              <a:spLocks noChangeArrowheads="1"/>
            </p:cNvSpPr>
            <p:nvPr/>
          </p:nvSpPr>
          <p:spPr bwMode="auto">
            <a:xfrm>
              <a:off x="475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Rectangle 155"/>
            <p:cNvSpPr>
              <a:spLocks noChangeArrowheads="1"/>
            </p:cNvSpPr>
            <p:nvPr/>
          </p:nvSpPr>
          <p:spPr bwMode="auto">
            <a:xfrm>
              <a:off x="475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AutoShape 156"/>
            <p:cNvSpPr>
              <a:spLocks noChangeArrowheads="1"/>
            </p:cNvSpPr>
            <p:nvPr/>
          </p:nvSpPr>
          <p:spPr bwMode="auto">
            <a:xfrm>
              <a:off x="480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Rectangle 157"/>
            <p:cNvSpPr>
              <a:spLocks noChangeArrowheads="1"/>
            </p:cNvSpPr>
            <p:nvPr/>
          </p:nvSpPr>
          <p:spPr bwMode="auto">
            <a:xfrm>
              <a:off x="427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Who</a:t>
              </a:r>
            </a:p>
          </p:txBody>
        </p:sp>
        <p:sp>
          <p:nvSpPr>
            <p:cNvPr id="42" name="Rectangle 158"/>
            <p:cNvSpPr>
              <a:spLocks noChangeArrowheads="1"/>
            </p:cNvSpPr>
            <p:nvPr/>
          </p:nvSpPr>
          <p:spPr bwMode="auto">
            <a:xfrm>
              <a:off x="427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Who</a:t>
              </a:r>
            </a:p>
          </p:txBody>
        </p:sp>
        <p:grpSp>
          <p:nvGrpSpPr>
            <p:cNvPr id="43" name="Group 159"/>
            <p:cNvGrpSpPr>
              <a:grpSpLocks/>
            </p:cNvGrpSpPr>
            <p:nvPr/>
          </p:nvGrpSpPr>
          <p:grpSpPr bwMode="auto">
            <a:xfrm>
              <a:off x="4338" y="2606"/>
              <a:ext cx="108" cy="116"/>
              <a:chOff x="902" y="803"/>
              <a:chExt cx="214" cy="280"/>
            </a:xfrm>
          </p:grpSpPr>
          <p:sp>
            <p:nvSpPr>
              <p:cNvPr id="623" name="Rectangle 160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4" name="Line 161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5" name="Line 162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6" name="Line 163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7" name="Line 164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8" name="Line 165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9" name="Line 166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0" name="Line 167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1" name="Line 168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2" name="Line 169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3" name="Line 170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4" name="Line 171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5" name="Line 172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6" name="Line 173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7" name="Line 174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8" name="Line 175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4" name="Rectangle 176"/>
            <p:cNvSpPr>
              <a:spLocks noChangeArrowheads="1"/>
            </p:cNvSpPr>
            <p:nvPr/>
          </p:nvSpPr>
          <p:spPr bwMode="auto">
            <a:xfrm>
              <a:off x="427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5" name="Group 177"/>
            <p:cNvGrpSpPr>
              <a:grpSpLocks/>
            </p:cNvGrpSpPr>
            <p:nvPr/>
          </p:nvGrpSpPr>
          <p:grpSpPr bwMode="auto">
            <a:xfrm>
              <a:off x="4308" y="2849"/>
              <a:ext cx="169" cy="109"/>
              <a:chOff x="2576" y="1643"/>
              <a:chExt cx="169" cy="109"/>
            </a:xfrm>
          </p:grpSpPr>
          <p:sp>
            <p:nvSpPr>
              <p:cNvPr id="575" name="Rectangle 178"/>
              <p:cNvSpPr>
                <a:spLocks noChangeArrowheads="1"/>
              </p:cNvSpPr>
              <p:nvPr/>
            </p:nvSpPr>
            <p:spPr bwMode="auto">
              <a:xfrm>
                <a:off x="2644" y="1643"/>
                <a:ext cx="18" cy="20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6" name="Rectangle 179"/>
              <p:cNvSpPr>
                <a:spLocks noChangeArrowheads="1"/>
              </p:cNvSpPr>
              <p:nvPr/>
            </p:nvSpPr>
            <p:spPr bwMode="auto">
              <a:xfrm>
                <a:off x="2610" y="1688"/>
                <a:ext cx="18" cy="19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7" name="Rectangle 180"/>
              <p:cNvSpPr>
                <a:spLocks noChangeArrowheads="1"/>
              </p:cNvSpPr>
              <p:nvPr/>
            </p:nvSpPr>
            <p:spPr bwMode="auto">
              <a:xfrm>
                <a:off x="2576" y="1731"/>
                <a:ext cx="18" cy="21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8" name="Rectangle 181"/>
              <p:cNvSpPr>
                <a:spLocks noChangeArrowheads="1"/>
              </p:cNvSpPr>
              <p:nvPr/>
            </p:nvSpPr>
            <p:spPr bwMode="auto">
              <a:xfrm>
                <a:off x="2639" y="1731"/>
                <a:ext cx="19" cy="19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9" name="Rectangle 182"/>
              <p:cNvSpPr>
                <a:spLocks noChangeArrowheads="1"/>
              </p:cNvSpPr>
              <p:nvPr/>
            </p:nvSpPr>
            <p:spPr bwMode="auto">
              <a:xfrm>
                <a:off x="2726" y="1731"/>
                <a:ext cx="19" cy="21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0" name="Rectangle 183"/>
              <p:cNvSpPr>
                <a:spLocks noChangeArrowheads="1"/>
              </p:cNvSpPr>
              <p:nvPr/>
            </p:nvSpPr>
            <p:spPr bwMode="auto">
              <a:xfrm>
                <a:off x="2688" y="1685"/>
                <a:ext cx="20" cy="19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1" name="Line 184"/>
              <p:cNvSpPr>
                <a:spLocks noChangeShapeType="1"/>
              </p:cNvSpPr>
              <p:nvPr/>
            </p:nvSpPr>
            <p:spPr bwMode="auto">
              <a:xfrm>
                <a:off x="2597" y="1740"/>
                <a:ext cx="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2" name="Line 185"/>
              <p:cNvSpPr>
                <a:spLocks noChangeShapeType="1"/>
              </p:cNvSpPr>
              <p:nvPr/>
            </p:nvSpPr>
            <p:spPr bwMode="auto">
              <a:xfrm>
                <a:off x="2603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3" name="Line 186"/>
              <p:cNvSpPr>
                <a:spLocks noChangeShapeType="1"/>
              </p:cNvSpPr>
              <p:nvPr/>
            </p:nvSpPr>
            <p:spPr bwMode="auto">
              <a:xfrm>
                <a:off x="2608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4" name="Line 187"/>
              <p:cNvSpPr>
                <a:spLocks noChangeShapeType="1"/>
              </p:cNvSpPr>
              <p:nvPr/>
            </p:nvSpPr>
            <p:spPr bwMode="auto">
              <a:xfrm>
                <a:off x="2613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5" name="Line 188"/>
              <p:cNvSpPr>
                <a:spLocks noChangeShapeType="1"/>
              </p:cNvSpPr>
              <p:nvPr/>
            </p:nvSpPr>
            <p:spPr bwMode="auto">
              <a:xfrm>
                <a:off x="2618" y="1740"/>
                <a:ext cx="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6" name="Line 189"/>
              <p:cNvSpPr>
                <a:spLocks noChangeShapeType="1"/>
              </p:cNvSpPr>
              <p:nvPr/>
            </p:nvSpPr>
            <p:spPr bwMode="auto">
              <a:xfrm>
                <a:off x="2623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7" name="Line 190"/>
              <p:cNvSpPr>
                <a:spLocks noChangeShapeType="1"/>
              </p:cNvSpPr>
              <p:nvPr/>
            </p:nvSpPr>
            <p:spPr bwMode="auto">
              <a:xfrm>
                <a:off x="2629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8" name="Line 191"/>
              <p:cNvSpPr>
                <a:spLocks noChangeShapeType="1"/>
              </p:cNvSpPr>
              <p:nvPr/>
            </p:nvSpPr>
            <p:spPr bwMode="auto">
              <a:xfrm>
                <a:off x="2633" y="1740"/>
                <a:ext cx="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9" name="Freeform 192"/>
              <p:cNvSpPr>
                <a:spLocks/>
              </p:cNvSpPr>
              <p:nvPr/>
            </p:nvSpPr>
            <p:spPr bwMode="auto">
              <a:xfrm>
                <a:off x="2639" y="1740"/>
                <a:ext cx="0" cy="1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0" name="Line 193"/>
              <p:cNvSpPr>
                <a:spLocks noChangeShapeType="1"/>
              </p:cNvSpPr>
              <p:nvPr/>
            </p:nvSpPr>
            <p:spPr bwMode="auto">
              <a:xfrm>
                <a:off x="2660" y="1741"/>
                <a:ext cx="2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1" name="Line 194"/>
              <p:cNvSpPr>
                <a:spLocks noChangeShapeType="1"/>
              </p:cNvSpPr>
              <p:nvPr/>
            </p:nvSpPr>
            <p:spPr bwMode="auto">
              <a:xfrm>
                <a:off x="2666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2" name="Line 195"/>
              <p:cNvSpPr>
                <a:spLocks noChangeShapeType="1"/>
              </p:cNvSpPr>
              <p:nvPr/>
            </p:nvSpPr>
            <p:spPr bwMode="auto">
              <a:xfrm>
                <a:off x="2671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3" name="Line 196"/>
              <p:cNvSpPr>
                <a:spLocks noChangeShapeType="1"/>
              </p:cNvSpPr>
              <p:nvPr/>
            </p:nvSpPr>
            <p:spPr bwMode="auto">
              <a:xfrm>
                <a:off x="2676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4" name="Line 197"/>
              <p:cNvSpPr>
                <a:spLocks noChangeShapeType="1"/>
              </p:cNvSpPr>
              <p:nvPr/>
            </p:nvSpPr>
            <p:spPr bwMode="auto">
              <a:xfrm>
                <a:off x="2681" y="1741"/>
                <a:ext cx="2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5" name="Line 198"/>
              <p:cNvSpPr>
                <a:spLocks noChangeShapeType="1"/>
              </p:cNvSpPr>
              <p:nvPr/>
            </p:nvSpPr>
            <p:spPr bwMode="auto">
              <a:xfrm>
                <a:off x="2686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6" name="Line 199"/>
              <p:cNvSpPr>
                <a:spLocks noChangeShapeType="1"/>
              </p:cNvSpPr>
              <p:nvPr/>
            </p:nvSpPr>
            <p:spPr bwMode="auto">
              <a:xfrm>
                <a:off x="2692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7" name="Line 200"/>
              <p:cNvSpPr>
                <a:spLocks noChangeShapeType="1"/>
              </p:cNvSpPr>
              <p:nvPr/>
            </p:nvSpPr>
            <p:spPr bwMode="auto">
              <a:xfrm>
                <a:off x="2702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8" name="Line 201"/>
              <p:cNvSpPr>
                <a:spLocks noChangeShapeType="1"/>
              </p:cNvSpPr>
              <p:nvPr/>
            </p:nvSpPr>
            <p:spPr bwMode="auto">
              <a:xfrm>
                <a:off x="2707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9" name="Line 202"/>
              <p:cNvSpPr>
                <a:spLocks noChangeShapeType="1"/>
              </p:cNvSpPr>
              <p:nvPr/>
            </p:nvSpPr>
            <p:spPr bwMode="auto">
              <a:xfrm>
                <a:off x="2712" y="1741"/>
                <a:ext cx="2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0" name="Line 203"/>
              <p:cNvSpPr>
                <a:spLocks noChangeShapeType="1"/>
              </p:cNvSpPr>
              <p:nvPr/>
            </p:nvSpPr>
            <p:spPr bwMode="auto">
              <a:xfrm>
                <a:off x="2717" y="1741"/>
                <a:ext cx="2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1" name="Line 204"/>
              <p:cNvSpPr>
                <a:spLocks noChangeShapeType="1"/>
              </p:cNvSpPr>
              <p:nvPr/>
            </p:nvSpPr>
            <p:spPr bwMode="auto">
              <a:xfrm>
                <a:off x="2722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2" name="Line 205"/>
              <p:cNvSpPr>
                <a:spLocks noChangeShapeType="1"/>
              </p:cNvSpPr>
              <p:nvPr/>
            </p:nvSpPr>
            <p:spPr bwMode="auto">
              <a:xfrm flipH="1">
                <a:off x="2693" y="1706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3" name="Line 206"/>
              <p:cNvSpPr>
                <a:spLocks noChangeShapeType="1"/>
              </p:cNvSpPr>
              <p:nvPr/>
            </p:nvSpPr>
            <p:spPr bwMode="auto">
              <a:xfrm>
                <a:off x="2688" y="1710"/>
                <a:ext cx="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4" name="Line 207"/>
              <p:cNvSpPr>
                <a:spLocks noChangeShapeType="1"/>
              </p:cNvSpPr>
              <p:nvPr/>
            </p:nvSpPr>
            <p:spPr bwMode="auto">
              <a:xfrm>
                <a:off x="2683" y="1713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5" name="Line 208"/>
              <p:cNvSpPr>
                <a:spLocks noChangeShapeType="1"/>
              </p:cNvSpPr>
              <p:nvPr/>
            </p:nvSpPr>
            <p:spPr bwMode="auto">
              <a:xfrm flipH="1">
                <a:off x="2673" y="1716"/>
                <a:ext cx="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6" name="Line 209"/>
              <p:cNvSpPr>
                <a:spLocks noChangeShapeType="1"/>
              </p:cNvSpPr>
              <p:nvPr/>
            </p:nvSpPr>
            <p:spPr bwMode="auto">
              <a:xfrm>
                <a:off x="2668" y="1720"/>
                <a:ext cx="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7" name="Line 210"/>
              <p:cNvSpPr>
                <a:spLocks noChangeShapeType="1"/>
              </p:cNvSpPr>
              <p:nvPr/>
            </p:nvSpPr>
            <p:spPr bwMode="auto">
              <a:xfrm>
                <a:off x="2663" y="1723"/>
                <a:ext cx="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8" name="Freeform 211"/>
              <p:cNvSpPr>
                <a:spLocks/>
              </p:cNvSpPr>
              <p:nvPr/>
            </p:nvSpPr>
            <p:spPr bwMode="auto">
              <a:xfrm flipV="1">
                <a:off x="2652" y="1727"/>
                <a:ext cx="4" cy="2"/>
              </a:xfrm>
              <a:custGeom>
                <a:avLst/>
                <a:gdLst>
                  <a:gd name="T0" fmla="*/ 18 w 18"/>
                  <a:gd name="T1" fmla="*/ 7 h 7"/>
                  <a:gd name="T2" fmla="*/ 6 w 18"/>
                  <a:gd name="T3" fmla="*/ 2 h 7"/>
                  <a:gd name="T4" fmla="*/ 0 w 18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7">
                    <a:moveTo>
                      <a:pt x="18" y="7"/>
                    </a:moveTo>
                    <a:lnTo>
                      <a:pt x="6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9" name="Line 212"/>
              <p:cNvSpPr>
                <a:spLocks noChangeShapeType="1"/>
              </p:cNvSpPr>
              <p:nvPr/>
            </p:nvSpPr>
            <p:spPr bwMode="auto">
              <a:xfrm>
                <a:off x="2699" y="1706"/>
                <a:ext cx="4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0" name="Line 213"/>
              <p:cNvSpPr>
                <a:spLocks noChangeShapeType="1"/>
              </p:cNvSpPr>
              <p:nvPr/>
            </p:nvSpPr>
            <p:spPr bwMode="auto">
              <a:xfrm>
                <a:off x="2708" y="1712"/>
                <a:ext cx="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1" name="Line 214"/>
              <p:cNvSpPr>
                <a:spLocks noChangeShapeType="1"/>
              </p:cNvSpPr>
              <p:nvPr/>
            </p:nvSpPr>
            <p:spPr bwMode="auto">
              <a:xfrm>
                <a:off x="2714" y="1716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2" name="Line 215"/>
              <p:cNvSpPr>
                <a:spLocks noChangeShapeType="1"/>
              </p:cNvSpPr>
              <p:nvPr/>
            </p:nvSpPr>
            <p:spPr bwMode="auto">
              <a:xfrm>
                <a:off x="2720" y="1720"/>
                <a:ext cx="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3" name="Line 216"/>
              <p:cNvSpPr>
                <a:spLocks noChangeShapeType="1"/>
              </p:cNvSpPr>
              <p:nvPr/>
            </p:nvSpPr>
            <p:spPr bwMode="auto">
              <a:xfrm>
                <a:off x="2729" y="1727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4" name="Freeform 217"/>
              <p:cNvSpPr>
                <a:spLocks/>
              </p:cNvSpPr>
              <p:nvPr/>
            </p:nvSpPr>
            <p:spPr bwMode="auto">
              <a:xfrm flipV="1">
                <a:off x="2735" y="1729"/>
                <a:ext cx="0" cy="1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0" y="1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5" name="Line 218"/>
              <p:cNvSpPr>
                <a:spLocks noChangeShapeType="1"/>
              </p:cNvSpPr>
              <p:nvPr/>
            </p:nvSpPr>
            <p:spPr bwMode="auto">
              <a:xfrm>
                <a:off x="2620" y="1674"/>
                <a:ext cx="76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6" name="Line 219"/>
              <p:cNvSpPr>
                <a:spLocks noChangeShapeType="1"/>
              </p:cNvSpPr>
              <p:nvPr/>
            </p:nvSpPr>
            <p:spPr bwMode="auto">
              <a:xfrm flipV="1">
                <a:off x="2654" y="1663"/>
                <a:ext cx="0" cy="1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7" name="Line 220"/>
              <p:cNvSpPr>
                <a:spLocks noChangeShapeType="1"/>
              </p:cNvSpPr>
              <p:nvPr/>
            </p:nvSpPr>
            <p:spPr bwMode="auto">
              <a:xfrm>
                <a:off x="2620" y="1674"/>
                <a:ext cx="0" cy="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8" name="Line 221"/>
              <p:cNvSpPr>
                <a:spLocks noChangeShapeType="1"/>
              </p:cNvSpPr>
              <p:nvPr/>
            </p:nvSpPr>
            <p:spPr bwMode="auto">
              <a:xfrm>
                <a:off x="2696" y="1674"/>
                <a:ext cx="1" cy="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9" name="Line 222"/>
              <p:cNvSpPr>
                <a:spLocks noChangeShapeType="1"/>
              </p:cNvSpPr>
              <p:nvPr/>
            </p:nvSpPr>
            <p:spPr bwMode="auto">
              <a:xfrm>
                <a:off x="2585" y="1718"/>
                <a:ext cx="64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0" name="Line 223"/>
              <p:cNvSpPr>
                <a:spLocks noChangeShapeType="1"/>
              </p:cNvSpPr>
              <p:nvPr/>
            </p:nvSpPr>
            <p:spPr bwMode="auto">
              <a:xfrm>
                <a:off x="2620" y="1708"/>
                <a:ext cx="1" cy="1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1" name="Line 224"/>
              <p:cNvSpPr>
                <a:spLocks noChangeShapeType="1"/>
              </p:cNvSpPr>
              <p:nvPr/>
            </p:nvSpPr>
            <p:spPr bwMode="auto">
              <a:xfrm>
                <a:off x="2585" y="1718"/>
                <a:ext cx="1" cy="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2" name="Line 225"/>
              <p:cNvSpPr>
                <a:spLocks noChangeShapeType="1"/>
              </p:cNvSpPr>
              <p:nvPr/>
            </p:nvSpPr>
            <p:spPr bwMode="auto">
              <a:xfrm>
                <a:off x="2649" y="1718"/>
                <a:ext cx="0" cy="1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6" name="Rectangle 226"/>
            <p:cNvSpPr>
              <a:spLocks noChangeArrowheads="1"/>
            </p:cNvSpPr>
            <p:nvPr/>
          </p:nvSpPr>
          <p:spPr bwMode="auto">
            <a:xfrm>
              <a:off x="427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7" name="Group 227"/>
            <p:cNvGrpSpPr>
              <a:grpSpLocks/>
            </p:cNvGrpSpPr>
            <p:nvPr/>
          </p:nvGrpSpPr>
          <p:grpSpPr bwMode="auto">
            <a:xfrm>
              <a:off x="4308" y="3090"/>
              <a:ext cx="169" cy="108"/>
              <a:chOff x="3011" y="1858"/>
              <a:chExt cx="497" cy="239"/>
            </a:xfrm>
          </p:grpSpPr>
          <p:sp>
            <p:nvSpPr>
              <p:cNvPr id="526" name="Rectangle 228"/>
              <p:cNvSpPr>
                <a:spLocks noChangeArrowheads="1"/>
              </p:cNvSpPr>
              <p:nvPr/>
            </p:nvSpPr>
            <p:spPr bwMode="auto">
              <a:xfrm>
                <a:off x="3210" y="1858"/>
                <a:ext cx="54" cy="44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" name="Rectangle 229"/>
              <p:cNvSpPr>
                <a:spLocks noChangeArrowheads="1"/>
              </p:cNvSpPr>
              <p:nvPr/>
            </p:nvSpPr>
            <p:spPr bwMode="auto">
              <a:xfrm>
                <a:off x="3111" y="1956"/>
                <a:ext cx="54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8" name="Rectangle 230"/>
              <p:cNvSpPr>
                <a:spLocks noChangeArrowheads="1"/>
              </p:cNvSpPr>
              <p:nvPr/>
            </p:nvSpPr>
            <p:spPr bwMode="auto">
              <a:xfrm>
                <a:off x="3011" y="2054"/>
                <a:ext cx="55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" name="Rectangle 231"/>
              <p:cNvSpPr>
                <a:spLocks noChangeArrowheads="1"/>
              </p:cNvSpPr>
              <p:nvPr/>
            </p:nvSpPr>
            <p:spPr bwMode="auto">
              <a:xfrm>
                <a:off x="3197" y="2051"/>
                <a:ext cx="55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" name="Rectangle 232"/>
              <p:cNvSpPr>
                <a:spLocks noChangeArrowheads="1"/>
              </p:cNvSpPr>
              <p:nvPr/>
            </p:nvSpPr>
            <p:spPr bwMode="auto">
              <a:xfrm>
                <a:off x="3453" y="2054"/>
                <a:ext cx="55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" name="Rectangle 233"/>
              <p:cNvSpPr>
                <a:spLocks noChangeArrowheads="1"/>
              </p:cNvSpPr>
              <p:nvPr/>
            </p:nvSpPr>
            <p:spPr bwMode="auto">
              <a:xfrm>
                <a:off x="3342" y="1950"/>
                <a:ext cx="55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" name="Line 234"/>
              <p:cNvSpPr>
                <a:spLocks noChangeShapeType="1"/>
              </p:cNvSpPr>
              <p:nvPr/>
            </p:nvSpPr>
            <p:spPr bwMode="auto">
              <a:xfrm>
                <a:off x="3075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3" name="Line 235"/>
              <p:cNvSpPr>
                <a:spLocks noChangeShapeType="1"/>
              </p:cNvSpPr>
              <p:nvPr/>
            </p:nvSpPr>
            <p:spPr bwMode="auto">
              <a:xfrm>
                <a:off x="3090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4" name="Line 236"/>
              <p:cNvSpPr>
                <a:spLocks noChangeShapeType="1"/>
              </p:cNvSpPr>
              <p:nvPr/>
            </p:nvSpPr>
            <p:spPr bwMode="auto">
              <a:xfrm>
                <a:off x="3105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5" name="Line 237"/>
              <p:cNvSpPr>
                <a:spLocks noChangeShapeType="1"/>
              </p:cNvSpPr>
              <p:nvPr/>
            </p:nvSpPr>
            <p:spPr bwMode="auto">
              <a:xfrm>
                <a:off x="3120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6" name="Line 238"/>
              <p:cNvSpPr>
                <a:spLocks noChangeShapeType="1"/>
              </p:cNvSpPr>
              <p:nvPr/>
            </p:nvSpPr>
            <p:spPr bwMode="auto">
              <a:xfrm>
                <a:off x="3135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7" name="Line 239"/>
              <p:cNvSpPr>
                <a:spLocks noChangeShapeType="1"/>
              </p:cNvSpPr>
              <p:nvPr/>
            </p:nvSpPr>
            <p:spPr bwMode="auto">
              <a:xfrm>
                <a:off x="3150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8" name="Line 240"/>
              <p:cNvSpPr>
                <a:spLocks noChangeShapeType="1"/>
              </p:cNvSpPr>
              <p:nvPr/>
            </p:nvSpPr>
            <p:spPr bwMode="auto">
              <a:xfrm>
                <a:off x="3166" y="2073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9" name="Line 241"/>
              <p:cNvSpPr>
                <a:spLocks noChangeShapeType="1"/>
              </p:cNvSpPr>
              <p:nvPr/>
            </p:nvSpPr>
            <p:spPr bwMode="auto">
              <a:xfrm>
                <a:off x="3181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0" name="Freeform 242"/>
              <p:cNvSpPr>
                <a:spLocks/>
              </p:cNvSpPr>
              <p:nvPr/>
            </p:nvSpPr>
            <p:spPr bwMode="auto">
              <a:xfrm>
                <a:off x="3196" y="2073"/>
                <a:ext cx="1" cy="1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1" name="Line 243"/>
              <p:cNvSpPr>
                <a:spLocks noChangeShapeType="1"/>
              </p:cNvSpPr>
              <p:nvPr/>
            </p:nvSpPr>
            <p:spPr bwMode="auto">
              <a:xfrm>
                <a:off x="3260" y="2074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2" name="Line 244"/>
              <p:cNvSpPr>
                <a:spLocks noChangeShapeType="1"/>
              </p:cNvSpPr>
              <p:nvPr/>
            </p:nvSpPr>
            <p:spPr bwMode="auto">
              <a:xfrm>
                <a:off x="3275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3" name="Line 245"/>
              <p:cNvSpPr>
                <a:spLocks noChangeShapeType="1"/>
              </p:cNvSpPr>
              <p:nvPr/>
            </p:nvSpPr>
            <p:spPr bwMode="auto">
              <a:xfrm>
                <a:off x="3290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4" name="Line 246"/>
              <p:cNvSpPr>
                <a:spLocks noChangeShapeType="1"/>
              </p:cNvSpPr>
              <p:nvPr/>
            </p:nvSpPr>
            <p:spPr bwMode="auto">
              <a:xfrm>
                <a:off x="3305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5" name="Line 247"/>
              <p:cNvSpPr>
                <a:spLocks noChangeShapeType="1"/>
              </p:cNvSpPr>
              <p:nvPr/>
            </p:nvSpPr>
            <p:spPr bwMode="auto">
              <a:xfrm>
                <a:off x="3320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6" name="Line 248"/>
              <p:cNvSpPr>
                <a:spLocks noChangeShapeType="1"/>
              </p:cNvSpPr>
              <p:nvPr/>
            </p:nvSpPr>
            <p:spPr bwMode="auto">
              <a:xfrm>
                <a:off x="3335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7" name="Line 249"/>
              <p:cNvSpPr>
                <a:spLocks noChangeShapeType="1"/>
              </p:cNvSpPr>
              <p:nvPr/>
            </p:nvSpPr>
            <p:spPr bwMode="auto">
              <a:xfrm>
                <a:off x="3351" y="2074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8" name="Line 250"/>
              <p:cNvSpPr>
                <a:spLocks noChangeShapeType="1"/>
              </p:cNvSpPr>
              <p:nvPr/>
            </p:nvSpPr>
            <p:spPr bwMode="auto">
              <a:xfrm>
                <a:off x="3366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9" name="Line 251"/>
              <p:cNvSpPr>
                <a:spLocks noChangeShapeType="1"/>
              </p:cNvSpPr>
              <p:nvPr/>
            </p:nvSpPr>
            <p:spPr bwMode="auto">
              <a:xfrm>
                <a:off x="3381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0" name="Line 252"/>
              <p:cNvSpPr>
                <a:spLocks noChangeShapeType="1"/>
              </p:cNvSpPr>
              <p:nvPr/>
            </p:nvSpPr>
            <p:spPr bwMode="auto">
              <a:xfrm>
                <a:off x="3396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1" name="Line 253"/>
              <p:cNvSpPr>
                <a:spLocks noChangeShapeType="1"/>
              </p:cNvSpPr>
              <p:nvPr/>
            </p:nvSpPr>
            <p:spPr bwMode="auto">
              <a:xfrm>
                <a:off x="3411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2" name="Line 254"/>
              <p:cNvSpPr>
                <a:spLocks noChangeShapeType="1"/>
              </p:cNvSpPr>
              <p:nvPr/>
            </p:nvSpPr>
            <p:spPr bwMode="auto">
              <a:xfrm>
                <a:off x="3426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3" name="Line 255"/>
              <p:cNvSpPr>
                <a:spLocks noChangeShapeType="1"/>
              </p:cNvSpPr>
              <p:nvPr/>
            </p:nvSpPr>
            <p:spPr bwMode="auto">
              <a:xfrm>
                <a:off x="3441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4" name="Line 256"/>
              <p:cNvSpPr>
                <a:spLocks noChangeShapeType="1"/>
              </p:cNvSpPr>
              <p:nvPr/>
            </p:nvSpPr>
            <p:spPr bwMode="auto">
              <a:xfrm flipH="1">
                <a:off x="3356" y="1996"/>
                <a:ext cx="12" cy="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5" name="Line 257"/>
              <p:cNvSpPr>
                <a:spLocks noChangeShapeType="1"/>
              </p:cNvSpPr>
              <p:nvPr/>
            </p:nvSpPr>
            <p:spPr bwMode="auto">
              <a:xfrm>
                <a:off x="3341" y="2006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6" name="Line 258"/>
              <p:cNvSpPr>
                <a:spLocks noChangeShapeType="1"/>
              </p:cNvSpPr>
              <p:nvPr/>
            </p:nvSpPr>
            <p:spPr bwMode="auto">
              <a:xfrm>
                <a:off x="3326" y="2012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7" name="Line 259"/>
              <p:cNvSpPr>
                <a:spLocks noChangeShapeType="1"/>
              </p:cNvSpPr>
              <p:nvPr/>
            </p:nvSpPr>
            <p:spPr bwMode="auto">
              <a:xfrm flipH="1">
                <a:off x="3296" y="2019"/>
                <a:ext cx="11" cy="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8" name="Line 260"/>
              <p:cNvSpPr>
                <a:spLocks noChangeShapeType="1"/>
              </p:cNvSpPr>
              <p:nvPr/>
            </p:nvSpPr>
            <p:spPr bwMode="auto">
              <a:xfrm>
                <a:off x="3281" y="2029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9" name="Line 261"/>
              <p:cNvSpPr>
                <a:spLocks noChangeShapeType="1"/>
              </p:cNvSpPr>
              <p:nvPr/>
            </p:nvSpPr>
            <p:spPr bwMode="auto">
              <a:xfrm>
                <a:off x="3265" y="2035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0" name="Freeform 262"/>
              <p:cNvSpPr>
                <a:spLocks/>
              </p:cNvSpPr>
              <p:nvPr/>
            </p:nvSpPr>
            <p:spPr bwMode="auto">
              <a:xfrm flipV="1">
                <a:off x="3235" y="2042"/>
                <a:ext cx="11" cy="5"/>
              </a:xfrm>
              <a:custGeom>
                <a:avLst/>
                <a:gdLst>
                  <a:gd name="T0" fmla="*/ 18 w 18"/>
                  <a:gd name="T1" fmla="*/ 7 h 7"/>
                  <a:gd name="T2" fmla="*/ 6 w 18"/>
                  <a:gd name="T3" fmla="*/ 2 h 7"/>
                  <a:gd name="T4" fmla="*/ 0 w 18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7">
                    <a:moveTo>
                      <a:pt x="18" y="7"/>
                    </a:moveTo>
                    <a:lnTo>
                      <a:pt x="6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1" name="Line 263"/>
              <p:cNvSpPr>
                <a:spLocks noChangeShapeType="1"/>
              </p:cNvSpPr>
              <p:nvPr/>
            </p:nvSpPr>
            <p:spPr bwMode="auto">
              <a:xfrm>
                <a:off x="3374" y="1996"/>
                <a:ext cx="11" cy="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2" name="Line 264"/>
              <p:cNvSpPr>
                <a:spLocks noChangeShapeType="1"/>
              </p:cNvSpPr>
              <p:nvPr/>
            </p:nvSpPr>
            <p:spPr bwMode="auto">
              <a:xfrm>
                <a:off x="3400" y="201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3" name="Line 265"/>
              <p:cNvSpPr>
                <a:spLocks noChangeShapeType="1"/>
              </p:cNvSpPr>
              <p:nvPr/>
            </p:nvSpPr>
            <p:spPr bwMode="auto">
              <a:xfrm>
                <a:off x="3416" y="2018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4" name="Line 266"/>
              <p:cNvSpPr>
                <a:spLocks noChangeShapeType="1"/>
              </p:cNvSpPr>
              <p:nvPr/>
            </p:nvSpPr>
            <p:spPr bwMode="auto">
              <a:xfrm>
                <a:off x="3435" y="2027"/>
                <a:ext cx="11" cy="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5" name="Line 267"/>
              <p:cNvSpPr>
                <a:spLocks noChangeShapeType="1"/>
              </p:cNvSpPr>
              <p:nvPr/>
            </p:nvSpPr>
            <p:spPr bwMode="auto">
              <a:xfrm>
                <a:off x="3461" y="2042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6" name="Freeform 268"/>
              <p:cNvSpPr>
                <a:spLocks/>
              </p:cNvSpPr>
              <p:nvPr/>
            </p:nvSpPr>
            <p:spPr bwMode="auto">
              <a:xfrm flipV="1">
                <a:off x="3476" y="2049"/>
                <a:ext cx="1" cy="1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0" y="1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7" name="Line 269"/>
              <p:cNvSpPr>
                <a:spLocks noChangeShapeType="1"/>
              </p:cNvSpPr>
              <p:nvPr/>
            </p:nvSpPr>
            <p:spPr bwMode="auto">
              <a:xfrm>
                <a:off x="3140" y="1925"/>
                <a:ext cx="22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8" name="Line 270"/>
              <p:cNvSpPr>
                <a:spLocks noChangeShapeType="1"/>
              </p:cNvSpPr>
              <p:nvPr/>
            </p:nvSpPr>
            <p:spPr bwMode="auto">
              <a:xfrm flipV="1">
                <a:off x="3239" y="1901"/>
                <a:ext cx="1" cy="2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9" name="Line 271"/>
              <p:cNvSpPr>
                <a:spLocks noChangeShapeType="1"/>
              </p:cNvSpPr>
              <p:nvPr/>
            </p:nvSpPr>
            <p:spPr bwMode="auto">
              <a:xfrm>
                <a:off x="3140" y="1925"/>
                <a:ext cx="1" cy="2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0" name="Line 272"/>
              <p:cNvSpPr>
                <a:spLocks noChangeShapeType="1"/>
              </p:cNvSpPr>
              <p:nvPr/>
            </p:nvSpPr>
            <p:spPr bwMode="auto">
              <a:xfrm>
                <a:off x="3366" y="1925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1" name="Line 273"/>
              <p:cNvSpPr>
                <a:spLocks noChangeShapeType="1"/>
              </p:cNvSpPr>
              <p:nvPr/>
            </p:nvSpPr>
            <p:spPr bwMode="auto">
              <a:xfrm>
                <a:off x="3039" y="2022"/>
                <a:ext cx="18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2" name="Line 274"/>
              <p:cNvSpPr>
                <a:spLocks noChangeShapeType="1"/>
              </p:cNvSpPr>
              <p:nvPr/>
            </p:nvSpPr>
            <p:spPr bwMode="auto">
              <a:xfrm>
                <a:off x="3142" y="2001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3" name="Line 275"/>
              <p:cNvSpPr>
                <a:spLocks noChangeShapeType="1"/>
              </p:cNvSpPr>
              <p:nvPr/>
            </p:nvSpPr>
            <p:spPr bwMode="auto">
              <a:xfrm>
                <a:off x="3039" y="2022"/>
                <a:ext cx="1" cy="2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4" name="Line 276"/>
              <p:cNvSpPr>
                <a:spLocks noChangeShapeType="1"/>
              </p:cNvSpPr>
              <p:nvPr/>
            </p:nvSpPr>
            <p:spPr bwMode="auto">
              <a:xfrm>
                <a:off x="3227" y="2022"/>
                <a:ext cx="1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8" name="Rectangle 277"/>
            <p:cNvSpPr>
              <a:spLocks noChangeArrowheads="1"/>
            </p:cNvSpPr>
            <p:nvPr/>
          </p:nvSpPr>
          <p:spPr bwMode="auto">
            <a:xfrm>
              <a:off x="427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9" name="Group 278"/>
            <p:cNvGrpSpPr>
              <a:grpSpLocks/>
            </p:cNvGrpSpPr>
            <p:nvPr/>
          </p:nvGrpSpPr>
          <p:grpSpPr bwMode="auto">
            <a:xfrm>
              <a:off x="4308" y="3336"/>
              <a:ext cx="169" cy="96"/>
              <a:chOff x="3011" y="2468"/>
              <a:chExt cx="497" cy="239"/>
            </a:xfrm>
          </p:grpSpPr>
          <p:sp>
            <p:nvSpPr>
              <p:cNvPr id="478" name="Rectangle 279"/>
              <p:cNvSpPr>
                <a:spLocks noChangeArrowheads="1"/>
              </p:cNvSpPr>
              <p:nvPr/>
            </p:nvSpPr>
            <p:spPr bwMode="auto">
              <a:xfrm>
                <a:off x="3210" y="2468"/>
                <a:ext cx="54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9" name="Rectangle 280"/>
              <p:cNvSpPr>
                <a:spLocks noChangeArrowheads="1"/>
              </p:cNvSpPr>
              <p:nvPr/>
            </p:nvSpPr>
            <p:spPr bwMode="auto">
              <a:xfrm>
                <a:off x="3111" y="2566"/>
                <a:ext cx="54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0" name="Rectangle 281"/>
              <p:cNvSpPr>
                <a:spLocks noChangeArrowheads="1"/>
              </p:cNvSpPr>
              <p:nvPr/>
            </p:nvSpPr>
            <p:spPr bwMode="auto">
              <a:xfrm>
                <a:off x="3011" y="2664"/>
                <a:ext cx="55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" name="Rectangle 282"/>
              <p:cNvSpPr>
                <a:spLocks noChangeArrowheads="1"/>
              </p:cNvSpPr>
              <p:nvPr/>
            </p:nvSpPr>
            <p:spPr bwMode="auto">
              <a:xfrm>
                <a:off x="3197" y="2661"/>
                <a:ext cx="55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2" name="Rectangle 283"/>
              <p:cNvSpPr>
                <a:spLocks noChangeArrowheads="1"/>
              </p:cNvSpPr>
              <p:nvPr/>
            </p:nvSpPr>
            <p:spPr bwMode="auto">
              <a:xfrm>
                <a:off x="3453" y="2664"/>
                <a:ext cx="55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3" name="Rectangle 284"/>
              <p:cNvSpPr>
                <a:spLocks noChangeArrowheads="1"/>
              </p:cNvSpPr>
              <p:nvPr/>
            </p:nvSpPr>
            <p:spPr bwMode="auto">
              <a:xfrm>
                <a:off x="3342" y="2559"/>
                <a:ext cx="55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4" name="Line 285"/>
              <p:cNvSpPr>
                <a:spLocks noChangeShapeType="1"/>
              </p:cNvSpPr>
              <p:nvPr/>
            </p:nvSpPr>
            <p:spPr bwMode="auto">
              <a:xfrm>
                <a:off x="3075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" name="Line 286"/>
              <p:cNvSpPr>
                <a:spLocks noChangeShapeType="1"/>
              </p:cNvSpPr>
              <p:nvPr/>
            </p:nvSpPr>
            <p:spPr bwMode="auto">
              <a:xfrm>
                <a:off x="3091" y="2681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6" name="Line 287"/>
              <p:cNvSpPr>
                <a:spLocks noChangeShapeType="1"/>
              </p:cNvSpPr>
              <p:nvPr/>
            </p:nvSpPr>
            <p:spPr bwMode="auto">
              <a:xfrm>
                <a:off x="3106" y="2681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" name="Line 288"/>
              <p:cNvSpPr>
                <a:spLocks noChangeShapeType="1"/>
              </p:cNvSpPr>
              <p:nvPr/>
            </p:nvSpPr>
            <p:spPr bwMode="auto">
              <a:xfrm>
                <a:off x="3121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8" name="Line 289"/>
              <p:cNvSpPr>
                <a:spLocks noChangeShapeType="1"/>
              </p:cNvSpPr>
              <p:nvPr/>
            </p:nvSpPr>
            <p:spPr bwMode="auto">
              <a:xfrm>
                <a:off x="3136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9" name="Line 290"/>
              <p:cNvSpPr>
                <a:spLocks noChangeShapeType="1"/>
              </p:cNvSpPr>
              <p:nvPr/>
            </p:nvSpPr>
            <p:spPr bwMode="auto">
              <a:xfrm>
                <a:off x="3151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0" name="Line 291"/>
              <p:cNvSpPr>
                <a:spLocks noChangeShapeType="1"/>
              </p:cNvSpPr>
              <p:nvPr/>
            </p:nvSpPr>
            <p:spPr bwMode="auto">
              <a:xfrm>
                <a:off x="3166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1" name="Line 292"/>
              <p:cNvSpPr>
                <a:spLocks noChangeShapeType="1"/>
              </p:cNvSpPr>
              <p:nvPr/>
            </p:nvSpPr>
            <p:spPr bwMode="auto">
              <a:xfrm>
                <a:off x="3181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2" name="Line 293"/>
              <p:cNvSpPr>
                <a:spLocks noChangeShapeType="1"/>
              </p:cNvSpPr>
              <p:nvPr/>
            </p:nvSpPr>
            <p:spPr bwMode="auto">
              <a:xfrm>
                <a:off x="3260" y="2683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3" name="Line 294"/>
              <p:cNvSpPr>
                <a:spLocks noChangeShapeType="1"/>
              </p:cNvSpPr>
              <p:nvPr/>
            </p:nvSpPr>
            <p:spPr bwMode="auto">
              <a:xfrm>
                <a:off x="3275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4" name="Line 295"/>
              <p:cNvSpPr>
                <a:spLocks noChangeShapeType="1"/>
              </p:cNvSpPr>
              <p:nvPr/>
            </p:nvSpPr>
            <p:spPr bwMode="auto">
              <a:xfrm>
                <a:off x="3290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5" name="Line 296"/>
              <p:cNvSpPr>
                <a:spLocks noChangeShapeType="1"/>
              </p:cNvSpPr>
              <p:nvPr/>
            </p:nvSpPr>
            <p:spPr bwMode="auto">
              <a:xfrm>
                <a:off x="3305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6" name="Line 297"/>
              <p:cNvSpPr>
                <a:spLocks noChangeShapeType="1"/>
              </p:cNvSpPr>
              <p:nvPr/>
            </p:nvSpPr>
            <p:spPr bwMode="auto">
              <a:xfrm>
                <a:off x="3320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7" name="Line 298"/>
              <p:cNvSpPr>
                <a:spLocks noChangeShapeType="1"/>
              </p:cNvSpPr>
              <p:nvPr/>
            </p:nvSpPr>
            <p:spPr bwMode="auto">
              <a:xfrm>
                <a:off x="3335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8" name="Line 299"/>
              <p:cNvSpPr>
                <a:spLocks noChangeShapeType="1"/>
              </p:cNvSpPr>
              <p:nvPr/>
            </p:nvSpPr>
            <p:spPr bwMode="auto">
              <a:xfrm>
                <a:off x="3351" y="2683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9" name="Line 300"/>
              <p:cNvSpPr>
                <a:spLocks noChangeShapeType="1"/>
              </p:cNvSpPr>
              <p:nvPr/>
            </p:nvSpPr>
            <p:spPr bwMode="auto">
              <a:xfrm>
                <a:off x="3366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0" name="Line 301"/>
              <p:cNvSpPr>
                <a:spLocks noChangeShapeType="1"/>
              </p:cNvSpPr>
              <p:nvPr/>
            </p:nvSpPr>
            <p:spPr bwMode="auto">
              <a:xfrm>
                <a:off x="3381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1" name="Line 302"/>
              <p:cNvSpPr>
                <a:spLocks noChangeShapeType="1"/>
              </p:cNvSpPr>
              <p:nvPr/>
            </p:nvSpPr>
            <p:spPr bwMode="auto">
              <a:xfrm>
                <a:off x="3396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2" name="Line 303"/>
              <p:cNvSpPr>
                <a:spLocks noChangeShapeType="1"/>
              </p:cNvSpPr>
              <p:nvPr/>
            </p:nvSpPr>
            <p:spPr bwMode="auto">
              <a:xfrm>
                <a:off x="3411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3" name="Line 304"/>
              <p:cNvSpPr>
                <a:spLocks noChangeShapeType="1"/>
              </p:cNvSpPr>
              <p:nvPr/>
            </p:nvSpPr>
            <p:spPr bwMode="auto">
              <a:xfrm>
                <a:off x="3426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4" name="Line 305"/>
              <p:cNvSpPr>
                <a:spLocks noChangeShapeType="1"/>
              </p:cNvSpPr>
              <p:nvPr/>
            </p:nvSpPr>
            <p:spPr bwMode="auto">
              <a:xfrm>
                <a:off x="3441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5" name="Line 306"/>
              <p:cNvSpPr>
                <a:spLocks noChangeShapeType="1"/>
              </p:cNvSpPr>
              <p:nvPr/>
            </p:nvSpPr>
            <p:spPr bwMode="auto">
              <a:xfrm flipH="1">
                <a:off x="3356" y="2606"/>
                <a:ext cx="12" cy="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6" name="Line 307"/>
              <p:cNvSpPr>
                <a:spLocks noChangeShapeType="1"/>
              </p:cNvSpPr>
              <p:nvPr/>
            </p:nvSpPr>
            <p:spPr bwMode="auto">
              <a:xfrm>
                <a:off x="3341" y="2616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7" name="Line 308"/>
              <p:cNvSpPr>
                <a:spLocks noChangeShapeType="1"/>
              </p:cNvSpPr>
              <p:nvPr/>
            </p:nvSpPr>
            <p:spPr bwMode="auto">
              <a:xfrm>
                <a:off x="3326" y="2622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8" name="Line 309"/>
              <p:cNvSpPr>
                <a:spLocks noChangeShapeType="1"/>
              </p:cNvSpPr>
              <p:nvPr/>
            </p:nvSpPr>
            <p:spPr bwMode="auto">
              <a:xfrm flipH="1">
                <a:off x="3296" y="2629"/>
                <a:ext cx="11" cy="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9" name="Line 310"/>
              <p:cNvSpPr>
                <a:spLocks noChangeShapeType="1"/>
              </p:cNvSpPr>
              <p:nvPr/>
            </p:nvSpPr>
            <p:spPr bwMode="auto">
              <a:xfrm>
                <a:off x="3281" y="2639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0" name="Line 311"/>
              <p:cNvSpPr>
                <a:spLocks noChangeShapeType="1"/>
              </p:cNvSpPr>
              <p:nvPr/>
            </p:nvSpPr>
            <p:spPr bwMode="auto">
              <a:xfrm>
                <a:off x="3265" y="2645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1" name="Freeform 312"/>
              <p:cNvSpPr>
                <a:spLocks/>
              </p:cNvSpPr>
              <p:nvPr/>
            </p:nvSpPr>
            <p:spPr bwMode="auto">
              <a:xfrm flipV="1">
                <a:off x="3236" y="2652"/>
                <a:ext cx="10" cy="4"/>
              </a:xfrm>
              <a:custGeom>
                <a:avLst/>
                <a:gdLst>
                  <a:gd name="T0" fmla="*/ 17 w 17"/>
                  <a:gd name="T1" fmla="*/ 6 h 6"/>
                  <a:gd name="T2" fmla="*/ 5 w 17"/>
                  <a:gd name="T3" fmla="*/ 2 h 6"/>
                  <a:gd name="T4" fmla="*/ 0 w 17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5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2" name="Line 313"/>
              <p:cNvSpPr>
                <a:spLocks noChangeShapeType="1"/>
              </p:cNvSpPr>
              <p:nvPr/>
            </p:nvSpPr>
            <p:spPr bwMode="auto">
              <a:xfrm>
                <a:off x="3374" y="2606"/>
                <a:ext cx="11" cy="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3" name="Line 314"/>
              <p:cNvSpPr>
                <a:spLocks noChangeShapeType="1"/>
              </p:cNvSpPr>
              <p:nvPr/>
            </p:nvSpPr>
            <p:spPr bwMode="auto">
              <a:xfrm>
                <a:off x="3400" y="2619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4" name="Line 315"/>
              <p:cNvSpPr>
                <a:spLocks noChangeShapeType="1"/>
              </p:cNvSpPr>
              <p:nvPr/>
            </p:nvSpPr>
            <p:spPr bwMode="auto">
              <a:xfrm>
                <a:off x="3416" y="2627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5" name="Line 316"/>
              <p:cNvSpPr>
                <a:spLocks noChangeShapeType="1"/>
              </p:cNvSpPr>
              <p:nvPr/>
            </p:nvSpPr>
            <p:spPr bwMode="auto">
              <a:xfrm>
                <a:off x="3435" y="2637"/>
                <a:ext cx="11" cy="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6" name="Line 317"/>
              <p:cNvSpPr>
                <a:spLocks noChangeShapeType="1"/>
              </p:cNvSpPr>
              <p:nvPr/>
            </p:nvSpPr>
            <p:spPr bwMode="auto">
              <a:xfrm>
                <a:off x="3461" y="265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7" name="Freeform 318"/>
              <p:cNvSpPr>
                <a:spLocks/>
              </p:cNvSpPr>
              <p:nvPr/>
            </p:nvSpPr>
            <p:spPr bwMode="auto">
              <a:xfrm flipV="1">
                <a:off x="3476" y="2658"/>
                <a:ext cx="3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8" name="Line 319"/>
              <p:cNvSpPr>
                <a:spLocks noChangeShapeType="1"/>
              </p:cNvSpPr>
              <p:nvPr/>
            </p:nvSpPr>
            <p:spPr bwMode="auto">
              <a:xfrm>
                <a:off x="3140" y="2535"/>
                <a:ext cx="2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9" name="Line 320"/>
              <p:cNvSpPr>
                <a:spLocks noChangeShapeType="1"/>
              </p:cNvSpPr>
              <p:nvPr/>
            </p:nvSpPr>
            <p:spPr bwMode="auto">
              <a:xfrm flipV="1">
                <a:off x="3240" y="2510"/>
                <a:ext cx="1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0" name="Line 321"/>
              <p:cNvSpPr>
                <a:spLocks noChangeShapeType="1"/>
              </p:cNvSpPr>
              <p:nvPr/>
            </p:nvSpPr>
            <p:spPr bwMode="auto">
              <a:xfrm>
                <a:off x="3140" y="2535"/>
                <a:ext cx="1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" name="Line 322"/>
              <p:cNvSpPr>
                <a:spLocks noChangeShapeType="1"/>
              </p:cNvSpPr>
              <p:nvPr/>
            </p:nvSpPr>
            <p:spPr bwMode="auto">
              <a:xfrm>
                <a:off x="3367" y="2535"/>
                <a:ext cx="1" cy="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" name="Line 323"/>
              <p:cNvSpPr>
                <a:spLocks noChangeShapeType="1"/>
              </p:cNvSpPr>
              <p:nvPr/>
            </p:nvSpPr>
            <p:spPr bwMode="auto">
              <a:xfrm>
                <a:off x="3039" y="2631"/>
                <a:ext cx="18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" name="Line 324"/>
              <p:cNvSpPr>
                <a:spLocks noChangeShapeType="1"/>
              </p:cNvSpPr>
              <p:nvPr/>
            </p:nvSpPr>
            <p:spPr bwMode="auto">
              <a:xfrm>
                <a:off x="3142" y="2610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4" name="Line 325"/>
              <p:cNvSpPr>
                <a:spLocks noChangeShapeType="1"/>
              </p:cNvSpPr>
              <p:nvPr/>
            </p:nvSpPr>
            <p:spPr bwMode="auto">
              <a:xfrm>
                <a:off x="3039" y="2631"/>
                <a:ext cx="1" cy="2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" name="Line 326"/>
              <p:cNvSpPr>
                <a:spLocks noChangeShapeType="1"/>
              </p:cNvSpPr>
              <p:nvPr/>
            </p:nvSpPr>
            <p:spPr bwMode="auto">
              <a:xfrm>
                <a:off x="3227" y="2631"/>
                <a:ext cx="1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" name="Rectangle 327"/>
            <p:cNvSpPr>
              <a:spLocks noChangeArrowheads="1"/>
            </p:cNvSpPr>
            <p:nvPr/>
          </p:nvSpPr>
          <p:spPr bwMode="auto">
            <a:xfrm>
              <a:off x="427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1" name="Group 328"/>
            <p:cNvGrpSpPr>
              <a:grpSpLocks/>
            </p:cNvGrpSpPr>
            <p:nvPr/>
          </p:nvGrpSpPr>
          <p:grpSpPr bwMode="auto">
            <a:xfrm>
              <a:off x="4338" y="3566"/>
              <a:ext cx="108" cy="116"/>
              <a:chOff x="902" y="803"/>
              <a:chExt cx="214" cy="280"/>
            </a:xfrm>
          </p:grpSpPr>
          <p:sp>
            <p:nvSpPr>
              <p:cNvPr id="462" name="Rectangle 329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3" name="Line 330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4" name="Line 331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5" name="Line 332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" name="Line 333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7" name="Line 334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8" name="Line 335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9" name="Line 336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0" name="Line 337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1" name="Line 338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2" name="Line 339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3" name="Line 340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4" name="Line 341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5" name="Line 342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6" name="Line 343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7" name="Line 344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2" name="Rectangle 345"/>
            <p:cNvSpPr>
              <a:spLocks noChangeArrowheads="1"/>
            </p:cNvSpPr>
            <p:nvPr/>
          </p:nvSpPr>
          <p:spPr bwMode="auto">
            <a:xfrm>
              <a:off x="427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Rectangle 346"/>
            <p:cNvSpPr>
              <a:spLocks noChangeArrowheads="1"/>
            </p:cNvSpPr>
            <p:nvPr/>
          </p:nvSpPr>
          <p:spPr bwMode="auto">
            <a:xfrm>
              <a:off x="427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AutoShape 347"/>
            <p:cNvSpPr>
              <a:spLocks noChangeArrowheads="1"/>
            </p:cNvSpPr>
            <p:nvPr/>
          </p:nvSpPr>
          <p:spPr bwMode="auto">
            <a:xfrm>
              <a:off x="432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Rectangle 348"/>
            <p:cNvSpPr>
              <a:spLocks noChangeArrowheads="1"/>
            </p:cNvSpPr>
            <p:nvPr/>
          </p:nvSpPr>
          <p:spPr bwMode="auto">
            <a:xfrm>
              <a:off x="451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When</a:t>
              </a:r>
            </a:p>
          </p:txBody>
        </p:sp>
        <p:sp>
          <p:nvSpPr>
            <p:cNvPr id="56" name="Rectangle 349"/>
            <p:cNvSpPr>
              <a:spLocks noChangeArrowheads="1"/>
            </p:cNvSpPr>
            <p:nvPr/>
          </p:nvSpPr>
          <p:spPr bwMode="auto">
            <a:xfrm>
              <a:off x="451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When</a:t>
              </a:r>
            </a:p>
          </p:txBody>
        </p:sp>
        <p:grpSp>
          <p:nvGrpSpPr>
            <p:cNvPr id="57" name="Group 350"/>
            <p:cNvGrpSpPr>
              <a:grpSpLocks/>
            </p:cNvGrpSpPr>
            <p:nvPr/>
          </p:nvGrpSpPr>
          <p:grpSpPr bwMode="auto">
            <a:xfrm>
              <a:off x="4578" y="2606"/>
              <a:ext cx="108" cy="116"/>
              <a:chOff x="902" y="803"/>
              <a:chExt cx="214" cy="280"/>
            </a:xfrm>
          </p:grpSpPr>
          <p:sp>
            <p:nvSpPr>
              <p:cNvPr id="446" name="Rectangle 351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7" name="Line 352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8" name="Line 353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9" name="Line 354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0" name="Line 355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1" name="Line 356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2" name="Line 357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3" name="Line 358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4" name="Line 359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5" name="Line 360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6" name="Line 361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7" name="Line 362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8" name="Line 363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9" name="Line 364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0" name="Line 365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1" name="Line 366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8" name="Rectangle 367"/>
            <p:cNvSpPr>
              <a:spLocks noChangeArrowheads="1"/>
            </p:cNvSpPr>
            <p:nvPr/>
          </p:nvSpPr>
          <p:spPr bwMode="auto">
            <a:xfrm>
              <a:off x="451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9" name="Group 368"/>
            <p:cNvGrpSpPr>
              <a:grpSpLocks/>
            </p:cNvGrpSpPr>
            <p:nvPr/>
          </p:nvGrpSpPr>
          <p:grpSpPr bwMode="auto">
            <a:xfrm>
              <a:off x="4551" y="2836"/>
              <a:ext cx="162" cy="136"/>
              <a:chOff x="3758" y="1186"/>
              <a:chExt cx="462" cy="336"/>
            </a:xfrm>
          </p:grpSpPr>
          <p:sp>
            <p:nvSpPr>
              <p:cNvPr id="418" name="Freeform 369"/>
              <p:cNvSpPr>
                <a:spLocks/>
              </p:cNvSpPr>
              <p:nvPr/>
            </p:nvSpPr>
            <p:spPr bwMode="auto">
              <a:xfrm>
                <a:off x="3760" y="1186"/>
                <a:ext cx="147" cy="26"/>
              </a:xfrm>
              <a:custGeom>
                <a:avLst/>
                <a:gdLst>
                  <a:gd name="T0" fmla="*/ 0 w 295"/>
                  <a:gd name="T1" fmla="*/ 53 h 53"/>
                  <a:gd name="T2" fmla="*/ 71 w 295"/>
                  <a:gd name="T3" fmla="*/ 14 h 53"/>
                  <a:gd name="T4" fmla="*/ 147 w 295"/>
                  <a:gd name="T5" fmla="*/ 0 h 53"/>
                  <a:gd name="T6" fmla="*/ 165 w 295"/>
                  <a:gd name="T7" fmla="*/ 0 h 53"/>
                  <a:gd name="T8" fmla="*/ 184 w 295"/>
                  <a:gd name="T9" fmla="*/ 1 h 53"/>
                  <a:gd name="T10" fmla="*/ 222 w 295"/>
                  <a:gd name="T11" fmla="*/ 11 h 53"/>
                  <a:gd name="T12" fmla="*/ 295 w 295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53">
                    <a:moveTo>
                      <a:pt x="0" y="53"/>
                    </a:moveTo>
                    <a:lnTo>
                      <a:pt x="71" y="14"/>
                    </a:lnTo>
                    <a:lnTo>
                      <a:pt x="147" y="0"/>
                    </a:lnTo>
                    <a:lnTo>
                      <a:pt x="165" y="0"/>
                    </a:lnTo>
                    <a:lnTo>
                      <a:pt x="184" y="1"/>
                    </a:lnTo>
                    <a:lnTo>
                      <a:pt x="222" y="11"/>
                    </a:lnTo>
                    <a:lnTo>
                      <a:pt x="295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9" name="Freeform 370"/>
              <p:cNvSpPr>
                <a:spLocks/>
              </p:cNvSpPr>
              <p:nvPr/>
            </p:nvSpPr>
            <p:spPr bwMode="auto">
              <a:xfrm>
                <a:off x="3907" y="1211"/>
                <a:ext cx="148" cy="27"/>
              </a:xfrm>
              <a:custGeom>
                <a:avLst/>
                <a:gdLst>
                  <a:gd name="T0" fmla="*/ 296 w 296"/>
                  <a:gd name="T1" fmla="*/ 0 h 53"/>
                  <a:gd name="T2" fmla="*/ 225 w 296"/>
                  <a:gd name="T3" fmla="*/ 39 h 53"/>
                  <a:gd name="T4" fmla="*/ 149 w 296"/>
                  <a:gd name="T5" fmla="*/ 53 h 53"/>
                  <a:gd name="T6" fmla="*/ 74 w 296"/>
                  <a:gd name="T7" fmla="*/ 41 h 53"/>
                  <a:gd name="T8" fmla="*/ 0 w 296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53">
                    <a:moveTo>
                      <a:pt x="296" y="0"/>
                    </a:moveTo>
                    <a:lnTo>
                      <a:pt x="225" y="39"/>
                    </a:lnTo>
                    <a:lnTo>
                      <a:pt x="149" y="53"/>
                    </a:lnTo>
                    <a:lnTo>
                      <a:pt x="74" y="41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0" name="Line 371"/>
              <p:cNvSpPr>
                <a:spLocks noChangeShapeType="1"/>
              </p:cNvSpPr>
              <p:nvPr/>
            </p:nvSpPr>
            <p:spPr bwMode="auto">
              <a:xfrm>
                <a:off x="3761" y="1208"/>
                <a:ext cx="29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1" name="Freeform 372"/>
              <p:cNvSpPr>
                <a:spLocks/>
              </p:cNvSpPr>
              <p:nvPr/>
            </p:nvSpPr>
            <p:spPr bwMode="auto">
              <a:xfrm>
                <a:off x="4107" y="1186"/>
                <a:ext cx="111" cy="31"/>
              </a:xfrm>
              <a:custGeom>
                <a:avLst/>
                <a:gdLst>
                  <a:gd name="T0" fmla="*/ 222 w 222"/>
                  <a:gd name="T1" fmla="*/ 5 h 61"/>
                  <a:gd name="T2" fmla="*/ 209 w 222"/>
                  <a:gd name="T3" fmla="*/ 3 h 61"/>
                  <a:gd name="T4" fmla="*/ 197 w 222"/>
                  <a:gd name="T5" fmla="*/ 1 h 61"/>
                  <a:gd name="T6" fmla="*/ 183 w 222"/>
                  <a:gd name="T7" fmla="*/ 0 h 61"/>
                  <a:gd name="T8" fmla="*/ 170 w 222"/>
                  <a:gd name="T9" fmla="*/ 0 h 61"/>
                  <a:gd name="T10" fmla="*/ 157 w 222"/>
                  <a:gd name="T11" fmla="*/ 0 h 61"/>
                  <a:gd name="T12" fmla="*/ 142 w 222"/>
                  <a:gd name="T13" fmla="*/ 3 h 61"/>
                  <a:gd name="T14" fmla="*/ 131 w 222"/>
                  <a:gd name="T15" fmla="*/ 4 h 61"/>
                  <a:gd name="T16" fmla="*/ 116 w 222"/>
                  <a:gd name="T17" fmla="*/ 5 h 61"/>
                  <a:gd name="T18" fmla="*/ 103 w 222"/>
                  <a:gd name="T19" fmla="*/ 8 h 61"/>
                  <a:gd name="T20" fmla="*/ 92 w 222"/>
                  <a:gd name="T21" fmla="*/ 12 h 61"/>
                  <a:gd name="T22" fmla="*/ 78 w 222"/>
                  <a:gd name="T23" fmla="*/ 17 h 61"/>
                  <a:gd name="T24" fmla="*/ 65 w 222"/>
                  <a:gd name="T25" fmla="*/ 19 h 61"/>
                  <a:gd name="T26" fmla="*/ 53 w 222"/>
                  <a:gd name="T27" fmla="*/ 26 h 61"/>
                  <a:gd name="T28" fmla="*/ 40 w 222"/>
                  <a:gd name="T29" fmla="*/ 34 h 61"/>
                  <a:gd name="T30" fmla="*/ 29 w 222"/>
                  <a:gd name="T31" fmla="*/ 40 h 61"/>
                  <a:gd name="T32" fmla="*/ 17 w 222"/>
                  <a:gd name="T33" fmla="*/ 46 h 61"/>
                  <a:gd name="T34" fmla="*/ 6 w 222"/>
                  <a:gd name="T35" fmla="*/ 54 h 61"/>
                  <a:gd name="T36" fmla="*/ 0 w 222"/>
                  <a:gd name="T3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61">
                    <a:moveTo>
                      <a:pt x="222" y="5"/>
                    </a:moveTo>
                    <a:lnTo>
                      <a:pt x="209" y="3"/>
                    </a:lnTo>
                    <a:lnTo>
                      <a:pt x="197" y="1"/>
                    </a:lnTo>
                    <a:lnTo>
                      <a:pt x="183" y="0"/>
                    </a:lnTo>
                    <a:lnTo>
                      <a:pt x="170" y="0"/>
                    </a:lnTo>
                    <a:lnTo>
                      <a:pt x="157" y="0"/>
                    </a:lnTo>
                    <a:lnTo>
                      <a:pt x="142" y="3"/>
                    </a:lnTo>
                    <a:lnTo>
                      <a:pt x="131" y="4"/>
                    </a:lnTo>
                    <a:lnTo>
                      <a:pt x="116" y="5"/>
                    </a:lnTo>
                    <a:lnTo>
                      <a:pt x="103" y="8"/>
                    </a:lnTo>
                    <a:lnTo>
                      <a:pt x="92" y="12"/>
                    </a:lnTo>
                    <a:lnTo>
                      <a:pt x="78" y="17"/>
                    </a:lnTo>
                    <a:lnTo>
                      <a:pt x="65" y="19"/>
                    </a:lnTo>
                    <a:lnTo>
                      <a:pt x="53" y="26"/>
                    </a:lnTo>
                    <a:lnTo>
                      <a:pt x="40" y="34"/>
                    </a:lnTo>
                    <a:lnTo>
                      <a:pt x="29" y="40"/>
                    </a:lnTo>
                    <a:lnTo>
                      <a:pt x="17" y="46"/>
                    </a:lnTo>
                    <a:lnTo>
                      <a:pt x="6" y="54"/>
                    </a:lnTo>
                    <a:lnTo>
                      <a:pt x="0" y="6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2" name="Freeform 373"/>
              <p:cNvSpPr>
                <a:spLocks/>
              </p:cNvSpPr>
              <p:nvPr/>
            </p:nvSpPr>
            <p:spPr bwMode="auto">
              <a:xfrm>
                <a:off x="3806" y="1254"/>
                <a:ext cx="60" cy="15"/>
              </a:xfrm>
              <a:custGeom>
                <a:avLst/>
                <a:gdLst>
                  <a:gd name="T0" fmla="*/ 0 w 118"/>
                  <a:gd name="T1" fmla="*/ 30 h 30"/>
                  <a:gd name="T2" fmla="*/ 58 w 118"/>
                  <a:gd name="T3" fmla="*/ 0 h 30"/>
                  <a:gd name="T4" fmla="*/ 88 w 118"/>
                  <a:gd name="T5" fmla="*/ 7 h 30"/>
                  <a:gd name="T6" fmla="*/ 118 w 118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8" h="30">
                    <a:moveTo>
                      <a:pt x="0" y="30"/>
                    </a:moveTo>
                    <a:lnTo>
                      <a:pt x="58" y="0"/>
                    </a:lnTo>
                    <a:lnTo>
                      <a:pt x="88" y="7"/>
                    </a:lnTo>
                    <a:lnTo>
                      <a:pt x="118" y="3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3" name="Freeform 374"/>
              <p:cNvSpPr>
                <a:spLocks/>
              </p:cNvSpPr>
              <p:nvPr/>
            </p:nvSpPr>
            <p:spPr bwMode="auto">
              <a:xfrm>
                <a:off x="3866" y="1269"/>
                <a:ext cx="59" cy="14"/>
              </a:xfrm>
              <a:custGeom>
                <a:avLst/>
                <a:gdLst>
                  <a:gd name="T0" fmla="*/ 119 w 119"/>
                  <a:gd name="T1" fmla="*/ 0 h 30"/>
                  <a:gd name="T2" fmla="*/ 61 w 119"/>
                  <a:gd name="T3" fmla="*/ 30 h 30"/>
                  <a:gd name="T4" fmla="*/ 30 w 119"/>
                  <a:gd name="T5" fmla="*/ 23 h 30"/>
                  <a:gd name="T6" fmla="*/ 0 w 11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119" y="0"/>
                    </a:moveTo>
                    <a:lnTo>
                      <a:pt x="61" y="30"/>
                    </a:lnTo>
                    <a:lnTo>
                      <a:pt x="30" y="23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4" name="Line 375"/>
              <p:cNvSpPr>
                <a:spLocks noChangeShapeType="1"/>
              </p:cNvSpPr>
              <p:nvPr/>
            </p:nvSpPr>
            <p:spPr bwMode="auto">
              <a:xfrm>
                <a:off x="3808" y="1267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5" name="Freeform 376"/>
              <p:cNvSpPr>
                <a:spLocks/>
              </p:cNvSpPr>
              <p:nvPr/>
            </p:nvSpPr>
            <p:spPr bwMode="auto">
              <a:xfrm>
                <a:off x="3881" y="1291"/>
                <a:ext cx="75" cy="20"/>
              </a:xfrm>
              <a:custGeom>
                <a:avLst/>
                <a:gdLst>
                  <a:gd name="T0" fmla="*/ 0 w 152"/>
                  <a:gd name="T1" fmla="*/ 41 h 41"/>
                  <a:gd name="T2" fmla="*/ 36 w 152"/>
                  <a:gd name="T3" fmla="*/ 12 h 41"/>
                  <a:gd name="T4" fmla="*/ 76 w 152"/>
                  <a:gd name="T5" fmla="*/ 0 h 41"/>
                  <a:gd name="T6" fmla="*/ 95 w 152"/>
                  <a:gd name="T7" fmla="*/ 1 h 41"/>
                  <a:gd name="T8" fmla="*/ 114 w 152"/>
                  <a:gd name="T9" fmla="*/ 9 h 41"/>
                  <a:gd name="T10" fmla="*/ 152 w 152"/>
                  <a:gd name="T11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2" h="41">
                    <a:moveTo>
                      <a:pt x="0" y="41"/>
                    </a:moveTo>
                    <a:lnTo>
                      <a:pt x="36" y="12"/>
                    </a:lnTo>
                    <a:lnTo>
                      <a:pt x="76" y="0"/>
                    </a:lnTo>
                    <a:lnTo>
                      <a:pt x="95" y="1"/>
                    </a:lnTo>
                    <a:lnTo>
                      <a:pt x="114" y="9"/>
                    </a:lnTo>
                    <a:lnTo>
                      <a:pt x="152" y="4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6" name="Freeform 377"/>
              <p:cNvSpPr>
                <a:spLocks/>
              </p:cNvSpPr>
              <p:nvPr/>
            </p:nvSpPr>
            <p:spPr bwMode="auto">
              <a:xfrm>
                <a:off x="3957" y="1311"/>
                <a:ext cx="76" cy="20"/>
              </a:xfrm>
              <a:custGeom>
                <a:avLst/>
                <a:gdLst>
                  <a:gd name="T0" fmla="*/ 152 w 152"/>
                  <a:gd name="T1" fmla="*/ 0 h 41"/>
                  <a:gd name="T2" fmla="*/ 116 w 152"/>
                  <a:gd name="T3" fmla="*/ 30 h 41"/>
                  <a:gd name="T4" fmla="*/ 76 w 152"/>
                  <a:gd name="T5" fmla="*/ 41 h 41"/>
                  <a:gd name="T6" fmla="*/ 38 w 152"/>
                  <a:gd name="T7" fmla="*/ 32 h 41"/>
                  <a:gd name="T8" fmla="*/ 0 w 152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41">
                    <a:moveTo>
                      <a:pt x="152" y="0"/>
                    </a:moveTo>
                    <a:lnTo>
                      <a:pt x="116" y="30"/>
                    </a:lnTo>
                    <a:lnTo>
                      <a:pt x="76" y="41"/>
                    </a:lnTo>
                    <a:lnTo>
                      <a:pt x="38" y="3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7" name="Line 378"/>
              <p:cNvSpPr>
                <a:spLocks noChangeShapeType="1"/>
              </p:cNvSpPr>
              <p:nvPr/>
            </p:nvSpPr>
            <p:spPr bwMode="auto">
              <a:xfrm>
                <a:off x="3881" y="1309"/>
                <a:ext cx="15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8" name="Freeform 379"/>
              <p:cNvSpPr>
                <a:spLocks/>
              </p:cNvSpPr>
              <p:nvPr/>
            </p:nvSpPr>
            <p:spPr bwMode="auto">
              <a:xfrm>
                <a:off x="3843" y="1347"/>
                <a:ext cx="128" cy="26"/>
              </a:xfrm>
              <a:custGeom>
                <a:avLst/>
                <a:gdLst>
                  <a:gd name="T0" fmla="*/ 0 w 255"/>
                  <a:gd name="T1" fmla="*/ 52 h 52"/>
                  <a:gd name="T2" fmla="*/ 61 w 255"/>
                  <a:gd name="T3" fmla="*/ 14 h 52"/>
                  <a:gd name="T4" fmla="*/ 126 w 255"/>
                  <a:gd name="T5" fmla="*/ 0 h 52"/>
                  <a:gd name="T6" fmla="*/ 157 w 255"/>
                  <a:gd name="T7" fmla="*/ 1 h 52"/>
                  <a:gd name="T8" fmla="*/ 191 w 255"/>
                  <a:gd name="T9" fmla="*/ 11 h 52"/>
                  <a:gd name="T10" fmla="*/ 255 w 255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52">
                    <a:moveTo>
                      <a:pt x="0" y="52"/>
                    </a:moveTo>
                    <a:lnTo>
                      <a:pt x="61" y="14"/>
                    </a:lnTo>
                    <a:lnTo>
                      <a:pt x="126" y="0"/>
                    </a:lnTo>
                    <a:lnTo>
                      <a:pt x="157" y="1"/>
                    </a:lnTo>
                    <a:lnTo>
                      <a:pt x="191" y="11"/>
                    </a:lnTo>
                    <a:lnTo>
                      <a:pt x="255" y="5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9" name="Freeform 380"/>
              <p:cNvSpPr>
                <a:spLocks/>
              </p:cNvSpPr>
              <p:nvPr/>
            </p:nvSpPr>
            <p:spPr bwMode="auto">
              <a:xfrm>
                <a:off x="3970" y="1373"/>
                <a:ext cx="128" cy="25"/>
              </a:xfrm>
              <a:custGeom>
                <a:avLst/>
                <a:gdLst>
                  <a:gd name="T0" fmla="*/ 255 w 255"/>
                  <a:gd name="T1" fmla="*/ 0 h 51"/>
                  <a:gd name="T2" fmla="*/ 195 w 255"/>
                  <a:gd name="T3" fmla="*/ 36 h 51"/>
                  <a:gd name="T4" fmla="*/ 128 w 255"/>
                  <a:gd name="T5" fmla="*/ 51 h 51"/>
                  <a:gd name="T6" fmla="*/ 62 w 255"/>
                  <a:gd name="T7" fmla="*/ 40 h 51"/>
                  <a:gd name="T8" fmla="*/ 0 w 255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51">
                    <a:moveTo>
                      <a:pt x="255" y="0"/>
                    </a:moveTo>
                    <a:lnTo>
                      <a:pt x="195" y="36"/>
                    </a:lnTo>
                    <a:lnTo>
                      <a:pt x="128" y="51"/>
                    </a:lnTo>
                    <a:lnTo>
                      <a:pt x="62" y="4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0" name="Line 381"/>
              <p:cNvSpPr>
                <a:spLocks noChangeShapeType="1"/>
              </p:cNvSpPr>
              <p:nvPr/>
            </p:nvSpPr>
            <p:spPr bwMode="auto">
              <a:xfrm>
                <a:off x="3845" y="1370"/>
                <a:ext cx="25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1" name="Freeform 382"/>
              <p:cNvSpPr>
                <a:spLocks/>
              </p:cNvSpPr>
              <p:nvPr/>
            </p:nvSpPr>
            <p:spPr bwMode="auto">
              <a:xfrm>
                <a:off x="4041" y="1470"/>
                <a:ext cx="119" cy="27"/>
              </a:xfrm>
              <a:custGeom>
                <a:avLst/>
                <a:gdLst>
                  <a:gd name="T0" fmla="*/ 0 w 237"/>
                  <a:gd name="T1" fmla="*/ 53 h 53"/>
                  <a:gd name="T2" fmla="*/ 57 w 237"/>
                  <a:gd name="T3" fmla="*/ 15 h 53"/>
                  <a:gd name="T4" fmla="*/ 117 w 237"/>
                  <a:gd name="T5" fmla="*/ 0 h 53"/>
                  <a:gd name="T6" fmla="*/ 148 w 237"/>
                  <a:gd name="T7" fmla="*/ 2 h 53"/>
                  <a:gd name="T8" fmla="*/ 178 w 237"/>
                  <a:gd name="T9" fmla="*/ 12 h 53"/>
                  <a:gd name="T10" fmla="*/ 237 w 237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7" h="53">
                    <a:moveTo>
                      <a:pt x="0" y="53"/>
                    </a:moveTo>
                    <a:lnTo>
                      <a:pt x="57" y="15"/>
                    </a:lnTo>
                    <a:lnTo>
                      <a:pt x="117" y="0"/>
                    </a:lnTo>
                    <a:lnTo>
                      <a:pt x="148" y="2"/>
                    </a:lnTo>
                    <a:lnTo>
                      <a:pt x="178" y="12"/>
                    </a:lnTo>
                    <a:lnTo>
                      <a:pt x="237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2" name="Freeform 383"/>
              <p:cNvSpPr>
                <a:spLocks/>
              </p:cNvSpPr>
              <p:nvPr/>
            </p:nvSpPr>
            <p:spPr bwMode="auto">
              <a:xfrm>
                <a:off x="4161" y="1495"/>
                <a:ext cx="55" cy="27"/>
              </a:xfrm>
              <a:custGeom>
                <a:avLst/>
                <a:gdLst>
                  <a:gd name="T0" fmla="*/ 0 w 111"/>
                  <a:gd name="T1" fmla="*/ 0 h 54"/>
                  <a:gd name="T2" fmla="*/ 7 w 111"/>
                  <a:gd name="T3" fmla="*/ 7 h 54"/>
                  <a:gd name="T4" fmla="*/ 16 w 111"/>
                  <a:gd name="T5" fmla="*/ 14 h 54"/>
                  <a:gd name="T6" fmla="*/ 25 w 111"/>
                  <a:gd name="T7" fmla="*/ 22 h 54"/>
                  <a:gd name="T8" fmla="*/ 35 w 111"/>
                  <a:gd name="T9" fmla="*/ 28 h 54"/>
                  <a:gd name="T10" fmla="*/ 44 w 111"/>
                  <a:gd name="T11" fmla="*/ 33 h 54"/>
                  <a:gd name="T12" fmla="*/ 53 w 111"/>
                  <a:gd name="T13" fmla="*/ 37 h 54"/>
                  <a:gd name="T14" fmla="*/ 64 w 111"/>
                  <a:gd name="T15" fmla="*/ 42 h 54"/>
                  <a:gd name="T16" fmla="*/ 73 w 111"/>
                  <a:gd name="T17" fmla="*/ 47 h 54"/>
                  <a:gd name="T18" fmla="*/ 82 w 111"/>
                  <a:gd name="T19" fmla="*/ 49 h 54"/>
                  <a:gd name="T20" fmla="*/ 92 w 111"/>
                  <a:gd name="T21" fmla="*/ 53 h 54"/>
                  <a:gd name="T22" fmla="*/ 102 w 111"/>
                  <a:gd name="T23" fmla="*/ 53 h 54"/>
                  <a:gd name="T24" fmla="*/ 111 w 111"/>
                  <a:gd name="T2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1" h="54">
                    <a:moveTo>
                      <a:pt x="0" y="0"/>
                    </a:moveTo>
                    <a:lnTo>
                      <a:pt x="7" y="7"/>
                    </a:lnTo>
                    <a:lnTo>
                      <a:pt x="16" y="14"/>
                    </a:lnTo>
                    <a:lnTo>
                      <a:pt x="25" y="22"/>
                    </a:lnTo>
                    <a:lnTo>
                      <a:pt x="35" y="28"/>
                    </a:lnTo>
                    <a:lnTo>
                      <a:pt x="44" y="33"/>
                    </a:lnTo>
                    <a:lnTo>
                      <a:pt x="53" y="37"/>
                    </a:lnTo>
                    <a:lnTo>
                      <a:pt x="64" y="42"/>
                    </a:lnTo>
                    <a:lnTo>
                      <a:pt x="73" y="47"/>
                    </a:lnTo>
                    <a:lnTo>
                      <a:pt x="82" y="49"/>
                    </a:lnTo>
                    <a:lnTo>
                      <a:pt x="92" y="53"/>
                    </a:lnTo>
                    <a:lnTo>
                      <a:pt x="102" y="53"/>
                    </a:lnTo>
                    <a:lnTo>
                      <a:pt x="111" y="5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3" name="Freeform 384"/>
              <p:cNvSpPr>
                <a:spLocks/>
              </p:cNvSpPr>
              <p:nvPr/>
            </p:nvSpPr>
            <p:spPr bwMode="auto">
              <a:xfrm>
                <a:off x="4042" y="1495"/>
                <a:ext cx="175" cy="1"/>
              </a:xfrm>
              <a:custGeom>
                <a:avLst/>
                <a:gdLst>
                  <a:gd name="T0" fmla="*/ 0 w 351"/>
                  <a:gd name="T1" fmla="*/ 351 w 351"/>
                  <a:gd name="T2" fmla="*/ 350 w 3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51">
                    <a:moveTo>
                      <a:pt x="0" y="0"/>
                    </a:moveTo>
                    <a:lnTo>
                      <a:pt x="351" y="0"/>
                    </a:lnTo>
                    <a:lnTo>
                      <a:pt x="35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4" name="Line 385"/>
              <p:cNvSpPr>
                <a:spLocks noChangeShapeType="1"/>
              </p:cNvSpPr>
              <p:nvPr/>
            </p:nvSpPr>
            <p:spPr bwMode="auto">
              <a:xfrm>
                <a:off x="4108" y="1217"/>
                <a:ext cx="11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5" name="Line 386"/>
              <p:cNvSpPr>
                <a:spLocks noChangeShapeType="1"/>
              </p:cNvSpPr>
              <p:nvPr/>
            </p:nvSpPr>
            <p:spPr bwMode="auto">
              <a:xfrm flipV="1">
                <a:off x="3801" y="1191"/>
                <a:ext cx="1" cy="6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6" name="Line 387"/>
              <p:cNvSpPr>
                <a:spLocks noChangeShapeType="1"/>
              </p:cNvSpPr>
              <p:nvPr/>
            </p:nvSpPr>
            <p:spPr bwMode="auto">
              <a:xfrm flipV="1">
                <a:off x="3840" y="1186"/>
                <a:ext cx="1" cy="17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7" name="Line 388"/>
              <p:cNvSpPr>
                <a:spLocks noChangeShapeType="1"/>
              </p:cNvSpPr>
              <p:nvPr/>
            </p:nvSpPr>
            <p:spPr bwMode="auto">
              <a:xfrm flipV="1">
                <a:off x="3879" y="1193"/>
                <a:ext cx="1" cy="1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8" name="Line 389"/>
              <p:cNvSpPr>
                <a:spLocks noChangeShapeType="1"/>
              </p:cNvSpPr>
              <p:nvPr/>
            </p:nvSpPr>
            <p:spPr bwMode="auto">
              <a:xfrm flipV="1">
                <a:off x="4098" y="1223"/>
                <a:ext cx="1" cy="14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9" name="Line 390"/>
              <p:cNvSpPr>
                <a:spLocks noChangeShapeType="1"/>
              </p:cNvSpPr>
              <p:nvPr/>
            </p:nvSpPr>
            <p:spPr bwMode="auto">
              <a:xfrm flipV="1">
                <a:off x="4038" y="1402"/>
                <a:ext cx="1" cy="8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0" name="Oval 391"/>
              <p:cNvSpPr>
                <a:spLocks noChangeArrowheads="1"/>
              </p:cNvSpPr>
              <p:nvPr/>
            </p:nvSpPr>
            <p:spPr bwMode="auto">
              <a:xfrm>
                <a:off x="4023" y="1483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1" name="Oval 392"/>
              <p:cNvSpPr>
                <a:spLocks noChangeArrowheads="1"/>
              </p:cNvSpPr>
              <p:nvPr/>
            </p:nvSpPr>
            <p:spPr bwMode="auto">
              <a:xfrm>
                <a:off x="3785" y="1253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2" name="Oval 393"/>
              <p:cNvSpPr>
                <a:spLocks noChangeArrowheads="1"/>
              </p:cNvSpPr>
              <p:nvPr/>
            </p:nvSpPr>
            <p:spPr bwMode="auto">
              <a:xfrm>
                <a:off x="4083" y="1202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3" name="Oval 394"/>
              <p:cNvSpPr>
                <a:spLocks noChangeArrowheads="1"/>
              </p:cNvSpPr>
              <p:nvPr/>
            </p:nvSpPr>
            <p:spPr bwMode="auto">
              <a:xfrm>
                <a:off x="3862" y="1307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4" name="Oval 395"/>
              <p:cNvSpPr>
                <a:spLocks noChangeArrowheads="1"/>
              </p:cNvSpPr>
              <p:nvPr/>
            </p:nvSpPr>
            <p:spPr bwMode="auto">
              <a:xfrm>
                <a:off x="3836" y="1360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5" name="Oval 396"/>
              <p:cNvSpPr>
                <a:spLocks noChangeArrowheads="1"/>
              </p:cNvSpPr>
              <p:nvPr/>
            </p:nvSpPr>
            <p:spPr bwMode="auto">
              <a:xfrm>
                <a:off x="3758" y="1192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0" name="Rectangle 397"/>
            <p:cNvSpPr>
              <a:spLocks noChangeArrowheads="1"/>
            </p:cNvSpPr>
            <p:nvPr/>
          </p:nvSpPr>
          <p:spPr bwMode="auto">
            <a:xfrm>
              <a:off x="451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1" name="Group 398"/>
            <p:cNvGrpSpPr>
              <a:grpSpLocks/>
            </p:cNvGrpSpPr>
            <p:nvPr/>
          </p:nvGrpSpPr>
          <p:grpSpPr bwMode="auto">
            <a:xfrm>
              <a:off x="4549" y="3090"/>
              <a:ext cx="166" cy="108"/>
              <a:chOff x="3785" y="1824"/>
              <a:chExt cx="476" cy="336"/>
            </a:xfrm>
          </p:grpSpPr>
          <p:sp>
            <p:nvSpPr>
              <p:cNvPr id="390" name="Freeform 399"/>
              <p:cNvSpPr>
                <a:spLocks/>
              </p:cNvSpPr>
              <p:nvPr/>
            </p:nvSpPr>
            <p:spPr bwMode="auto">
              <a:xfrm>
                <a:off x="3801" y="1824"/>
                <a:ext cx="148" cy="27"/>
              </a:xfrm>
              <a:custGeom>
                <a:avLst/>
                <a:gdLst>
                  <a:gd name="T0" fmla="*/ 0 w 295"/>
                  <a:gd name="T1" fmla="*/ 53 h 53"/>
                  <a:gd name="T2" fmla="*/ 70 w 295"/>
                  <a:gd name="T3" fmla="*/ 14 h 53"/>
                  <a:gd name="T4" fmla="*/ 146 w 295"/>
                  <a:gd name="T5" fmla="*/ 0 h 53"/>
                  <a:gd name="T6" fmla="*/ 165 w 295"/>
                  <a:gd name="T7" fmla="*/ 0 h 53"/>
                  <a:gd name="T8" fmla="*/ 184 w 295"/>
                  <a:gd name="T9" fmla="*/ 1 h 53"/>
                  <a:gd name="T10" fmla="*/ 222 w 295"/>
                  <a:gd name="T11" fmla="*/ 12 h 53"/>
                  <a:gd name="T12" fmla="*/ 295 w 295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53">
                    <a:moveTo>
                      <a:pt x="0" y="53"/>
                    </a:moveTo>
                    <a:lnTo>
                      <a:pt x="70" y="14"/>
                    </a:lnTo>
                    <a:lnTo>
                      <a:pt x="146" y="0"/>
                    </a:lnTo>
                    <a:lnTo>
                      <a:pt x="165" y="0"/>
                    </a:lnTo>
                    <a:lnTo>
                      <a:pt x="184" y="1"/>
                    </a:lnTo>
                    <a:lnTo>
                      <a:pt x="222" y="12"/>
                    </a:lnTo>
                    <a:lnTo>
                      <a:pt x="295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1" name="Freeform 400"/>
              <p:cNvSpPr>
                <a:spLocks/>
              </p:cNvSpPr>
              <p:nvPr/>
            </p:nvSpPr>
            <p:spPr bwMode="auto">
              <a:xfrm>
                <a:off x="3949" y="1849"/>
                <a:ext cx="148" cy="27"/>
              </a:xfrm>
              <a:custGeom>
                <a:avLst/>
                <a:gdLst>
                  <a:gd name="T0" fmla="*/ 295 w 295"/>
                  <a:gd name="T1" fmla="*/ 0 h 53"/>
                  <a:gd name="T2" fmla="*/ 225 w 295"/>
                  <a:gd name="T3" fmla="*/ 38 h 53"/>
                  <a:gd name="T4" fmla="*/ 149 w 295"/>
                  <a:gd name="T5" fmla="*/ 53 h 53"/>
                  <a:gd name="T6" fmla="*/ 73 w 295"/>
                  <a:gd name="T7" fmla="*/ 41 h 53"/>
                  <a:gd name="T8" fmla="*/ 0 w 295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53">
                    <a:moveTo>
                      <a:pt x="295" y="0"/>
                    </a:moveTo>
                    <a:lnTo>
                      <a:pt x="225" y="38"/>
                    </a:lnTo>
                    <a:lnTo>
                      <a:pt x="149" y="53"/>
                    </a:lnTo>
                    <a:lnTo>
                      <a:pt x="73" y="41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2" name="Line 401"/>
              <p:cNvSpPr>
                <a:spLocks noChangeShapeType="1"/>
              </p:cNvSpPr>
              <p:nvPr/>
            </p:nvSpPr>
            <p:spPr bwMode="auto">
              <a:xfrm>
                <a:off x="3803" y="1847"/>
                <a:ext cx="29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3" name="Freeform 402"/>
              <p:cNvSpPr>
                <a:spLocks/>
              </p:cNvSpPr>
              <p:nvPr/>
            </p:nvSpPr>
            <p:spPr bwMode="auto">
              <a:xfrm>
                <a:off x="4149" y="1825"/>
                <a:ext cx="111" cy="30"/>
              </a:xfrm>
              <a:custGeom>
                <a:avLst/>
                <a:gdLst>
                  <a:gd name="T0" fmla="*/ 222 w 222"/>
                  <a:gd name="T1" fmla="*/ 6 h 61"/>
                  <a:gd name="T2" fmla="*/ 210 w 222"/>
                  <a:gd name="T3" fmla="*/ 3 h 61"/>
                  <a:gd name="T4" fmla="*/ 197 w 222"/>
                  <a:gd name="T5" fmla="*/ 2 h 61"/>
                  <a:gd name="T6" fmla="*/ 183 w 222"/>
                  <a:gd name="T7" fmla="*/ 0 h 61"/>
                  <a:gd name="T8" fmla="*/ 171 w 222"/>
                  <a:gd name="T9" fmla="*/ 0 h 61"/>
                  <a:gd name="T10" fmla="*/ 158 w 222"/>
                  <a:gd name="T11" fmla="*/ 0 h 61"/>
                  <a:gd name="T12" fmla="*/ 143 w 222"/>
                  <a:gd name="T13" fmla="*/ 3 h 61"/>
                  <a:gd name="T14" fmla="*/ 131 w 222"/>
                  <a:gd name="T15" fmla="*/ 4 h 61"/>
                  <a:gd name="T16" fmla="*/ 116 w 222"/>
                  <a:gd name="T17" fmla="*/ 6 h 61"/>
                  <a:gd name="T18" fmla="*/ 104 w 222"/>
                  <a:gd name="T19" fmla="*/ 8 h 61"/>
                  <a:gd name="T20" fmla="*/ 92 w 222"/>
                  <a:gd name="T21" fmla="*/ 12 h 61"/>
                  <a:gd name="T22" fmla="*/ 78 w 222"/>
                  <a:gd name="T23" fmla="*/ 17 h 61"/>
                  <a:gd name="T24" fmla="*/ 66 w 222"/>
                  <a:gd name="T25" fmla="*/ 20 h 61"/>
                  <a:gd name="T26" fmla="*/ 53 w 222"/>
                  <a:gd name="T27" fmla="*/ 26 h 61"/>
                  <a:gd name="T28" fmla="*/ 41 w 222"/>
                  <a:gd name="T29" fmla="*/ 34 h 61"/>
                  <a:gd name="T30" fmla="*/ 29 w 222"/>
                  <a:gd name="T31" fmla="*/ 41 h 61"/>
                  <a:gd name="T32" fmla="*/ 18 w 222"/>
                  <a:gd name="T33" fmla="*/ 47 h 61"/>
                  <a:gd name="T34" fmla="*/ 6 w 222"/>
                  <a:gd name="T35" fmla="*/ 55 h 61"/>
                  <a:gd name="T36" fmla="*/ 0 w 222"/>
                  <a:gd name="T3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61">
                    <a:moveTo>
                      <a:pt x="222" y="6"/>
                    </a:moveTo>
                    <a:lnTo>
                      <a:pt x="210" y="3"/>
                    </a:lnTo>
                    <a:lnTo>
                      <a:pt x="197" y="2"/>
                    </a:lnTo>
                    <a:lnTo>
                      <a:pt x="183" y="0"/>
                    </a:lnTo>
                    <a:lnTo>
                      <a:pt x="171" y="0"/>
                    </a:lnTo>
                    <a:lnTo>
                      <a:pt x="158" y="0"/>
                    </a:lnTo>
                    <a:lnTo>
                      <a:pt x="143" y="3"/>
                    </a:lnTo>
                    <a:lnTo>
                      <a:pt x="131" y="4"/>
                    </a:lnTo>
                    <a:lnTo>
                      <a:pt x="116" y="6"/>
                    </a:lnTo>
                    <a:lnTo>
                      <a:pt x="104" y="8"/>
                    </a:lnTo>
                    <a:lnTo>
                      <a:pt x="92" y="12"/>
                    </a:lnTo>
                    <a:lnTo>
                      <a:pt x="78" y="17"/>
                    </a:lnTo>
                    <a:lnTo>
                      <a:pt x="66" y="20"/>
                    </a:lnTo>
                    <a:lnTo>
                      <a:pt x="53" y="26"/>
                    </a:lnTo>
                    <a:lnTo>
                      <a:pt x="41" y="34"/>
                    </a:lnTo>
                    <a:lnTo>
                      <a:pt x="29" y="41"/>
                    </a:lnTo>
                    <a:lnTo>
                      <a:pt x="18" y="47"/>
                    </a:lnTo>
                    <a:lnTo>
                      <a:pt x="6" y="55"/>
                    </a:lnTo>
                    <a:lnTo>
                      <a:pt x="0" y="6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4" name="Freeform 403"/>
              <p:cNvSpPr>
                <a:spLocks/>
              </p:cNvSpPr>
              <p:nvPr/>
            </p:nvSpPr>
            <p:spPr bwMode="auto">
              <a:xfrm>
                <a:off x="3848" y="1892"/>
                <a:ext cx="59" cy="15"/>
              </a:xfrm>
              <a:custGeom>
                <a:avLst/>
                <a:gdLst>
                  <a:gd name="T0" fmla="*/ 0 w 119"/>
                  <a:gd name="T1" fmla="*/ 30 h 30"/>
                  <a:gd name="T2" fmla="*/ 58 w 119"/>
                  <a:gd name="T3" fmla="*/ 0 h 30"/>
                  <a:gd name="T4" fmla="*/ 88 w 119"/>
                  <a:gd name="T5" fmla="*/ 6 h 30"/>
                  <a:gd name="T6" fmla="*/ 119 w 119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0" y="30"/>
                    </a:moveTo>
                    <a:lnTo>
                      <a:pt x="58" y="0"/>
                    </a:lnTo>
                    <a:lnTo>
                      <a:pt x="88" y="6"/>
                    </a:lnTo>
                    <a:lnTo>
                      <a:pt x="119" y="3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5" name="Freeform 404"/>
              <p:cNvSpPr>
                <a:spLocks/>
              </p:cNvSpPr>
              <p:nvPr/>
            </p:nvSpPr>
            <p:spPr bwMode="auto">
              <a:xfrm>
                <a:off x="3907" y="1907"/>
                <a:ext cx="60" cy="15"/>
              </a:xfrm>
              <a:custGeom>
                <a:avLst/>
                <a:gdLst>
                  <a:gd name="T0" fmla="*/ 118 w 118"/>
                  <a:gd name="T1" fmla="*/ 0 h 29"/>
                  <a:gd name="T2" fmla="*/ 60 w 118"/>
                  <a:gd name="T3" fmla="*/ 29 h 29"/>
                  <a:gd name="T4" fmla="*/ 30 w 118"/>
                  <a:gd name="T5" fmla="*/ 23 h 29"/>
                  <a:gd name="T6" fmla="*/ 0 w 118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8" h="29">
                    <a:moveTo>
                      <a:pt x="118" y="0"/>
                    </a:moveTo>
                    <a:lnTo>
                      <a:pt x="60" y="29"/>
                    </a:lnTo>
                    <a:lnTo>
                      <a:pt x="30" y="23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6" name="Line 405"/>
              <p:cNvSpPr>
                <a:spLocks noChangeShapeType="1"/>
              </p:cNvSpPr>
              <p:nvPr/>
            </p:nvSpPr>
            <p:spPr bwMode="auto">
              <a:xfrm>
                <a:off x="3850" y="1905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7" name="Freeform 406"/>
              <p:cNvSpPr>
                <a:spLocks/>
              </p:cNvSpPr>
              <p:nvPr/>
            </p:nvSpPr>
            <p:spPr bwMode="auto">
              <a:xfrm>
                <a:off x="3922" y="1929"/>
                <a:ext cx="76" cy="20"/>
              </a:xfrm>
              <a:custGeom>
                <a:avLst/>
                <a:gdLst>
                  <a:gd name="T0" fmla="*/ 0 w 151"/>
                  <a:gd name="T1" fmla="*/ 41 h 41"/>
                  <a:gd name="T2" fmla="*/ 35 w 151"/>
                  <a:gd name="T3" fmla="*/ 11 h 41"/>
                  <a:gd name="T4" fmla="*/ 76 w 151"/>
                  <a:gd name="T5" fmla="*/ 0 h 41"/>
                  <a:gd name="T6" fmla="*/ 95 w 151"/>
                  <a:gd name="T7" fmla="*/ 1 h 41"/>
                  <a:gd name="T8" fmla="*/ 114 w 151"/>
                  <a:gd name="T9" fmla="*/ 9 h 41"/>
                  <a:gd name="T10" fmla="*/ 151 w 151"/>
                  <a:gd name="T11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41">
                    <a:moveTo>
                      <a:pt x="0" y="41"/>
                    </a:moveTo>
                    <a:lnTo>
                      <a:pt x="35" y="11"/>
                    </a:lnTo>
                    <a:lnTo>
                      <a:pt x="76" y="0"/>
                    </a:lnTo>
                    <a:lnTo>
                      <a:pt x="95" y="1"/>
                    </a:lnTo>
                    <a:lnTo>
                      <a:pt x="114" y="9"/>
                    </a:lnTo>
                    <a:lnTo>
                      <a:pt x="151" y="4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8" name="Freeform 407"/>
              <p:cNvSpPr>
                <a:spLocks/>
              </p:cNvSpPr>
              <p:nvPr/>
            </p:nvSpPr>
            <p:spPr bwMode="auto">
              <a:xfrm>
                <a:off x="3999" y="1949"/>
                <a:ext cx="76" cy="21"/>
              </a:xfrm>
              <a:custGeom>
                <a:avLst/>
                <a:gdLst>
                  <a:gd name="T0" fmla="*/ 151 w 151"/>
                  <a:gd name="T1" fmla="*/ 0 h 41"/>
                  <a:gd name="T2" fmla="*/ 116 w 151"/>
                  <a:gd name="T3" fmla="*/ 29 h 41"/>
                  <a:gd name="T4" fmla="*/ 75 w 151"/>
                  <a:gd name="T5" fmla="*/ 41 h 41"/>
                  <a:gd name="T6" fmla="*/ 38 w 151"/>
                  <a:gd name="T7" fmla="*/ 32 h 41"/>
                  <a:gd name="T8" fmla="*/ 0 w 151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41">
                    <a:moveTo>
                      <a:pt x="151" y="0"/>
                    </a:moveTo>
                    <a:lnTo>
                      <a:pt x="116" y="29"/>
                    </a:lnTo>
                    <a:lnTo>
                      <a:pt x="75" y="41"/>
                    </a:lnTo>
                    <a:lnTo>
                      <a:pt x="38" y="3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9" name="Line 408"/>
              <p:cNvSpPr>
                <a:spLocks noChangeShapeType="1"/>
              </p:cNvSpPr>
              <p:nvPr/>
            </p:nvSpPr>
            <p:spPr bwMode="auto">
              <a:xfrm>
                <a:off x="3922" y="1948"/>
                <a:ext cx="15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0" name="Freeform 409"/>
              <p:cNvSpPr>
                <a:spLocks/>
              </p:cNvSpPr>
              <p:nvPr/>
            </p:nvSpPr>
            <p:spPr bwMode="auto">
              <a:xfrm>
                <a:off x="3885" y="1986"/>
                <a:ext cx="128" cy="26"/>
              </a:xfrm>
              <a:custGeom>
                <a:avLst/>
                <a:gdLst>
                  <a:gd name="T0" fmla="*/ 0 w 255"/>
                  <a:gd name="T1" fmla="*/ 52 h 52"/>
                  <a:gd name="T2" fmla="*/ 60 w 255"/>
                  <a:gd name="T3" fmla="*/ 15 h 52"/>
                  <a:gd name="T4" fmla="*/ 126 w 255"/>
                  <a:gd name="T5" fmla="*/ 0 h 52"/>
                  <a:gd name="T6" fmla="*/ 156 w 255"/>
                  <a:gd name="T7" fmla="*/ 2 h 52"/>
                  <a:gd name="T8" fmla="*/ 190 w 255"/>
                  <a:gd name="T9" fmla="*/ 12 h 52"/>
                  <a:gd name="T10" fmla="*/ 255 w 255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52">
                    <a:moveTo>
                      <a:pt x="0" y="52"/>
                    </a:moveTo>
                    <a:lnTo>
                      <a:pt x="60" y="15"/>
                    </a:lnTo>
                    <a:lnTo>
                      <a:pt x="126" y="0"/>
                    </a:lnTo>
                    <a:lnTo>
                      <a:pt x="156" y="2"/>
                    </a:lnTo>
                    <a:lnTo>
                      <a:pt x="190" y="12"/>
                    </a:lnTo>
                    <a:lnTo>
                      <a:pt x="255" y="5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1" name="Freeform 410"/>
              <p:cNvSpPr>
                <a:spLocks/>
              </p:cNvSpPr>
              <p:nvPr/>
            </p:nvSpPr>
            <p:spPr bwMode="auto">
              <a:xfrm>
                <a:off x="4012" y="2011"/>
                <a:ext cx="128" cy="25"/>
              </a:xfrm>
              <a:custGeom>
                <a:avLst/>
                <a:gdLst>
                  <a:gd name="T0" fmla="*/ 255 w 255"/>
                  <a:gd name="T1" fmla="*/ 0 h 50"/>
                  <a:gd name="T2" fmla="*/ 196 w 255"/>
                  <a:gd name="T3" fmla="*/ 36 h 50"/>
                  <a:gd name="T4" fmla="*/ 129 w 255"/>
                  <a:gd name="T5" fmla="*/ 50 h 50"/>
                  <a:gd name="T6" fmla="*/ 62 w 255"/>
                  <a:gd name="T7" fmla="*/ 40 h 50"/>
                  <a:gd name="T8" fmla="*/ 0 w 255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50">
                    <a:moveTo>
                      <a:pt x="255" y="0"/>
                    </a:moveTo>
                    <a:lnTo>
                      <a:pt x="196" y="36"/>
                    </a:lnTo>
                    <a:lnTo>
                      <a:pt x="129" y="50"/>
                    </a:lnTo>
                    <a:lnTo>
                      <a:pt x="62" y="4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2" name="Line 411"/>
              <p:cNvSpPr>
                <a:spLocks noChangeShapeType="1"/>
              </p:cNvSpPr>
              <p:nvPr/>
            </p:nvSpPr>
            <p:spPr bwMode="auto">
              <a:xfrm>
                <a:off x="3887" y="2008"/>
                <a:ext cx="25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3" name="Freeform 412"/>
              <p:cNvSpPr>
                <a:spLocks/>
              </p:cNvSpPr>
              <p:nvPr/>
            </p:nvSpPr>
            <p:spPr bwMode="auto">
              <a:xfrm>
                <a:off x="4083" y="2108"/>
                <a:ext cx="118" cy="27"/>
              </a:xfrm>
              <a:custGeom>
                <a:avLst/>
                <a:gdLst>
                  <a:gd name="T0" fmla="*/ 0 w 237"/>
                  <a:gd name="T1" fmla="*/ 53 h 53"/>
                  <a:gd name="T2" fmla="*/ 56 w 237"/>
                  <a:gd name="T3" fmla="*/ 14 h 53"/>
                  <a:gd name="T4" fmla="*/ 117 w 237"/>
                  <a:gd name="T5" fmla="*/ 0 h 53"/>
                  <a:gd name="T6" fmla="*/ 147 w 237"/>
                  <a:gd name="T7" fmla="*/ 1 h 53"/>
                  <a:gd name="T8" fmla="*/ 178 w 237"/>
                  <a:gd name="T9" fmla="*/ 12 h 53"/>
                  <a:gd name="T10" fmla="*/ 237 w 237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7" h="53">
                    <a:moveTo>
                      <a:pt x="0" y="53"/>
                    </a:moveTo>
                    <a:lnTo>
                      <a:pt x="56" y="14"/>
                    </a:lnTo>
                    <a:lnTo>
                      <a:pt x="117" y="0"/>
                    </a:lnTo>
                    <a:lnTo>
                      <a:pt x="147" y="1"/>
                    </a:lnTo>
                    <a:lnTo>
                      <a:pt x="178" y="12"/>
                    </a:lnTo>
                    <a:lnTo>
                      <a:pt x="237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4" name="Freeform 413"/>
              <p:cNvSpPr>
                <a:spLocks/>
              </p:cNvSpPr>
              <p:nvPr/>
            </p:nvSpPr>
            <p:spPr bwMode="auto">
              <a:xfrm>
                <a:off x="4203" y="2133"/>
                <a:ext cx="55" cy="27"/>
              </a:xfrm>
              <a:custGeom>
                <a:avLst/>
                <a:gdLst>
                  <a:gd name="T0" fmla="*/ 0 w 112"/>
                  <a:gd name="T1" fmla="*/ 0 h 54"/>
                  <a:gd name="T2" fmla="*/ 8 w 112"/>
                  <a:gd name="T3" fmla="*/ 8 h 54"/>
                  <a:gd name="T4" fmla="*/ 17 w 112"/>
                  <a:gd name="T5" fmla="*/ 14 h 54"/>
                  <a:gd name="T6" fmla="*/ 26 w 112"/>
                  <a:gd name="T7" fmla="*/ 22 h 54"/>
                  <a:gd name="T8" fmla="*/ 36 w 112"/>
                  <a:gd name="T9" fmla="*/ 29 h 54"/>
                  <a:gd name="T10" fmla="*/ 45 w 112"/>
                  <a:gd name="T11" fmla="*/ 34 h 54"/>
                  <a:gd name="T12" fmla="*/ 53 w 112"/>
                  <a:gd name="T13" fmla="*/ 38 h 54"/>
                  <a:gd name="T14" fmla="*/ 65 w 112"/>
                  <a:gd name="T15" fmla="*/ 43 h 54"/>
                  <a:gd name="T16" fmla="*/ 74 w 112"/>
                  <a:gd name="T17" fmla="*/ 48 h 54"/>
                  <a:gd name="T18" fmla="*/ 83 w 112"/>
                  <a:gd name="T19" fmla="*/ 49 h 54"/>
                  <a:gd name="T20" fmla="*/ 93 w 112"/>
                  <a:gd name="T21" fmla="*/ 53 h 54"/>
                  <a:gd name="T22" fmla="*/ 103 w 112"/>
                  <a:gd name="T23" fmla="*/ 53 h 54"/>
                  <a:gd name="T24" fmla="*/ 112 w 112"/>
                  <a:gd name="T2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" h="54">
                    <a:moveTo>
                      <a:pt x="0" y="0"/>
                    </a:moveTo>
                    <a:lnTo>
                      <a:pt x="8" y="8"/>
                    </a:lnTo>
                    <a:lnTo>
                      <a:pt x="17" y="14"/>
                    </a:lnTo>
                    <a:lnTo>
                      <a:pt x="26" y="22"/>
                    </a:lnTo>
                    <a:lnTo>
                      <a:pt x="36" y="29"/>
                    </a:lnTo>
                    <a:lnTo>
                      <a:pt x="45" y="34"/>
                    </a:lnTo>
                    <a:lnTo>
                      <a:pt x="53" y="38"/>
                    </a:lnTo>
                    <a:lnTo>
                      <a:pt x="65" y="43"/>
                    </a:lnTo>
                    <a:lnTo>
                      <a:pt x="74" y="48"/>
                    </a:lnTo>
                    <a:lnTo>
                      <a:pt x="83" y="49"/>
                    </a:lnTo>
                    <a:lnTo>
                      <a:pt x="93" y="53"/>
                    </a:lnTo>
                    <a:lnTo>
                      <a:pt x="103" y="53"/>
                    </a:lnTo>
                    <a:lnTo>
                      <a:pt x="112" y="5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5" name="Freeform 414"/>
              <p:cNvSpPr>
                <a:spLocks/>
              </p:cNvSpPr>
              <p:nvPr/>
            </p:nvSpPr>
            <p:spPr bwMode="auto">
              <a:xfrm>
                <a:off x="4083" y="2133"/>
                <a:ext cx="176" cy="1"/>
              </a:xfrm>
              <a:custGeom>
                <a:avLst/>
                <a:gdLst>
                  <a:gd name="T0" fmla="*/ 0 w 351"/>
                  <a:gd name="T1" fmla="*/ 351 w 351"/>
                  <a:gd name="T2" fmla="*/ 350 w 3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51">
                    <a:moveTo>
                      <a:pt x="0" y="0"/>
                    </a:moveTo>
                    <a:lnTo>
                      <a:pt x="351" y="0"/>
                    </a:lnTo>
                    <a:lnTo>
                      <a:pt x="35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6" name="Line 415"/>
              <p:cNvSpPr>
                <a:spLocks noChangeShapeType="1"/>
              </p:cNvSpPr>
              <p:nvPr/>
            </p:nvSpPr>
            <p:spPr bwMode="auto">
              <a:xfrm>
                <a:off x="4150" y="1855"/>
                <a:ext cx="11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7" name="Line 416"/>
              <p:cNvSpPr>
                <a:spLocks noChangeShapeType="1"/>
              </p:cNvSpPr>
              <p:nvPr/>
            </p:nvSpPr>
            <p:spPr bwMode="auto">
              <a:xfrm flipV="1">
                <a:off x="3843" y="1829"/>
                <a:ext cx="1" cy="6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8" name="Line 417"/>
              <p:cNvSpPr>
                <a:spLocks noChangeShapeType="1"/>
              </p:cNvSpPr>
              <p:nvPr/>
            </p:nvSpPr>
            <p:spPr bwMode="auto">
              <a:xfrm flipV="1">
                <a:off x="3881" y="1825"/>
                <a:ext cx="1" cy="17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9" name="Line 418"/>
              <p:cNvSpPr>
                <a:spLocks noChangeShapeType="1"/>
              </p:cNvSpPr>
              <p:nvPr/>
            </p:nvSpPr>
            <p:spPr bwMode="auto">
              <a:xfrm flipV="1">
                <a:off x="3921" y="1831"/>
                <a:ext cx="1" cy="1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0" name="Line 419"/>
              <p:cNvSpPr>
                <a:spLocks noChangeShapeType="1"/>
              </p:cNvSpPr>
              <p:nvPr/>
            </p:nvSpPr>
            <p:spPr bwMode="auto">
              <a:xfrm flipV="1">
                <a:off x="4140" y="1862"/>
                <a:ext cx="1" cy="14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1" name="Line 420"/>
              <p:cNvSpPr>
                <a:spLocks noChangeShapeType="1"/>
              </p:cNvSpPr>
              <p:nvPr/>
            </p:nvSpPr>
            <p:spPr bwMode="auto">
              <a:xfrm flipV="1">
                <a:off x="4080" y="2040"/>
                <a:ext cx="1" cy="8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2" name="Oval 421"/>
              <p:cNvSpPr>
                <a:spLocks noChangeArrowheads="1"/>
              </p:cNvSpPr>
              <p:nvPr/>
            </p:nvSpPr>
            <p:spPr bwMode="auto">
              <a:xfrm>
                <a:off x="4064" y="2121"/>
                <a:ext cx="27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3" name="Oval 422"/>
              <p:cNvSpPr>
                <a:spLocks noChangeArrowheads="1"/>
              </p:cNvSpPr>
              <p:nvPr/>
            </p:nvSpPr>
            <p:spPr bwMode="auto">
              <a:xfrm>
                <a:off x="3827" y="1892"/>
                <a:ext cx="26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4" name="Oval 423"/>
              <p:cNvSpPr>
                <a:spLocks noChangeArrowheads="1"/>
              </p:cNvSpPr>
              <p:nvPr/>
            </p:nvSpPr>
            <p:spPr bwMode="auto">
              <a:xfrm>
                <a:off x="4124" y="1841"/>
                <a:ext cx="26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5" name="Oval 424"/>
              <p:cNvSpPr>
                <a:spLocks noChangeArrowheads="1"/>
              </p:cNvSpPr>
              <p:nvPr/>
            </p:nvSpPr>
            <p:spPr bwMode="auto">
              <a:xfrm>
                <a:off x="3903" y="1945"/>
                <a:ext cx="27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6" name="Oval 425"/>
              <p:cNvSpPr>
                <a:spLocks noChangeArrowheads="1"/>
              </p:cNvSpPr>
              <p:nvPr/>
            </p:nvSpPr>
            <p:spPr bwMode="auto">
              <a:xfrm>
                <a:off x="3864" y="1999"/>
                <a:ext cx="26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7" name="Oval 426"/>
              <p:cNvSpPr>
                <a:spLocks noChangeArrowheads="1"/>
              </p:cNvSpPr>
              <p:nvPr/>
            </p:nvSpPr>
            <p:spPr bwMode="auto">
              <a:xfrm>
                <a:off x="3785" y="1831"/>
                <a:ext cx="27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2" name="Rectangle 427"/>
            <p:cNvSpPr>
              <a:spLocks noChangeArrowheads="1"/>
            </p:cNvSpPr>
            <p:nvPr/>
          </p:nvSpPr>
          <p:spPr bwMode="auto">
            <a:xfrm>
              <a:off x="451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3" name="Group 428"/>
            <p:cNvGrpSpPr>
              <a:grpSpLocks/>
            </p:cNvGrpSpPr>
            <p:nvPr/>
          </p:nvGrpSpPr>
          <p:grpSpPr bwMode="auto">
            <a:xfrm>
              <a:off x="4551" y="3330"/>
              <a:ext cx="162" cy="107"/>
              <a:chOff x="3767" y="2450"/>
              <a:chExt cx="476" cy="336"/>
            </a:xfrm>
          </p:grpSpPr>
          <p:sp>
            <p:nvSpPr>
              <p:cNvPr id="362" name="Freeform 429"/>
              <p:cNvSpPr>
                <a:spLocks/>
              </p:cNvSpPr>
              <p:nvPr/>
            </p:nvSpPr>
            <p:spPr bwMode="auto">
              <a:xfrm>
                <a:off x="3783" y="2450"/>
                <a:ext cx="148" cy="26"/>
              </a:xfrm>
              <a:custGeom>
                <a:avLst/>
                <a:gdLst>
                  <a:gd name="T0" fmla="*/ 0 w 295"/>
                  <a:gd name="T1" fmla="*/ 53 h 53"/>
                  <a:gd name="T2" fmla="*/ 71 w 295"/>
                  <a:gd name="T3" fmla="*/ 15 h 53"/>
                  <a:gd name="T4" fmla="*/ 146 w 295"/>
                  <a:gd name="T5" fmla="*/ 0 h 53"/>
                  <a:gd name="T6" fmla="*/ 165 w 295"/>
                  <a:gd name="T7" fmla="*/ 0 h 53"/>
                  <a:gd name="T8" fmla="*/ 184 w 295"/>
                  <a:gd name="T9" fmla="*/ 2 h 53"/>
                  <a:gd name="T10" fmla="*/ 222 w 295"/>
                  <a:gd name="T11" fmla="*/ 12 h 53"/>
                  <a:gd name="T12" fmla="*/ 295 w 295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53">
                    <a:moveTo>
                      <a:pt x="0" y="53"/>
                    </a:moveTo>
                    <a:lnTo>
                      <a:pt x="71" y="15"/>
                    </a:lnTo>
                    <a:lnTo>
                      <a:pt x="146" y="0"/>
                    </a:lnTo>
                    <a:lnTo>
                      <a:pt x="165" y="0"/>
                    </a:lnTo>
                    <a:lnTo>
                      <a:pt x="184" y="2"/>
                    </a:lnTo>
                    <a:lnTo>
                      <a:pt x="222" y="12"/>
                    </a:lnTo>
                    <a:lnTo>
                      <a:pt x="295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3" name="Freeform 430"/>
              <p:cNvSpPr>
                <a:spLocks/>
              </p:cNvSpPr>
              <p:nvPr/>
            </p:nvSpPr>
            <p:spPr bwMode="auto">
              <a:xfrm>
                <a:off x="3931" y="2475"/>
                <a:ext cx="147" cy="26"/>
              </a:xfrm>
              <a:custGeom>
                <a:avLst/>
                <a:gdLst>
                  <a:gd name="T0" fmla="*/ 296 w 296"/>
                  <a:gd name="T1" fmla="*/ 0 h 53"/>
                  <a:gd name="T2" fmla="*/ 225 w 296"/>
                  <a:gd name="T3" fmla="*/ 39 h 53"/>
                  <a:gd name="T4" fmla="*/ 149 w 296"/>
                  <a:gd name="T5" fmla="*/ 53 h 53"/>
                  <a:gd name="T6" fmla="*/ 74 w 296"/>
                  <a:gd name="T7" fmla="*/ 41 h 53"/>
                  <a:gd name="T8" fmla="*/ 0 w 296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53">
                    <a:moveTo>
                      <a:pt x="296" y="0"/>
                    </a:moveTo>
                    <a:lnTo>
                      <a:pt x="225" y="39"/>
                    </a:lnTo>
                    <a:lnTo>
                      <a:pt x="149" y="53"/>
                    </a:lnTo>
                    <a:lnTo>
                      <a:pt x="74" y="41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4" name="Line 431"/>
              <p:cNvSpPr>
                <a:spLocks noChangeShapeType="1"/>
              </p:cNvSpPr>
              <p:nvPr/>
            </p:nvSpPr>
            <p:spPr bwMode="auto">
              <a:xfrm>
                <a:off x="3785" y="2472"/>
                <a:ext cx="29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5" name="Freeform 432"/>
              <p:cNvSpPr>
                <a:spLocks/>
              </p:cNvSpPr>
              <p:nvPr/>
            </p:nvSpPr>
            <p:spPr bwMode="auto">
              <a:xfrm>
                <a:off x="4131" y="2450"/>
                <a:ext cx="111" cy="31"/>
              </a:xfrm>
              <a:custGeom>
                <a:avLst/>
                <a:gdLst>
                  <a:gd name="T0" fmla="*/ 222 w 222"/>
                  <a:gd name="T1" fmla="*/ 5 h 61"/>
                  <a:gd name="T2" fmla="*/ 209 w 222"/>
                  <a:gd name="T3" fmla="*/ 2 h 61"/>
                  <a:gd name="T4" fmla="*/ 196 w 222"/>
                  <a:gd name="T5" fmla="*/ 1 h 61"/>
                  <a:gd name="T6" fmla="*/ 183 w 222"/>
                  <a:gd name="T7" fmla="*/ 0 h 61"/>
                  <a:gd name="T8" fmla="*/ 170 w 222"/>
                  <a:gd name="T9" fmla="*/ 0 h 61"/>
                  <a:gd name="T10" fmla="*/ 157 w 222"/>
                  <a:gd name="T11" fmla="*/ 0 h 61"/>
                  <a:gd name="T12" fmla="*/ 142 w 222"/>
                  <a:gd name="T13" fmla="*/ 2 h 61"/>
                  <a:gd name="T14" fmla="*/ 131 w 222"/>
                  <a:gd name="T15" fmla="*/ 4 h 61"/>
                  <a:gd name="T16" fmla="*/ 116 w 222"/>
                  <a:gd name="T17" fmla="*/ 5 h 61"/>
                  <a:gd name="T18" fmla="*/ 103 w 222"/>
                  <a:gd name="T19" fmla="*/ 8 h 61"/>
                  <a:gd name="T20" fmla="*/ 92 w 222"/>
                  <a:gd name="T21" fmla="*/ 11 h 61"/>
                  <a:gd name="T22" fmla="*/ 78 w 222"/>
                  <a:gd name="T23" fmla="*/ 17 h 61"/>
                  <a:gd name="T24" fmla="*/ 65 w 222"/>
                  <a:gd name="T25" fmla="*/ 19 h 61"/>
                  <a:gd name="T26" fmla="*/ 53 w 222"/>
                  <a:gd name="T27" fmla="*/ 26 h 61"/>
                  <a:gd name="T28" fmla="*/ 40 w 222"/>
                  <a:gd name="T29" fmla="*/ 33 h 61"/>
                  <a:gd name="T30" fmla="*/ 29 w 222"/>
                  <a:gd name="T31" fmla="*/ 40 h 61"/>
                  <a:gd name="T32" fmla="*/ 17 w 222"/>
                  <a:gd name="T33" fmla="*/ 46 h 61"/>
                  <a:gd name="T34" fmla="*/ 6 w 222"/>
                  <a:gd name="T35" fmla="*/ 54 h 61"/>
                  <a:gd name="T36" fmla="*/ 0 w 222"/>
                  <a:gd name="T3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61">
                    <a:moveTo>
                      <a:pt x="222" y="5"/>
                    </a:moveTo>
                    <a:lnTo>
                      <a:pt x="209" y="2"/>
                    </a:lnTo>
                    <a:lnTo>
                      <a:pt x="196" y="1"/>
                    </a:lnTo>
                    <a:lnTo>
                      <a:pt x="183" y="0"/>
                    </a:lnTo>
                    <a:lnTo>
                      <a:pt x="170" y="0"/>
                    </a:lnTo>
                    <a:lnTo>
                      <a:pt x="157" y="0"/>
                    </a:lnTo>
                    <a:lnTo>
                      <a:pt x="142" y="2"/>
                    </a:lnTo>
                    <a:lnTo>
                      <a:pt x="131" y="4"/>
                    </a:lnTo>
                    <a:lnTo>
                      <a:pt x="116" y="5"/>
                    </a:lnTo>
                    <a:lnTo>
                      <a:pt x="103" y="8"/>
                    </a:lnTo>
                    <a:lnTo>
                      <a:pt x="92" y="11"/>
                    </a:lnTo>
                    <a:lnTo>
                      <a:pt x="78" y="17"/>
                    </a:lnTo>
                    <a:lnTo>
                      <a:pt x="65" y="19"/>
                    </a:lnTo>
                    <a:lnTo>
                      <a:pt x="53" y="26"/>
                    </a:lnTo>
                    <a:lnTo>
                      <a:pt x="40" y="33"/>
                    </a:lnTo>
                    <a:lnTo>
                      <a:pt x="29" y="40"/>
                    </a:lnTo>
                    <a:lnTo>
                      <a:pt x="17" y="46"/>
                    </a:lnTo>
                    <a:lnTo>
                      <a:pt x="6" y="54"/>
                    </a:lnTo>
                    <a:lnTo>
                      <a:pt x="0" y="6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6" name="Freeform 433"/>
              <p:cNvSpPr>
                <a:spLocks/>
              </p:cNvSpPr>
              <p:nvPr/>
            </p:nvSpPr>
            <p:spPr bwMode="auto">
              <a:xfrm>
                <a:off x="3830" y="2518"/>
                <a:ext cx="59" cy="14"/>
              </a:xfrm>
              <a:custGeom>
                <a:avLst/>
                <a:gdLst>
                  <a:gd name="T0" fmla="*/ 0 w 119"/>
                  <a:gd name="T1" fmla="*/ 30 h 30"/>
                  <a:gd name="T2" fmla="*/ 59 w 119"/>
                  <a:gd name="T3" fmla="*/ 0 h 30"/>
                  <a:gd name="T4" fmla="*/ 89 w 119"/>
                  <a:gd name="T5" fmla="*/ 7 h 30"/>
                  <a:gd name="T6" fmla="*/ 119 w 119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0" y="30"/>
                    </a:moveTo>
                    <a:lnTo>
                      <a:pt x="59" y="0"/>
                    </a:lnTo>
                    <a:lnTo>
                      <a:pt x="89" y="7"/>
                    </a:lnTo>
                    <a:lnTo>
                      <a:pt x="119" y="3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7" name="Freeform 434"/>
              <p:cNvSpPr>
                <a:spLocks/>
              </p:cNvSpPr>
              <p:nvPr/>
            </p:nvSpPr>
            <p:spPr bwMode="auto">
              <a:xfrm>
                <a:off x="3889" y="2532"/>
                <a:ext cx="59" cy="15"/>
              </a:xfrm>
              <a:custGeom>
                <a:avLst/>
                <a:gdLst>
                  <a:gd name="T0" fmla="*/ 119 w 119"/>
                  <a:gd name="T1" fmla="*/ 0 h 30"/>
                  <a:gd name="T2" fmla="*/ 61 w 119"/>
                  <a:gd name="T3" fmla="*/ 30 h 30"/>
                  <a:gd name="T4" fmla="*/ 30 w 119"/>
                  <a:gd name="T5" fmla="*/ 23 h 30"/>
                  <a:gd name="T6" fmla="*/ 0 w 11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119" y="0"/>
                    </a:moveTo>
                    <a:lnTo>
                      <a:pt x="61" y="30"/>
                    </a:lnTo>
                    <a:lnTo>
                      <a:pt x="30" y="23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8" name="Line 435"/>
              <p:cNvSpPr>
                <a:spLocks noChangeShapeType="1"/>
              </p:cNvSpPr>
              <p:nvPr/>
            </p:nvSpPr>
            <p:spPr bwMode="auto">
              <a:xfrm>
                <a:off x="3832" y="2531"/>
                <a:ext cx="11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9" name="Freeform 436"/>
              <p:cNvSpPr>
                <a:spLocks/>
              </p:cNvSpPr>
              <p:nvPr/>
            </p:nvSpPr>
            <p:spPr bwMode="auto">
              <a:xfrm>
                <a:off x="3904" y="2554"/>
                <a:ext cx="76" cy="21"/>
              </a:xfrm>
              <a:custGeom>
                <a:avLst/>
                <a:gdLst>
                  <a:gd name="T0" fmla="*/ 0 w 152"/>
                  <a:gd name="T1" fmla="*/ 41 h 41"/>
                  <a:gd name="T2" fmla="*/ 36 w 152"/>
                  <a:gd name="T3" fmla="*/ 12 h 41"/>
                  <a:gd name="T4" fmla="*/ 76 w 152"/>
                  <a:gd name="T5" fmla="*/ 0 h 41"/>
                  <a:gd name="T6" fmla="*/ 95 w 152"/>
                  <a:gd name="T7" fmla="*/ 1 h 41"/>
                  <a:gd name="T8" fmla="*/ 114 w 152"/>
                  <a:gd name="T9" fmla="*/ 9 h 41"/>
                  <a:gd name="T10" fmla="*/ 152 w 152"/>
                  <a:gd name="T11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2" h="41">
                    <a:moveTo>
                      <a:pt x="0" y="41"/>
                    </a:moveTo>
                    <a:lnTo>
                      <a:pt x="36" y="12"/>
                    </a:lnTo>
                    <a:lnTo>
                      <a:pt x="76" y="0"/>
                    </a:lnTo>
                    <a:lnTo>
                      <a:pt x="95" y="1"/>
                    </a:lnTo>
                    <a:lnTo>
                      <a:pt x="114" y="9"/>
                    </a:lnTo>
                    <a:lnTo>
                      <a:pt x="152" y="4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0" name="Freeform 437"/>
              <p:cNvSpPr>
                <a:spLocks/>
              </p:cNvSpPr>
              <p:nvPr/>
            </p:nvSpPr>
            <p:spPr bwMode="auto">
              <a:xfrm>
                <a:off x="3981" y="2574"/>
                <a:ext cx="75" cy="21"/>
              </a:xfrm>
              <a:custGeom>
                <a:avLst/>
                <a:gdLst>
                  <a:gd name="T0" fmla="*/ 152 w 152"/>
                  <a:gd name="T1" fmla="*/ 0 h 41"/>
                  <a:gd name="T2" fmla="*/ 116 w 152"/>
                  <a:gd name="T3" fmla="*/ 30 h 41"/>
                  <a:gd name="T4" fmla="*/ 76 w 152"/>
                  <a:gd name="T5" fmla="*/ 41 h 41"/>
                  <a:gd name="T6" fmla="*/ 38 w 152"/>
                  <a:gd name="T7" fmla="*/ 32 h 41"/>
                  <a:gd name="T8" fmla="*/ 0 w 152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41">
                    <a:moveTo>
                      <a:pt x="152" y="0"/>
                    </a:moveTo>
                    <a:lnTo>
                      <a:pt x="116" y="30"/>
                    </a:lnTo>
                    <a:lnTo>
                      <a:pt x="76" y="41"/>
                    </a:lnTo>
                    <a:lnTo>
                      <a:pt x="38" y="3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1" name="Line 438"/>
              <p:cNvSpPr>
                <a:spLocks noChangeShapeType="1"/>
              </p:cNvSpPr>
              <p:nvPr/>
            </p:nvSpPr>
            <p:spPr bwMode="auto">
              <a:xfrm>
                <a:off x="3904" y="2573"/>
                <a:ext cx="15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2" name="Freeform 439"/>
              <p:cNvSpPr>
                <a:spLocks/>
              </p:cNvSpPr>
              <p:nvPr/>
            </p:nvSpPr>
            <p:spPr bwMode="auto">
              <a:xfrm>
                <a:off x="3867" y="2611"/>
                <a:ext cx="127" cy="26"/>
              </a:xfrm>
              <a:custGeom>
                <a:avLst/>
                <a:gdLst>
                  <a:gd name="T0" fmla="*/ 0 w 255"/>
                  <a:gd name="T1" fmla="*/ 51 h 51"/>
                  <a:gd name="T2" fmla="*/ 61 w 255"/>
                  <a:gd name="T3" fmla="*/ 14 h 51"/>
                  <a:gd name="T4" fmla="*/ 126 w 255"/>
                  <a:gd name="T5" fmla="*/ 0 h 51"/>
                  <a:gd name="T6" fmla="*/ 156 w 255"/>
                  <a:gd name="T7" fmla="*/ 1 h 51"/>
                  <a:gd name="T8" fmla="*/ 191 w 255"/>
                  <a:gd name="T9" fmla="*/ 11 h 51"/>
                  <a:gd name="T10" fmla="*/ 255 w 255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51">
                    <a:moveTo>
                      <a:pt x="0" y="51"/>
                    </a:moveTo>
                    <a:lnTo>
                      <a:pt x="61" y="14"/>
                    </a:lnTo>
                    <a:lnTo>
                      <a:pt x="126" y="0"/>
                    </a:lnTo>
                    <a:lnTo>
                      <a:pt x="156" y="1"/>
                    </a:lnTo>
                    <a:lnTo>
                      <a:pt x="191" y="11"/>
                    </a:lnTo>
                    <a:lnTo>
                      <a:pt x="255" y="5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3" name="Freeform 440"/>
              <p:cNvSpPr>
                <a:spLocks/>
              </p:cNvSpPr>
              <p:nvPr/>
            </p:nvSpPr>
            <p:spPr bwMode="auto">
              <a:xfrm>
                <a:off x="3994" y="2637"/>
                <a:ext cx="127" cy="25"/>
              </a:xfrm>
              <a:custGeom>
                <a:avLst/>
                <a:gdLst>
                  <a:gd name="T0" fmla="*/ 255 w 255"/>
                  <a:gd name="T1" fmla="*/ 0 h 51"/>
                  <a:gd name="T2" fmla="*/ 195 w 255"/>
                  <a:gd name="T3" fmla="*/ 36 h 51"/>
                  <a:gd name="T4" fmla="*/ 128 w 255"/>
                  <a:gd name="T5" fmla="*/ 51 h 51"/>
                  <a:gd name="T6" fmla="*/ 61 w 255"/>
                  <a:gd name="T7" fmla="*/ 40 h 51"/>
                  <a:gd name="T8" fmla="*/ 0 w 255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51">
                    <a:moveTo>
                      <a:pt x="255" y="0"/>
                    </a:moveTo>
                    <a:lnTo>
                      <a:pt x="195" y="36"/>
                    </a:lnTo>
                    <a:lnTo>
                      <a:pt x="128" y="51"/>
                    </a:lnTo>
                    <a:lnTo>
                      <a:pt x="61" y="4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4" name="Line 441"/>
              <p:cNvSpPr>
                <a:spLocks noChangeShapeType="1"/>
              </p:cNvSpPr>
              <p:nvPr/>
            </p:nvSpPr>
            <p:spPr bwMode="auto">
              <a:xfrm>
                <a:off x="3869" y="2634"/>
                <a:ext cx="25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5" name="Freeform 442"/>
              <p:cNvSpPr>
                <a:spLocks/>
              </p:cNvSpPr>
              <p:nvPr/>
            </p:nvSpPr>
            <p:spPr bwMode="auto">
              <a:xfrm>
                <a:off x="4065" y="2734"/>
                <a:ext cx="118" cy="27"/>
              </a:xfrm>
              <a:custGeom>
                <a:avLst/>
                <a:gdLst>
                  <a:gd name="T0" fmla="*/ 0 w 237"/>
                  <a:gd name="T1" fmla="*/ 53 h 53"/>
                  <a:gd name="T2" fmla="*/ 57 w 237"/>
                  <a:gd name="T3" fmla="*/ 15 h 53"/>
                  <a:gd name="T4" fmla="*/ 117 w 237"/>
                  <a:gd name="T5" fmla="*/ 0 h 53"/>
                  <a:gd name="T6" fmla="*/ 148 w 237"/>
                  <a:gd name="T7" fmla="*/ 2 h 53"/>
                  <a:gd name="T8" fmla="*/ 178 w 237"/>
                  <a:gd name="T9" fmla="*/ 12 h 53"/>
                  <a:gd name="T10" fmla="*/ 237 w 237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7" h="53">
                    <a:moveTo>
                      <a:pt x="0" y="53"/>
                    </a:moveTo>
                    <a:lnTo>
                      <a:pt x="57" y="15"/>
                    </a:lnTo>
                    <a:lnTo>
                      <a:pt x="117" y="0"/>
                    </a:lnTo>
                    <a:lnTo>
                      <a:pt x="148" y="2"/>
                    </a:lnTo>
                    <a:lnTo>
                      <a:pt x="178" y="12"/>
                    </a:lnTo>
                    <a:lnTo>
                      <a:pt x="237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6" name="Freeform 443"/>
              <p:cNvSpPr>
                <a:spLocks/>
              </p:cNvSpPr>
              <p:nvPr/>
            </p:nvSpPr>
            <p:spPr bwMode="auto">
              <a:xfrm>
                <a:off x="4184" y="2759"/>
                <a:ext cx="56" cy="27"/>
              </a:xfrm>
              <a:custGeom>
                <a:avLst/>
                <a:gdLst>
                  <a:gd name="T0" fmla="*/ 0 w 111"/>
                  <a:gd name="T1" fmla="*/ 0 h 55"/>
                  <a:gd name="T2" fmla="*/ 7 w 111"/>
                  <a:gd name="T3" fmla="*/ 8 h 55"/>
                  <a:gd name="T4" fmla="*/ 16 w 111"/>
                  <a:gd name="T5" fmla="*/ 15 h 55"/>
                  <a:gd name="T6" fmla="*/ 25 w 111"/>
                  <a:gd name="T7" fmla="*/ 22 h 55"/>
                  <a:gd name="T8" fmla="*/ 35 w 111"/>
                  <a:gd name="T9" fmla="*/ 29 h 55"/>
                  <a:gd name="T10" fmla="*/ 44 w 111"/>
                  <a:gd name="T11" fmla="*/ 34 h 55"/>
                  <a:gd name="T12" fmla="*/ 53 w 111"/>
                  <a:gd name="T13" fmla="*/ 38 h 55"/>
                  <a:gd name="T14" fmla="*/ 64 w 111"/>
                  <a:gd name="T15" fmla="*/ 43 h 55"/>
                  <a:gd name="T16" fmla="*/ 73 w 111"/>
                  <a:gd name="T17" fmla="*/ 48 h 55"/>
                  <a:gd name="T18" fmla="*/ 82 w 111"/>
                  <a:gd name="T19" fmla="*/ 50 h 55"/>
                  <a:gd name="T20" fmla="*/ 92 w 111"/>
                  <a:gd name="T21" fmla="*/ 53 h 55"/>
                  <a:gd name="T22" fmla="*/ 102 w 111"/>
                  <a:gd name="T23" fmla="*/ 53 h 55"/>
                  <a:gd name="T24" fmla="*/ 111 w 111"/>
                  <a:gd name="T2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1" h="55">
                    <a:moveTo>
                      <a:pt x="0" y="0"/>
                    </a:moveTo>
                    <a:lnTo>
                      <a:pt x="7" y="8"/>
                    </a:lnTo>
                    <a:lnTo>
                      <a:pt x="16" y="15"/>
                    </a:lnTo>
                    <a:lnTo>
                      <a:pt x="25" y="22"/>
                    </a:lnTo>
                    <a:lnTo>
                      <a:pt x="35" y="29"/>
                    </a:lnTo>
                    <a:lnTo>
                      <a:pt x="44" y="34"/>
                    </a:lnTo>
                    <a:lnTo>
                      <a:pt x="53" y="38"/>
                    </a:lnTo>
                    <a:lnTo>
                      <a:pt x="64" y="43"/>
                    </a:lnTo>
                    <a:lnTo>
                      <a:pt x="73" y="48"/>
                    </a:lnTo>
                    <a:lnTo>
                      <a:pt x="82" y="50"/>
                    </a:lnTo>
                    <a:lnTo>
                      <a:pt x="92" y="53"/>
                    </a:lnTo>
                    <a:lnTo>
                      <a:pt x="102" y="53"/>
                    </a:lnTo>
                    <a:lnTo>
                      <a:pt x="111" y="5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7" name="Freeform 444"/>
              <p:cNvSpPr>
                <a:spLocks/>
              </p:cNvSpPr>
              <p:nvPr/>
            </p:nvSpPr>
            <p:spPr bwMode="auto">
              <a:xfrm>
                <a:off x="4065" y="2759"/>
                <a:ext cx="176" cy="1"/>
              </a:xfrm>
              <a:custGeom>
                <a:avLst/>
                <a:gdLst>
                  <a:gd name="T0" fmla="*/ 0 w 351"/>
                  <a:gd name="T1" fmla="*/ 351 w 351"/>
                  <a:gd name="T2" fmla="*/ 350 w 3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51">
                    <a:moveTo>
                      <a:pt x="0" y="0"/>
                    </a:moveTo>
                    <a:lnTo>
                      <a:pt x="351" y="0"/>
                    </a:lnTo>
                    <a:lnTo>
                      <a:pt x="35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8" name="Line 445"/>
              <p:cNvSpPr>
                <a:spLocks noChangeShapeType="1"/>
              </p:cNvSpPr>
              <p:nvPr/>
            </p:nvSpPr>
            <p:spPr bwMode="auto">
              <a:xfrm>
                <a:off x="4131" y="2481"/>
                <a:ext cx="11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9" name="Line 446"/>
              <p:cNvSpPr>
                <a:spLocks noChangeShapeType="1"/>
              </p:cNvSpPr>
              <p:nvPr/>
            </p:nvSpPr>
            <p:spPr bwMode="auto">
              <a:xfrm flipV="1">
                <a:off x="3825" y="2455"/>
                <a:ext cx="1" cy="6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0" name="Line 447"/>
              <p:cNvSpPr>
                <a:spLocks noChangeShapeType="1"/>
              </p:cNvSpPr>
              <p:nvPr/>
            </p:nvSpPr>
            <p:spPr bwMode="auto">
              <a:xfrm flipV="1">
                <a:off x="3863" y="2450"/>
                <a:ext cx="1" cy="17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1" name="Line 448"/>
              <p:cNvSpPr>
                <a:spLocks noChangeShapeType="1"/>
              </p:cNvSpPr>
              <p:nvPr/>
            </p:nvSpPr>
            <p:spPr bwMode="auto">
              <a:xfrm flipV="1">
                <a:off x="3903" y="2457"/>
                <a:ext cx="1" cy="1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2" name="Line 449"/>
              <p:cNvSpPr>
                <a:spLocks noChangeShapeType="1"/>
              </p:cNvSpPr>
              <p:nvPr/>
            </p:nvSpPr>
            <p:spPr bwMode="auto">
              <a:xfrm flipV="1">
                <a:off x="4122" y="2487"/>
                <a:ext cx="1" cy="14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3" name="Line 450"/>
              <p:cNvSpPr>
                <a:spLocks noChangeShapeType="1"/>
              </p:cNvSpPr>
              <p:nvPr/>
            </p:nvSpPr>
            <p:spPr bwMode="auto">
              <a:xfrm flipV="1">
                <a:off x="4061" y="2666"/>
                <a:ext cx="1" cy="8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4" name="Oval 451"/>
              <p:cNvSpPr>
                <a:spLocks noChangeArrowheads="1"/>
              </p:cNvSpPr>
              <p:nvPr/>
            </p:nvSpPr>
            <p:spPr bwMode="auto">
              <a:xfrm>
                <a:off x="4046" y="2747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5" name="Oval 452"/>
              <p:cNvSpPr>
                <a:spLocks noChangeArrowheads="1"/>
              </p:cNvSpPr>
              <p:nvPr/>
            </p:nvSpPr>
            <p:spPr bwMode="auto">
              <a:xfrm>
                <a:off x="3809" y="2517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6" name="Oval 453"/>
              <p:cNvSpPr>
                <a:spLocks noChangeArrowheads="1"/>
              </p:cNvSpPr>
              <p:nvPr/>
            </p:nvSpPr>
            <p:spPr bwMode="auto">
              <a:xfrm>
                <a:off x="4106" y="2466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7" name="Oval 454"/>
              <p:cNvSpPr>
                <a:spLocks noChangeArrowheads="1"/>
              </p:cNvSpPr>
              <p:nvPr/>
            </p:nvSpPr>
            <p:spPr bwMode="auto">
              <a:xfrm>
                <a:off x="3885" y="2571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8" name="Oval 455"/>
              <p:cNvSpPr>
                <a:spLocks noChangeArrowheads="1"/>
              </p:cNvSpPr>
              <p:nvPr/>
            </p:nvSpPr>
            <p:spPr bwMode="auto">
              <a:xfrm>
                <a:off x="3845" y="2625"/>
                <a:ext cx="27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9" name="Oval 456"/>
              <p:cNvSpPr>
                <a:spLocks noChangeArrowheads="1"/>
              </p:cNvSpPr>
              <p:nvPr/>
            </p:nvSpPr>
            <p:spPr bwMode="auto">
              <a:xfrm>
                <a:off x="3767" y="2457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" name="Rectangle 457"/>
            <p:cNvSpPr>
              <a:spLocks noChangeArrowheads="1"/>
            </p:cNvSpPr>
            <p:nvPr/>
          </p:nvSpPr>
          <p:spPr bwMode="auto">
            <a:xfrm>
              <a:off x="451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5" name="Group 458"/>
            <p:cNvGrpSpPr>
              <a:grpSpLocks/>
            </p:cNvGrpSpPr>
            <p:nvPr/>
          </p:nvGrpSpPr>
          <p:grpSpPr bwMode="auto">
            <a:xfrm>
              <a:off x="4578" y="3566"/>
              <a:ext cx="108" cy="116"/>
              <a:chOff x="902" y="803"/>
              <a:chExt cx="214" cy="280"/>
            </a:xfrm>
          </p:grpSpPr>
          <p:sp>
            <p:nvSpPr>
              <p:cNvPr id="346" name="Rectangle 459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7" name="Line 460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8" name="Line 461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9" name="Line 462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0" name="Line 463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1" name="Line 464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2" name="Line 465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3" name="Line 466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4" name="Line 467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5" name="Line 468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6" name="Line 469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7" name="Line 470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8" name="Line 471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9" name="Line 472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0" name="Line 473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1" name="Line 474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6" name="Rectangle 475"/>
            <p:cNvSpPr>
              <a:spLocks noChangeArrowheads="1"/>
            </p:cNvSpPr>
            <p:nvPr/>
          </p:nvSpPr>
          <p:spPr bwMode="auto">
            <a:xfrm>
              <a:off x="451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Rectangle 476"/>
            <p:cNvSpPr>
              <a:spLocks noChangeArrowheads="1"/>
            </p:cNvSpPr>
            <p:nvPr/>
          </p:nvSpPr>
          <p:spPr bwMode="auto">
            <a:xfrm>
              <a:off x="451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AutoShape 477"/>
            <p:cNvSpPr>
              <a:spLocks noChangeArrowheads="1"/>
            </p:cNvSpPr>
            <p:nvPr/>
          </p:nvSpPr>
          <p:spPr bwMode="auto">
            <a:xfrm>
              <a:off x="456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Rectangle 478"/>
            <p:cNvSpPr>
              <a:spLocks noChangeArrowheads="1"/>
            </p:cNvSpPr>
            <p:nvPr/>
          </p:nvSpPr>
          <p:spPr bwMode="auto">
            <a:xfrm>
              <a:off x="403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Where</a:t>
              </a:r>
            </a:p>
          </p:txBody>
        </p:sp>
        <p:sp>
          <p:nvSpPr>
            <p:cNvPr id="70" name="Rectangle 479"/>
            <p:cNvSpPr>
              <a:spLocks noChangeArrowheads="1"/>
            </p:cNvSpPr>
            <p:nvPr/>
          </p:nvSpPr>
          <p:spPr bwMode="auto">
            <a:xfrm>
              <a:off x="403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Where</a:t>
              </a:r>
            </a:p>
          </p:txBody>
        </p:sp>
        <p:grpSp>
          <p:nvGrpSpPr>
            <p:cNvPr id="71" name="Group 480"/>
            <p:cNvGrpSpPr>
              <a:grpSpLocks/>
            </p:cNvGrpSpPr>
            <p:nvPr/>
          </p:nvGrpSpPr>
          <p:grpSpPr bwMode="auto">
            <a:xfrm>
              <a:off x="4098" y="2606"/>
              <a:ext cx="108" cy="116"/>
              <a:chOff x="902" y="803"/>
              <a:chExt cx="214" cy="280"/>
            </a:xfrm>
          </p:grpSpPr>
          <p:sp>
            <p:nvSpPr>
              <p:cNvPr id="330" name="Rectangle 481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1" name="Line 482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2" name="Line 483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3" name="Line 484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4" name="Line 485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5" name="Line 486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6" name="Line 487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7" name="Line 488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8" name="Line 489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9" name="Line 490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0" name="Line 491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1" name="Line 492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2" name="Line 493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3" name="Line 494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4" name="Line 495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5" name="Line 496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" name="Rectangle 497"/>
            <p:cNvSpPr>
              <a:spLocks noChangeArrowheads="1"/>
            </p:cNvSpPr>
            <p:nvPr/>
          </p:nvSpPr>
          <p:spPr bwMode="auto">
            <a:xfrm>
              <a:off x="403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" name="Group 498"/>
            <p:cNvGrpSpPr>
              <a:grpSpLocks/>
            </p:cNvGrpSpPr>
            <p:nvPr/>
          </p:nvGrpSpPr>
          <p:grpSpPr bwMode="auto">
            <a:xfrm>
              <a:off x="4084" y="2846"/>
              <a:ext cx="135" cy="115"/>
              <a:chOff x="2329" y="1186"/>
              <a:chExt cx="381" cy="268"/>
            </a:xfrm>
          </p:grpSpPr>
          <p:sp>
            <p:nvSpPr>
              <p:cNvPr id="323" name="Oval 499"/>
              <p:cNvSpPr>
                <a:spLocks noChangeArrowheads="1"/>
              </p:cNvSpPr>
              <p:nvPr/>
            </p:nvSpPr>
            <p:spPr bwMode="auto">
              <a:xfrm>
                <a:off x="2329" y="1293"/>
                <a:ext cx="64" cy="66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4" name="Oval 500"/>
              <p:cNvSpPr>
                <a:spLocks noChangeArrowheads="1"/>
              </p:cNvSpPr>
              <p:nvPr/>
            </p:nvSpPr>
            <p:spPr bwMode="auto">
              <a:xfrm>
                <a:off x="2441" y="1201"/>
                <a:ext cx="63" cy="6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5" name="Oval 501"/>
              <p:cNvSpPr>
                <a:spLocks noChangeArrowheads="1"/>
              </p:cNvSpPr>
              <p:nvPr/>
            </p:nvSpPr>
            <p:spPr bwMode="auto">
              <a:xfrm>
                <a:off x="2646" y="1186"/>
                <a:ext cx="64" cy="66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6" name="Oval 502"/>
              <p:cNvSpPr>
                <a:spLocks noChangeArrowheads="1"/>
              </p:cNvSpPr>
              <p:nvPr/>
            </p:nvSpPr>
            <p:spPr bwMode="auto">
              <a:xfrm>
                <a:off x="2533" y="1387"/>
                <a:ext cx="64" cy="6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7" name="Line 503"/>
              <p:cNvSpPr>
                <a:spLocks noChangeShapeType="1"/>
              </p:cNvSpPr>
              <p:nvPr/>
            </p:nvSpPr>
            <p:spPr bwMode="auto">
              <a:xfrm flipH="1" flipV="1">
                <a:off x="2394" y="1340"/>
                <a:ext cx="139" cy="6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8" name="Line 504"/>
              <p:cNvSpPr>
                <a:spLocks noChangeShapeType="1"/>
              </p:cNvSpPr>
              <p:nvPr/>
            </p:nvSpPr>
            <p:spPr bwMode="auto">
              <a:xfrm flipV="1">
                <a:off x="2391" y="1257"/>
                <a:ext cx="53" cy="4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9" name="Line 505"/>
              <p:cNvSpPr>
                <a:spLocks noChangeShapeType="1"/>
              </p:cNvSpPr>
              <p:nvPr/>
            </p:nvSpPr>
            <p:spPr bwMode="auto">
              <a:xfrm flipV="1">
                <a:off x="2506" y="1218"/>
                <a:ext cx="139" cy="1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4" name="Rectangle 506"/>
            <p:cNvSpPr>
              <a:spLocks noChangeArrowheads="1"/>
            </p:cNvSpPr>
            <p:nvPr/>
          </p:nvSpPr>
          <p:spPr bwMode="auto">
            <a:xfrm>
              <a:off x="403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5" name="Group 507"/>
            <p:cNvGrpSpPr>
              <a:grpSpLocks/>
            </p:cNvGrpSpPr>
            <p:nvPr/>
          </p:nvGrpSpPr>
          <p:grpSpPr bwMode="auto">
            <a:xfrm>
              <a:off x="4077" y="3108"/>
              <a:ext cx="150" cy="71"/>
              <a:chOff x="2278" y="1841"/>
              <a:chExt cx="484" cy="270"/>
            </a:xfrm>
          </p:grpSpPr>
          <p:sp>
            <p:nvSpPr>
              <p:cNvPr id="316" name="Oval 508"/>
              <p:cNvSpPr>
                <a:spLocks noChangeArrowheads="1"/>
              </p:cNvSpPr>
              <p:nvPr/>
            </p:nvSpPr>
            <p:spPr bwMode="auto">
              <a:xfrm>
                <a:off x="2678" y="1841"/>
                <a:ext cx="79" cy="2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7" name="Freeform 509"/>
              <p:cNvSpPr>
                <a:spLocks/>
              </p:cNvSpPr>
              <p:nvPr/>
            </p:nvSpPr>
            <p:spPr bwMode="auto">
              <a:xfrm>
                <a:off x="2678" y="1854"/>
                <a:ext cx="84" cy="89"/>
              </a:xfrm>
              <a:custGeom>
                <a:avLst/>
                <a:gdLst>
                  <a:gd name="T0" fmla="*/ 0 w 168"/>
                  <a:gd name="T1" fmla="*/ 149 h 177"/>
                  <a:gd name="T2" fmla="*/ 6 w 168"/>
                  <a:gd name="T3" fmla="*/ 155 h 177"/>
                  <a:gd name="T4" fmla="*/ 10 w 168"/>
                  <a:gd name="T5" fmla="*/ 160 h 177"/>
                  <a:gd name="T6" fmla="*/ 20 w 168"/>
                  <a:gd name="T7" fmla="*/ 165 h 177"/>
                  <a:gd name="T8" fmla="*/ 31 w 168"/>
                  <a:gd name="T9" fmla="*/ 171 h 177"/>
                  <a:gd name="T10" fmla="*/ 44 w 168"/>
                  <a:gd name="T11" fmla="*/ 173 h 177"/>
                  <a:gd name="T12" fmla="*/ 60 w 168"/>
                  <a:gd name="T13" fmla="*/ 176 h 177"/>
                  <a:gd name="T14" fmla="*/ 73 w 168"/>
                  <a:gd name="T15" fmla="*/ 176 h 177"/>
                  <a:gd name="T16" fmla="*/ 91 w 168"/>
                  <a:gd name="T17" fmla="*/ 177 h 177"/>
                  <a:gd name="T18" fmla="*/ 105 w 168"/>
                  <a:gd name="T19" fmla="*/ 176 h 177"/>
                  <a:gd name="T20" fmla="*/ 120 w 168"/>
                  <a:gd name="T21" fmla="*/ 174 h 177"/>
                  <a:gd name="T22" fmla="*/ 132 w 168"/>
                  <a:gd name="T23" fmla="*/ 171 h 177"/>
                  <a:gd name="T24" fmla="*/ 145 w 168"/>
                  <a:gd name="T25" fmla="*/ 168 h 177"/>
                  <a:gd name="T26" fmla="*/ 153 w 168"/>
                  <a:gd name="T27" fmla="*/ 160 h 177"/>
                  <a:gd name="T28" fmla="*/ 163 w 168"/>
                  <a:gd name="T29" fmla="*/ 155 h 177"/>
                  <a:gd name="T30" fmla="*/ 166 w 168"/>
                  <a:gd name="T31" fmla="*/ 149 h 177"/>
                  <a:gd name="T32" fmla="*/ 168 w 168"/>
                  <a:gd name="T33" fmla="*/ 0 h 177"/>
                  <a:gd name="T34" fmla="*/ 166 w 168"/>
                  <a:gd name="T35" fmla="*/ 9 h 177"/>
                  <a:gd name="T36" fmla="*/ 163 w 168"/>
                  <a:gd name="T37" fmla="*/ 13 h 177"/>
                  <a:gd name="T38" fmla="*/ 153 w 168"/>
                  <a:gd name="T39" fmla="*/ 18 h 177"/>
                  <a:gd name="T40" fmla="*/ 145 w 168"/>
                  <a:gd name="T41" fmla="*/ 24 h 177"/>
                  <a:gd name="T42" fmla="*/ 132 w 168"/>
                  <a:gd name="T43" fmla="*/ 28 h 177"/>
                  <a:gd name="T44" fmla="*/ 120 w 168"/>
                  <a:gd name="T45" fmla="*/ 32 h 177"/>
                  <a:gd name="T46" fmla="*/ 105 w 168"/>
                  <a:gd name="T47" fmla="*/ 32 h 177"/>
                  <a:gd name="T48" fmla="*/ 91 w 168"/>
                  <a:gd name="T49" fmla="*/ 36 h 177"/>
                  <a:gd name="T50" fmla="*/ 73 w 168"/>
                  <a:gd name="T51" fmla="*/ 36 h 177"/>
                  <a:gd name="T52" fmla="*/ 60 w 168"/>
                  <a:gd name="T53" fmla="*/ 32 h 177"/>
                  <a:gd name="T54" fmla="*/ 44 w 168"/>
                  <a:gd name="T55" fmla="*/ 30 h 177"/>
                  <a:gd name="T56" fmla="*/ 31 w 168"/>
                  <a:gd name="T57" fmla="*/ 27 h 177"/>
                  <a:gd name="T58" fmla="*/ 22 w 168"/>
                  <a:gd name="T59" fmla="*/ 24 h 177"/>
                  <a:gd name="T60" fmla="*/ 11 w 168"/>
                  <a:gd name="T61" fmla="*/ 18 h 177"/>
                  <a:gd name="T62" fmla="*/ 9 w 168"/>
                  <a:gd name="T63" fmla="*/ 14 h 177"/>
                  <a:gd name="T64" fmla="*/ 2 w 168"/>
                  <a:gd name="T65" fmla="*/ 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8" h="177">
                    <a:moveTo>
                      <a:pt x="0" y="0"/>
                    </a:moveTo>
                    <a:lnTo>
                      <a:pt x="0" y="149"/>
                    </a:lnTo>
                    <a:lnTo>
                      <a:pt x="2" y="151"/>
                    </a:lnTo>
                    <a:lnTo>
                      <a:pt x="6" y="155"/>
                    </a:lnTo>
                    <a:lnTo>
                      <a:pt x="9" y="156"/>
                    </a:lnTo>
                    <a:lnTo>
                      <a:pt x="10" y="160"/>
                    </a:lnTo>
                    <a:lnTo>
                      <a:pt x="15" y="163"/>
                    </a:lnTo>
                    <a:lnTo>
                      <a:pt x="20" y="165"/>
                    </a:lnTo>
                    <a:lnTo>
                      <a:pt x="26" y="168"/>
                    </a:lnTo>
                    <a:lnTo>
                      <a:pt x="31" y="171"/>
                    </a:lnTo>
                    <a:lnTo>
                      <a:pt x="36" y="172"/>
                    </a:lnTo>
                    <a:lnTo>
                      <a:pt x="44" y="173"/>
                    </a:lnTo>
                    <a:lnTo>
                      <a:pt x="52" y="174"/>
                    </a:lnTo>
                    <a:lnTo>
                      <a:pt x="60" y="176"/>
                    </a:lnTo>
                    <a:lnTo>
                      <a:pt x="65" y="176"/>
                    </a:lnTo>
                    <a:lnTo>
                      <a:pt x="73" y="176"/>
                    </a:lnTo>
                    <a:lnTo>
                      <a:pt x="79" y="177"/>
                    </a:lnTo>
                    <a:lnTo>
                      <a:pt x="91" y="177"/>
                    </a:lnTo>
                    <a:lnTo>
                      <a:pt x="97" y="176"/>
                    </a:lnTo>
                    <a:lnTo>
                      <a:pt x="105" y="176"/>
                    </a:lnTo>
                    <a:lnTo>
                      <a:pt x="112" y="174"/>
                    </a:lnTo>
                    <a:lnTo>
                      <a:pt x="120" y="174"/>
                    </a:lnTo>
                    <a:lnTo>
                      <a:pt x="125" y="172"/>
                    </a:lnTo>
                    <a:lnTo>
                      <a:pt x="132" y="171"/>
                    </a:lnTo>
                    <a:lnTo>
                      <a:pt x="137" y="171"/>
                    </a:lnTo>
                    <a:lnTo>
                      <a:pt x="145" y="168"/>
                    </a:lnTo>
                    <a:lnTo>
                      <a:pt x="150" y="164"/>
                    </a:lnTo>
                    <a:lnTo>
                      <a:pt x="153" y="160"/>
                    </a:lnTo>
                    <a:lnTo>
                      <a:pt x="156" y="158"/>
                    </a:lnTo>
                    <a:lnTo>
                      <a:pt x="163" y="155"/>
                    </a:lnTo>
                    <a:lnTo>
                      <a:pt x="164" y="151"/>
                    </a:lnTo>
                    <a:lnTo>
                      <a:pt x="166" y="149"/>
                    </a:lnTo>
                    <a:lnTo>
                      <a:pt x="168" y="149"/>
                    </a:lnTo>
                    <a:lnTo>
                      <a:pt x="168" y="0"/>
                    </a:lnTo>
                    <a:lnTo>
                      <a:pt x="166" y="4"/>
                    </a:lnTo>
                    <a:lnTo>
                      <a:pt x="166" y="9"/>
                    </a:lnTo>
                    <a:lnTo>
                      <a:pt x="164" y="10"/>
                    </a:lnTo>
                    <a:lnTo>
                      <a:pt x="163" y="13"/>
                    </a:lnTo>
                    <a:lnTo>
                      <a:pt x="156" y="17"/>
                    </a:lnTo>
                    <a:lnTo>
                      <a:pt x="153" y="18"/>
                    </a:lnTo>
                    <a:lnTo>
                      <a:pt x="149" y="22"/>
                    </a:lnTo>
                    <a:lnTo>
                      <a:pt x="145" y="24"/>
                    </a:lnTo>
                    <a:lnTo>
                      <a:pt x="137" y="27"/>
                    </a:lnTo>
                    <a:lnTo>
                      <a:pt x="132" y="28"/>
                    </a:lnTo>
                    <a:lnTo>
                      <a:pt x="125" y="28"/>
                    </a:lnTo>
                    <a:lnTo>
                      <a:pt x="120" y="32"/>
                    </a:lnTo>
                    <a:lnTo>
                      <a:pt x="112" y="32"/>
                    </a:lnTo>
                    <a:lnTo>
                      <a:pt x="105" y="32"/>
                    </a:lnTo>
                    <a:lnTo>
                      <a:pt x="97" y="36"/>
                    </a:lnTo>
                    <a:lnTo>
                      <a:pt x="91" y="36"/>
                    </a:lnTo>
                    <a:lnTo>
                      <a:pt x="79" y="36"/>
                    </a:lnTo>
                    <a:lnTo>
                      <a:pt x="73" y="36"/>
                    </a:lnTo>
                    <a:lnTo>
                      <a:pt x="65" y="36"/>
                    </a:lnTo>
                    <a:lnTo>
                      <a:pt x="60" y="32"/>
                    </a:lnTo>
                    <a:lnTo>
                      <a:pt x="52" y="32"/>
                    </a:lnTo>
                    <a:lnTo>
                      <a:pt x="44" y="30"/>
                    </a:lnTo>
                    <a:lnTo>
                      <a:pt x="36" y="28"/>
                    </a:lnTo>
                    <a:lnTo>
                      <a:pt x="31" y="27"/>
                    </a:lnTo>
                    <a:lnTo>
                      <a:pt x="26" y="26"/>
                    </a:lnTo>
                    <a:lnTo>
                      <a:pt x="22" y="24"/>
                    </a:lnTo>
                    <a:lnTo>
                      <a:pt x="16" y="22"/>
                    </a:lnTo>
                    <a:lnTo>
                      <a:pt x="11" y="18"/>
                    </a:lnTo>
                    <a:lnTo>
                      <a:pt x="10" y="17"/>
                    </a:lnTo>
                    <a:lnTo>
                      <a:pt x="9" y="14"/>
                    </a:lnTo>
                    <a:lnTo>
                      <a:pt x="6" y="12"/>
                    </a:lnTo>
                    <a:lnTo>
                      <a:pt x="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8" name="Oval 510"/>
              <p:cNvSpPr>
                <a:spLocks noChangeArrowheads="1"/>
              </p:cNvSpPr>
              <p:nvPr/>
            </p:nvSpPr>
            <p:spPr bwMode="auto">
              <a:xfrm>
                <a:off x="2358" y="1934"/>
                <a:ext cx="78" cy="2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9" name="Freeform 511"/>
              <p:cNvSpPr>
                <a:spLocks/>
              </p:cNvSpPr>
              <p:nvPr/>
            </p:nvSpPr>
            <p:spPr bwMode="auto">
              <a:xfrm>
                <a:off x="2357" y="1947"/>
                <a:ext cx="85" cy="88"/>
              </a:xfrm>
              <a:custGeom>
                <a:avLst/>
                <a:gdLst>
                  <a:gd name="T0" fmla="*/ 0 w 170"/>
                  <a:gd name="T1" fmla="*/ 151 h 177"/>
                  <a:gd name="T2" fmla="*/ 3 w 170"/>
                  <a:gd name="T3" fmla="*/ 157 h 177"/>
                  <a:gd name="T4" fmla="*/ 12 w 170"/>
                  <a:gd name="T5" fmla="*/ 163 h 177"/>
                  <a:gd name="T6" fmla="*/ 21 w 170"/>
                  <a:gd name="T7" fmla="*/ 167 h 177"/>
                  <a:gd name="T8" fmla="*/ 34 w 170"/>
                  <a:gd name="T9" fmla="*/ 170 h 177"/>
                  <a:gd name="T10" fmla="*/ 45 w 170"/>
                  <a:gd name="T11" fmla="*/ 174 h 177"/>
                  <a:gd name="T12" fmla="*/ 60 w 170"/>
                  <a:gd name="T13" fmla="*/ 176 h 177"/>
                  <a:gd name="T14" fmla="*/ 74 w 170"/>
                  <a:gd name="T15" fmla="*/ 177 h 177"/>
                  <a:gd name="T16" fmla="*/ 89 w 170"/>
                  <a:gd name="T17" fmla="*/ 177 h 177"/>
                  <a:gd name="T18" fmla="*/ 106 w 170"/>
                  <a:gd name="T19" fmla="*/ 176 h 177"/>
                  <a:gd name="T20" fmla="*/ 121 w 170"/>
                  <a:gd name="T21" fmla="*/ 176 h 177"/>
                  <a:gd name="T22" fmla="*/ 132 w 170"/>
                  <a:gd name="T23" fmla="*/ 172 h 177"/>
                  <a:gd name="T24" fmla="*/ 143 w 170"/>
                  <a:gd name="T25" fmla="*/ 168 h 177"/>
                  <a:gd name="T26" fmla="*/ 156 w 170"/>
                  <a:gd name="T27" fmla="*/ 164 h 177"/>
                  <a:gd name="T28" fmla="*/ 162 w 170"/>
                  <a:gd name="T29" fmla="*/ 157 h 177"/>
                  <a:gd name="T30" fmla="*/ 167 w 170"/>
                  <a:gd name="T31" fmla="*/ 151 h 177"/>
                  <a:gd name="T32" fmla="*/ 170 w 170"/>
                  <a:gd name="T33" fmla="*/ 1 h 177"/>
                  <a:gd name="T34" fmla="*/ 167 w 170"/>
                  <a:gd name="T35" fmla="*/ 8 h 177"/>
                  <a:gd name="T36" fmla="*/ 162 w 170"/>
                  <a:gd name="T37" fmla="*/ 14 h 177"/>
                  <a:gd name="T38" fmla="*/ 156 w 170"/>
                  <a:gd name="T39" fmla="*/ 19 h 177"/>
                  <a:gd name="T40" fmla="*/ 143 w 170"/>
                  <a:gd name="T41" fmla="*/ 23 h 177"/>
                  <a:gd name="T42" fmla="*/ 132 w 170"/>
                  <a:gd name="T43" fmla="*/ 29 h 177"/>
                  <a:gd name="T44" fmla="*/ 121 w 170"/>
                  <a:gd name="T45" fmla="*/ 33 h 177"/>
                  <a:gd name="T46" fmla="*/ 106 w 170"/>
                  <a:gd name="T47" fmla="*/ 35 h 177"/>
                  <a:gd name="T48" fmla="*/ 89 w 170"/>
                  <a:gd name="T49" fmla="*/ 35 h 177"/>
                  <a:gd name="T50" fmla="*/ 74 w 170"/>
                  <a:gd name="T51" fmla="*/ 35 h 177"/>
                  <a:gd name="T52" fmla="*/ 60 w 170"/>
                  <a:gd name="T53" fmla="*/ 35 h 177"/>
                  <a:gd name="T54" fmla="*/ 45 w 170"/>
                  <a:gd name="T55" fmla="*/ 33 h 177"/>
                  <a:gd name="T56" fmla="*/ 34 w 170"/>
                  <a:gd name="T57" fmla="*/ 27 h 177"/>
                  <a:gd name="T58" fmla="*/ 22 w 170"/>
                  <a:gd name="T59" fmla="*/ 23 h 177"/>
                  <a:gd name="T60" fmla="*/ 12 w 170"/>
                  <a:gd name="T61" fmla="*/ 19 h 177"/>
                  <a:gd name="T62" fmla="*/ 7 w 170"/>
                  <a:gd name="T63" fmla="*/ 15 h 177"/>
                  <a:gd name="T64" fmla="*/ 2 w 170"/>
                  <a:gd name="T65" fmla="*/ 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177">
                    <a:moveTo>
                      <a:pt x="0" y="0"/>
                    </a:moveTo>
                    <a:lnTo>
                      <a:pt x="0" y="151"/>
                    </a:lnTo>
                    <a:lnTo>
                      <a:pt x="2" y="154"/>
                    </a:lnTo>
                    <a:lnTo>
                      <a:pt x="3" y="157"/>
                    </a:lnTo>
                    <a:lnTo>
                      <a:pt x="7" y="160"/>
                    </a:lnTo>
                    <a:lnTo>
                      <a:pt x="12" y="163"/>
                    </a:lnTo>
                    <a:lnTo>
                      <a:pt x="17" y="164"/>
                    </a:lnTo>
                    <a:lnTo>
                      <a:pt x="21" y="167"/>
                    </a:lnTo>
                    <a:lnTo>
                      <a:pt x="29" y="168"/>
                    </a:lnTo>
                    <a:lnTo>
                      <a:pt x="34" y="170"/>
                    </a:lnTo>
                    <a:lnTo>
                      <a:pt x="37" y="173"/>
                    </a:lnTo>
                    <a:lnTo>
                      <a:pt x="45" y="174"/>
                    </a:lnTo>
                    <a:lnTo>
                      <a:pt x="51" y="176"/>
                    </a:lnTo>
                    <a:lnTo>
                      <a:pt x="60" y="176"/>
                    </a:lnTo>
                    <a:lnTo>
                      <a:pt x="69" y="177"/>
                    </a:lnTo>
                    <a:lnTo>
                      <a:pt x="74" y="177"/>
                    </a:lnTo>
                    <a:lnTo>
                      <a:pt x="82" y="177"/>
                    </a:lnTo>
                    <a:lnTo>
                      <a:pt x="89" y="177"/>
                    </a:lnTo>
                    <a:lnTo>
                      <a:pt x="97" y="177"/>
                    </a:lnTo>
                    <a:lnTo>
                      <a:pt x="106" y="176"/>
                    </a:lnTo>
                    <a:lnTo>
                      <a:pt x="113" y="176"/>
                    </a:lnTo>
                    <a:lnTo>
                      <a:pt x="121" y="176"/>
                    </a:lnTo>
                    <a:lnTo>
                      <a:pt x="127" y="173"/>
                    </a:lnTo>
                    <a:lnTo>
                      <a:pt x="132" y="172"/>
                    </a:lnTo>
                    <a:lnTo>
                      <a:pt x="138" y="170"/>
                    </a:lnTo>
                    <a:lnTo>
                      <a:pt x="143" y="168"/>
                    </a:lnTo>
                    <a:lnTo>
                      <a:pt x="151" y="165"/>
                    </a:lnTo>
                    <a:lnTo>
                      <a:pt x="156" y="164"/>
                    </a:lnTo>
                    <a:lnTo>
                      <a:pt x="159" y="161"/>
                    </a:lnTo>
                    <a:lnTo>
                      <a:pt x="162" y="157"/>
                    </a:lnTo>
                    <a:lnTo>
                      <a:pt x="166" y="155"/>
                    </a:lnTo>
                    <a:lnTo>
                      <a:pt x="167" y="151"/>
                    </a:lnTo>
                    <a:lnTo>
                      <a:pt x="170" y="151"/>
                    </a:lnTo>
                    <a:lnTo>
                      <a:pt x="170" y="1"/>
                    </a:lnTo>
                    <a:lnTo>
                      <a:pt x="169" y="4"/>
                    </a:lnTo>
                    <a:lnTo>
                      <a:pt x="167" y="8"/>
                    </a:lnTo>
                    <a:lnTo>
                      <a:pt x="165" y="11"/>
                    </a:lnTo>
                    <a:lnTo>
                      <a:pt x="162" y="14"/>
                    </a:lnTo>
                    <a:lnTo>
                      <a:pt x="159" y="18"/>
                    </a:lnTo>
                    <a:lnTo>
                      <a:pt x="156" y="19"/>
                    </a:lnTo>
                    <a:lnTo>
                      <a:pt x="151" y="20"/>
                    </a:lnTo>
                    <a:lnTo>
                      <a:pt x="143" y="23"/>
                    </a:lnTo>
                    <a:lnTo>
                      <a:pt x="138" y="27"/>
                    </a:lnTo>
                    <a:lnTo>
                      <a:pt x="132" y="29"/>
                    </a:lnTo>
                    <a:lnTo>
                      <a:pt x="127" y="31"/>
                    </a:lnTo>
                    <a:lnTo>
                      <a:pt x="121" y="33"/>
                    </a:lnTo>
                    <a:lnTo>
                      <a:pt x="113" y="33"/>
                    </a:lnTo>
                    <a:lnTo>
                      <a:pt x="106" y="35"/>
                    </a:lnTo>
                    <a:lnTo>
                      <a:pt x="98" y="35"/>
                    </a:lnTo>
                    <a:lnTo>
                      <a:pt x="89" y="35"/>
                    </a:lnTo>
                    <a:lnTo>
                      <a:pt x="83" y="35"/>
                    </a:lnTo>
                    <a:lnTo>
                      <a:pt x="74" y="35"/>
                    </a:lnTo>
                    <a:lnTo>
                      <a:pt x="69" y="35"/>
                    </a:lnTo>
                    <a:lnTo>
                      <a:pt x="60" y="35"/>
                    </a:lnTo>
                    <a:lnTo>
                      <a:pt x="51" y="33"/>
                    </a:lnTo>
                    <a:lnTo>
                      <a:pt x="45" y="33"/>
                    </a:lnTo>
                    <a:lnTo>
                      <a:pt x="40" y="31"/>
                    </a:lnTo>
                    <a:lnTo>
                      <a:pt x="34" y="27"/>
                    </a:lnTo>
                    <a:lnTo>
                      <a:pt x="29" y="26"/>
                    </a:lnTo>
                    <a:lnTo>
                      <a:pt x="22" y="23"/>
                    </a:lnTo>
                    <a:lnTo>
                      <a:pt x="17" y="20"/>
                    </a:lnTo>
                    <a:lnTo>
                      <a:pt x="12" y="19"/>
                    </a:lnTo>
                    <a:lnTo>
                      <a:pt x="10" y="18"/>
                    </a:lnTo>
                    <a:lnTo>
                      <a:pt x="7" y="15"/>
                    </a:lnTo>
                    <a:lnTo>
                      <a:pt x="3" y="13"/>
                    </a:lnTo>
                    <a:lnTo>
                      <a:pt x="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0" name="Freeform 512"/>
              <p:cNvSpPr>
                <a:spLocks/>
              </p:cNvSpPr>
              <p:nvPr/>
            </p:nvSpPr>
            <p:spPr bwMode="auto">
              <a:xfrm>
                <a:off x="2598" y="1902"/>
                <a:ext cx="130" cy="116"/>
              </a:xfrm>
              <a:custGeom>
                <a:avLst/>
                <a:gdLst>
                  <a:gd name="T0" fmla="*/ 161 w 260"/>
                  <a:gd name="T1" fmla="*/ 0 h 231"/>
                  <a:gd name="T2" fmla="*/ 0 w 260"/>
                  <a:gd name="T3" fmla="*/ 0 h 231"/>
                  <a:gd name="T4" fmla="*/ 0 w 260"/>
                  <a:gd name="T5" fmla="*/ 231 h 231"/>
                  <a:gd name="T6" fmla="*/ 260 w 260"/>
                  <a:gd name="T7" fmla="*/ 231 h 231"/>
                  <a:gd name="T8" fmla="*/ 260 w 260"/>
                  <a:gd name="T9" fmla="*/ 8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31">
                    <a:moveTo>
                      <a:pt x="161" y="0"/>
                    </a:moveTo>
                    <a:lnTo>
                      <a:pt x="0" y="0"/>
                    </a:lnTo>
                    <a:lnTo>
                      <a:pt x="0" y="231"/>
                    </a:lnTo>
                    <a:lnTo>
                      <a:pt x="260" y="231"/>
                    </a:lnTo>
                    <a:lnTo>
                      <a:pt x="260" y="8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1" name="Freeform 513"/>
              <p:cNvSpPr>
                <a:spLocks/>
              </p:cNvSpPr>
              <p:nvPr/>
            </p:nvSpPr>
            <p:spPr bwMode="auto">
              <a:xfrm>
                <a:off x="2278" y="1995"/>
                <a:ext cx="130" cy="116"/>
              </a:xfrm>
              <a:custGeom>
                <a:avLst/>
                <a:gdLst>
                  <a:gd name="T0" fmla="*/ 160 w 261"/>
                  <a:gd name="T1" fmla="*/ 0 h 233"/>
                  <a:gd name="T2" fmla="*/ 0 w 261"/>
                  <a:gd name="T3" fmla="*/ 0 h 233"/>
                  <a:gd name="T4" fmla="*/ 0 w 261"/>
                  <a:gd name="T5" fmla="*/ 233 h 233"/>
                  <a:gd name="T6" fmla="*/ 261 w 261"/>
                  <a:gd name="T7" fmla="*/ 233 h 233"/>
                  <a:gd name="T8" fmla="*/ 261 w 261"/>
                  <a:gd name="T9" fmla="*/ 82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233">
                    <a:moveTo>
                      <a:pt x="160" y="0"/>
                    </a:moveTo>
                    <a:lnTo>
                      <a:pt x="0" y="0"/>
                    </a:lnTo>
                    <a:lnTo>
                      <a:pt x="0" y="233"/>
                    </a:lnTo>
                    <a:lnTo>
                      <a:pt x="261" y="233"/>
                    </a:lnTo>
                    <a:lnTo>
                      <a:pt x="261" y="8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2" name="Freeform 514"/>
              <p:cNvSpPr>
                <a:spLocks/>
              </p:cNvSpPr>
              <p:nvPr/>
            </p:nvSpPr>
            <p:spPr bwMode="auto">
              <a:xfrm>
                <a:off x="2441" y="1948"/>
                <a:ext cx="157" cy="47"/>
              </a:xfrm>
              <a:custGeom>
                <a:avLst/>
                <a:gdLst>
                  <a:gd name="T0" fmla="*/ 0 w 313"/>
                  <a:gd name="T1" fmla="*/ 94 h 94"/>
                  <a:gd name="T2" fmla="*/ 199 w 313"/>
                  <a:gd name="T3" fmla="*/ 94 h 94"/>
                  <a:gd name="T4" fmla="*/ 115 w 313"/>
                  <a:gd name="T5" fmla="*/ 0 h 94"/>
                  <a:gd name="T6" fmla="*/ 313 w 313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3" h="94">
                    <a:moveTo>
                      <a:pt x="0" y="94"/>
                    </a:moveTo>
                    <a:lnTo>
                      <a:pt x="199" y="94"/>
                    </a:lnTo>
                    <a:lnTo>
                      <a:pt x="115" y="0"/>
                    </a:lnTo>
                    <a:lnTo>
                      <a:pt x="31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6" name="Line 515"/>
            <p:cNvSpPr>
              <a:spLocks noChangeShapeType="1"/>
            </p:cNvSpPr>
            <p:nvPr/>
          </p:nvSpPr>
          <p:spPr bwMode="auto">
            <a:xfrm>
              <a:off x="4197" y="3298"/>
              <a:ext cx="2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Rectangle 516"/>
            <p:cNvSpPr>
              <a:spLocks noChangeArrowheads="1"/>
            </p:cNvSpPr>
            <p:nvPr/>
          </p:nvSpPr>
          <p:spPr bwMode="auto">
            <a:xfrm>
              <a:off x="403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8" name="Group 517"/>
            <p:cNvGrpSpPr>
              <a:grpSpLocks/>
            </p:cNvGrpSpPr>
            <p:nvPr/>
          </p:nvGrpSpPr>
          <p:grpSpPr bwMode="auto">
            <a:xfrm>
              <a:off x="4057" y="3330"/>
              <a:ext cx="189" cy="107"/>
              <a:chOff x="2261" y="2431"/>
              <a:chExt cx="539" cy="298"/>
            </a:xfrm>
          </p:grpSpPr>
          <p:sp>
            <p:nvSpPr>
              <p:cNvPr id="241" name="Freeform 518"/>
              <p:cNvSpPr>
                <a:spLocks/>
              </p:cNvSpPr>
              <p:nvPr/>
            </p:nvSpPr>
            <p:spPr bwMode="auto">
              <a:xfrm>
                <a:off x="2261" y="2641"/>
                <a:ext cx="183" cy="23"/>
              </a:xfrm>
              <a:custGeom>
                <a:avLst/>
                <a:gdLst>
                  <a:gd name="T0" fmla="*/ 48 w 366"/>
                  <a:gd name="T1" fmla="*/ 0 h 47"/>
                  <a:gd name="T2" fmla="*/ 0 w 366"/>
                  <a:gd name="T3" fmla="*/ 47 h 47"/>
                  <a:gd name="T4" fmla="*/ 366 w 366"/>
                  <a:gd name="T5" fmla="*/ 47 h 47"/>
                  <a:gd name="T6" fmla="*/ 318 w 366"/>
                  <a:gd name="T7" fmla="*/ 0 h 47"/>
                  <a:gd name="T8" fmla="*/ 48 w 366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6" h="47">
                    <a:moveTo>
                      <a:pt x="48" y="0"/>
                    </a:moveTo>
                    <a:lnTo>
                      <a:pt x="0" y="47"/>
                    </a:lnTo>
                    <a:lnTo>
                      <a:pt x="366" y="47"/>
                    </a:lnTo>
                    <a:lnTo>
                      <a:pt x="31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98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2" name="Rectangle 519"/>
              <p:cNvSpPr>
                <a:spLocks noChangeArrowheads="1"/>
              </p:cNvSpPr>
              <p:nvPr/>
            </p:nvSpPr>
            <p:spPr bwMode="auto">
              <a:xfrm>
                <a:off x="2265" y="2667"/>
                <a:ext cx="176" cy="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3" name="Rectangle 520"/>
              <p:cNvSpPr>
                <a:spLocks noChangeArrowheads="1"/>
              </p:cNvSpPr>
              <p:nvPr/>
            </p:nvSpPr>
            <p:spPr bwMode="auto">
              <a:xfrm>
                <a:off x="2285" y="2676"/>
                <a:ext cx="131" cy="5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4" name="Rectangle 521"/>
              <p:cNvSpPr>
                <a:spLocks noChangeArrowheads="1"/>
              </p:cNvSpPr>
              <p:nvPr/>
            </p:nvSpPr>
            <p:spPr bwMode="auto">
              <a:xfrm>
                <a:off x="2285" y="2510"/>
                <a:ext cx="131" cy="129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5" name="Line 522"/>
              <p:cNvSpPr>
                <a:spLocks noChangeShapeType="1"/>
              </p:cNvSpPr>
              <p:nvPr/>
            </p:nvSpPr>
            <p:spPr bwMode="auto">
              <a:xfrm>
                <a:off x="2353" y="2506"/>
                <a:ext cx="1" cy="15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6" name="Line 523"/>
              <p:cNvSpPr>
                <a:spLocks noChangeShapeType="1"/>
              </p:cNvSpPr>
              <p:nvPr/>
            </p:nvSpPr>
            <p:spPr bwMode="auto">
              <a:xfrm>
                <a:off x="2353" y="2596"/>
                <a:ext cx="6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7" name="Line 524"/>
              <p:cNvSpPr>
                <a:spLocks noChangeShapeType="1"/>
              </p:cNvSpPr>
              <p:nvPr/>
            </p:nvSpPr>
            <p:spPr bwMode="auto">
              <a:xfrm flipV="1">
                <a:off x="2384" y="2506"/>
                <a:ext cx="1" cy="9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8" name="Rectangle 525"/>
              <p:cNvSpPr>
                <a:spLocks noChangeArrowheads="1"/>
              </p:cNvSpPr>
              <p:nvPr/>
            </p:nvSpPr>
            <p:spPr bwMode="auto">
              <a:xfrm>
                <a:off x="2288" y="2500"/>
                <a:ext cx="62" cy="3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9" name="Freeform 526"/>
              <p:cNvSpPr>
                <a:spLocks/>
              </p:cNvSpPr>
              <p:nvPr/>
            </p:nvSpPr>
            <p:spPr bwMode="auto">
              <a:xfrm>
                <a:off x="2297" y="2555"/>
                <a:ext cx="41" cy="1"/>
              </a:xfrm>
              <a:custGeom>
                <a:avLst/>
                <a:gdLst>
                  <a:gd name="T0" fmla="*/ 0 w 84"/>
                  <a:gd name="T1" fmla="*/ 2 h 2"/>
                  <a:gd name="T2" fmla="*/ 41 w 84"/>
                  <a:gd name="T3" fmla="*/ 0 h 2"/>
                  <a:gd name="T4" fmla="*/ 60 w 84"/>
                  <a:gd name="T5" fmla="*/ 0 h 2"/>
                  <a:gd name="T6" fmla="*/ 84 w 8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2">
                    <a:moveTo>
                      <a:pt x="0" y="2"/>
                    </a:moveTo>
                    <a:lnTo>
                      <a:pt x="41" y="0"/>
                    </a:lnTo>
                    <a:lnTo>
                      <a:pt x="60" y="0"/>
                    </a:lnTo>
                    <a:lnTo>
                      <a:pt x="84" y="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0" name="Freeform 527"/>
              <p:cNvSpPr>
                <a:spLocks/>
              </p:cNvSpPr>
              <p:nvPr/>
            </p:nvSpPr>
            <p:spPr bwMode="auto">
              <a:xfrm>
                <a:off x="2297" y="2584"/>
                <a:ext cx="41" cy="1"/>
              </a:xfrm>
              <a:custGeom>
                <a:avLst/>
                <a:gdLst>
                  <a:gd name="T0" fmla="*/ 84 w 84"/>
                  <a:gd name="T1" fmla="*/ 0 h 2"/>
                  <a:gd name="T2" fmla="*/ 43 w 84"/>
                  <a:gd name="T3" fmla="*/ 2 h 2"/>
                  <a:gd name="T4" fmla="*/ 24 w 84"/>
                  <a:gd name="T5" fmla="*/ 2 h 2"/>
                  <a:gd name="T6" fmla="*/ 0 w 8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2">
                    <a:moveTo>
                      <a:pt x="84" y="0"/>
                    </a:moveTo>
                    <a:lnTo>
                      <a:pt x="43" y="2"/>
                    </a:lnTo>
                    <a:lnTo>
                      <a:pt x="24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1" name="Freeform 528"/>
              <p:cNvSpPr>
                <a:spLocks/>
              </p:cNvSpPr>
              <p:nvPr/>
            </p:nvSpPr>
            <p:spPr bwMode="auto">
              <a:xfrm>
                <a:off x="2294" y="2558"/>
                <a:ext cx="1" cy="24"/>
              </a:xfrm>
              <a:custGeom>
                <a:avLst/>
                <a:gdLst>
                  <a:gd name="T0" fmla="*/ 48 h 48"/>
                  <a:gd name="T1" fmla="*/ 25 h 48"/>
                  <a:gd name="T2" fmla="*/ 0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48"/>
                    </a:move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2" name="Freeform 529"/>
              <p:cNvSpPr>
                <a:spLocks/>
              </p:cNvSpPr>
              <p:nvPr/>
            </p:nvSpPr>
            <p:spPr bwMode="auto">
              <a:xfrm>
                <a:off x="2341" y="2558"/>
                <a:ext cx="1" cy="24"/>
              </a:xfrm>
              <a:custGeom>
                <a:avLst/>
                <a:gdLst>
                  <a:gd name="T0" fmla="*/ 0 h 48"/>
                  <a:gd name="T1" fmla="*/ 24 h 48"/>
                  <a:gd name="T2" fmla="*/ 48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0"/>
                    </a:moveTo>
                    <a:lnTo>
                      <a:pt x="0" y="24"/>
                    </a:lnTo>
                    <a:lnTo>
                      <a:pt x="0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3" name="Line 530"/>
              <p:cNvSpPr>
                <a:spLocks noChangeShapeType="1"/>
              </p:cNvSpPr>
              <p:nvPr/>
            </p:nvSpPr>
            <p:spPr bwMode="auto">
              <a:xfrm>
                <a:off x="2338" y="2556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4" name="Line 531"/>
              <p:cNvSpPr>
                <a:spLocks noChangeShapeType="1"/>
              </p:cNvSpPr>
              <p:nvPr/>
            </p:nvSpPr>
            <p:spPr bwMode="auto">
              <a:xfrm flipH="1">
                <a:off x="2338" y="2582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5" name="Line 532"/>
              <p:cNvSpPr>
                <a:spLocks noChangeShapeType="1"/>
              </p:cNvSpPr>
              <p:nvPr/>
            </p:nvSpPr>
            <p:spPr bwMode="auto">
              <a:xfrm flipV="1">
                <a:off x="2295" y="2556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6" name="Line 533"/>
              <p:cNvSpPr>
                <a:spLocks noChangeShapeType="1"/>
              </p:cNvSpPr>
              <p:nvPr/>
            </p:nvSpPr>
            <p:spPr bwMode="auto">
              <a:xfrm flipH="1" flipV="1">
                <a:off x="2295" y="2582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" name="Rectangle 534"/>
              <p:cNvSpPr>
                <a:spLocks noChangeArrowheads="1"/>
              </p:cNvSpPr>
              <p:nvPr/>
            </p:nvSpPr>
            <p:spPr bwMode="auto">
              <a:xfrm>
                <a:off x="2360" y="2611"/>
                <a:ext cx="30" cy="1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8" name="Line 535"/>
              <p:cNvSpPr>
                <a:spLocks noChangeShapeType="1"/>
              </p:cNvSpPr>
              <p:nvPr/>
            </p:nvSpPr>
            <p:spPr bwMode="auto">
              <a:xfrm flipH="1">
                <a:off x="2360" y="2618"/>
                <a:ext cx="3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9" name="Line 536"/>
              <p:cNvSpPr>
                <a:spLocks noChangeShapeType="1"/>
              </p:cNvSpPr>
              <p:nvPr/>
            </p:nvSpPr>
            <p:spPr bwMode="auto">
              <a:xfrm>
                <a:off x="2377" y="2607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0" name="Line 537"/>
              <p:cNvSpPr>
                <a:spLocks noChangeShapeType="1"/>
              </p:cNvSpPr>
              <p:nvPr/>
            </p:nvSpPr>
            <p:spPr bwMode="auto">
              <a:xfrm>
                <a:off x="2369" y="2607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1" name="Line 538"/>
              <p:cNvSpPr>
                <a:spLocks noChangeShapeType="1"/>
              </p:cNvSpPr>
              <p:nvPr/>
            </p:nvSpPr>
            <p:spPr bwMode="auto">
              <a:xfrm>
                <a:off x="2385" y="2607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2" name="Oval 539"/>
              <p:cNvSpPr>
                <a:spLocks noChangeArrowheads="1"/>
              </p:cNvSpPr>
              <p:nvPr/>
            </p:nvSpPr>
            <p:spPr bwMode="auto">
              <a:xfrm>
                <a:off x="2401" y="2618"/>
                <a:ext cx="1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3" name="Oval 540"/>
              <p:cNvSpPr>
                <a:spLocks noChangeArrowheads="1"/>
              </p:cNvSpPr>
              <p:nvPr/>
            </p:nvSpPr>
            <p:spPr bwMode="auto">
              <a:xfrm>
                <a:off x="2413" y="2618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" name="Oval 541"/>
              <p:cNvSpPr>
                <a:spLocks noChangeArrowheads="1"/>
              </p:cNvSpPr>
              <p:nvPr/>
            </p:nvSpPr>
            <p:spPr bwMode="auto">
              <a:xfrm>
                <a:off x="2413" y="2588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5" name="Oval 542"/>
              <p:cNvSpPr>
                <a:spLocks noChangeArrowheads="1"/>
              </p:cNvSpPr>
              <p:nvPr/>
            </p:nvSpPr>
            <p:spPr bwMode="auto">
              <a:xfrm>
                <a:off x="2400" y="2588"/>
                <a:ext cx="1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6" name="Oval 543"/>
              <p:cNvSpPr>
                <a:spLocks noChangeArrowheads="1"/>
              </p:cNvSpPr>
              <p:nvPr/>
            </p:nvSpPr>
            <p:spPr bwMode="auto">
              <a:xfrm>
                <a:off x="2388" y="2588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7" name="Oval 544"/>
              <p:cNvSpPr>
                <a:spLocks noChangeArrowheads="1"/>
              </p:cNvSpPr>
              <p:nvPr/>
            </p:nvSpPr>
            <p:spPr bwMode="auto">
              <a:xfrm>
                <a:off x="2375" y="2512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8" name="Oval 545"/>
              <p:cNvSpPr>
                <a:spLocks noChangeArrowheads="1"/>
              </p:cNvSpPr>
              <p:nvPr/>
            </p:nvSpPr>
            <p:spPr bwMode="auto">
              <a:xfrm>
                <a:off x="2375" y="2523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9" name="Oval 546"/>
              <p:cNvSpPr>
                <a:spLocks noChangeArrowheads="1"/>
              </p:cNvSpPr>
              <p:nvPr/>
            </p:nvSpPr>
            <p:spPr bwMode="auto">
              <a:xfrm>
                <a:off x="2413" y="2517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0" name="Oval 547"/>
              <p:cNvSpPr>
                <a:spLocks noChangeArrowheads="1"/>
              </p:cNvSpPr>
              <p:nvPr/>
            </p:nvSpPr>
            <p:spPr bwMode="auto">
              <a:xfrm>
                <a:off x="2400" y="2517"/>
                <a:ext cx="1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1" name="Oval 548"/>
              <p:cNvSpPr>
                <a:spLocks noChangeArrowheads="1"/>
              </p:cNvSpPr>
              <p:nvPr/>
            </p:nvSpPr>
            <p:spPr bwMode="auto">
              <a:xfrm>
                <a:off x="2388" y="2517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2" name="Line 549"/>
              <p:cNvSpPr>
                <a:spLocks noChangeShapeType="1"/>
              </p:cNvSpPr>
              <p:nvPr/>
            </p:nvSpPr>
            <p:spPr bwMode="auto">
              <a:xfrm>
                <a:off x="2390" y="2528"/>
                <a:ext cx="1" cy="4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3" name="Line 550"/>
              <p:cNvSpPr>
                <a:spLocks noChangeShapeType="1"/>
              </p:cNvSpPr>
              <p:nvPr/>
            </p:nvSpPr>
            <p:spPr bwMode="auto">
              <a:xfrm>
                <a:off x="2403" y="2528"/>
                <a:ext cx="1" cy="4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4" name="Line 551"/>
              <p:cNvSpPr>
                <a:spLocks noChangeShapeType="1"/>
              </p:cNvSpPr>
              <p:nvPr/>
            </p:nvSpPr>
            <p:spPr bwMode="auto">
              <a:xfrm>
                <a:off x="2415" y="2528"/>
                <a:ext cx="1" cy="4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5" name="Line 552"/>
              <p:cNvSpPr>
                <a:spLocks noChangeShapeType="1"/>
              </p:cNvSpPr>
              <p:nvPr/>
            </p:nvSpPr>
            <p:spPr bwMode="auto">
              <a:xfrm flipH="1">
                <a:off x="2353" y="2528"/>
                <a:ext cx="3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6" name="Rectangle 553"/>
              <p:cNvSpPr>
                <a:spLocks noChangeArrowheads="1"/>
              </p:cNvSpPr>
              <p:nvPr/>
            </p:nvSpPr>
            <p:spPr bwMode="auto">
              <a:xfrm>
                <a:off x="2358" y="2517"/>
                <a:ext cx="7" cy="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7" name="Freeform 554"/>
              <p:cNvSpPr>
                <a:spLocks/>
              </p:cNvSpPr>
              <p:nvPr/>
            </p:nvSpPr>
            <p:spPr bwMode="auto">
              <a:xfrm>
                <a:off x="2585" y="2573"/>
                <a:ext cx="182" cy="23"/>
              </a:xfrm>
              <a:custGeom>
                <a:avLst/>
                <a:gdLst>
                  <a:gd name="T0" fmla="*/ 47 w 364"/>
                  <a:gd name="T1" fmla="*/ 0 h 47"/>
                  <a:gd name="T2" fmla="*/ 0 w 364"/>
                  <a:gd name="T3" fmla="*/ 47 h 47"/>
                  <a:gd name="T4" fmla="*/ 364 w 364"/>
                  <a:gd name="T5" fmla="*/ 47 h 47"/>
                  <a:gd name="T6" fmla="*/ 318 w 364"/>
                  <a:gd name="T7" fmla="*/ 0 h 47"/>
                  <a:gd name="T8" fmla="*/ 47 w 364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" h="47">
                    <a:moveTo>
                      <a:pt x="47" y="0"/>
                    </a:moveTo>
                    <a:lnTo>
                      <a:pt x="0" y="47"/>
                    </a:lnTo>
                    <a:lnTo>
                      <a:pt x="364" y="47"/>
                    </a:lnTo>
                    <a:lnTo>
                      <a:pt x="318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98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8" name="Rectangle 555"/>
              <p:cNvSpPr>
                <a:spLocks noChangeArrowheads="1"/>
              </p:cNvSpPr>
              <p:nvPr/>
            </p:nvSpPr>
            <p:spPr bwMode="auto">
              <a:xfrm>
                <a:off x="2588" y="2599"/>
                <a:ext cx="176" cy="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9" name="Rectangle 556"/>
              <p:cNvSpPr>
                <a:spLocks noChangeArrowheads="1"/>
              </p:cNvSpPr>
              <p:nvPr/>
            </p:nvSpPr>
            <p:spPr bwMode="auto">
              <a:xfrm>
                <a:off x="2608" y="2607"/>
                <a:ext cx="131" cy="5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0" name="Rectangle 557"/>
              <p:cNvSpPr>
                <a:spLocks noChangeArrowheads="1"/>
              </p:cNvSpPr>
              <p:nvPr/>
            </p:nvSpPr>
            <p:spPr bwMode="auto">
              <a:xfrm>
                <a:off x="2608" y="2442"/>
                <a:ext cx="131" cy="129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1" name="Line 558"/>
              <p:cNvSpPr>
                <a:spLocks noChangeShapeType="1"/>
              </p:cNvSpPr>
              <p:nvPr/>
            </p:nvSpPr>
            <p:spPr bwMode="auto">
              <a:xfrm>
                <a:off x="2676" y="2437"/>
                <a:ext cx="1" cy="15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2" name="Line 559"/>
              <p:cNvSpPr>
                <a:spLocks noChangeShapeType="1"/>
              </p:cNvSpPr>
              <p:nvPr/>
            </p:nvSpPr>
            <p:spPr bwMode="auto">
              <a:xfrm>
                <a:off x="2676" y="2527"/>
                <a:ext cx="6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3" name="Line 560"/>
              <p:cNvSpPr>
                <a:spLocks noChangeShapeType="1"/>
              </p:cNvSpPr>
              <p:nvPr/>
            </p:nvSpPr>
            <p:spPr bwMode="auto">
              <a:xfrm flipV="1">
                <a:off x="2708" y="2437"/>
                <a:ext cx="1" cy="9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4" name="Rectangle 561"/>
              <p:cNvSpPr>
                <a:spLocks noChangeArrowheads="1"/>
              </p:cNvSpPr>
              <p:nvPr/>
            </p:nvSpPr>
            <p:spPr bwMode="auto">
              <a:xfrm>
                <a:off x="2611" y="2431"/>
                <a:ext cx="62" cy="3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Freeform 562"/>
              <p:cNvSpPr>
                <a:spLocks/>
              </p:cNvSpPr>
              <p:nvPr/>
            </p:nvSpPr>
            <p:spPr bwMode="auto">
              <a:xfrm>
                <a:off x="2620" y="2487"/>
                <a:ext cx="41" cy="1"/>
              </a:xfrm>
              <a:custGeom>
                <a:avLst/>
                <a:gdLst>
                  <a:gd name="T0" fmla="*/ 0 w 83"/>
                  <a:gd name="T1" fmla="*/ 1 h 1"/>
                  <a:gd name="T2" fmla="*/ 40 w 83"/>
                  <a:gd name="T3" fmla="*/ 0 h 1"/>
                  <a:gd name="T4" fmla="*/ 59 w 83"/>
                  <a:gd name="T5" fmla="*/ 0 h 1"/>
                  <a:gd name="T6" fmla="*/ 83 w 8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">
                    <a:moveTo>
                      <a:pt x="0" y="1"/>
                    </a:moveTo>
                    <a:lnTo>
                      <a:pt x="40" y="0"/>
                    </a:lnTo>
                    <a:lnTo>
                      <a:pt x="59" y="0"/>
                    </a:lnTo>
                    <a:lnTo>
                      <a:pt x="83" y="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6" name="Freeform 563"/>
              <p:cNvSpPr>
                <a:spLocks/>
              </p:cNvSpPr>
              <p:nvPr/>
            </p:nvSpPr>
            <p:spPr bwMode="auto">
              <a:xfrm>
                <a:off x="2620" y="2516"/>
                <a:ext cx="41" cy="1"/>
              </a:xfrm>
              <a:custGeom>
                <a:avLst/>
                <a:gdLst>
                  <a:gd name="T0" fmla="*/ 83 w 83"/>
                  <a:gd name="T1" fmla="*/ 0 h 2"/>
                  <a:gd name="T2" fmla="*/ 43 w 83"/>
                  <a:gd name="T3" fmla="*/ 2 h 2"/>
                  <a:gd name="T4" fmla="*/ 24 w 83"/>
                  <a:gd name="T5" fmla="*/ 2 h 2"/>
                  <a:gd name="T6" fmla="*/ 0 w 8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2">
                    <a:moveTo>
                      <a:pt x="83" y="0"/>
                    </a:moveTo>
                    <a:lnTo>
                      <a:pt x="43" y="2"/>
                    </a:lnTo>
                    <a:lnTo>
                      <a:pt x="24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7" name="Freeform 564"/>
              <p:cNvSpPr>
                <a:spLocks/>
              </p:cNvSpPr>
              <p:nvPr/>
            </p:nvSpPr>
            <p:spPr bwMode="auto">
              <a:xfrm>
                <a:off x="2617" y="2489"/>
                <a:ext cx="1" cy="24"/>
              </a:xfrm>
              <a:custGeom>
                <a:avLst/>
                <a:gdLst>
                  <a:gd name="T0" fmla="*/ 48 h 48"/>
                  <a:gd name="T1" fmla="*/ 25 h 48"/>
                  <a:gd name="T2" fmla="*/ 0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48"/>
                    </a:move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Freeform 565"/>
              <p:cNvSpPr>
                <a:spLocks/>
              </p:cNvSpPr>
              <p:nvPr/>
            </p:nvSpPr>
            <p:spPr bwMode="auto">
              <a:xfrm>
                <a:off x="2664" y="2489"/>
                <a:ext cx="1" cy="24"/>
              </a:xfrm>
              <a:custGeom>
                <a:avLst/>
                <a:gdLst>
                  <a:gd name="T0" fmla="*/ 0 h 48"/>
                  <a:gd name="T1" fmla="*/ 24 h 48"/>
                  <a:gd name="T2" fmla="*/ 48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0"/>
                    </a:moveTo>
                    <a:lnTo>
                      <a:pt x="0" y="24"/>
                    </a:lnTo>
                    <a:lnTo>
                      <a:pt x="0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9" name="Line 566"/>
              <p:cNvSpPr>
                <a:spLocks noChangeShapeType="1"/>
              </p:cNvSpPr>
              <p:nvPr/>
            </p:nvSpPr>
            <p:spPr bwMode="auto">
              <a:xfrm>
                <a:off x="2661" y="2487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0" name="Line 567"/>
              <p:cNvSpPr>
                <a:spLocks noChangeShapeType="1"/>
              </p:cNvSpPr>
              <p:nvPr/>
            </p:nvSpPr>
            <p:spPr bwMode="auto">
              <a:xfrm flipH="1">
                <a:off x="2661" y="2513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1" name="Line 568"/>
              <p:cNvSpPr>
                <a:spLocks noChangeShapeType="1"/>
              </p:cNvSpPr>
              <p:nvPr/>
            </p:nvSpPr>
            <p:spPr bwMode="auto">
              <a:xfrm flipV="1">
                <a:off x="2618" y="2487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2" name="Line 569"/>
              <p:cNvSpPr>
                <a:spLocks noChangeShapeType="1"/>
              </p:cNvSpPr>
              <p:nvPr/>
            </p:nvSpPr>
            <p:spPr bwMode="auto">
              <a:xfrm flipH="1" flipV="1">
                <a:off x="2618" y="2513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3" name="Rectangle 570"/>
              <p:cNvSpPr>
                <a:spLocks noChangeArrowheads="1"/>
              </p:cNvSpPr>
              <p:nvPr/>
            </p:nvSpPr>
            <p:spPr bwMode="auto">
              <a:xfrm>
                <a:off x="2683" y="2543"/>
                <a:ext cx="30" cy="12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4" name="Line 571"/>
              <p:cNvSpPr>
                <a:spLocks noChangeShapeType="1"/>
              </p:cNvSpPr>
              <p:nvPr/>
            </p:nvSpPr>
            <p:spPr bwMode="auto">
              <a:xfrm flipH="1">
                <a:off x="2683" y="2548"/>
                <a:ext cx="3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5" name="Line 572"/>
              <p:cNvSpPr>
                <a:spLocks noChangeShapeType="1"/>
              </p:cNvSpPr>
              <p:nvPr/>
            </p:nvSpPr>
            <p:spPr bwMode="auto">
              <a:xfrm>
                <a:off x="2700" y="2538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6" name="Line 573"/>
              <p:cNvSpPr>
                <a:spLocks noChangeShapeType="1"/>
              </p:cNvSpPr>
              <p:nvPr/>
            </p:nvSpPr>
            <p:spPr bwMode="auto">
              <a:xfrm>
                <a:off x="2693" y="2538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7" name="Line 574"/>
              <p:cNvSpPr>
                <a:spLocks noChangeShapeType="1"/>
              </p:cNvSpPr>
              <p:nvPr/>
            </p:nvSpPr>
            <p:spPr bwMode="auto">
              <a:xfrm>
                <a:off x="2709" y="2538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8" name="Oval 575"/>
              <p:cNvSpPr>
                <a:spLocks noChangeArrowheads="1"/>
              </p:cNvSpPr>
              <p:nvPr/>
            </p:nvSpPr>
            <p:spPr bwMode="auto">
              <a:xfrm>
                <a:off x="2724" y="2549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9" name="Oval 576"/>
              <p:cNvSpPr>
                <a:spLocks noChangeArrowheads="1"/>
              </p:cNvSpPr>
              <p:nvPr/>
            </p:nvSpPr>
            <p:spPr bwMode="auto">
              <a:xfrm>
                <a:off x="2736" y="2549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Oval 577"/>
              <p:cNvSpPr>
                <a:spLocks noChangeArrowheads="1"/>
              </p:cNvSpPr>
              <p:nvPr/>
            </p:nvSpPr>
            <p:spPr bwMode="auto">
              <a:xfrm>
                <a:off x="2736" y="2519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1" name="Oval 578"/>
              <p:cNvSpPr>
                <a:spLocks noChangeArrowheads="1"/>
              </p:cNvSpPr>
              <p:nvPr/>
            </p:nvSpPr>
            <p:spPr bwMode="auto">
              <a:xfrm>
                <a:off x="2723" y="2519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Oval 579"/>
              <p:cNvSpPr>
                <a:spLocks noChangeArrowheads="1"/>
              </p:cNvSpPr>
              <p:nvPr/>
            </p:nvSpPr>
            <p:spPr bwMode="auto">
              <a:xfrm>
                <a:off x="2711" y="2519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3" name="Oval 580"/>
              <p:cNvSpPr>
                <a:spLocks noChangeArrowheads="1"/>
              </p:cNvSpPr>
              <p:nvPr/>
            </p:nvSpPr>
            <p:spPr bwMode="auto">
              <a:xfrm>
                <a:off x="2699" y="2444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4" name="Oval 581"/>
              <p:cNvSpPr>
                <a:spLocks noChangeArrowheads="1"/>
              </p:cNvSpPr>
              <p:nvPr/>
            </p:nvSpPr>
            <p:spPr bwMode="auto">
              <a:xfrm>
                <a:off x="2699" y="2455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5" name="Oval 582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6" name="Oval 583"/>
              <p:cNvSpPr>
                <a:spLocks noChangeArrowheads="1"/>
              </p:cNvSpPr>
              <p:nvPr/>
            </p:nvSpPr>
            <p:spPr bwMode="auto">
              <a:xfrm>
                <a:off x="2723" y="2448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7" name="Oval 584"/>
              <p:cNvSpPr>
                <a:spLocks noChangeArrowheads="1"/>
              </p:cNvSpPr>
              <p:nvPr/>
            </p:nvSpPr>
            <p:spPr bwMode="auto">
              <a:xfrm>
                <a:off x="2711" y="2448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" name="Line 585"/>
              <p:cNvSpPr>
                <a:spLocks noChangeShapeType="1"/>
              </p:cNvSpPr>
              <p:nvPr/>
            </p:nvSpPr>
            <p:spPr bwMode="auto">
              <a:xfrm>
                <a:off x="2713" y="2459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9" name="Line 586"/>
              <p:cNvSpPr>
                <a:spLocks noChangeShapeType="1"/>
              </p:cNvSpPr>
              <p:nvPr/>
            </p:nvSpPr>
            <p:spPr bwMode="auto">
              <a:xfrm>
                <a:off x="2725" y="2459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0" name="Line 587"/>
              <p:cNvSpPr>
                <a:spLocks noChangeShapeType="1"/>
              </p:cNvSpPr>
              <p:nvPr/>
            </p:nvSpPr>
            <p:spPr bwMode="auto">
              <a:xfrm>
                <a:off x="2738" y="2459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1" name="Line 588"/>
              <p:cNvSpPr>
                <a:spLocks noChangeShapeType="1"/>
              </p:cNvSpPr>
              <p:nvPr/>
            </p:nvSpPr>
            <p:spPr bwMode="auto">
              <a:xfrm flipH="1">
                <a:off x="2676" y="2459"/>
                <a:ext cx="3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2" name="Rectangle 589"/>
              <p:cNvSpPr>
                <a:spLocks noChangeArrowheads="1"/>
              </p:cNvSpPr>
              <p:nvPr/>
            </p:nvSpPr>
            <p:spPr bwMode="auto">
              <a:xfrm>
                <a:off x="2682" y="2448"/>
                <a:ext cx="6" cy="4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3" name="Rectangle 590"/>
              <p:cNvSpPr>
                <a:spLocks noChangeArrowheads="1"/>
              </p:cNvSpPr>
              <p:nvPr/>
            </p:nvSpPr>
            <p:spPr bwMode="auto">
              <a:xfrm>
                <a:off x="2747" y="2442"/>
                <a:ext cx="50" cy="217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4" name="Line 591"/>
              <p:cNvSpPr>
                <a:spLocks noChangeShapeType="1"/>
              </p:cNvSpPr>
              <p:nvPr/>
            </p:nvSpPr>
            <p:spPr bwMode="auto">
              <a:xfrm>
                <a:off x="2744" y="2575"/>
                <a:ext cx="5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5" name="Freeform 592"/>
              <p:cNvSpPr>
                <a:spLocks/>
              </p:cNvSpPr>
              <p:nvPr/>
            </p:nvSpPr>
            <p:spPr bwMode="auto">
              <a:xfrm>
                <a:off x="2456" y="2528"/>
                <a:ext cx="130" cy="98"/>
              </a:xfrm>
              <a:custGeom>
                <a:avLst/>
                <a:gdLst>
                  <a:gd name="T0" fmla="*/ 260 w 260"/>
                  <a:gd name="T1" fmla="*/ 0 h 196"/>
                  <a:gd name="T2" fmla="*/ 70 w 260"/>
                  <a:gd name="T3" fmla="*/ 105 h 196"/>
                  <a:gd name="T4" fmla="*/ 187 w 260"/>
                  <a:gd name="T5" fmla="*/ 105 h 196"/>
                  <a:gd name="T6" fmla="*/ 0 w 260"/>
                  <a:gd name="T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196">
                    <a:moveTo>
                      <a:pt x="260" y="0"/>
                    </a:moveTo>
                    <a:lnTo>
                      <a:pt x="70" y="105"/>
                    </a:lnTo>
                    <a:lnTo>
                      <a:pt x="187" y="105"/>
                    </a:lnTo>
                    <a:lnTo>
                      <a:pt x="0" y="19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9" name="Rectangle 593"/>
            <p:cNvSpPr>
              <a:spLocks noChangeArrowheads="1"/>
            </p:cNvSpPr>
            <p:nvPr/>
          </p:nvSpPr>
          <p:spPr bwMode="auto">
            <a:xfrm>
              <a:off x="403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80" name="Group 594"/>
            <p:cNvGrpSpPr>
              <a:grpSpLocks/>
            </p:cNvGrpSpPr>
            <p:nvPr/>
          </p:nvGrpSpPr>
          <p:grpSpPr bwMode="auto">
            <a:xfrm>
              <a:off x="4098" y="3566"/>
              <a:ext cx="108" cy="116"/>
              <a:chOff x="902" y="803"/>
              <a:chExt cx="214" cy="280"/>
            </a:xfrm>
          </p:grpSpPr>
          <p:sp>
            <p:nvSpPr>
              <p:cNvPr id="225" name="Rectangle 595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6" name="Line 596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7" name="Line 597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8" name="Line 598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9" name="Line 599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0" name="Line 600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1" name="Line 601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2" name="Line 602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3" name="Line 603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4" name="Line 604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" name="Line 605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" name="Line 606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" name="Line 607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8" name="Line 608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9" name="Line 609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0" name="Line 610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1" name="Rectangle 611"/>
            <p:cNvSpPr>
              <a:spLocks noChangeArrowheads="1"/>
            </p:cNvSpPr>
            <p:nvPr/>
          </p:nvSpPr>
          <p:spPr bwMode="auto">
            <a:xfrm>
              <a:off x="403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Rectangle 612"/>
            <p:cNvSpPr>
              <a:spLocks noChangeArrowheads="1"/>
            </p:cNvSpPr>
            <p:nvPr/>
          </p:nvSpPr>
          <p:spPr bwMode="auto">
            <a:xfrm>
              <a:off x="403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AutoShape 613"/>
            <p:cNvSpPr>
              <a:spLocks noChangeArrowheads="1"/>
            </p:cNvSpPr>
            <p:nvPr/>
          </p:nvSpPr>
          <p:spPr bwMode="auto">
            <a:xfrm>
              <a:off x="408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Rectangle 614"/>
            <p:cNvSpPr>
              <a:spLocks noChangeArrowheads="1"/>
            </p:cNvSpPr>
            <p:nvPr/>
          </p:nvSpPr>
          <p:spPr bwMode="auto">
            <a:xfrm>
              <a:off x="355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What</a:t>
              </a:r>
            </a:p>
          </p:txBody>
        </p:sp>
        <p:sp>
          <p:nvSpPr>
            <p:cNvPr id="85" name="Rectangle 615"/>
            <p:cNvSpPr>
              <a:spLocks noChangeArrowheads="1"/>
            </p:cNvSpPr>
            <p:nvPr/>
          </p:nvSpPr>
          <p:spPr bwMode="auto">
            <a:xfrm>
              <a:off x="355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What</a:t>
              </a:r>
            </a:p>
          </p:txBody>
        </p:sp>
        <p:grpSp>
          <p:nvGrpSpPr>
            <p:cNvPr id="86" name="Group 616"/>
            <p:cNvGrpSpPr>
              <a:grpSpLocks/>
            </p:cNvGrpSpPr>
            <p:nvPr/>
          </p:nvGrpSpPr>
          <p:grpSpPr bwMode="auto">
            <a:xfrm>
              <a:off x="3618" y="2606"/>
              <a:ext cx="108" cy="116"/>
              <a:chOff x="902" y="803"/>
              <a:chExt cx="214" cy="280"/>
            </a:xfrm>
          </p:grpSpPr>
          <p:sp>
            <p:nvSpPr>
              <p:cNvPr id="209" name="Rectangle 617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" name="Line 618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" name="Line 619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" name="Line 620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" name="Line 621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" name="Line 622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" name="Line 623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" name="Line 624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7" name="Line 625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8" name="Line 626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9" name="Line 627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0" name="Line 628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1" name="Line 629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2" name="Line 630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3" name="Line 631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4" name="Line 632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" name="Rectangle 633"/>
            <p:cNvSpPr>
              <a:spLocks noChangeArrowheads="1"/>
            </p:cNvSpPr>
            <p:nvPr/>
          </p:nvSpPr>
          <p:spPr bwMode="auto">
            <a:xfrm>
              <a:off x="355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88" name="Group 634"/>
            <p:cNvGrpSpPr>
              <a:grpSpLocks/>
            </p:cNvGrpSpPr>
            <p:nvPr/>
          </p:nvGrpSpPr>
          <p:grpSpPr bwMode="auto">
            <a:xfrm>
              <a:off x="3591" y="2864"/>
              <a:ext cx="162" cy="81"/>
              <a:chOff x="818" y="1188"/>
              <a:chExt cx="473" cy="240"/>
            </a:xfrm>
          </p:grpSpPr>
          <p:sp>
            <p:nvSpPr>
              <p:cNvPr id="204" name="Freeform 635"/>
              <p:cNvSpPr>
                <a:spLocks/>
              </p:cNvSpPr>
              <p:nvPr/>
            </p:nvSpPr>
            <p:spPr bwMode="auto">
              <a:xfrm>
                <a:off x="996" y="1234"/>
                <a:ext cx="113" cy="138"/>
              </a:xfrm>
              <a:custGeom>
                <a:avLst/>
                <a:gdLst>
                  <a:gd name="T0" fmla="*/ 0 w 227"/>
                  <a:gd name="T1" fmla="*/ 146 h 277"/>
                  <a:gd name="T2" fmla="*/ 112 w 227"/>
                  <a:gd name="T3" fmla="*/ 0 h 277"/>
                  <a:gd name="T4" fmla="*/ 227 w 227"/>
                  <a:gd name="T5" fmla="*/ 137 h 277"/>
                  <a:gd name="T6" fmla="*/ 112 w 227"/>
                  <a:gd name="T7" fmla="*/ 277 h 277"/>
                  <a:gd name="T8" fmla="*/ 0 w 227"/>
                  <a:gd name="T9" fmla="*/ 14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77">
                    <a:moveTo>
                      <a:pt x="0" y="146"/>
                    </a:moveTo>
                    <a:lnTo>
                      <a:pt x="112" y="0"/>
                    </a:lnTo>
                    <a:lnTo>
                      <a:pt x="227" y="137"/>
                    </a:lnTo>
                    <a:lnTo>
                      <a:pt x="112" y="277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FB9214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" name="Rectangle 636"/>
              <p:cNvSpPr>
                <a:spLocks noChangeArrowheads="1"/>
              </p:cNvSpPr>
              <p:nvPr/>
            </p:nvSpPr>
            <p:spPr bwMode="auto">
              <a:xfrm>
                <a:off x="818" y="1188"/>
                <a:ext cx="126" cy="91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6" name="Freeform 637"/>
              <p:cNvSpPr>
                <a:spLocks/>
              </p:cNvSpPr>
              <p:nvPr/>
            </p:nvSpPr>
            <p:spPr bwMode="auto">
              <a:xfrm>
                <a:off x="1157" y="1331"/>
                <a:ext cx="134" cy="97"/>
              </a:xfrm>
              <a:custGeom>
                <a:avLst/>
                <a:gdLst>
                  <a:gd name="T0" fmla="*/ 266 w 266"/>
                  <a:gd name="T1" fmla="*/ 0 h 195"/>
                  <a:gd name="T2" fmla="*/ 0 w 266"/>
                  <a:gd name="T3" fmla="*/ 1 h 195"/>
                  <a:gd name="T4" fmla="*/ 2 w 266"/>
                  <a:gd name="T5" fmla="*/ 195 h 195"/>
                  <a:gd name="T6" fmla="*/ 266 w 266"/>
                  <a:gd name="T7" fmla="*/ 195 h 195"/>
                  <a:gd name="T8" fmla="*/ 266 w 266"/>
                  <a:gd name="T9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195">
                    <a:moveTo>
                      <a:pt x="266" y="0"/>
                    </a:moveTo>
                    <a:lnTo>
                      <a:pt x="0" y="1"/>
                    </a:lnTo>
                    <a:lnTo>
                      <a:pt x="2" y="195"/>
                    </a:lnTo>
                    <a:lnTo>
                      <a:pt x="266" y="195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FB9214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" name="Line 638"/>
              <p:cNvSpPr>
                <a:spLocks noChangeShapeType="1"/>
              </p:cNvSpPr>
              <p:nvPr/>
            </p:nvSpPr>
            <p:spPr bwMode="auto">
              <a:xfrm>
                <a:off x="945" y="1234"/>
                <a:ext cx="69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8" name="Line 639"/>
              <p:cNvSpPr>
                <a:spLocks noChangeShapeType="1"/>
              </p:cNvSpPr>
              <p:nvPr/>
            </p:nvSpPr>
            <p:spPr bwMode="auto">
              <a:xfrm>
                <a:off x="1088" y="1339"/>
                <a:ext cx="69" cy="4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9" name="Rectangle 640"/>
            <p:cNvSpPr>
              <a:spLocks noChangeArrowheads="1"/>
            </p:cNvSpPr>
            <p:nvPr/>
          </p:nvSpPr>
          <p:spPr bwMode="auto">
            <a:xfrm>
              <a:off x="355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0" name="Group 641"/>
            <p:cNvGrpSpPr>
              <a:grpSpLocks/>
            </p:cNvGrpSpPr>
            <p:nvPr/>
          </p:nvGrpSpPr>
          <p:grpSpPr bwMode="auto">
            <a:xfrm>
              <a:off x="3591" y="3090"/>
              <a:ext cx="162" cy="108"/>
              <a:chOff x="741" y="1857"/>
              <a:chExt cx="578" cy="230"/>
            </a:xfrm>
          </p:grpSpPr>
          <p:sp>
            <p:nvSpPr>
              <p:cNvPr id="189" name="Rectangle 642"/>
              <p:cNvSpPr>
                <a:spLocks noChangeArrowheads="1"/>
              </p:cNvSpPr>
              <p:nvPr/>
            </p:nvSpPr>
            <p:spPr bwMode="auto">
              <a:xfrm>
                <a:off x="741" y="1857"/>
                <a:ext cx="117" cy="8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" name="Rectangle 643"/>
              <p:cNvSpPr>
                <a:spLocks noChangeArrowheads="1"/>
              </p:cNvSpPr>
              <p:nvPr/>
            </p:nvSpPr>
            <p:spPr bwMode="auto">
              <a:xfrm>
                <a:off x="990" y="1857"/>
                <a:ext cx="118" cy="8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Rectangle 644"/>
              <p:cNvSpPr>
                <a:spLocks noChangeArrowheads="1"/>
              </p:cNvSpPr>
              <p:nvPr/>
            </p:nvSpPr>
            <p:spPr bwMode="auto">
              <a:xfrm>
                <a:off x="1202" y="2005"/>
                <a:ext cx="117" cy="8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" name="Line 645"/>
              <p:cNvSpPr>
                <a:spLocks noChangeShapeType="1"/>
              </p:cNvSpPr>
              <p:nvPr/>
            </p:nvSpPr>
            <p:spPr bwMode="auto">
              <a:xfrm flipH="1" flipV="1">
                <a:off x="1111" y="1878"/>
                <a:ext cx="89" cy="14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3" name="Line 646"/>
              <p:cNvSpPr>
                <a:spLocks noChangeShapeType="1"/>
              </p:cNvSpPr>
              <p:nvPr/>
            </p:nvSpPr>
            <p:spPr bwMode="auto">
              <a:xfrm flipH="1" flipV="1">
                <a:off x="1111" y="1914"/>
                <a:ext cx="89" cy="14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4" name="Line 647"/>
              <p:cNvSpPr>
                <a:spLocks noChangeShapeType="1"/>
              </p:cNvSpPr>
              <p:nvPr/>
            </p:nvSpPr>
            <p:spPr bwMode="auto">
              <a:xfrm flipH="1">
                <a:off x="862" y="1914"/>
                <a:ext cx="1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5" name="Line 648"/>
              <p:cNvSpPr>
                <a:spLocks noChangeShapeType="1"/>
              </p:cNvSpPr>
              <p:nvPr/>
            </p:nvSpPr>
            <p:spPr bwMode="auto">
              <a:xfrm flipH="1">
                <a:off x="862" y="1883"/>
                <a:ext cx="1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" name="Freeform 649"/>
              <p:cNvSpPr>
                <a:spLocks/>
              </p:cNvSpPr>
              <p:nvPr/>
            </p:nvSpPr>
            <p:spPr bwMode="auto">
              <a:xfrm>
                <a:off x="862" y="1871"/>
                <a:ext cx="20" cy="23"/>
              </a:xfrm>
              <a:custGeom>
                <a:avLst/>
                <a:gdLst>
                  <a:gd name="T0" fmla="*/ 39 w 39"/>
                  <a:gd name="T1" fmla="*/ 0 h 45"/>
                  <a:gd name="T2" fmla="*/ 0 w 39"/>
                  <a:gd name="T3" fmla="*/ 23 h 45"/>
                  <a:gd name="T4" fmla="*/ 39 w 39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45">
                    <a:moveTo>
                      <a:pt x="39" y="0"/>
                    </a:moveTo>
                    <a:lnTo>
                      <a:pt x="0" y="23"/>
                    </a:lnTo>
                    <a:lnTo>
                      <a:pt x="39" y="4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7" name="Freeform 650"/>
              <p:cNvSpPr>
                <a:spLocks/>
              </p:cNvSpPr>
              <p:nvPr/>
            </p:nvSpPr>
            <p:spPr bwMode="auto">
              <a:xfrm>
                <a:off x="862" y="1904"/>
                <a:ext cx="20" cy="22"/>
              </a:xfrm>
              <a:custGeom>
                <a:avLst/>
                <a:gdLst>
                  <a:gd name="T0" fmla="*/ 39 w 39"/>
                  <a:gd name="T1" fmla="*/ 0 h 45"/>
                  <a:gd name="T2" fmla="*/ 0 w 39"/>
                  <a:gd name="T3" fmla="*/ 21 h 45"/>
                  <a:gd name="T4" fmla="*/ 39 w 39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45">
                    <a:moveTo>
                      <a:pt x="39" y="0"/>
                    </a:moveTo>
                    <a:lnTo>
                      <a:pt x="0" y="21"/>
                    </a:lnTo>
                    <a:lnTo>
                      <a:pt x="39" y="4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8" name="Freeform 651"/>
              <p:cNvSpPr>
                <a:spLocks/>
              </p:cNvSpPr>
              <p:nvPr/>
            </p:nvSpPr>
            <p:spPr bwMode="auto">
              <a:xfrm>
                <a:off x="969" y="1904"/>
                <a:ext cx="20" cy="22"/>
              </a:xfrm>
              <a:custGeom>
                <a:avLst/>
                <a:gdLst>
                  <a:gd name="T0" fmla="*/ 0 w 40"/>
                  <a:gd name="T1" fmla="*/ 0 h 45"/>
                  <a:gd name="T2" fmla="*/ 40 w 40"/>
                  <a:gd name="T3" fmla="*/ 21 h 45"/>
                  <a:gd name="T4" fmla="*/ 0 w 40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5">
                    <a:moveTo>
                      <a:pt x="0" y="0"/>
                    </a:moveTo>
                    <a:lnTo>
                      <a:pt x="40" y="21"/>
                    </a:lnTo>
                    <a:lnTo>
                      <a:pt x="0" y="4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9" name="Freeform 652"/>
              <p:cNvSpPr>
                <a:spLocks/>
              </p:cNvSpPr>
              <p:nvPr/>
            </p:nvSpPr>
            <p:spPr bwMode="auto">
              <a:xfrm>
                <a:off x="969" y="1871"/>
                <a:ext cx="20" cy="23"/>
              </a:xfrm>
              <a:custGeom>
                <a:avLst/>
                <a:gdLst>
                  <a:gd name="T0" fmla="*/ 0 w 40"/>
                  <a:gd name="T1" fmla="*/ 0 h 45"/>
                  <a:gd name="T2" fmla="*/ 40 w 40"/>
                  <a:gd name="T3" fmla="*/ 23 h 45"/>
                  <a:gd name="T4" fmla="*/ 0 w 40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5">
                    <a:moveTo>
                      <a:pt x="0" y="0"/>
                    </a:moveTo>
                    <a:lnTo>
                      <a:pt x="40" y="23"/>
                    </a:lnTo>
                    <a:lnTo>
                      <a:pt x="0" y="4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" name="Freeform 653"/>
              <p:cNvSpPr>
                <a:spLocks/>
              </p:cNvSpPr>
              <p:nvPr/>
            </p:nvSpPr>
            <p:spPr bwMode="auto">
              <a:xfrm>
                <a:off x="1112" y="1877"/>
                <a:ext cx="20" cy="24"/>
              </a:xfrm>
              <a:custGeom>
                <a:avLst/>
                <a:gdLst>
                  <a:gd name="T0" fmla="*/ 39 w 39"/>
                  <a:gd name="T1" fmla="*/ 26 h 48"/>
                  <a:gd name="T2" fmla="*/ 0 w 39"/>
                  <a:gd name="T3" fmla="*/ 0 h 48"/>
                  <a:gd name="T4" fmla="*/ 1 w 39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48">
                    <a:moveTo>
                      <a:pt x="39" y="26"/>
                    </a:moveTo>
                    <a:lnTo>
                      <a:pt x="0" y="0"/>
                    </a:lnTo>
                    <a:lnTo>
                      <a:pt x="1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1" name="Freeform 654"/>
              <p:cNvSpPr>
                <a:spLocks/>
              </p:cNvSpPr>
              <p:nvPr/>
            </p:nvSpPr>
            <p:spPr bwMode="auto">
              <a:xfrm>
                <a:off x="1112" y="1916"/>
                <a:ext cx="20" cy="24"/>
              </a:xfrm>
              <a:custGeom>
                <a:avLst/>
                <a:gdLst>
                  <a:gd name="T0" fmla="*/ 39 w 39"/>
                  <a:gd name="T1" fmla="*/ 26 h 48"/>
                  <a:gd name="T2" fmla="*/ 0 w 39"/>
                  <a:gd name="T3" fmla="*/ 0 h 48"/>
                  <a:gd name="T4" fmla="*/ 1 w 39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48">
                    <a:moveTo>
                      <a:pt x="39" y="26"/>
                    </a:moveTo>
                    <a:lnTo>
                      <a:pt x="0" y="0"/>
                    </a:lnTo>
                    <a:lnTo>
                      <a:pt x="1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2" name="Freeform 655"/>
              <p:cNvSpPr>
                <a:spLocks/>
              </p:cNvSpPr>
              <p:nvPr/>
            </p:nvSpPr>
            <p:spPr bwMode="auto">
              <a:xfrm>
                <a:off x="1180" y="2006"/>
                <a:ext cx="20" cy="23"/>
              </a:xfrm>
              <a:custGeom>
                <a:avLst/>
                <a:gdLst>
                  <a:gd name="T0" fmla="*/ 0 w 40"/>
                  <a:gd name="T1" fmla="*/ 26 h 47"/>
                  <a:gd name="T2" fmla="*/ 40 w 40"/>
                  <a:gd name="T3" fmla="*/ 47 h 47"/>
                  <a:gd name="T4" fmla="*/ 32 w 40"/>
                  <a:gd name="T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7">
                    <a:moveTo>
                      <a:pt x="0" y="26"/>
                    </a:moveTo>
                    <a:lnTo>
                      <a:pt x="40" y="47"/>
                    </a:lnTo>
                    <a:lnTo>
                      <a:pt x="3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3" name="Freeform 656"/>
              <p:cNvSpPr>
                <a:spLocks/>
              </p:cNvSpPr>
              <p:nvPr/>
            </p:nvSpPr>
            <p:spPr bwMode="auto">
              <a:xfrm>
                <a:off x="1180" y="2037"/>
                <a:ext cx="20" cy="22"/>
              </a:xfrm>
              <a:custGeom>
                <a:avLst/>
                <a:gdLst>
                  <a:gd name="T0" fmla="*/ 0 w 40"/>
                  <a:gd name="T1" fmla="*/ 28 h 44"/>
                  <a:gd name="T2" fmla="*/ 40 w 40"/>
                  <a:gd name="T3" fmla="*/ 44 h 44"/>
                  <a:gd name="T4" fmla="*/ 34 w 40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4">
                    <a:moveTo>
                      <a:pt x="0" y="28"/>
                    </a:moveTo>
                    <a:lnTo>
                      <a:pt x="40" y="44"/>
                    </a:lnTo>
                    <a:lnTo>
                      <a:pt x="3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" name="Rectangle 657"/>
            <p:cNvSpPr>
              <a:spLocks noChangeArrowheads="1"/>
            </p:cNvSpPr>
            <p:nvPr/>
          </p:nvSpPr>
          <p:spPr bwMode="auto">
            <a:xfrm>
              <a:off x="355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2" name="Group 658"/>
            <p:cNvGrpSpPr>
              <a:grpSpLocks/>
            </p:cNvGrpSpPr>
            <p:nvPr/>
          </p:nvGrpSpPr>
          <p:grpSpPr bwMode="auto">
            <a:xfrm>
              <a:off x="3604" y="3330"/>
              <a:ext cx="135" cy="107"/>
              <a:chOff x="825" y="2482"/>
              <a:chExt cx="350" cy="231"/>
            </a:xfrm>
          </p:grpSpPr>
          <p:sp>
            <p:nvSpPr>
              <p:cNvPr id="183" name="Rectangle 659"/>
              <p:cNvSpPr>
                <a:spLocks noChangeArrowheads="1"/>
              </p:cNvSpPr>
              <p:nvPr/>
            </p:nvSpPr>
            <p:spPr bwMode="auto">
              <a:xfrm>
                <a:off x="848" y="2482"/>
                <a:ext cx="88" cy="64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" name="Rectangle 660"/>
              <p:cNvSpPr>
                <a:spLocks noChangeArrowheads="1"/>
              </p:cNvSpPr>
              <p:nvPr/>
            </p:nvSpPr>
            <p:spPr bwMode="auto">
              <a:xfrm>
                <a:off x="1057" y="2482"/>
                <a:ext cx="89" cy="64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5" name="Rectangle 661"/>
              <p:cNvSpPr>
                <a:spLocks noChangeArrowheads="1"/>
              </p:cNvSpPr>
              <p:nvPr/>
            </p:nvSpPr>
            <p:spPr bwMode="auto">
              <a:xfrm>
                <a:off x="1036" y="2635"/>
                <a:ext cx="139" cy="78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6" name="Rectangle 662"/>
              <p:cNvSpPr>
                <a:spLocks noChangeArrowheads="1"/>
              </p:cNvSpPr>
              <p:nvPr/>
            </p:nvSpPr>
            <p:spPr bwMode="auto">
              <a:xfrm>
                <a:off x="825" y="2635"/>
                <a:ext cx="140" cy="78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" name="Line 663"/>
              <p:cNvSpPr>
                <a:spLocks noChangeShapeType="1"/>
              </p:cNvSpPr>
              <p:nvPr/>
            </p:nvSpPr>
            <p:spPr bwMode="auto">
              <a:xfrm flipV="1">
                <a:off x="894" y="2548"/>
                <a:ext cx="1" cy="8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8" name="Line 664"/>
              <p:cNvSpPr>
                <a:spLocks noChangeShapeType="1"/>
              </p:cNvSpPr>
              <p:nvPr/>
            </p:nvSpPr>
            <p:spPr bwMode="auto">
              <a:xfrm flipV="1">
                <a:off x="1104" y="2548"/>
                <a:ext cx="1" cy="8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" name="Rectangle 665"/>
            <p:cNvSpPr>
              <a:spLocks noChangeArrowheads="1"/>
            </p:cNvSpPr>
            <p:nvPr/>
          </p:nvSpPr>
          <p:spPr bwMode="auto">
            <a:xfrm>
              <a:off x="355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4" name="Group 666"/>
            <p:cNvGrpSpPr>
              <a:grpSpLocks/>
            </p:cNvGrpSpPr>
            <p:nvPr/>
          </p:nvGrpSpPr>
          <p:grpSpPr bwMode="auto">
            <a:xfrm>
              <a:off x="3618" y="3566"/>
              <a:ext cx="108" cy="116"/>
              <a:chOff x="902" y="803"/>
              <a:chExt cx="214" cy="280"/>
            </a:xfrm>
          </p:grpSpPr>
          <p:sp>
            <p:nvSpPr>
              <p:cNvPr id="167" name="Rectangle 667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Line 668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" name="Line 669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" name="Line 670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1" name="Line 671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Line 672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Line 673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Line 674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Line 675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Line 676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Line 677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" name="Line 678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9" name="Line 679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0" name="Line 680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1" name="Line 681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" name="Line 682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5" name="Rectangle 683"/>
            <p:cNvSpPr>
              <a:spLocks noChangeArrowheads="1"/>
            </p:cNvSpPr>
            <p:nvPr/>
          </p:nvSpPr>
          <p:spPr bwMode="auto">
            <a:xfrm>
              <a:off x="355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6" name="Rectangle 684"/>
            <p:cNvSpPr>
              <a:spLocks noChangeArrowheads="1"/>
            </p:cNvSpPr>
            <p:nvPr/>
          </p:nvSpPr>
          <p:spPr bwMode="auto">
            <a:xfrm>
              <a:off x="355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" name="AutoShape 685"/>
            <p:cNvSpPr>
              <a:spLocks noChangeArrowheads="1"/>
            </p:cNvSpPr>
            <p:nvPr/>
          </p:nvSpPr>
          <p:spPr bwMode="auto">
            <a:xfrm>
              <a:off x="360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" name="Rectangle 686"/>
            <p:cNvSpPr>
              <a:spLocks noChangeArrowheads="1"/>
            </p:cNvSpPr>
            <p:nvPr/>
          </p:nvSpPr>
          <p:spPr bwMode="auto">
            <a:xfrm>
              <a:off x="379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How</a:t>
              </a:r>
            </a:p>
          </p:txBody>
        </p:sp>
        <p:sp>
          <p:nvSpPr>
            <p:cNvPr id="99" name="Rectangle 687"/>
            <p:cNvSpPr>
              <a:spLocks noChangeArrowheads="1"/>
            </p:cNvSpPr>
            <p:nvPr/>
          </p:nvSpPr>
          <p:spPr bwMode="auto">
            <a:xfrm>
              <a:off x="379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How</a:t>
              </a:r>
            </a:p>
          </p:txBody>
        </p:sp>
        <p:grpSp>
          <p:nvGrpSpPr>
            <p:cNvPr id="100" name="Group 688"/>
            <p:cNvGrpSpPr>
              <a:grpSpLocks/>
            </p:cNvGrpSpPr>
            <p:nvPr/>
          </p:nvGrpSpPr>
          <p:grpSpPr bwMode="auto">
            <a:xfrm>
              <a:off x="3858" y="2606"/>
              <a:ext cx="108" cy="116"/>
              <a:chOff x="902" y="803"/>
              <a:chExt cx="214" cy="280"/>
            </a:xfrm>
          </p:grpSpPr>
          <p:sp>
            <p:nvSpPr>
              <p:cNvPr id="151" name="Rectangle 689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2" name="Line 690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3" name="Line 691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4" name="Line 692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5" name="Line 693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6" name="Line 694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7" name="Line 695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8" name="Line 696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9" name="Line 697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" name="Line 698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Line 699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" name="Line 700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" name="Line 701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Line 702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Line 703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Line 704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1" name="Rectangle 705"/>
            <p:cNvSpPr>
              <a:spLocks noChangeArrowheads="1"/>
            </p:cNvSpPr>
            <p:nvPr/>
          </p:nvSpPr>
          <p:spPr bwMode="auto">
            <a:xfrm>
              <a:off x="379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2" name="Group 706"/>
            <p:cNvGrpSpPr>
              <a:grpSpLocks/>
            </p:cNvGrpSpPr>
            <p:nvPr/>
          </p:nvGrpSpPr>
          <p:grpSpPr bwMode="auto">
            <a:xfrm>
              <a:off x="3820" y="2847"/>
              <a:ext cx="184" cy="114"/>
              <a:chOff x="1593" y="1187"/>
              <a:chExt cx="403" cy="357"/>
            </a:xfrm>
          </p:grpSpPr>
          <p:sp>
            <p:nvSpPr>
              <p:cNvPr id="142" name="Rectangle 707"/>
              <p:cNvSpPr>
                <a:spLocks noChangeArrowheads="1"/>
              </p:cNvSpPr>
              <p:nvPr/>
            </p:nvSpPr>
            <p:spPr bwMode="auto">
              <a:xfrm>
                <a:off x="1730" y="1318"/>
                <a:ext cx="123" cy="96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Line 708"/>
              <p:cNvSpPr>
                <a:spLocks noChangeShapeType="1"/>
              </p:cNvSpPr>
              <p:nvPr/>
            </p:nvSpPr>
            <p:spPr bwMode="auto">
              <a:xfrm>
                <a:off x="1848" y="1366"/>
                <a:ext cx="13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" name="Freeform 709"/>
              <p:cNvSpPr>
                <a:spLocks/>
              </p:cNvSpPr>
              <p:nvPr/>
            </p:nvSpPr>
            <p:spPr bwMode="auto">
              <a:xfrm>
                <a:off x="1926" y="1348"/>
                <a:ext cx="70" cy="36"/>
              </a:xfrm>
              <a:custGeom>
                <a:avLst/>
                <a:gdLst>
                  <a:gd name="T0" fmla="*/ 0 w 142"/>
                  <a:gd name="T1" fmla="*/ 0 h 73"/>
                  <a:gd name="T2" fmla="*/ 142 w 142"/>
                  <a:gd name="T3" fmla="*/ 37 h 73"/>
                  <a:gd name="T4" fmla="*/ 0 w 142"/>
                  <a:gd name="T5" fmla="*/ 73 h 73"/>
                  <a:gd name="T6" fmla="*/ 0 w 142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73">
                    <a:moveTo>
                      <a:pt x="0" y="0"/>
                    </a:moveTo>
                    <a:lnTo>
                      <a:pt x="142" y="37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" name="Line 710"/>
              <p:cNvSpPr>
                <a:spLocks noChangeShapeType="1"/>
              </p:cNvSpPr>
              <p:nvPr/>
            </p:nvSpPr>
            <p:spPr bwMode="auto">
              <a:xfrm>
                <a:off x="1593" y="1361"/>
                <a:ext cx="12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6" name="Freeform 711"/>
              <p:cNvSpPr>
                <a:spLocks/>
              </p:cNvSpPr>
              <p:nvPr/>
            </p:nvSpPr>
            <p:spPr bwMode="auto">
              <a:xfrm>
                <a:off x="1657" y="1343"/>
                <a:ext cx="70" cy="36"/>
              </a:xfrm>
              <a:custGeom>
                <a:avLst/>
                <a:gdLst>
                  <a:gd name="T0" fmla="*/ 0 w 142"/>
                  <a:gd name="T1" fmla="*/ 0 h 73"/>
                  <a:gd name="T2" fmla="*/ 142 w 142"/>
                  <a:gd name="T3" fmla="*/ 37 h 73"/>
                  <a:gd name="T4" fmla="*/ 0 w 142"/>
                  <a:gd name="T5" fmla="*/ 73 h 73"/>
                  <a:gd name="T6" fmla="*/ 0 w 142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73">
                    <a:moveTo>
                      <a:pt x="0" y="0"/>
                    </a:moveTo>
                    <a:lnTo>
                      <a:pt x="142" y="37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7" name="Line 712"/>
              <p:cNvSpPr>
                <a:spLocks noChangeShapeType="1"/>
              </p:cNvSpPr>
              <p:nvPr/>
            </p:nvSpPr>
            <p:spPr bwMode="auto">
              <a:xfrm>
                <a:off x="1793" y="1187"/>
                <a:ext cx="1" cy="1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8" name="Freeform 713"/>
              <p:cNvSpPr>
                <a:spLocks/>
              </p:cNvSpPr>
              <p:nvPr/>
            </p:nvSpPr>
            <p:spPr bwMode="auto">
              <a:xfrm>
                <a:off x="1775" y="1255"/>
                <a:ext cx="36" cy="73"/>
              </a:xfrm>
              <a:custGeom>
                <a:avLst/>
                <a:gdLst>
                  <a:gd name="T0" fmla="*/ 70 w 70"/>
                  <a:gd name="T1" fmla="*/ 0 h 144"/>
                  <a:gd name="T2" fmla="*/ 35 w 70"/>
                  <a:gd name="T3" fmla="*/ 144 h 144"/>
                  <a:gd name="T4" fmla="*/ 0 w 70"/>
                  <a:gd name="T5" fmla="*/ 0 h 144"/>
                  <a:gd name="T6" fmla="*/ 70 w 70"/>
                  <a:gd name="T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144">
                    <a:moveTo>
                      <a:pt x="70" y="0"/>
                    </a:moveTo>
                    <a:lnTo>
                      <a:pt x="35" y="144"/>
                    </a:lnTo>
                    <a:lnTo>
                      <a:pt x="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9" name="Line 714"/>
              <p:cNvSpPr>
                <a:spLocks noChangeShapeType="1"/>
              </p:cNvSpPr>
              <p:nvPr/>
            </p:nvSpPr>
            <p:spPr bwMode="auto">
              <a:xfrm flipV="1">
                <a:off x="1793" y="1417"/>
                <a:ext cx="1" cy="1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0" name="Freeform 715"/>
              <p:cNvSpPr>
                <a:spLocks/>
              </p:cNvSpPr>
              <p:nvPr/>
            </p:nvSpPr>
            <p:spPr bwMode="auto">
              <a:xfrm>
                <a:off x="1775" y="1403"/>
                <a:ext cx="36" cy="72"/>
              </a:xfrm>
              <a:custGeom>
                <a:avLst/>
                <a:gdLst>
                  <a:gd name="T0" fmla="*/ 0 w 70"/>
                  <a:gd name="T1" fmla="*/ 145 h 145"/>
                  <a:gd name="T2" fmla="*/ 35 w 70"/>
                  <a:gd name="T3" fmla="*/ 0 h 145"/>
                  <a:gd name="T4" fmla="*/ 70 w 70"/>
                  <a:gd name="T5" fmla="*/ 145 h 145"/>
                  <a:gd name="T6" fmla="*/ 0 w 70"/>
                  <a:gd name="T7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145">
                    <a:moveTo>
                      <a:pt x="0" y="145"/>
                    </a:moveTo>
                    <a:lnTo>
                      <a:pt x="35" y="0"/>
                    </a:lnTo>
                    <a:lnTo>
                      <a:pt x="70" y="145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3" name="Rectangle 716"/>
            <p:cNvSpPr>
              <a:spLocks noChangeArrowheads="1"/>
            </p:cNvSpPr>
            <p:nvPr/>
          </p:nvSpPr>
          <p:spPr bwMode="auto">
            <a:xfrm>
              <a:off x="379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4" name="Group 717"/>
            <p:cNvGrpSpPr>
              <a:grpSpLocks/>
            </p:cNvGrpSpPr>
            <p:nvPr/>
          </p:nvGrpSpPr>
          <p:grpSpPr bwMode="auto">
            <a:xfrm>
              <a:off x="3831" y="3085"/>
              <a:ext cx="162" cy="117"/>
              <a:chOff x="1571" y="1808"/>
              <a:chExt cx="423" cy="348"/>
            </a:xfrm>
          </p:grpSpPr>
          <p:sp>
            <p:nvSpPr>
              <p:cNvPr id="133" name="Rectangle 718"/>
              <p:cNvSpPr>
                <a:spLocks noChangeArrowheads="1"/>
              </p:cNvSpPr>
              <p:nvPr/>
            </p:nvSpPr>
            <p:spPr bwMode="auto">
              <a:xfrm>
                <a:off x="1720" y="1945"/>
                <a:ext cx="123" cy="86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" name="Line 719"/>
              <p:cNvSpPr>
                <a:spLocks noChangeShapeType="1"/>
              </p:cNvSpPr>
              <p:nvPr/>
            </p:nvSpPr>
            <p:spPr bwMode="auto">
              <a:xfrm>
                <a:off x="1846" y="1986"/>
                <a:ext cx="13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" name="Freeform 720"/>
              <p:cNvSpPr>
                <a:spLocks/>
              </p:cNvSpPr>
              <p:nvPr/>
            </p:nvSpPr>
            <p:spPr bwMode="auto">
              <a:xfrm>
                <a:off x="1923" y="1968"/>
                <a:ext cx="71" cy="36"/>
              </a:xfrm>
              <a:custGeom>
                <a:avLst/>
                <a:gdLst>
                  <a:gd name="T0" fmla="*/ 0 w 141"/>
                  <a:gd name="T1" fmla="*/ 0 h 73"/>
                  <a:gd name="T2" fmla="*/ 141 w 141"/>
                  <a:gd name="T3" fmla="*/ 37 h 73"/>
                  <a:gd name="T4" fmla="*/ 0 w 141"/>
                  <a:gd name="T5" fmla="*/ 73 h 73"/>
                  <a:gd name="T6" fmla="*/ 0 w 141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73">
                    <a:moveTo>
                      <a:pt x="0" y="0"/>
                    </a:moveTo>
                    <a:lnTo>
                      <a:pt x="141" y="37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" name="Line 721"/>
              <p:cNvSpPr>
                <a:spLocks noChangeShapeType="1"/>
              </p:cNvSpPr>
              <p:nvPr/>
            </p:nvSpPr>
            <p:spPr bwMode="auto">
              <a:xfrm>
                <a:off x="1571" y="1986"/>
                <a:ext cx="13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" name="Freeform 722"/>
              <p:cNvSpPr>
                <a:spLocks/>
              </p:cNvSpPr>
              <p:nvPr/>
            </p:nvSpPr>
            <p:spPr bwMode="auto">
              <a:xfrm>
                <a:off x="1647" y="1968"/>
                <a:ext cx="71" cy="36"/>
              </a:xfrm>
              <a:custGeom>
                <a:avLst/>
                <a:gdLst>
                  <a:gd name="T0" fmla="*/ 0 w 142"/>
                  <a:gd name="T1" fmla="*/ 0 h 73"/>
                  <a:gd name="T2" fmla="*/ 142 w 142"/>
                  <a:gd name="T3" fmla="*/ 37 h 73"/>
                  <a:gd name="T4" fmla="*/ 0 w 142"/>
                  <a:gd name="T5" fmla="*/ 73 h 73"/>
                  <a:gd name="T6" fmla="*/ 0 w 142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73">
                    <a:moveTo>
                      <a:pt x="0" y="0"/>
                    </a:moveTo>
                    <a:lnTo>
                      <a:pt x="142" y="37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8" name="Line 723"/>
              <p:cNvSpPr>
                <a:spLocks noChangeShapeType="1"/>
              </p:cNvSpPr>
              <p:nvPr/>
            </p:nvSpPr>
            <p:spPr bwMode="auto">
              <a:xfrm>
                <a:off x="1773" y="1808"/>
                <a:ext cx="1" cy="11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9" name="Freeform 724"/>
              <p:cNvSpPr>
                <a:spLocks/>
              </p:cNvSpPr>
              <p:nvPr/>
            </p:nvSpPr>
            <p:spPr bwMode="auto">
              <a:xfrm>
                <a:off x="1755" y="1865"/>
                <a:ext cx="36" cy="72"/>
              </a:xfrm>
              <a:custGeom>
                <a:avLst/>
                <a:gdLst>
                  <a:gd name="T0" fmla="*/ 71 w 71"/>
                  <a:gd name="T1" fmla="*/ 0 h 144"/>
                  <a:gd name="T2" fmla="*/ 36 w 71"/>
                  <a:gd name="T3" fmla="*/ 144 h 144"/>
                  <a:gd name="T4" fmla="*/ 0 w 71"/>
                  <a:gd name="T5" fmla="*/ 0 h 144"/>
                  <a:gd name="T6" fmla="*/ 71 w 71"/>
                  <a:gd name="T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44">
                    <a:moveTo>
                      <a:pt x="71" y="0"/>
                    </a:moveTo>
                    <a:lnTo>
                      <a:pt x="36" y="144"/>
                    </a:lnTo>
                    <a:lnTo>
                      <a:pt x="0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0" name="Line 725"/>
              <p:cNvSpPr>
                <a:spLocks noChangeShapeType="1"/>
              </p:cNvSpPr>
              <p:nvPr/>
            </p:nvSpPr>
            <p:spPr bwMode="auto">
              <a:xfrm flipV="1">
                <a:off x="1773" y="2042"/>
                <a:ext cx="1" cy="11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Freeform 726"/>
              <p:cNvSpPr>
                <a:spLocks/>
              </p:cNvSpPr>
              <p:nvPr/>
            </p:nvSpPr>
            <p:spPr bwMode="auto">
              <a:xfrm>
                <a:off x="1755" y="2028"/>
                <a:ext cx="36" cy="72"/>
              </a:xfrm>
              <a:custGeom>
                <a:avLst/>
                <a:gdLst>
                  <a:gd name="T0" fmla="*/ 0 w 71"/>
                  <a:gd name="T1" fmla="*/ 145 h 145"/>
                  <a:gd name="T2" fmla="*/ 36 w 71"/>
                  <a:gd name="T3" fmla="*/ 0 h 145"/>
                  <a:gd name="T4" fmla="*/ 71 w 71"/>
                  <a:gd name="T5" fmla="*/ 145 h 145"/>
                  <a:gd name="T6" fmla="*/ 0 w 71"/>
                  <a:gd name="T7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45">
                    <a:moveTo>
                      <a:pt x="0" y="145"/>
                    </a:moveTo>
                    <a:lnTo>
                      <a:pt x="36" y="0"/>
                    </a:lnTo>
                    <a:lnTo>
                      <a:pt x="71" y="145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5" name="Rectangle 727"/>
            <p:cNvSpPr>
              <a:spLocks noChangeArrowheads="1"/>
            </p:cNvSpPr>
            <p:nvPr/>
          </p:nvSpPr>
          <p:spPr bwMode="auto">
            <a:xfrm>
              <a:off x="379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6" name="Group 728"/>
            <p:cNvGrpSpPr>
              <a:grpSpLocks/>
            </p:cNvGrpSpPr>
            <p:nvPr/>
          </p:nvGrpSpPr>
          <p:grpSpPr bwMode="auto">
            <a:xfrm>
              <a:off x="3844" y="3344"/>
              <a:ext cx="135" cy="80"/>
              <a:chOff x="1624" y="2473"/>
              <a:chExt cx="295" cy="218"/>
            </a:xfrm>
          </p:grpSpPr>
          <p:sp>
            <p:nvSpPr>
              <p:cNvPr id="128" name="Rectangle 729"/>
              <p:cNvSpPr>
                <a:spLocks noChangeArrowheads="1"/>
              </p:cNvSpPr>
              <p:nvPr/>
            </p:nvSpPr>
            <p:spPr bwMode="auto">
              <a:xfrm>
                <a:off x="1686" y="2585"/>
                <a:ext cx="170" cy="36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Line 730"/>
              <p:cNvSpPr>
                <a:spLocks noChangeShapeType="1"/>
              </p:cNvSpPr>
              <p:nvPr/>
            </p:nvSpPr>
            <p:spPr bwMode="auto">
              <a:xfrm flipV="1">
                <a:off x="1773" y="2539"/>
                <a:ext cx="1" cy="4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0" name="Rectangle 731"/>
              <p:cNvSpPr>
                <a:spLocks noChangeArrowheads="1"/>
              </p:cNvSpPr>
              <p:nvPr/>
            </p:nvSpPr>
            <p:spPr bwMode="auto">
              <a:xfrm>
                <a:off x="1715" y="2473"/>
                <a:ext cx="120" cy="64"/>
              </a:xfrm>
              <a:prstGeom prst="rect">
                <a:avLst/>
              </a:prstGeom>
              <a:solidFill>
                <a:srgbClr val="0098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" name="Rectangle 732"/>
              <p:cNvSpPr>
                <a:spLocks noChangeArrowheads="1"/>
              </p:cNvSpPr>
              <p:nvPr/>
            </p:nvSpPr>
            <p:spPr bwMode="auto">
              <a:xfrm>
                <a:off x="1799" y="2625"/>
                <a:ext cx="120" cy="66"/>
              </a:xfrm>
              <a:prstGeom prst="rect">
                <a:avLst/>
              </a:prstGeom>
              <a:solidFill>
                <a:srgbClr val="0098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" name="Rectangle 733"/>
              <p:cNvSpPr>
                <a:spLocks noChangeArrowheads="1"/>
              </p:cNvSpPr>
              <p:nvPr/>
            </p:nvSpPr>
            <p:spPr bwMode="auto">
              <a:xfrm>
                <a:off x="1624" y="2625"/>
                <a:ext cx="119" cy="66"/>
              </a:xfrm>
              <a:prstGeom prst="rect">
                <a:avLst/>
              </a:prstGeom>
              <a:solidFill>
                <a:srgbClr val="0098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7" name="Rectangle 734"/>
            <p:cNvSpPr>
              <a:spLocks noChangeArrowheads="1"/>
            </p:cNvSpPr>
            <p:nvPr/>
          </p:nvSpPr>
          <p:spPr bwMode="auto">
            <a:xfrm>
              <a:off x="379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8" name="Group 735"/>
            <p:cNvGrpSpPr>
              <a:grpSpLocks/>
            </p:cNvGrpSpPr>
            <p:nvPr/>
          </p:nvGrpSpPr>
          <p:grpSpPr bwMode="auto">
            <a:xfrm>
              <a:off x="3858" y="3566"/>
              <a:ext cx="108" cy="116"/>
              <a:chOff x="902" y="803"/>
              <a:chExt cx="214" cy="280"/>
            </a:xfrm>
          </p:grpSpPr>
          <p:sp>
            <p:nvSpPr>
              <p:cNvPr id="112" name="Rectangle 736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3" name="Line 737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4" name="Line 738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5" name="Line 739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6" name="Line 740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7" name="Line 741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8" name="Line 742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9" name="Line 743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" name="Line 744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1" name="Line 745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" name="Line 746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3" name="Line 747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" name="Line 748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5" name="Line 749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6" name="Line 750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" name="Line 751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9" name="Rectangle 752"/>
            <p:cNvSpPr>
              <a:spLocks noChangeArrowheads="1"/>
            </p:cNvSpPr>
            <p:nvPr/>
          </p:nvSpPr>
          <p:spPr bwMode="auto">
            <a:xfrm>
              <a:off x="379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Rectangle 753"/>
            <p:cNvSpPr>
              <a:spLocks noChangeArrowheads="1"/>
            </p:cNvSpPr>
            <p:nvPr/>
          </p:nvSpPr>
          <p:spPr bwMode="auto">
            <a:xfrm>
              <a:off x="379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AutoShape 754"/>
            <p:cNvSpPr>
              <a:spLocks noChangeArrowheads="1"/>
            </p:cNvSpPr>
            <p:nvPr/>
          </p:nvSpPr>
          <p:spPr bwMode="auto">
            <a:xfrm>
              <a:off x="384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131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need to “Architect”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Solution(s) gets bigger</a:t>
            </a:r>
          </a:p>
          <a:p>
            <a:pPr lvl="1"/>
            <a:r>
              <a:rPr lang="en-US" dirty="0"/>
              <a:t>Modern Software are more complex than what was before</a:t>
            </a:r>
          </a:p>
          <a:p>
            <a:r>
              <a:rPr lang="en-US" dirty="0"/>
              <a:t>When you have to think about the future</a:t>
            </a:r>
          </a:p>
          <a:p>
            <a:pPr lvl="1"/>
            <a:r>
              <a:rPr lang="en-US" dirty="0"/>
              <a:t>Software lasts longer, they are no longer “throw-away” items - specially on Data</a:t>
            </a:r>
          </a:p>
          <a:p>
            <a:r>
              <a:rPr lang="en-US" dirty="0"/>
              <a:t>Increased Usage and Usage Types</a:t>
            </a:r>
          </a:p>
          <a:p>
            <a:pPr lvl="1"/>
            <a:r>
              <a:rPr lang="en-US" dirty="0"/>
              <a:t>Earlier only direct users interacted with Software, now Systems interact with each other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52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Zachman – Row 4: Technology Model (Builder’s 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Motivation/Why</a:t>
            </a:r>
          </a:p>
          <a:p>
            <a:pPr lvl="1"/>
            <a:r>
              <a:rPr lang="en-US" dirty="0"/>
              <a:t>Business rules constrained by information systems standards </a:t>
            </a:r>
          </a:p>
          <a:p>
            <a:r>
              <a:rPr lang="en-US" dirty="0"/>
              <a:t>Function/How</a:t>
            </a:r>
          </a:p>
          <a:p>
            <a:pPr lvl="1"/>
            <a:r>
              <a:rPr lang="en-US" dirty="0"/>
              <a:t>Specifications of applications that operate on particular technology platforms </a:t>
            </a:r>
          </a:p>
          <a:p>
            <a:r>
              <a:rPr lang="en-US" dirty="0"/>
              <a:t>Data/What</a:t>
            </a:r>
          </a:p>
          <a:p>
            <a:pPr lvl="1"/>
            <a:r>
              <a:rPr lang="en-US" dirty="0"/>
              <a:t>Database management system</a:t>
            </a:r>
          </a:p>
          <a:p>
            <a:pPr lvl="1"/>
            <a:r>
              <a:rPr lang="en-US" dirty="0"/>
              <a:t>Logical data models </a:t>
            </a:r>
          </a:p>
          <a:p>
            <a:r>
              <a:rPr lang="en-US" dirty="0"/>
              <a:t>People/Who</a:t>
            </a:r>
          </a:p>
          <a:p>
            <a:pPr lvl="1"/>
            <a:r>
              <a:rPr lang="en-US" dirty="0"/>
              <a:t>Access privileges to technologies </a:t>
            </a:r>
          </a:p>
          <a:p>
            <a:r>
              <a:rPr lang="en-US" dirty="0"/>
              <a:t>Network/Where</a:t>
            </a:r>
          </a:p>
          <a:p>
            <a:pPr lvl="1"/>
            <a:r>
              <a:rPr lang="en-US" dirty="0"/>
              <a:t>Network devices and their relationships</a:t>
            </a:r>
          </a:p>
          <a:p>
            <a:r>
              <a:rPr lang="en-US" dirty="0"/>
              <a:t>Time/When</a:t>
            </a:r>
          </a:p>
          <a:p>
            <a:pPr lvl="1"/>
            <a:r>
              <a:rPr lang="en-US" dirty="0"/>
              <a:t>Specification of triggers to respond to system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30</a:t>
            </a:fld>
            <a:endParaRPr lang="en-US" dirty="0"/>
          </a:p>
        </p:txBody>
      </p:sp>
      <p:sp>
        <p:nvSpPr>
          <p:cNvPr id="1497" name="Rectangle 2"/>
          <p:cNvSpPr>
            <a:spLocks noChangeArrowheads="1"/>
          </p:cNvSpPr>
          <p:nvPr/>
        </p:nvSpPr>
        <p:spPr bwMode="auto">
          <a:xfrm>
            <a:off x="8534400" y="5060950"/>
            <a:ext cx="381000" cy="381000"/>
          </a:xfrm>
          <a:prstGeom prst="rect">
            <a:avLst/>
          </a:prstGeom>
          <a:solidFill>
            <a:srgbClr val="3399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98" name="Rectangle 11"/>
          <p:cNvSpPr>
            <a:spLocks noChangeArrowheads="1"/>
          </p:cNvSpPr>
          <p:nvPr/>
        </p:nvSpPr>
        <p:spPr bwMode="auto">
          <a:xfrm>
            <a:off x="8915400" y="5060950"/>
            <a:ext cx="381000" cy="381000"/>
          </a:xfrm>
          <a:prstGeom prst="rect">
            <a:avLst/>
          </a:prstGeom>
          <a:solidFill>
            <a:srgbClr val="3399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99" name="Rectangle 12"/>
          <p:cNvSpPr>
            <a:spLocks noChangeArrowheads="1"/>
          </p:cNvSpPr>
          <p:nvPr/>
        </p:nvSpPr>
        <p:spPr bwMode="auto">
          <a:xfrm>
            <a:off x="9296400" y="5060950"/>
            <a:ext cx="381000" cy="381000"/>
          </a:xfrm>
          <a:prstGeom prst="rect">
            <a:avLst/>
          </a:prstGeom>
          <a:solidFill>
            <a:srgbClr val="3399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00" name="Rectangle 13"/>
          <p:cNvSpPr>
            <a:spLocks noChangeArrowheads="1"/>
          </p:cNvSpPr>
          <p:nvPr/>
        </p:nvSpPr>
        <p:spPr bwMode="auto">
          <a:xfrm>
            <a:off x="9677400" y="5060950"/>
            <a:ext cx="381000" cy="381000"/>
          </a:xfrm>
          <a:prstGeom prst="rect">
            <a:avLst/>
          </a:prstGeom>
          <a:solidFill>
            <a:srgbClr val="3399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01" name="Rectangle 14"/>
          <p:cNvSpPr>
            <a:spLocks noChangeArrowheads="1"/>
          </p:cNvSpPr>
          <p:nvPr/>
        </p:nvSpPr>
        <p:spPr bwMode="auto">
          <a:xfrm>
            <a:off x="10058400" y="5060950"/>
            <a:ext cx="381000" cy="381000"/>
          </a:xfrm>
          <a:prstGeom prst="rect">
            <a:avLst/>
          </a:prstGeom>
          <a:solidFill>
            <a:srgbClr val="3399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02" name="Rectangle 15"/>
          <p:cNvSpPr>
            <a:spLocks noChangeArrowheads="1"/>
          </p:cNvSpPr>
          <p:nvPr/>
        </p:nvSpPr>
        <p:spPr bwMode="auto">
          <a:xfrm>
            <a:off x="10439400" y="5060950"/>
            <a:ext cx="381000" cy="381000"/>
          </a:xfrm>
          <a:prstGeom prst="rect">
            <a:avLst/>
          </a:prstGeom>
          <a:solidFill>
            <a:srgbClr val="3399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03" name="AutoShape 16"/>
          <p:cNvSpPr>
            <a:spLocks noChangeArrowheads="1"/>
          </p:cNvSpPr>
          <p:nvPr/>
        </p:nvSpPr>
        <p:spPr bwMode="auto">
          <a:xfrm>
            <a:off x="7543800" y="5060950"/>
            <a:ext cx="457200" cy="381000"/>
          </a:xfrm>
          <a:prstGeom prst="homePlate">
            <a:avLst>
              <a:gd name="adj" fmla="val 30000"/>
            </a:avLst>
          </a:prstGeom>
          <a:solidFill>
            <a:srgbClr val="3399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0" dirty="0"/>
              <a:t>4</a:t>
            </a:r>
          </a:p>
        </p:txBody>
      </p:sp>
      <p:grpSp>
        <p:nvGrpSpPr>
          <p:cNvPr id="1504" name="Group 17"/>
          <p:cNvGrpSpPr>
            <a:grpSpLocks/>
          </p:cNvGrpSpPr>
          <p:nvPr/>
        </p:nvGrpSpPr>
        <p:grpSpPr bwMode="auto">
          <a:xfrm>
            <a:off x="8001000" y="3765550"/>
            <a:ext cx="3352800" cy="2590800"/>
            <a:chOff x="3216" y="2448"/>
            <a:chExt cx="2112" cy="1632"/>
          </a:xfrm>
        </p:grpSpPr>
        <p:sp>
          <p:nvSpPr>
            <p:cNvPr id="1505" name="Rectangle 18"/>
            <p:cNvSpPr>
              <a:spLocks noChangeArrowheads="1"/>
            </p:cNvSpPr>
            <p:nvPr/>
          </p:nvSpPr>
          <p:spPr bwMode="auto">
            <a:xfrm>
              <a:off x="3216" y="254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Contextual</a:t>
              </a:r>
            </a:p>
          </p:txBody>
        </p:sp>
        <p:sp>
          <p:nvSpPr>
            <p:cNvPr id="1506" name="Rectangle 19"/>
            <p:cNvSpPr>
              <a:spLocks noChangeArrowheads="1"/>
            </p:cNvSpPr>
            <p:nvPr/>
          </p:nvSpPr>
          <p:spPr bwMode="auto">
            <a:xfrm>
              <a:off x="3216" y="278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Conceptual</a:t>
              </a:r>
            </a:p>
          </p:txBody>
        </p:sp>
        <p:sp>
          <p:nvSpPr>
            <p:cNvPr id="1507" name="Rectangle 20"/>
            <p:cNvSpPr>
              <a:spLocks noChangeArrowheads="1"/>
            </p:cNvSpPr>
            <p:nvPr/>
          </p:nvSpPr>
          <p:spPr bwMode="auto">
            <a:xfrm>
              <a:off x="3216" y="302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Logical</a:t>
              </a:r>
            </a:p>
          </p:txBody>
        </p:sp>
        <p:sp>
          <p:nvSpPr>
            <p:cNvPr id="1508" name="Rectangle 21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Physical</a:t>
              </a:r>
            </a:p>
          </p:txBody>
        </p:sp>
        <p:sp>
          <p:nvSpPr>
            <p:cNvPr id="1509" name="Rectangle 22"/>
            <p:cNvSpPr>
              <a:spLocks noChangeArrowheads="1"/>
            </p:cNvSpPr>
            <p:nvPr/>
          </p:nvSpPr>
          <p:spPr bwMode="auto">
            <a:xfrm>
              <a:off x="3216" y="350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As Built</a:t>
              </a:r>
            </a:p>
          </p:txBody>
        </p:sp>
        <p:sp>
          <p:nvSpPr>
            <p:cNvPr id="1510" name="Rectangle 23"/>
            <p:cNvSpPr>
              <a:spLocks noChangeArrowheads="1"/>
            </p:cNvSpPr>
            <p:nvPr/>
          </p:nvSpPr>
          <p:spPr bwMode="auto">
            <a:xfrm>
              <a:off x="3216" y="374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Functioning</a:t>
              </a:r>
            </a:p>
          </p:txBody>
        </p:sp>
        <p:sp>
          <p:nvSpPr>
            <p:cNvPr id="1511" name="Rectangle 24"/>
            <p:cNvSpPr>
              <a:spLocks noChangeArrowheads="1"/>
            </p:cNvSpPr>
            <p:nvPr/>
          </p:nvSpPr>
          <p:spPr bwMode="auto">
            <a:xfrm>
              <a:off x="4992" y="254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Contextual</a:t>
              </a:r>
            </a:p>
          </p:txBody>
        </p:sp>
        <p:sp>
          <p:nvSpPr>
            <p:cNvPr id="1512" name="Rectangle 25"/>
            <p:cNvSpPr>
              <a:spLocks noChangeArrowheads="1"/>
            </p:cNvSpPr>
            <p:nvPr/>
          </p:nvSpPr>
          <p:spPr bwMode="auto">
            <a:xfrm>
              <a:off x="4992" y="278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Conceptual</a:t>
              </a:r>
            </a:p>
          </p:txBody>
        </p:sp>
        <p:sp>
          <p:nvSpPr>
            <p:cNvPr id="1513" name="Rectangle 26"/>
            <p:cNvSpPr>
              <a:spLocks noChangeArrowheads="1"/>
            </p:cNvSpPr>
            <p:nvPr/>
          </p:nvSpPr>
          <p:spPr bwMode="auto">
            <a:xfrm>
              <a:off x="4992" y="302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Logical</a:t>
              </a:r>
            </a:p>
          </p:txBody>
        </p:sp>
        <p:sp>
          <p:nvSpPr>
            <p:cNvPr id="1514" name="Rectangle 27"/>
            <p:cNvSpPr>
              <a:spLocks noChangeArrowheads="1"/>
            </p:cNvSpPr>
            <p:nvPr/>
          </p:nvSpPr>
          <p:spPr bwMode="auto">
            <a:xfrm>
              <a:off x="4992" y="326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Physical</a:t>
              </a:r>
            </a:p>
          </p:txBody>
        </p:sp>
        <p:sp>
          <p:nvSpPr>
            <p:cNvPr id="1515" name="Rectangle 28"/>
            <p:cNvSpPr>
              <a:spLocks noChangeArrowheads="1"/>
            </p:cNvSpPr>
            <p:nvPr/>
          </p:nvSpPr>
          <p:spPr bwMode="auto">
            <a:xfrm>
              <a:off x="4992" y="350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As Built</a:t>
              </a:r>
            </a:p>
          </p:txBody>
        </p:sp>
        <p:sp>
          <p:nvSpPr>
            <p:cNvPr id="1516" name="Rectangle 29"/>
            <p:cNvSpPr>
              <a:spLocks noChangeArrowheads="1"/>
            </p:cNvSpPr>
            <p:nvPr/>
          </p:nvSpPr>
          <p:spPr bwMode="auto">
            <a:xfrm>
              <a:off x="4992" y="374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Functioning</a:t>
              </a:r>
            </a:p>
          </p:txBody>
        </p:sp>
        <p:sp>
          <p:nvSpPr>
            <p:cNvPr id="1517" name="Rectangle 30"/>
            <p:cNvSpPr>
              <a:spLocks noChangeArrowheads="1"/>
            </p:cNvSpPr>
            <p:nvPr/>
          </p:nvSpPr>
          <p:spPr bwMode="auto">
            <a:xfrm>
              <a:off x="475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Why</a:t>
              </a:r>
            </a:p>
          </p:txBody>
        </p:sp>
        <p:sp>
          <p:nvSpPr>
            <p:cNvPr id="1518" name="Rectangle 31"/>
            <p:cNvSpPr>
              <a:spLocks noChangeArrowheads="1"/>
            </p:cNvSpPr>
            <p:nvPr/>
          </p:nvSpPr>
          <p:spPr bwMode="auto">
            <a:xfrm>
              <a:off x="475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Why</a:t>
              </a:r>
            </a:p>
          </p:txBody>
        </p:sp>
        <p:grpSp>
          <p:nvGrpSpPr>
            <p:cNvPr id="1519" name="Group 32"/>
            <p:cNvGrpSpPr>
              <a:grpSpLocks/>
            </p:cNvGrpSpPr>
            <p:nvPr/>
          </p:nvGrpSpPr>
          <p:grpSpPr bwMode="auto">
            <a:xfrm>
              <a:off x="4818" y="2606"/>
              <a:ext cx="108" cy="116"/>
              <a:chOff x="902" y="803"/>
              <a:chExt cx="214" cy="280"/>
            </a:xfrm>
          </p:grpSpPr>
          <p:sp>
            <p:nvSpPr>
              <p:cNvPr id="2226" name="Rectangle 33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27" name="Line 34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28" name="Line 35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29" name="Line 36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30" name="Line 37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31" name="Line 38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32" name="Line 39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33" name="Line 40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34" name="Line 41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35" name="Line 42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36" name="Line 43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37" name="Line 44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38" name="Line 45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39" name="Line 46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40" name="Line 47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41" name="Line 48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20" name="Rectangle 49"/>
            <p:cNvSpPr>
              <a:spLocks noChangeArrowheads="1"/>
            </p:cNvSpPr>
            <p:nvPr/>
          </p:nvSpPr>
          <p:spPr bwMode="auto">
            <a:xfrm>
              <a:off x="475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521" name="Group 50"/>
            <p:cNvGrpSpPr>
              <a:grpSpLocks/>
            </p:cNvGrpSpPr>
            <p:nvPr/>
          </p:nvGrpSpPr>
          <p:grpSpPr bwMode="auto">
            <a:xfrm>
              <a:off x="4815" y="2846"/>
              <a:ext cx="114" cy="116"/>
              <a:chOff x="4548" y="1186"/>
              <a:chExt cx="332" cy="332"/>
            </a:xfrm>
          </p:grpSpPr>
          <p:sp>
            <p:nvSpPr>
              <p:cNvPr id="2199" name="Rectangle 51"/>
              <p:cNvSpPr>
                <a:spLocks noChangeArrowheads="1"/>
              </p:cNvSpPr>
              <p:nvPr/>
            </p:nvSpPr>
            <p:spPr bwMode="auto">
              <a:xfrm>
                <a:off x="4686" y="1186"/>
                <a:ext cx="54" cy="42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00" name="Oval 52"/>
              <p:cNvSpPr>
                <a:spLocks noChangeArrowheads="1"/>
              </p:cNvSpPr>
              <p:nvPr/>
            </p:nvSpPr>
            <p:spPr bwMode="auto">
              <a:xfrm>
                <a:off x="4617" y="1251"/>
                <a:ext cx="48" cy="51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01" name="Oval 53"/>
              <p:cNvSpPr>
                <a:spLocks noChangeArrowheads="1"/>
              </p:cNvSpPr>
              <p:nvPr/>
            </p:nvSpPr>
            <p:spPr bwMode="auto">
              <a:xfrm>
                <a:off x="4690" y="1252"/>
                <a:ext cx="46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02" name="Oval 54"/>
              <p:cNvSpPr>
                <a:spLocks noChangeArrowheads="1"/>
              </p:cNvSpPr>
              <p:nvPr/>
            </p:nvSpPr>
            <p:spPr bwMode="auto">
              <a:xfrm>
                <a:off x="4755" y="1252"/>
                <a:ext cx="46" cy="49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03" name="Rectangle 55"/>
              <p:cNvSpPr>
                <a:spLocks noChangeArrowheads="1"/>
              </p:cNvSpPr>
              <p:nvPr/>
            </p:nvSpPr>
            <p:spPr bwMode="auto">
              <a:xfrm>
                <a:off x="4608" y="1327"/>
                <a:ext cx="54" cy="43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04" name="Rectangle 56"/>
              <p:cNvSpPr>
                <a:spLocks noChangeArrowheads="1"/>
              </p:cNvSpPr>
              <p:nvPr/>
            </p:nvSpPr>
            <p:spPr bwMode="auto">
              <a:xfrm>
                <a:off x="4684" y="1328"/>
                <a:ext cx="53" cy="43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05" name="Rectangle 57"/>
              <p:cNvSpPr>
                <a:spLocks noChangeArrowheads="1"/>
              </p:cNvSpPr>
              <p:nvPr/>
            </p:nvSpPr>
            <p:spPr bwMode="auto">
              <a:xfrm>
                <a:off x="4753" y="1329"/>
                <a:ext cx="53" cy="43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06" name="Oval 58"/>
              <p:cNvSpPr>
                <a:spLocks noChangeArrowheads="1"/>
              </p:cNvSpPr>
              <p:nvPr/>
            </p:nvSpPr>
            <p:spPr bwMode="auto">
              <a:xfrm>
                <a:off x="4548" y="1403"/>
                <a:ext cx="46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07" name="Oval 59"/>
              <p:cNvSpPr>
                <a:spLocks noChangeArrowheads="1"/>
              </p:cNvSpPr>
              <p:nvPr/>
            </p:nvSpPr>
            <p:spPr bwMode="auto">
              <a:xfrm>
                <a:off x="4607" y="1402"/>
                <a:ext cx="46" cy="49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08" name="Oval 60"/>
              <p:cNvSpPr>
                <a:spLocks noChangeArrowheads="1"/>
              </p:cNvSpPr>
              <p:nvPr/>
            </p:nvSpPr>
            <p:spPr bwMode="auto">
              <a:xfrm>
                <a:off x="4663" y="1401"/>
                <a:ext cx="45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09" name="Oval 61"/>
              <p:cNvSpPr>
                <a:spLocks noChangeArrowheads="1"/>
              </p:cNvSpPr>
              <p:nvPr/>
            </p:nvSpPr>
            <p:spPr bwMode="auto">
              <a:xfrm>
                <a:off x="4716" y="1406"/>
                <a:ext cx="46" cy="49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10" name="Oval 62"/>
              <p:cNvSpPr>
                <a:spLocks noChangeArrowheads="1"/>
              </p:cNvSpPr>
              <p:nvPr/>
            </p:nvSpPr>
            <p:spPr bwMode="auto">
              <a:xfrm>
                <a:off x="4771" y="1404"/>
                <a:ext cx="46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11" name="Oval 63"/>
              <p:cNvSpPr>
                <a:spLocks noChangeArrowheads="1"/>
              </p:cNvSpPr>
              <p:nvPr/>
            </p:nvSpPr>
            <p:spPr bwMode="auto">
              <a:xfrm>
                <a:off x="4826" y="1403"/>
                <a:ext cx="46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12" name="Rectangle 64"/>
              <p:cNvSpPr>
                <a:spLocks noChangeArrowheads="1"/>
              </p:cNvSpPr>
              <p:nvPr/>
            </p:nvSpPr>
            <p:spPr bwMode="auto">
              <a:xfrm>
                <a:off x="4826" y="1476"/>
                <a:ext cx="54" cy="42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13" name="Freeform 65"/>
              <p:cNvSpPr>
                <a:spLocks/>
              </p:cNvSpPr>
              <p:nvPr/>
            </p:nvSpPr>
            <p:spPr bwMode="auto">
              <a:xfrm>
                <a:off x="4643" y="1230"/>
                <a:ext cx="73" cy="19"/>
              </a:xfrm>
              <a:custGeom>
                <a:avLst/>
                <a:gdLst>
                  <a:gd name="T0" fmla="*/ 148 w 148"/>
                  <a:gd name="T1" fmla="*/ 0 h 38"/>
                  <a:gd name="T2" fmla="*/ 0 w 148"/>
                  <a:gd name="T3" fmla="*/ 34 h 38"/>
                  <a:gd name="T4" fmla="*/ 0 w 148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8" h="38">
                    <a:moveTo>
                      <a:pt x="148" y="0"/>
                    </a:moveTo>
                    <a:lnTo>
                      <a:pt x="0" y="34"/>
                    </a:lnTo>
                    <a:lnTo>
                      <a:pt x="0" y="3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14" name="Line 66"/>
              <p:cNvSpPr>
                <a:spLocks noChangeShapeType="1"/>
              </p:cNvSpPr>
              <p:nvPr/>
            </p:nvSpPr>
            <p:spPr bwMode="auto">
              <a:xfrm>
                <a:off x="4712" y="1231"/>
                <a:ext cx="4" cy="1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15" name="Line 67"/>
              <p:cNvSpPr>
                <a:spLocks noChangeShapeType="1"/>
              </p:cNvSpPr>
              <p:nvPr/>
            </p:nvSpPr>
            <p:spPr bwMode="auto">
              <a:xfrm>
                <a:off x="4712" y="1230"/>
                <a:ext cx="66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16" name="Line 68"/>
              <p:cNvSpPr>
                <a:spLocks noChangeShapeType="1"/>
              </p:cNvSpPr>
              <p:nvPr/>
            </p:nvSpPr>
            <p:spPr bwMode="auto">
              <a:xfrm>
                <a:off x="4640" y="1304"/>
                <a:ext cx="1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17" name="Line 69"/>
              <p:cNvSpPr>
                <a:spLocks noChangeShapeType="1"/>
              </p:cNvSpPr>
              <p:nvPr/>
            </p:nvSpPr>
            <p:spPr bwMode="auto">
              <a:xfrm>
                <a:off x="4716" y="1304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18" name="Line 70"/>
              <p:cNvSpPr>
                <a:spLocks noChangeShapeType="1"/>
              </p:cNvSpPr>
              <p:nvPr/>
            </p:nvSpPr>
            <p:spPr bwMode="auto">
              <a:xfrm>
                <a:off x="4780" y="1304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19" name="Line 71"/>
              <p:cNvSpPr>
                <a:spLocks noChangeShapeType="1"/>
              </p:cNvSpPr>
              <p:nvPr/>
            </p:nvSpPr>
            <p:spPr bwMode="auto">
              <a:xfrm flipH="1">
                <a:off x="4572" y="1371"/>
                <a:ext cx="65" cy="2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20" name="Line 72"/>
              <p:cNvSpPr>
                <a:spLocks noChangeShapeType="1"/>
              </p:cNvSpPr>
              <p:nvPr/>
            </p:nvSpPr>
            <p:spPr bwMode="auto">
              <a:xfrm flipH="1">
                <a:off x="4634" y="1372"/>
                <a:ext cx="2" cy="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21" name="Line 73"/>
              <p:cNvSpPr>
                <a:spLocks noChangeShapeType="1"/>
              </p:cNvSpPr>
              <p:nvPr/>
            </p:nvSpPr>
            <p:spPr bwMode="auto">
              <a:xfrm flipH="1">
                <a:off x="4687" y="1372"/>
                <a:ext cx="26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22" name="Freeform 74"/>
              <p:cNvSpPr>
                <a:spLocks/>
              </p:cNvSpPr>
              <p:nvPr/>
            </p:nvSpPr>
            <p:spPr bwMode="auto">
              <a:xfrm>
                <a:off x="4713" y="1372"/>
                <a:ext cx="28" cy="29"/>
              </a:xfrm>
              <a:custGeom>
                <a:avLst/>
                <a:gdLst>
                  <a:gd name="T0" fmla="*/ 0 w 55"/>
                  <a:gd name="T1" fmla="*/ 0 h 58"/>
                  <a:gd name="T2" fmla="*/ 55 w 55"/>
                  <a:gd name="T3" fmla="*/ 58 h 58"/>
                  <a:gd name="T4" fmla="*/ 55 w 55"/>
                  <a:gd name="T5" fmla="*/ 5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58">
                    <a:moveTo>
                      <a:pt x="0" y="0"/>
                    </a:moveTo>
                    <a:lnTo>
                      <a:pt x="55" y="58"/>
                    </a:lnTo>
                    <a:lnTo>
                      <a:pt x="55" y="5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23" name="Line 75"/>
              <p:cNvSpPr>
                <a:spLocks noChangeShapeType="1"/>
              </p:cNvSpPr>
              <p:nvPr/>
            </p:nvSpPr>
            <p:spPr bwMode="auto">
              <a:xfrm>
                <a:off x="4782" y="1374"/>
                <a:ext cx="13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24" name="Line 76"/>
              <p:cNvSpPr>
                <a:spLocks noChangeShapeType="1"/>
              </p:cNvSpPr>
              <p:nvPr/>
            </p:nvSpPr>
            <p:spPr bwMode="auto">
              <a:xfrm>
                <a:off x="4783" y="1374"/>
                <a:ext cx="68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25" name="Line 77"/>
              <p:cNvSpPr>
                <a:spLocks noChangeShapeType="1"/>
              </p:cNvSpPr>
              <p:nvPr/>
            </p:nvSpPr>
            <p:spPr bwMode="auto">
              <a:xfrm>
                <a:off x="4852" y="1454"/>
                <a:ext cx="1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22" name="Rectangle 78"/>
            <p:cNvSpPr>
              <a:spLocks noChangeArrowheads="1"/>
            </p:cNvSpPr>
            <p:nvPr/>
          </p:nvSpPr>
          <p:spPr bwMode="auto">
            <a:xfrm>
              <a:off x="475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523" name="Group 79"/>
            <p:cNvGrpSpPr>
              <a:grpSpLocks/>
            </p:cNvGrpSpPr>
            <p:nvPr/>
          </p:nvGrpSpPr>
          <p:grpSpPr bwMode="auto">
            <a:xfrm>
              <a:off x="4818" y="3076"/>
              <a:ext cx="108" cy="135"/>
              <a:chOff x="4557" y="1824"/>
              <a:chExt cx="331" cy="332"/>
            </a:xfrm>
          </p:grpSpPr>
          <p:sp>
            <p:nvSpPr>
              <p:cNvPr id="2172" name="Rectangle 80"/>
              <p:cNvSpPr>
                <a:spLocks noChangeArrowheads="1"/>
              </p:cNvSpPr>
              <p:nvPr/>
            </p:nvSpPr>
            <p:spPr bwMode="auto">
              <a:xfrm>
                <a:off x="4694" y="1824"/>
                <a:ext cx="54" cy="4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73" name="Oval 81"/>
              <p:cNvSpPr>
                <a:spLocks noChangeArrowheads="1"/>
              </p:cNvSpPr>
              <p:nvPr/>
            </p:nvSpPr>
            <p:spPr bwMode="auto">
              <a:xfrm>
                <a:off x="4625" y="1888"/>
                <a:ext cx="48" cy="52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74" name="Oval 82"/>
              <p:cNvSpPr>
                <a:spLocks noChangeArrowheads="1"/>
              </p:cNvSpPr>
              <p:nvPr/>
            </p:nvSpPr>
            <p:spPr bwMode="auto">
              <a:xfrm>
                <a:off x="4699" y="1890"/>
                <a:ext cx="45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75" name="Oval 83"/>
              <p:cNvSpPr>
                <a:spLocks noChangeArrowheads="1"/>
              </p:cNvSpPr>
              <p:nvPr/>
            </p:nvSpPr>
            <p:spPr bwMode="auto">
              <a:xfrm>
                <a:off x="4763" y="1890"/>
                <a:ext cx="46" cy="4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76" name="Rectangle 84"/>
              <p:cNvSpPr>
                <a:spLocks noChangeArrowheads="1"/>
              </p:cNvSpPr>
              <p:nvPr/>
            </p:nvSpPr>
            <p:spPr bwMode="auto">
              <a:xfrm>
                <a:off x="4617" y="1965"/>
                <a:ext cx="53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77" name="Rectangle 85"/>
              <p:cNvSpPr>
                <a:spLocks noChangeArrowheads="1"/>
              </p:cNvSpPr>
              <p:nvPr/>
            </p:nvSpPr>
            <p:spPr bwMode="auto">
              <a:xfrm>
                <a:off x="4692" y="1966"/>
                <a:ext cx="54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78" name="Rectangle 86"/>
              <p:cNvSpPr>
                <a:spLocks noChangeArrowheads="1"/>
              </p:cNvSpPr>
              <p:nvPr/>
            </p:nvSpPr>
            <p:spPr bwMode="auto">
              <a:xfrm>
                <a:off x="4761" y="1967"/>
                <a:ext cx="53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79" name="Oval 87"/>
              <p:cNvSpPr>
                <a:spLocks noChangeArrowheads="1"/>
              </p:cNvSpPr>
              <p:nvPr/>
            </p:nvSpPr>
            <p:spPr bwMode="auto">
              <a:xfrm>
                <a:off x="4557" y="2041"/>
                <a:ext cx="45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80" name="Oval 88"/>
              <p:cNvSpPr>
                <a:spLocks noChangeArrowheads="1"/>
              </p:cNvSpPr>
              <p:nvPr/>
            </p:nvSpPr>
            <p:spPr bwMode="auto">
              <a:xfrm>
                <a:off x="4616" y="2040"/>
                <a:ext cx="45" cy="4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81" name="Oval 89"/>
              <p:cNvSpPr>
                <a:spLocks noChangeArrowheads="1"/>
              </p:cNvSpPr>
              <p:nvPr/>
            </p:nvSpPr>
            <p:spPr bwMode="auto">
              <a:xfrm>
                <a:off x="4671" y="2039"/>
                <a:ext cx="45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82" name="Oval 90"/>
              <p:cNvSpPr>
                <a:spLocks noChangeArrowheads="1"/>
              </p:cNvSpPr>
              <p:nvPr/>
            </p:nvSpPr>
            <p:spPr bwMode="auto">
              <a:xfrm>
                <a:off x="4725" y="2044"/>
                <a:ext cx="45" cy="4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83" name="Oval 91"/>
              <p:cNvSpPr>
                <a:spLocks noChangeArrowheads="1"/>
              </p:cNvSpPr>
              <p:nvPr/>
            </p:nvSpPr>
            <p:spPr bwMode="auto">
              <a:xfrm>
                <a:off x="4779" y="2042"/>
                <a:ext cx="46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84" name="Oval 92"/>
              <p:cNvSpPr>
                <a:spLocks noChangeArrowheads="1"/>
              </p:cNvSpPr>
              <p:nvPr/>
            </p:nvSpPr>
            <p:spPr bwMode="auto">
              <a:xfrm>
                <a:off x="4834" y="2041"/>
                <a:ext cx="46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85" name="Rectangle 93"/>
              <p:cNvSpPr>
                <a:spLocks noChangeArrowheads="1"/>
              </p:cNvSpPr>
              <p:nvPr/>
            </p:nvSpPr>
            <p:spPr bwMode="auto">
              <a:xfrm>
                <a:off x="4834" y="2114"/>
                <a:ext cx="54" cy="4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86" name="Freeform 94"/>
              <p:cNvSpPr>
                <a:spLocks/>
              </p:cNvSpPr>
              <p:nvPr/>
            </p:nvSpPr>
            <p:spPr bwMode="auto">
              <a:xfrm>
                <a:off x="4651" y="1868"/>
                <a:ext cx="74" cy="18"/>
              </a:xfrm>
              <a:custGeom>
                <a:avLst/>
                <a:gdLst>
                  <a:gd name="T0" fmla="*/ 147 w 147"/>
                  <a:gd name="T1" fmla="*/ 0 h 36"/>
                  <a:gd name="T2" fmla="*/ 0 w 147"/>
                  <a:gd name="T3" fmla="*/ 34 h 36"/>
                  <a:gd name="T4" fmla="*/ 0 w 147"/>
                  <a:gd name="T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7" h="36">
                    <a:moveTo>
                      <a:pt x="147" y="0"/>
                    </a:moveTo>
                    <a:lnTo>
                      <a:pt x="0" y="34"/>
                    </a:lnTo>
                    <a:lnTo>
                      <a:pt x="0" y="3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87" name="Line 95"/>
              <p:cNvSpPr>
                <a:spLocks noChangeShapeType="1"/>
              </p:cNvSpPr>
              <p:nvPr/>
            </p:nvSpPr>
            <p:spPr bwMode="auto">
              <a:xfrm>
                <a:off x="4720" y="1869"/>
                <a:ext cx="5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88" name="Line 96"/>
              <p:cNvSpPr>
                <a:spLocks noChangeShapeType="1"/>
              </p:cNvSpPr>
              <p:nvPr/>
            </p:nvSpPr>
            <p:spPr bwMode="auto">
              <a:xfrm>
                <a:off x="4720" y="1868"/>
                <a:ext cx="68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89" name="Line 97"/>
              <p:cNvSpPr>
                <a:spLocks noChangeShapeType="1"/>
              </p:cNvSpPr>
              <p:nvPr/>
            </p:nvSpPr>
            <p:spPr bwMode="auto">
              <a:xfrm>
                <a:off x="4648" y="1942"/>
                <a:ext cx="1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90" name="Line 98"/>
              <p:cNvSpPr>
                <a:spLocks noChangeShapeType="1"/>
              </p:cNvSpPr>
              <p:nvPr/>
            </p:nvSpPr>
            <p:spPr bwMode="auto">
              <a:xfrm>
                <a:off x="4725" y="1942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91" name="Line 99"/>
              <p:cNvSpPr>
                <a:spLocks noChangeShapeType="1"/>
              </p:cNvSpPr>
              <p:nvPr/>
            </p:nvSpPr>
            <p:spPr bwMode="auto">
              <a:xfrm>
                <a:off x="4788" y="1940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92" name="Line 100"/>
              <p:cNvSpPr>
                <a:spLocks noChangeShapeType="1"/>
              </p:cNvSpPr>
              <p:nvPr/>
            </p:nvSpPr>
            <p:spPr bwMode="auto">
              <a:xfrm flipH="1">
                <a:off x="4581" y="2008"/>
                <a:ext cx="65" cy="3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93" name="Line 101"/>
              <p:cNvSpPr>
                <a:spLocks noChangeShapeType="1"/>
              </p:cNvSpPr>
              <p:nvPr/>
            </p:nvSpPr>
            <p:spPr bwMode="auto">
              <a:xfrm flipH="1">
                <a:off x="4642" y="2010"/>
                <a:ext cx="3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94" name="Line 102"/>
              <p:cNvSpPr>
                <a:spLocks noChangeShapeType="1"/>
              </p:cNvSpPr>
              <p:nvPr/>
            </p:nvSpPr>
            <p:spPr bwMode="auto">
              <a:xfrm flipH="1">
                <a:off x="4696" y="2010"/>
                <a:ext cx="25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95" name="Freeform 103"/>
              <p:cNvSpPr>
                <a:spLocks/>
              </p:cNvSpPr>
              <p:nvPr/>
            </p:nvSpPr>
            <p:spPr bwMode="auto">
              <a:xfrm>
                <a:off x="4721" y="2010"/>
                <a:ext cx="28" cy="30"/>
              </a:xfrm>
              <a:custGeom>
                <a:avLst/>
                <a:gdLst>
                  <a:gd name="T0" fmla="*/ 0 w 55"/>
                  <a:gd name="T1" fmla="*/ 0 h 61"/>
                  <a:gd name="T2" fmla="*/ 55 w 55"/>
                  <a:gd name="T3" fmla="*/ 61 h 61"/>
                  <a:gd name="T4" fmla="*/ 55 w 55"/>
                  <a:gd name="T5" fmla="*/ 5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61">
                    <a:moveTo>
                      <a:pt x="0" y="0"/>
                    </a:moveTo>
                    <a:lnTo>
                      <a:pt x="55" y="61"/>
                    </a:lnTo>
                    <a:lnTo>
                      <a:pt x="55" y="5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96" name="Line 104"/>
              <p:cNvSpPr>
                <a:spLocks noChangeShapeType="1"/>
              </p:cNvSpPr>
              <p:nvPr/>
            </p:nvSpPr>
            <p:spPr bwMode="auto">
              <a:xfrm>
                <a:off x="4790" y="2012"/>
                <a:ext cx="14" cy="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97" name="Line 105"/>
              <p:cNvSpPr>
                <a:spLocks noChangeShapeType="1"/>
              </p:cNvSpPr>
              <p:nvPr/>
            </p:nvSpPr>
            <p:spPr bwMode="auto">
              <a:xfrm>
                <a:off x="4791" y="2012"/>
                <a:ext cx="69" cy="2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98" name="Line 106"/>
              <p:cNvSpPr>
                <a:spLocks noChangeShapeType="1"/>
              </p:cNvSpPr>
              <p:nvPr/>
            </p:nvSpPr>
            <p:spPr bwMode="auto">
              <a:xfrm>
                <a:off x="4860" y="2092"/>
                <a:ext cx="1" cy="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24" name="Rectangle 107"/>
            <p:cNvSpPr>
              <a:spLocks noChangeArrowheads="1"/>
            </p:cNvSpPr>
            <p:nvPr/>
          </p:nvSpPr>
          <p:spPr bwMode="auto">
            <a:xfrm>
              <a:off x="475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525" name="Group 108"/>
            <p:cNvGrpSpPr>
              <a:grpSpLocks/>
            </p:cNvGrpSpPr>
            <p:nvPr/>
          </p:nvGrpSpPr>
          <p:grpSpPr bwMode="auto">
            <a:xfrm>
              <a:off x="4800" y="3319"/>
              <a:ext cx="144" cy="129"/>
              <a:chOff x="4543" y="2457"/>
              <a:chExt cx="331" cy="333"/>
            </a:xfrm>
          </p:grpSpPr>
          <p:sp>
            <p:nvSpPr>
              <p:cNvPr id="2145" name="Rectangle 109"/>
              <p:cNvSpPr>
                <a:spLocks noChangeArrowheads="1"/>
              </p:cNvSpPr>
              <p:nvPr/>
            </p:nvSpPr>
            <p:spPr bwMode="auto">
              <a:xfrm>
                <a:off x="4694" y="2457"/>
                <a:ext cx="54" cy="42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6" name="Oval 110"/>
              <p:cNvSpPr>
                <a:spLocks noChangeArrowheads="1"/>
              </p:cNvSpPr>
              <p:nvPr/>
            </p:nvSpPr>
            <p:spPr bwMode="auto">
              <a:xfrm>
                <a:off x="4611" y="2522"/>
                <a:ext cx="48" cy="52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7" name="Oval 111"/>
              <p:cNvSpPr>
                <a:spLocks noChangeArrowheads="1"/>
              </p:cNvSpPr>
              <p:nvPr/>
            </p:nvSpPr>
            <p:spPr bwMode="auto">
              <a:xfrm>
                <a:off x="4685" y="2524"/>
                <a:ext cx="45" cy="5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8" name="Oval 112"/>
              <p:cNvSpPr>
                <a:spLocks noChangeArrowheads="1"/>
              </p:cNvSpPr>
              <p:nvPr/>
            </p:nvSpPr>
            <p:spPr bwMode="auto">
              <a:xfrm>
                <a:off x="4749" y="2524"/>
                <a:ext cx="46" cy="48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9" name="Rectangle 113"/>
              <p:cNvSpPr>
                <a:spLocks noChangeArrowheads="1"/>
              </p:cNvSpPr>
              <p:nvPr/>
            </p:nvSpPr>
            <p:spPr bwMode="auto">
              <a:xfrm>
                <a:off x="4603" y="2599"/>
                <a:ext cx="53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0" name="Rectangle 114"/>
              <p:cNvSpPr>
                <a:spLocks noChangeArrowheads="1"/>
              </p:cNvSpPr>
              <p:nvPr/>
            </p:nvSpPr>
            <p:spPr bwMode="auto">
              <a:xfrm>
                <a:off x="4678" y="2600"/>
                <a:ext cx="54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1" name="Rectangle 115"/>
              <p:cNvSpPr>
                <a:spLocks noChangeArrowheads="1"/>
              </p:cNvSpPr>
              <p:nvPr/>
            </p:nvSpPr>
            <p:spPr bwMode="auto">
              <a:xfrm>
                <a:off x="4747" y="2601"/>
                <a:ext cx="53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2" name="Oval 116"/>
              <p:cNvSpPr>
                <a:spLocks noChangeArrowheads="1"/>
              </p:cNvSpPr>
              <p:nvPr/>
            </p:nvSpPr>
            <p:spPr bwMode="auto">
              <a:xfrm>
                <a:off x="4543" y="2675"/>
                <a:ext cx="45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3" name="Oval 117"/>
              <p:cNvSpPr>
                <a:spLocks noChangeArrowheads="1"/>
              </p:cNvSpPr>
              <p:nvPr/>
            </p:nvSpPr>
            <p:spPr bwMode="auto">
              <a:xfrm>
                <a:off x="4602" y="2674"/>
                <a:ext cx="45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4" name="Oval 118"/>
              <p:cNvSpPr>
                <a:spLocks noChangeArrowheads="1"/>
              </p:cNvSpPr>
              <p:nvPr/>
            </p:nvSpPr>
            <p:spPr bwMode="auto">
              <a:xfrm>
                <a:off x="4657" y="2673"/>
                <a:ext cx="45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5" name="Oval 119"/>
              <p:cNvSpPr>
                <a:spLocks noChangeArrowheads="1"/>
              </p:cNvSpPr>
              <p:nvPr/>
            </p:nvSpPr>
            <p:spPr bwMode="auto">
              <a:xfrm>
                <a:off x="4711" y="2677"/>
                <a:ext cx="45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6" name="Oval 120"/>
              <p:cNvSpPr>
                <a:spLocks noChangeArrowheads="1"/>
              </p:cNvSpPr>
              <p:nvPr/>
            </p:nvSpPr>
            <p:spPr bwMode="auto">
              <a:xfrm>
                <a:off x="4765" y="2676"/>
                <a:ext cx="46" cy="5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7" name="Oval 121"/>
              <p:cNvSpPr>
                <a:spLocks noChangeArrowheads="1"/>
              </p:cNvSpPr>
              <p:nvPr/>
            </p:nvSpPr>
            <p:spPr bwMode="auto">
              <a:xfrm>
                <a:off x="4820" y="2675"/>
                <a:ext cx="46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8" name="Rectangle 122"/>
              <p:cNvSpPr>
                <a:spLocks noChangeArrowheads="1"/>
              </p:cNvSpPr>
              <p:nvPr/>
            </p:nvSpPr>
            <p:spPr bwMode="auto">
              <a:xfrm>
                <a:off x="4820" y="2747"/>
                <a:ext cx="54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9" name="Freeform 123"/>
              <p:cNvSpPr>
                <a:spLocks/>
              </p:cNvSpPr>
              <p:nvPr/>
            </p:nvSpPr>
            <p:spPr bwMode="auto">
              <a:xfrm>
                <a:off x="4637" y="2501"/>
                <a:ext cx="74" cy="19"/>
              </a:xfrm>
              <a:custGeom>
                <a:avLst/>
                <a:gdLst>
                  <a:gd name="T0" fmla="*/ 147 w 147"/>
                  <a:gd name="T1" fmla="*/ 0 h 39"/>
                  <a:gd name="T2" fmla="*/ 0 w 147"/>
                  <a:gd name="T3" fmla="*/ 35 h 39"/>
                  <a:gd name="T4" fmla="*/ 0 w 147"/>
                  <a:gd name="T5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7" h="39">
                    <a:moveTo>
                      <a:pt x="147" y="0"/>
                    </a:moveTo>
                    <a:lnTo>
                      <a:pt x="0" y="35"/>
                    </a:lnTo>
                    <a:lnTo>
                      <a:pt x="0" y="3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0" name="Line 124"/>
              <p:cNvSpPr>
                <a:spLocks noChangeShapeType="1"/>
              </p:cNvSpPr>
              <p:nvPr/>
            </p:nvSpPr>
            <p:spPr bwMode="auto">
              <a:xfrm>
                <a:off x="4706" y="2502"/>
                <a:ext cx="5" cy="1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1" name="Line 125"/>
              <p:cNvSpPr>
                <a:spLocks noChangeShapeType="1"/>
              </p:cNvSpPr>
              <p:nvPr/>
            </p:nvSpPr>
            <p:spPr bwMode="auto">
              <a:xfrm>
                <a:off x="4706" y="2501"/>
                <a:ext cx="68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2" name="Line 126"/>
              <p:cNvSpPr>
                <a:spLocks noChangeShapeType="1"/>
              </p:cNvSpPr>
              <p:nvPr/>
            </p:nvSpPr>
            <p:spPr bwMode="auto">
              <a:xfrm>
                <a:off x="4634" y="2575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3" name="Line 127"/>
              <p:cNvSpPr>
                <a:spLocks noChangeShapeType="1"/>
              </p:cNvSpPr>
              <p:nvPr/>
            </p:nvSpPr>
            <p:spPr bwMode="auto">
              <a:xfrm>
                <a:off x="4711" y="2575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4" name="Line 128"/>
              <p:cNvSpPr>
                <a:spLocks noChangeShapeType="1"/>
              </p:cNvSpPr>
              <p:nvPr/>
            </p:nvSpPr>
            <p:spPr bwMode="auto">
              <a:xfrm>
                <a:off x="4774" y="2574"/>
                <a:ext cx="1" cy="2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5" name="Line 129"/>
              <p:cNvSpPr>
                <a:spLocks noChangeShapeType="1"/>
              </p:cNvSpPr>
              <p:nvPr/>
            </p:nvSpPr>
            <p:spPr bwMode="auto">
              <a:xfrm flipH="1">
                <a:off x="4567" y="2642"/>
                <a:ext cx="65" cy="3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6" name="Line 130"/>
              <p:cNvSpPr>
                <a:spLocks noChangeShapeType="1"/>
              </p:cNvSpPr>
              <p:nvPr/>
            </p:nvSpPr>
            <p:spPr bwMode="auto">
              <a:xfrm flipH="1">
                <a:off x="4628" y="2643"/>
                <a:ext cx="3" cy="2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7" name="Line 131"/>
              <p:cNvSpPr>
                <a:spLocks noChangeShapeType="1"/>
              </p:cNvSpPr>
              <p:nvPr/>
            </p:nvSpPr>
            <p:spPr bwMode="auto">
              <a:xfrm flipH="1">
                <a:off x="4682" y="2643"/>
                <a:ext cx="25" cy="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8" name="Freeform 132"/>
              <p:cNvSpPr>
                <a:spLocks/>
              </p:cNvSpPr>
              <p:nvPr/>
            </p:nvSpPr>
            <p:spPr bwMode="auto">
              <a:xfrm>
                <a:off x="4707" y="2643"/>
                <a:ext cx="28" cy="30"/>
              </a:xfrm>
              <a:custGeom>
                <a:avLst/>
                <a:gdLst>
                  <a:gd name="T0" fmla="*/ 0 w 55"/>
                  <a:gd name="T1" fmla="*/ 0 h 61"/>
                  <a:gd name="T2" fmla="*/ 55 w 55"/>
                  <a:gd name="T3" fmla="*/ 61 h 61"/>
                  <a:gd name="T4" fmla="*/ 55 w 55"/>
                  <a:gd name="T5" fmla="*/ 5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61">
                    <a:moveTo>
                      <a:pt x="0" y="0"/>
                    </a:moveTo>
                    <a:lnTo>
                      <a:pt x="55" y="61"/>
                    </a:lnTo>
                    <a:lnTo>
                      <a:pt x="55" y="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9" name="Line 133"/>
              <p:cNvSpPr>
                <a:spLocks noChangeShapeType="1"/>
              </p:cNvSpPr>
              <p:nvPr/>
            </p:nvSpPr>
            <p:spPr bwMode="auto">
              <a:xfrm>
                <a:off x="4776" y="2645"/>
                <a:ext cx="14" cy="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70" name="Line 134"/>
              <p:cNvSpPr>
                <a:spLocks noChangeShapeType="1"/>
              </p:cNvSpPr>
              <p:nvPr/>
            </p:nvSpPr>
            <p:spPr bwMode="auto">
              <a:xfrm>
                <a:off x="4777" y="2645"/>
                <a:ext cx="69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71" name="Line 135"/>
              <p:cNvSpPr>
                <a:spLocks noChangeShapeType="1"/>
              </p:cNvSpPr>
              <p:nvPr/>
            </p:nvSpPr>
            <p:spPr bwMode="auto">
              <a:xfrm>
                <a:off x="4846" y="2725"/>
                <a:ext cx="1" cy="1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26" name="Rectangle 136"/>
            <p:cNvSpPr>
              <a:spLocks noChangeArrowheads="1"/>
            </p:cNvSpPr>
            <p:nvPr/>
          </p:nvSpPr>
          <p:spPr bwMode="auto">
            <a:xfrm>
              <a:off x="475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527" name="Group 137"/>
            <p:cNvGrpSpPr>
              <a:grpSpLocks/>
            </p:cNvGrpSpPr>
            <p:nvPr/>
          </p:nvGrpSpPr>
          <p:grpSpPr bwMode="auto">
            <a:xfrm>
              <a:off x="4818" y="3566"/>
              <a:ext cx="108" cy="116"/>
              <a:chOff x="902" y="803"/>
              <a:chExt cx="214" cy="280"/>
            </a:xfrm>
          </p:grpSpPr>
          <p:sp>
            <p:nvSpPr>
              <p:cNvPr id="2129" name="Rectangle 138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0" name="Line 139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1" name="Line 140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2" name="Line 141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3" name="Line 142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4" name="Line 143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5" name="Line 144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6" name="Line 145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7" name="Line 146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8" name="Line 147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9" name="Line 148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0" name="Line 149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1" name="Line 150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2" name="Line 151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3" name="Line 152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4" name="Line 153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28" name="Rectangle 154"/>
            <p:cNvSpPr>
              <a:spLocks noChangeArrowheads="1"/>
            </p:cNvSpPr>
            <p:nvPr/>
          </p:nvSpPr>
          <p:spPr bwMode="auto">
            <a:xfrm>
              <a:off x="475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29" name="Rectangle 155"/>
            <p:cNvSpPr>
              <a:spLocks noChangeArrowheads="1"/>
            </p:cNvSpPr>
            <p:nvPr/>
          </p:nvSpPr>
          <p:spPr bwMode="auto">
            <a:xfrm>
              <a:off x="475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0" name="AutoShape 156"/>
            <p:cNvSpPr>
              <a:spLocks noChangeArrowheads="1"/>
            </p:cNvSpPr>
            <p:nvPr/>
          </p:nvSpPr>
          <p:spPr bwMode="auto">
            <a:xfrm>
              <a:off x="480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1" name="Rectangle 157"/>
            <p:cNvSpPr>
              <a:spLocks noChangeArrowheads="1"/>
            </p:cNvSpPr>
            <p:nvPr/>
          </p:nvSpPr>
          <p:spPr bwMode="auto">
            <a:xfrm>
              <a:off x="427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Who</a:t>
              </a:r>
            </a:p>
          </p:txBody>
        </p:sp>
        <p:sp>
          <p:nvSpPr>
            <p:cNvPr id="1532" name="Rectangle 158"/>
            <p:cNvSpPr>
              <a:spLocks noChangeArrowheads="1"/>
            </p:cNvSpPr>
            <p:nvPr/>
          </p:nvSpPr>
          <p:spPr bwMode="auto">
            <a:xfrm>
              <a:off x="427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Who</a:t>
              </a:r>
            </a:p>
          </p:txBody>
        </p:sp>
        <p:grpSp>
          <p:nvGrpSpPr>
            <p:cNvPr id="1533" name="Group 159"/>
            <p:cNvGrpSpPr>
              <a:grpSpLocks/>
            </p:cNvGrpSpPr>
            <p:nvPr/>
          </p:nvGrpSpPr>
          <p:grpSpPr bwMode="auto">
            <a:xfrm>
              <a:off x="4338" y="2606"/>
              <a:ext cx="108" cy="116"/>
              <a:chOff x="902" y="803"/>
              <a:chExt cx="214" cy="280"/>
            </a:xfrm>
          </p:grpSpPr>
          <p:sp>
            <p:nvSpPr>
              <p:cNvPr id="2113" name="Rectangle 160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4" name="Line 161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5" name="Line 162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6" name="Line 163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7" name="Line 164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8" name="Line 165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9" name="Line 166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0" name="Line 167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1" name="Line 168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2" name="Line 169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3" name="Line 170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4" name="Line 171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5" name="Line 172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6" name="Line 173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7" name="Line 174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8" name="Line 175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34" name="Rectangle 176"/>
            <p:cNvSpPr>
              <a:spLocks noChangeArrowheads="1"/>
            </p:cNvSpPr>
            <p:nvPr/>
          </p:nvSpPr>
          <p:spPr bwMode="auto">
            <a:xfrm>
              <a:off x="427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535" name="Group 177"/>
            <p:cNvGrpSpPr>
              <a:grpSpLocks/>
            </p:cNvGrpSpPr>
            <p:nvPr/>
          </p:nvGrpSpPr>
          <p:grpSpPr bwMode="auto">
            <a:xfrm>
              <a:off x="4308" y="2849"/>
              <a:ext cx="169" cy="109"/>
              <a:chOff x="2576" y="1643"/>
              <a:chExt cx="169" cy="109"/>
            </a:xfrm>
          </p:grpSpPr>
          <p:sp>
            <p:nvSpPr>
              <p:cNvPr id="2065" name="Rectangle 178"/>
              <p:cNvSpPr>
                <a:spLocks noChangeArrowheads="1"/>
              </p:cNvSpPr>
              <p:nvPr/>
            </p:nvSpPr>
            <p:spPr bwMode="auto">
              <a:xfrm>
                <a:off x="2644" y="1643"/>
                <a:ext cx="18" cy="20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66" name="Rectangle 179"/>
              <p:cNvSpPr>
                <a:spLocks noChangeArrowheads="1"/>
              </p:cNvSpPr>
              <p:nvPr/>
            </p:nvSpPr>
            <p:spPr bwMode="auto">
              <a:xfrm>
                <a:off x="2610" y="1688"/>
                <a:ext cx="18" cy="19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67" name="Rectangle 180"/>
              <p:cNvSpPr>
                <a:spLocks noChangeArrowheads="1"/>
              </p:cNvSpPr>
              <p:nvPr/>
            </p:nvSpPr>
            <p:spPr bwMode="auto">
              <a:xfrm>
                <a:off x="2576" y="1731"/>
                <a:ext cx="18" cy="21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68" name="Rectangle 181"/>
              <p:cNvSpPr>
                <a:spLocks noChangeArrowheads="1"/>
              </p:cNvSpPr>
              <p:nvPr/>
            </p:nvSpPr>
            <p:spPr bwMode="auto">
              <a:xfrm>
                <a:off x="2639" y="1731"/>
                <a:ext cx="19" cy="19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69" name="Rectangle 182"/>
              <p:cNvSpPr>
                <a:spLocks noChangeArrowheads="1"/>
              </p:cNvSpPr>
              <p:nvPr/>
            </p:nvSpPr>
            <p:spPr bwMode="auto">
              <a:xfrm>
                <a:off x="2726" y="1731"/>
                <a:ext cx="19" cy="21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0" name="Rectangle 183"/>
              <p:cNvSpPr>
                <a:spLocks noChangeArrowheads="1"/>
              </p:cNvSpPr>
              <p:nvPr/>
            </p:nvSpPr>
            <p:spPr bwMode="auto">
              <a:xfrm>
                <a:off x="2688" y="1685"/>
                <a:ext cx="20" cy="19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1" name="Line 184"/>
              <p:cNvSpPr>
                <a:spLocks noChangeShapeType="1"/>
              </p:cNvSpPr>
              <p:nvPr/>
            </p:nvSpPr>
            <p:spPr bwMode="auto">
              <a:xfrm>
                <a:off x="2597" y="1740"/>
                <a:ext cx="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2" name="Line 185"/>
              <p:cNvSpPr>
                <a:spLocks noChangeShapeType="1"/>
              </p:cNvSpPr>
              <p:nvPr/>
            </p:nvSpPr>
            <p:spPr bwMode="auto">
              <a:xfrm>
                <a:off x="2603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3" name="Line 186"/>
              <p:cNvSpPr>
                <a:spLocks noChangeShapeType="1"/>
              </p:cNvSpPr>
              <p:nvPr/>
            </p:nvSpPr>
            <p:spPr bwMode="auto">
              <a:xfrm>
                <a:off x="2608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4" name="Line 187"/>
              <p:cNvSpPr>
                <a:spLocks noChangeShapeType="1"/>
              </p:cNvSpPr>
              <p:nvPr/>
            </p:nvSpPr>
            <p:spPr bwMode="auto">
              <a:xfrm>
                <a:off x="2613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5" name="Line 188"/>
              <p:cNvSpPr>
                <a:spLocks noChangeShapeType="1"/>
              </p:cNvSpPr>
              <p:nvPr/>
            </p:nvSpPr>
            <p:spPr bwMode="auto">
              <a:xfrm>
                <a:off x="2618" y="1740"/>
                <a:ext cx="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6" name="Line 189"/>
              <p:cNvSpPr>
                <a:spLocks noChangeShapeType="1"/>
              </p:cNvSpPr>
              <p:nvPr/>
            </p:nvSpPr>
            <p:spPr bwMode="auto">
              <a:xfrm>
                <a:off x="2623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7" name="Line 190"/>
              <p:cNvSpPr>
                <a:spLocks noChangeShapeType="1"/>
              </p:cNvSpPr>
              <p:nvPr/>
            </p:nvSpPr>
            <p:spPr bwMode="auto">
              <a:xfrm>
                <a:off x="2629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8" name="Line 191"/>
              <p:cNvSpPr>
                <a:spLocks noChangeShapeType="1"/>
              </p:cNvSpPr>
              <p:nvPr/>
            </p:nvSpPr>
            <p:spPr bwMode="auto">
              <a:xfrm>
                <a:off x="2633" y="1740"/>
                <a:ext cx="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9" name="Freeform 192"/>
              <p:cNvSpPr>
                <a:spLocks/>
              </p:cNvSpPr>
              <p:nvPr/>
            </p:nvSpPr>
            <p:spPr bwMode="auto">
              <a:xfrm>
                <a:off x="2639" y="1740"/>
                <a:ext cx="0" cy="1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80" name="Line 193"/>
              <p:cNvSpPr>
                <a:spLocks noChangeShapeType="1"/>
              </p:cNvSpPr>
              <p:nvPr/>
            </p:nvSpPr>
            <p:spPr bwMode="auto">
              <a:xfrm>
                <a:off x="2660" y="1741"/>
                <a:ext cx="2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81" name="Line 194"/>
              <p:cNvSpPr>
                <a:spLocks noChangeShapeType="1"/>
              </p:cNvSpPr>
              <p:nvPr/>
            </p:nvSpPr>
            <p:spPr bwMode="auto">
              <a:xfrm>
                <a:off x="2666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82" name="Line 195"/>
              <p:cNvSpPr>
                <a:spLocks noChangeShapeType="1"/>
              </p:cNvSpPr>
              <p:nvPr/>
            </p:nvSpPr>
            <p:spPr bwMode="auto">
              <a:xfrm>
                <a:off x="2671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83" name="Line 196"/>
              <p:cNvSpPr>
                <a:spLocks noChangeShapeType="1"/>
              </p:cNvSpPr>
              <p:nvPr/>
            </p:nvSpPr>
            <p:spPr bwMode="auto">
              <a:xfrm>
                <a:off x="2676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84" name="Line 197"/>
              <p:cNvSpPr>
                <a:spLocks noChangeShapeType="1"/>
              </p:cNvSpPr>
              <p:nvPr/>
            </p:nvSpPr>
            <p:spPr bwMode="auto">
              <a:xfrm>
                <a:off x="2681" y="1741"/>
                <a:ext cx="2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85" name="Line 198"/>
              <p:cNvSpPr>
                <a:spLocks noChangeShapeType="1"/>
              </p:cNvSpPr>
              <p:nvPr/>
            </p:nvSpPr>
            <p:spPr bwMode="auto">
              <a:xfrm>
                <a:off x="2686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86" name="Line 199"/>
              <p:cNvSpPr>
                <a:spLocks noChangeShapeType="1"/>
              </p:cNvSpPr>
              <p:nvPr/>
            </p:nvSpPr>
            <p:spPr bwMode="auto">
              <a:xfrm>
                <a:off x="2692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87" name="Line 200"/>
              <p:cNvSpPr>
                <a:spLocks noChangeShapeType="1"/>
              </p:cNvSpPr>
              <p:nvPr/>
            </p:nvSpPr>
            <p:spPr bwMode="auto">
              <a:xfrm>
                <a:off x="2702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88" name="Line 201"/>
              <p:cNvSpPr>
                <a:spLocks noChangeShapeType="1"/>
              </p:cNvSpPr>
              <p:nvPr/>
            </p:nvSpPr>
            <p:spPr bwMode="auto">
              <a:xfrm>
                <a:off x="2707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89" name="Line 202"/>
              <p:cNvSpPr>
                <a:spLocks noChangeShapeType="1"/>
              </p:cNvSpPr>
              <p:nvPr/>
            </p:nvSpPr>
            <p:spPr bwMode="auto">
              <a:xfrm>
                <a:off x="2712" y="1741"/>
                <a:ext cx="2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0" name="Line 203"/>
              <p:cNvSpPr>
                <a:spLocks noChangeShapeType="1"/>
              </p:cNvSpPr>
              <p:nvPr/>
            </p:nvSpPr>
            <p:spPr bwMode="auto">
              <a:xfrm>
                <a:off x="2717" y="1741"/>
                <a:ext cx="2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1" name="Line 204"/>
              <p:cNvSpPr>
                <a:spLocks noChangeShapeType="1"/>
              </p:cNvSpPr>
              <p:nvPr/>
            </p:nvSpPr>
            <p:spPr bwMode="auto">
              <a:xfrm>
                <a:off x="2722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2" name="Line 205"/>
              <p:cNvSpPr>
                <a:spLocks noChangeShapeType="1"/>
              </p:cNvSpPr>
              <p:nvPr/>
            </p:nvSpPr>
            <p:spPr bwMode="auto">
              <a:xfrm flipH="1">
                <a:off x="2693" y="1706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3" name="Line 206"/>
              <p:cNvSpPr>
                <a:spLocks noChangeShapeType="1"/>
              </p:cNvSpPr>
              <p:nvPr/>
            </p:nvSpPr>
            <p:spPr bwMode="auto">
              <a:xfrm>
                <a:off x="2688" y="1710"/>
                <a:ext cx="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4" name="Line 207"/>
              <p:cNvSpPr>
                <a:spLocks noChangeShapeType="1"/>
              </p:cNvSpPr>
              <p:nvPr/>
            </p:nvSpPr>
            <p:spPr bwMode="auto">
              <a:xfrm>
                <a:off x="2683" y="1713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5" name="Line 208"/>
              <p:cNvSpPr>
                <a:spLocks noChangeShapeType="1"/>
              </p:cNvSpPr>
              <p:nvPr/>
            </p:nvSpPr>
            <p:spPr bwMode="auto">
              <a:xfrm flipH="1">
                <a:off x="2673" y="1716"/>
                <a:ext cx="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6" name="Line 209"/>
              <p:cNvSpPr>
                <a:spLocks noChangeShapeType="1"/>
              </p:cNvSpPr>
              <p:nvPr/>
            </p:nvSpPr>
            <p:spPr bwMode="auto">
              <a:xfrm>
                <a:off x="2668" y="1720"/>
                <a:ext cx="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7" name="Line 210"/>
              <p:cNvSpPr>
                <a:spLocks noChangeShapeType="1"/>
              </p:cNvSpPr>
              <p:nvPr/>
            </p:nvSpPr>
            <p:spPr bwMode="auto">
              <a:xfrm>
                <a:off x="2663" y="1723"/>
                <a:ext cx="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8" name="Freeform 211"/>
              <p:cNvSpPr>
                <a:spLocks/>
              </p:cNvSpPr>
              <p:nvPr/>
            </p:nvSpPr>
            <p:spPr bwMode="auto">
              <a:xfrm flipV="1">
                <a:off x="2652" y="1727"/>
                <a:ext cx="4" cy="2"/>
              </a:xfrm>
              <a:custGeom>
                <a:avLst/>
                <a:gdLst>
                  <a:gd name="T0" fmla="*/ 18 w 18"/>
                  <a:gd name="T1" fmla="*/ 7 h 7"/>
                  <a:gd name="T2" fmla="*/ 6 w 18"/>
                  <a:gd name="T3" fmla="*/ 2 h 7"/>
                  <a:gd name="T4" fmla="*/ 0 w 18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7">
                    <a:moveTo>
                      <a:pt x="18" y="7"/>
                    </a:moveTo>
                    <a:lnTo>
                      <a:pt x="6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9" name="Line 212"/>
              <p:cNvSpPr>
                <a:spLocks noChangeShapeType="1"/>
              </p:cNvSpPr>
              <p:nvPr/>
            </p:nvSpPr>
            <p:spPr bwMode="auto">
              <a:xfrm>
                <a:off x="2699" y="1706"/>
                <a:ext cx="4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" name="Line 213"/>
              <p:cNvSpPr>
                <a:spLocks noChangeShapeType="1"/>
              </p:cNvSpPr>
              <p:nvPr/>
            </p:nvSpPr>
            <p:spPr bwMode="auto">
              <a:xfrm>
                <a:off x="2708" y="1712"/>
                <a:ext cx="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1" name="Line 214"/>
              <p:cNvSpPr>
                <a:spLocks noChangeShapeType="1"/>
              </p:cNvSpPr>
              <p:nvPr/>
            </p:nvSpPr>
            <p:spPr bwMode="auto">
              <a:xfrm>
                <a:off x="2714" y="1716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2" name="Line 215"/>
              <p:cNvSpPr>
                <a:spLocks noChangeShapeType="1"/>
              </p:cNvSpPr>
              <p:nvPr/>
            </p:nvSpPr>
            <p:spPr bwMode="auto">
              <a:xfrm>
                <a:off x="2720" y="1720"/>
                <a:ext cx="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3" name="Line 216"/>
              <p:cNvSpPr>
                <a:spLocks noChangeShapeType="1"/>
              </p:cNvSpPr>
              <p:nvPr/>
            </p:nvSpPr>
            <p:spPr bwMode="auto">
              <a:xfrm>
                <a:off x="2729" y="1727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4" name="Freeform 217"/>
              <p:cNvSpPr>
                <a:spLocks/>
              </p:cNvSpPr>
              <p:nvPr/>
            </p:nvSpPr>
            <p:spPr bwMode="auto">
              <a:xfrm flipV="1">
                <a:off x="2735" y="1729"/>
                <a:ext cx="0" cy="1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0" y="1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5" name="Line 218"/>
              <p:cNvSpPr>
                <a:spLocks noChangeShapeType="1"/>
              </p:cNvSpPr>
              <p:nvPr/>
            </p:nvSpPr>
            <p:spPr bwMode="auto">
              <a:xfrm>
                <a:off x="2620" y="1674"/>
                <a:ext cx="76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6" name="Line 219"/>
              <p:cNvSpPr>
                <a:spLocks noChangeShapeType="1"/>
              </p:cNvSpPr>
              <p:nvPr/>
            </p:nvSpPr>
            <p:spPr bwMode="auto">
              <a:xfrm flipV="1">
                <a:off x="2654" y="1663"/>
                <a:ext cx="0" cy="1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7" name="Line 220"/>
              <p:cNvSpPr>
                <a:spLocks noChangeShapeType="1"/>
              </p:cNvSpPr>
              <p:nvPr/>
            </p:nvSpPr>
            <p:spPr bwMode="auto">
              <a:xfrm>
                <a:off x="2620" y="1674"/>
                <a:ext cx="0" cy="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8" name="Line 221"/>
              <p:cNvSpPr>
                <a:spLocks noChangeShapeType="1"/>
              </p:cNvSpPr>
              <p:nvPr/>
            </p:nvSpPr>
            <p:spPr bwMode="auto">
              <a:xfrm>
                <a:off x="2696" y="1674"/>
                <a:ext cx="1" cy="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9" name="Line 222"/>
              <p:cNvSpPr>
                <a:spLocks noChangeShapeType="1"/>
              </p:cNvSpPr>
              <p:nvPr/>
            </p:nvSpPr>
            <p:spPr bwMode="auto">
              <a:xfrm>
                <a:off x="2585" y="1718"/>
                <a:ext cx="64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0" name="Line 223"/>
              <p:cNvSpPr>
                <a:spLocks noChangeShapeType="1"/>
              </p:cNvSpPr>
              <p:nvPr/>
            </p:nvSpPr>
            <p:spPr bwMode="auto">
              <a:xfrm>
                <a:off x="2620" y="1708"/>
                <a:ext cx="1" cy="1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1" name="Line 224"/>
              <p:cNvSpPr>
                <a:spLocks noChangeShapeType="1"/>
              </p:cNvSpPr>
              <p:nvPr/>
            </p:nvSpPr>
            <p:spPr bwMode="auto">
              <a:xfrm>
                <a:off x="2585" y="1718"/>
                <a:ext cx="1" cy="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2" name="Line 225"/>
              <p:cNvSpPr>
                <a:spLocks noChangeShapeType="1"/>
              </p:cNvSpPr>
              <p:nvPr/>
            </p:nvSpPr>
            <p:spPr bwMode="auto">
              <a:xfrm>
                <a:off x="2649" y="1718"/>
                <a:ext cx="0" cy="1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36" name="Rectangle 226"/>
            <p:cNvSpPr>
              <a:spLocks noChangeArrowheads="1"/>
            </p:cNvSpPr>
            <p:nvPr/>
          </p:nvSpPr>
          <p:spPr bwMode="auto">
            <a:xfrm>
              <a:off x="427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537" name="Group 227"/>
            <p:cNvGrpSpPr>
              <a:grpSpLocks/>
            </p:cNvGrpSpPr>
            <p:nvPr/>
          </p:nvGrpSpPr>
          <p:grpSpPr bwMode="auto">
            <a:xfrm>
              <a:off x="4308" y="3090"/>
              <a:ext cx="169" cy="108"/>
              <a:chOff x="3011" y="1858"/>
              <a:chExt cx="497" cy="239"/>
            </a:xfrm>
          </p:grpSpPr>
          <p:sp>
            <p:nvSpPr>
              <p:cNvPr id="2016" name="Rectangle 228"/>
              <p:cNvSpPr>
                <a:spLocks noChangeArrowheads="1"/>
              </p:cNvSpPr>
              <p:nvPr/>
            </p:nvSpPr>
            <p:spPr bwMode="auto">
              <a:xfrm>
                <a:off x="3210" y="1858"/>
                <a:ext cx="54" cy="44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17" name="Rectangle 229"/>
              <p:cNvSpPr>
                <a:spLocks noChangeArrowheads="1"/>
              </p:cNvSpPr>
              <p:nvPr/>
            </p:nvSpPr>
            <p:spPr bwMode="auto">
              <a:xfrm>
                <a:off x="3111" y="1956"/>
                <a:ext cx="54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18" name="Rectangle 230"/>
              <p:cNvSpPr>
                <a:spLocks noChangeArrowheads="1"/>
              </p:cNvSpPr>
              <p:nvPr/>
            </p:nvSpPr>
            <p:spPr bwMode="auto">
              <a:xfrm>
                <a:off x="3011" y="2054"/>
                <a:ext cx="55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19" name="Rectangle 231"/>
              <p:cNvSpPr>
                <a:spLocks noChangeArrowheads="1"/>
              </p:cNvSpPr>
              <p:nvPr/>
            </p:nvSpPr>
            <p:spPr bwMode="auto">
              <a:xfrm>
                <a:off x="3197" y="2051"/>
                <a:ext cx="55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20" name="Rectangle 232"/>
              <p:cNvSpPr>
                <a:spLocks noChangeArrowheads="1"/>
              </p:cNvSpPr>
              <p:nvPr/>
            </p:nvSpPr>
            <p:spPr bwMode="auto">
              <a:xfrm>
                <a:off x="3453" y="2054"/>
                <a:ext cx="55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21" name="Rectangle 233"/>
              <p:cNvSpPr>
                <a:spLocks noChangeArrowheads="1"/>
              </p:cNvSpPr>
              <p:nvPr/>
            </p:nvSpPr>
            <p:spPr bwMode="auto">
              <a:xfrm>
                <a:off x="3342" y="1950"/>
                <a:ext cx="55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22" name="Line 234"/>
              <p:cNvSpPr>
                <a:spLocks noChangeShapeType="1"/>
              </p:cNvSpPr>
              <p:nvPr/>
            </p:nvSpPr>
            <p:spPr bwMode="auto">
              <a:xfrm>
                <a:off x="3075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23" name="Line 235"/>
              <p:cNvSpPr>
                <a:spLocks noChangeShapeType="1"/>
              </p:cNvSpPr>
              <p:nvPr/>
            </p:nvSpPr>
            <p:spPr bwMode="auto">
              <a:xfrm>
                <a:off x="3090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24" name="Line 236"/>
              <p:cNvSpPr>
                <a:spLocks noChangeShapeType="1"/>
              </p:cNvSpPr>
              <p:nvPr/>
            </p:nvSpPr>
            <p:spPr bwMode="auto">
              <a:xfrm>
                <a:off x="3105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25" name="Line 237"/>
              <p:cNvSpPr>
                <a:spLocks noChangeShapeType="1"/>
              </p:cNvSpPr>
              <p:nvPr/>
            </p:nvSpPr>
            <p:spPr bwMode="auto">
              <a:xfrm>
                <a:off x="3120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26" name="Line 238"/>
              <p:cNvSpPr>
                <a:spLocks noChangeShapeType="1"/>
              </p:cNvSpPr>
              <p:nvPr/>
            </p:nvSpPr>
            <p:spPr bwMode="auto">
              <a:xfrm>
                <a:off x="3135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27" name="Line 239"/>
              <p:cNvSpPr>
                <a:spLocks noChangeShapeType="1"/>
              </p:cNvSpPr>
              <p:nvPr/>
            </p:nvSpPr>
            <p:spPr bwMode="auto">
              <a:xfrm>
                <a:off x="3150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28" name="Line 240"/>
              <p:cNvSpPr>
                <a:spLocks noChangeShapeType="1"/>
              </p:cNvSpPr>
              <p:nvPr/>
            </p:nvSpPr>
            <p:spPr bwMode="auto">
              <a:xfrm>
                <a:off x="3166" y="2073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29" name="Line 241"/>
              <p:cNvSpPr>
                <a:spLocks noChangeShapeType="1"/>
              </p:cNvSpPr>
              <p:nvPr/>
            </p:nvSpPr>
            <p:spPr bwMode="auto">
              <a:xfrm>
                <a:off x="3181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30" name="Freeform 242"/>
              <p:cNvSpPr>
                <a:spLocks/>
              </p:cNvSpPr>
              <p:nvPr/>
            </p:nvSpPr>
            <p:spPr bwMode="auto">
              <a:xfrm>
                <a:off x="3196" y="2073"/>
                <a:ext cx="1" cy="1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31" name="Line 243"/>
              <p:cNvSpPr>
                <a:spLocks noChangeShapeType="1"/>
              </p:cNvSpPr>
              <p:nvPr/>
            </p:nvSpPr>
            <p:spPr bwMode="auto">
              <a:xfrm>
                <a:off x="3260" y="2074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32" name="Line 244"/>
              <p:cNvSpPr>
                <a:spLocks noChangeShapeType="1"/>
              </p:cNvSpPr>
              <p:nvPr/>
            </p:nvSpPr>
            <p:spPr bwMode="auto">
              <a:xfrm>
                <a:off x="3275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33" name="Line 245"/>
              <p:cNvSpPr>
                <a:spLocks noChangeShapeType="1"/>
              </p:cNvSpPr>
              <p:nvPr/>
            </p:nvSpPr>
            <p:spPr bwMode="auto">
              <a:xfrm>
                <a:off x="3290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34" name="Line 246"/>
              <p:cNvSpPr>
                <a:spLocks noChangeShapeType="1"/>
              </p:cNvSpPr>
              <p:nvPr/>
            </p:nvSpPr>
            <p:spPr bwMode="auto">
              <a:xfrm>
                <a:off x="3305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35" name="Line 247"/>
              <p:cNvSpPr>
                <a:spLocks noChangeShapeType="1"/>
              </p:cNvSpPr>
              <p:nvPr/>
            </p:nvSpPr>
            <p:spPr bwMode="auto">
              <a:xfrm>
                <a:off x="3320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36" name="Line 248"/>
              <p:cNvSpPr>
                <a:spLocks noChangeShapeType="1"/>
              </p:cNvSpPr>
              <p:nvPr/>
            </p:nvSpPr>
            <p:spPr bwMode="auto">
              <a:xfrm>
                <a:off x="3335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37" name="Line 249"/>
              <p:cNvSpPr>
                <a:spLocks noChangeShapeType="1"/>
              </p:cNvSpPr>
              <p:nvPr/>
            </p:nvSpPr>
            <p:spPr bwMode="auto">
              <a:xfrm>
                <a:off x="3351" y="2074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38" name="Line 250"/>
              <p:cNvSpPr>
                <a:spLocks noChangeShapeType="1"/>
              </p:cNvSpPr>
              <p:nvPr/>
            </p:nvSpPr>
            <p:spPr bwMode="auto">
              <a:xfrm>
                <a:off x="3366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39" name="Line 251"/>
              <p:cNvSpPr>
                <a:spLocks noChangeShapeType="1"/>
              </p:cNvSpPr>
              <p:nvPr/>
            </p:nvSpPr>
            <p:spPr bwMode="auto">
              <a:xfrm>
                <a:off x="3381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40" name="Line 252"/>
              <p:cNvSpPr>
                <a:spLocks noChangeShapeType="1"/>
              </p:cNvSpPr>
              <p:nvPr/>
            </p:nvSpPr>
            <p:spPr bwMode="auto">
              <a:xfrm>
                <a:off x="3396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41" name="Line 253"/>
              <p:cNvSpPr>
                <a:spLocks noChangeShapeType="1"/>
              </p:cNvSpPr>
              <p:nvPr/>
            </p:nvSpPr>
            <p:spPr bwMode="auto">
              <a:xfrm>
                <a:off x="3411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42" name="Line 254"/>
              <p:cNvSpPr>
                <a:spLocks noChangeShapeType="1"/>
              </p:cNvSpPr>
              <p:nvPr/>
            </p:nvSpPr>
            <p:spPr bwMode="auto">
              <a:xfrm>
                <a:off x="3426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43" name="Line 255"/>
              <p:cNvSpPr>
                <a:spLocks noChangeShapeType="1"/>
              </p:cNvSpPr>
              <p:nvPr/>
            </p:nvSpPr>
            <p:spPr bwMode="auto">
              <a:xfrm>
                <a:off x="3441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44" name="Line 256"/>
              <p:cNvSpPr>
                <a:spLocks noChangeShapeType="1"/>
              </p:cNvSpPr>
              <p:nvPr/>
            </p:nvSpPr>
            <p:spPr bwMode="auto">
              <a:xfrm flipH="1">
                <a:off x="3356" y="1996"/>
                <a:ext cx="12" cy="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45" name="Line 257"/>
              <p:cNvSpPr>
                <a:spLocks noChangeShapeType="1"/>
              </p:cNvSpPr>
              <p:nvPr/>
            </p:nvSpPr>
            <p:spPr bwMode="auto">
              <a:xfrm>
                <a:off x="3341" y="2006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46" name="Line 258"/>
              <p:cNvSpPr>
                <a:spLocks noChangeShapeType="1"/>
              </p:cNvSpPr>
              <p:nvPr/>
            </p:nvSpPr>
            <p:spPr bwMode="auto">
              <a:xfrm>
                <a:off x="3326" y="2012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47" name="Line 259"/>
              <p:cNvSpPr>
                <a:spLocks noChangeShapeType="1"/>
              </p:cNvSpPr>
              <p:nvPr/>
            </p:nvSpPr>
            <p:spPr bwMode="auto">
              <a:xfrm flipH="1">
                <a:off x="3296" y="2019"/>
                <a:ext cx="11" cy="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48" name="Line 260"/>
              <p:cNvSpPr>
                <a:spLocks noChangeShapeType="1"/>
              </p:cNvSpPr>
              <p:nvPr/>
            </p:nvSpPr>
            <p:spPr bwMode="auto">
              <a:xfrm>
                <a:off x="3281" y="2029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49" name="Line 261"/>
              <p:cNvSpPr>
                <a:spLocks noChangeShapeType="1"/>
              </p:cNvSpPr>
              <p:nvPr/>
            </p:nvSpPr>
            <p:spPr bwMode="auto">
              <a:xfrm>
                <a:off x="3265" y="2035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0" name="Freeform 262"/>
              <p:cNvSpPr>
                <a:spLocks/>
              </p:cNvSpPr>
              <p:nvPr/>
            </p:nvSpPr>
            <p:spPr bwMode="auto">
              <a:xfrm flipV="1">
                <a:off x="3235" y="2042"/>
                <a:ext cx="11" cy="5"/>
              </a:xfrm>
              <a:custGeom>
                <a:avLst/>
                <a:gdLst>
                  <a:gd name="T0" fmla="*/ 18 w 18"/>
                  <a:gd name="T1" fmla="*/ 7 h 7"/>
                  <a:gd name="T2" fmla="*/ 6 w 18"/>
                  <a:gd name="T3" fmla="*/ 2 h 7"/>
                  <a:gd name="T4" fmla="*/ 0 w 18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7">
                    <a:moveTo>
                      <a:pt x="18" y="7"/>
                    </a:moveTo>
                    <a:lnTo>
                      <a:pt x="6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1" name="Line 263"/>
              <p:cNvSpPr>
                <a:spLocks noChangeShapeType="1"/>
              </p:cNvSpPr>
              <p:nvPr/>
            </p:nvSpPr>
            <p:spPr bwMode="auto">
              <a:xfrm>
                <a:off x="3374" y="1996"/>
                <a:ext cx="11" cy="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2" name="Line 264"/>
              <p:cNvSpPr>
                <a:spLocks noChangeShapeType="1"/>
              </p:cNvSpPr>
              <p:nvPr/>
            </p:nvSpPr>
            <p:spPr bwMode="auto">
              <a:xfrm>
                <a:off x="3400" y="201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3" name="Line 265"/>
              <p:cNvSpPr>
                <a:spLocks noChangeShapeType="1"/>
              </p:cNvSpPr>
              <p:nvPr/>
            </p:nvSpPr>
            <p:spPr bwMode="auto">
              <a:xfrm>
                <a:off x="3416" y="2018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4" name="Line 266"/>
              <p:cNvSpPr>
                <a:spLocks noChangeShapeType="1"/>
              </p:cNvSpPr>
              <p:nvPr/>
            </p:nvSpPr>
            <p:spPr bwMode="auto">
              <a:xfrm>
                <a:off x="3435" y="2027"/>
                <a:ext cx="11" cy="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5" name="Line 267"/>
              <p:cNvSpPr>
                <a:spLocks noChangeShapeType="1"/>
              </p:cNvSpPr>
              <p:nvPr/>
            </p:nvSpPr>
            <p:spPr bwMode="auto">
              <a:xfrm>
                <a:off x="3461" y="2042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6" name="Freeform 268"/>
              <p:cNvSpPr>
                <a:spLocks/>
              </p:cNvSpPr>
              <p:nvPr/>
            </p:nvSpPr>
            <p:spPr bwMode="auto">
              <a:xfrm flipV="1">
                <a:off x="3476" y="2049"/>
                <a:ext cx="1" cy="1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0" y="1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7" name="Line 269"/>
              <p:cNvSpPr>
                <a:spLocks noChangeShapeType="1"/>
              </p:cNvSpPr>
              <p:nvPr/>
            </p:nvSpPr>
            <p:spPr bwMode="auto">
              <a:xfrm>
                <a:off x="3140" y="1925"/>
                <a:ext cx="22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8" name="Line 270"/>
              <p:cNvSpPr>
                <a:spLocks noChangeShapeType="1"/>
              </p:cNvSpPr>
              <p:nvPr/>
            </p:nvSpPr>
            <p:spPr bwMode="auto">
              <a:xfrm flipV="1">
                <a:off x="3239" y="1901"/>
                <a:ext cx="1" cy="2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9" name="Line 271"/>
              <p:cNvSpPr>
                <a:spLocks noChangeShapeType="1"/>
              </p:cNvSpPr>
              <p:nvPr/>
            </p:nvSpPr>
            <p:spPr bwMode="auto">
              <a:xfrm>
                <a:off x="3140" y="1925"/>
                <a:ext cx="1" cy="2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60" name="Line 272"/>
              <p:cNvSpPr>
                <a:spLocks noChangeShapeType="1"/>
              </p:cNvSpPr>
              <p:nvPr/>
            </p:nvSpPr>
            <p:spPr bwMode="auto">
              <a:xfrm>
                <a:off x="3366" y="1925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61" name="Line 273"/>
              <p:cNvSpPr>
                <a:spLocks noChangeShapeType="1"/>
              </p:cNvSpPr>
              <p:nvPr/>
            </p:nvSpPr>
            <p:spPr bwMode="auto">
              <a:xfrm>
                <a:off x="3039" y="2022"/>
                <a:ext cx="18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62" name="Line 274"/>
              <p:cNvSpPr>
                <a:spLocks noChangeShapeType="1"/>
              </p:cNvSpPr>
              <p:nvPr/>
            </p:nvSpPr>
            <p:spPr bwMode="auto">
              <a:xfrm>
                <a:off x="3142" y="2001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63" name="Line 275"/>
              <p:cNvSpPr>
                <a:spLocks noChangeShapeType="1"/>
              </p:cNvSpPr>
              <p:nvPr/>
            </p:nvSpPr>
            <p:spPr bwMode="auto">
              <a:xfrm>
                <a:off x="3039" y="2022"/>
                <a:ext cx="1" cy="2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64" name="Line 276"/>
              <p:cNvSpPr>
                <a:spLocks noChangeShapeType="1"/>
              </p:cNvSpPr>
              <p:nvPr/>
            </p:nvSpPr>
            <p:spPr bwMode="auto">
              <a:xfrm>
                <a:off x="3227" y="2022"/>
                <a:ext cx="1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38" name="Rectangle 277"/>
            <p:cNvSpPr>
              <a:spLocks noChangeArrowheads="1"/>
            </p:cNvSpPr>
            <p:nvPr/>
          </p:nvSpPr>
          <p:spPr bwMode="auto">
            <a:xfrm>
              <a:off x="427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539" name="Group 278"/>
            <p:cNvGrpSpPr>
              <a:grpSpLocks/>
            </p:cNvGrpSpPr>
            <p:nvPr/>
          </p:nvGrpSpPr>
          <p:grpSpPr bwMode="auto">
            <a:xfrm>
              <a:off x="4308" y="3336"/>
              <a:ext cx="169" cy="96"/>
              <a:chOff x="3011" y="2468"/>
              <a:chExt cx="497" cy="239"/>
            </a:xfrm>
          </p:grpSpPr>
          <p:sp>
            <p:nvSpPr>
              <p:cNvPr id="1968" name="Rectangle 279"/>
              <p:cNvSpPr>
                <a:spLocks noChangeArrowheads="1"/>
              </p:cNvSpPr>
              <p:nvPr/>
            </p:nvSpPr>
            <p:spPr bwMode="auto">
              <a:xfrm>
                <a:off x="3210" y="2468"/>
                <a:ext cx="54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9" name="Rectangle 280"/>
              <p:cNvSpPr>
                <a:spLocks noChangeArrowheads="1"/>
              </p:cNvSpPr>
              <p:nvPr/>
            </p:nvSpPr>
            <p:spPr bwMode="auto">
              <a:xfrm>
                <a:off x="3111" y="2566"/>
                <a:ext cx="54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70" name="Rectangle 281"/>
              <p:cNvSpPr>
                <a:spLocks noChangeArrowheads="1"/>
              </p:cNvSpPr>
              <p:nvPr/>
            </p:nvSpPr>
            <p:spPr bwMode="auto">
              <a:xfrm>
                <a:off x="3011" y="2664"/>
                <a:ext cx="55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71" name="Rectangle 282"/>
              <p:cNvSpPr>
                <a:spLocks noChangeArrowheads="1"/>
              </p:cNvSpPr>
              <p:nvPr/>
            </p:nvSpPr>
            <p:spPr bwMode="auto">
              <a:xfrm>
                <a:off x="3197" y="2661"/>
                <a:ext cx="55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72" name="Rectangle 283"/>
              <p:cNvSpPr>
                <a:spLocks noChangeArrowheads="1"/>
              </p:cNvSpPr>
              <p:nvPr/>
            </p:nvSpPr>
            <p:spPr bwMode="auto">
              <a:xfrm>
                <a:off x="3453" y="2664"/>
                <a:ext cx="55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73" name="Rectangle 284"/>
              <p:cNvSpPr>
                <a:spLocks noChangeArrowheads="1"/>
              </p:cNvSpPr>
              <p:nvPr/>
            </p:nvSpPr>
            <p:spPr bwMode="auto">
              <a:xfrm>
                <a:off x="3342" y="2559"/>
                <a:ext cx="55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74" name="Line 285"/>
              <p:cNvSpPr>
                <a:spLocks noChangeShapeType="1"/>
              </p:cNvSpPr>
              <p:nvPr/>
            </p:nvSpPr>
            <p:spPr bwMode="auto">
              <a:xfrm>
                <a:off x="3075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75" name="Line 286"/>
              <p:cNvSpPr>
                <a:spLocks noChangeShapeType="1"/>
              </p:cNvSpPr>
              <p:nvPr/>
            </p:nvSpPr>
            <p:spPr bwMode="auto">
              <a:xfrm>
                <a:off x="3091" y="2681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76" name="Line 287"/>
              <p:cNvSpPr>
                <a:spLocks noChangeShapeType="1"/>
              </p:cNvSpPr>
              <p:nvPr/>
            </p:nvSpPr>
            <p:spPr bwMode="auto">
              <a:xfrm>
                <a:off x="3106" y="2681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77" name="Line 288"/>
              <p:cNvSpPr>
                <a:spLocks noChangeShapeType="1"/>
              </p:cNvSpPr>
              <p:nvPr/>
            </p:nvSpPr>
            <p:spPr bwMode="auto">
              <a:xfrm>
                <a:off x="3121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78" name="Line 289"/>
              <p:cNvSpPr>
                <a:spLocks noChangeShapeType="1"/>
              </p:cNvSpPr>
              <p:nvPr/>
            </p:nvSpPr>
            <p:spPr bwMode="auto">
              <a:xfrm>
                <a:off x="3136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79" name="Line 290"/>
              <p:cNvSpPr>
                <a:spLocks noChangeShapeType="1"/>
              </p:cNvSpPr>
              <p:nvPr/>
            </p:nvSpPr>
            <p:spPr bwMode="auto">
              <a:xfrm>
                <a:off x="3151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80" name="Line 291"/>
              <p:cNvSpPr>
                <a:spLocks noChangeShapeType="1"/>
              </p:cNvSpPr>
              <p:nvPr/>
            </p:nvSpPr>
            <p:spPr bwMode="auto">
              <a:xfrm>
                <a:off x="3166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81" name="Line 292"/>
              <p:cNvSpPr>
                <a:spLocks noChangeShapeType="1"/>
              </p:cNvSpPr>
              <p:nvPr/>
            </p:nvSpPr>
            <p:spPr bwMode="auto">
              <a:xfrm>
                <a:off x="3181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82" name="Line 293"/>
              <p:cNvSpPr>
                <a:spLocks noChangeShapeType="1"/>
              </p:cNvSpPr>
              <p:nvPr/>
            </p:nvSpPr>
            <p:spPr bwMode="auto">
              <a:xfrm>
                <a:off x="3260" y="2683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83" name="Line 294"/>
              <p:cNvSpPr>
                <a:spLocks noChangeShapeType="1"/>
              </p:cNvSpPr>
              <p:nvPr/>
            </p:nvSpPr>
            <p:spPr bwMode="auto">
              <a:xfrm>
                <a:off x="3275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84" name="Line 295"/>
              <p:cNvSpPr>
                <a:spLocks noChangeShapeType="1"/>
              </p:cNvSpPr>
              <p:nvPr/>
            </p:nvSpPr>
            <p:spPr bwMode="auto">
              <a:xfrm>
                <a:off x="3290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85" name="Line 296"/>
              <p:cNvSpPr>
                <a:spLocks noChangeShapeType="1"/>
              </p:cNvSpPr>
              <p:nvPr/>
            </p:nvSpPr>
            <p:spPr bwMode="auto">
              <a:xfrm>
                <a:off x="3305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86" name="Line 297"/>
              <p:cNvSpPr>
                <a:spLocks noChangeShapeType="1"/>
              </p:cNvSpPr>
              <p:nvPr/>
            </p:nvSpPr>
            <p:spPr bwMode="auto">
              <a:xfrm>
                <a:off x="3320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87" name="Line 298"/>
              <p:cNvSpPr>
                <a:spLocks noChangeShapeType="1"/>
              </p:cNvSpPr>
              <p:nvPr/>
            </p:nvSpPr>
            <p:spPr bwMode="auto">
              <a:xfrm>
                <a:off x="3335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88" name="Line 299"/>
              <p:cNvSpPr>
                <a:spLocks noChangeShapeType="1"/>
              </p:cNvSpPr>
              <p:nvPr/>
            </p:nvSpPr>
            <p:spPr bwMode="auto">
              <a:xfrm>
                <a:off x="3351" y="2683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89" name="Line 300"/>
              <p:cNvSpPr>
                <a:spLocks noChangeShapeType="1"/>
              </p:cNvSpPr>
              <p:nvPr/>
            </p:nvSpPr>
            <p:spPr bwMode="auto">
              <a:xfrm>
                <a:off x="3366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90" name="Line 301"/>
              <p:cNvSpPr>
                <a:spLocks noChangeShapeType="1"/>
              </p:cNvSpPr>
              <p:nvPr/>
            </p:nvSpPr>
            <p:spPr bwMode="auto">
              <a:xfrm>
                <a:off x="3381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91" name="Line 302"/>
              <p:cNvSpPr>
                <a:spLocks noChangeShapeType="1"/>
              </p:cNvSpPr>
              <p:nvPr/>
            </p:nvSpPr>
            <p:spPr bwMode="auto">
              <a:xfrm>
                <a:off x="3396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92" name="Line 303"/>
              <p:cNvSpPr>
                <a:spLocks noChangeShapeType="1"/>
              </p:cNvSpPr>
              <p:nvPr/>
            </p:nvSpPr>
            <p:spPr bwMode="auto">
              <a:xfrm>
                <a:off x="3411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93" name="Line 304"/>
              <p:cNvSpPr>
                <a:spLocks noChangeShapeType="1"/>
              </p:cNvSpPr>
              <p:nvPr/>
            </p:nvSpPr>
            <p:spPr bwMode="auto">
              <a:xfrm>
                <a:off x="3426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94" name="Line 305"/>
              <p:cNvSpPr>
                <a:spLocks noChangeShapeType="1"/>
              </p:cNvSpPr>
              <p:nvPr/>
            </p:nvSpPr>
            <p:spPr bwMode="auto">
              <a:xfrm>
                <a:off x="3441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95" name="Line 306"/>
              <p:cNvSpPr>
                <a:spLocks noChangeShapeType="1"/>
              </p:cNvSpPr>
              <p:nvPr/>
            </p:nvSpPr>
            <p:spPr bwMode="auto">
              <a:xfrm flipH="1">
                <a:off x="3356" y="2606"/>
                <a:ext cx="12" cy="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96" name="Line 307"/>
              <p:cNvSpPr>
                <a:spLocks noChangeShapeType="1"/>
              </p:cNvSpPr>
              <p:nvPr/>
            </p:nvSpPr>
            <p:spPr bwMode="auto">
              <a:xfrm>
                <a:off x="3341" y="2616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97" name="Line 308"/>
              <p:cNvSpPr>
                <a:spLocks noChangeShapeType="1"/>
              </p:cNvSpPr>
              <p:nvPr/>
            </p:nvSpPr>
            <p:spPr bwMode="auto">
              <a:xfrm>
                <a:off x="3326" y="2622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98" name="Line 309"/>
              <p:cNvSpPr>
                <a:spLocks noChangeShapeType="1"/>
              </p:cNvSpPr>
              <p:nvPr/>
            </p:nvSpPr>
            <p:spPr bwMode="auto">
              <a:xfrm flipH="1">
                <a:off x="3296" y="2629"/>
                <a:ext cx="11" cy="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99" name="Line 310"/>
              <p:cNvSpPr>
                <a:spLocks noChangeShapeType="1"/>
              </p:cNvSpPr>
              <p:nvPr/>
            </p:nvSpPr>
            <p:spPr bwMode="auto">
              <a:xfrm>
                <a:off x="3281" y="2639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0" name="Line 311"/>
              <p:cNvSpPr>
                <a:spLocks noChangeShapeType="1"/>
              </p:cNvSpPr>
              <p:nvPr/>
            </p:nvSpPr>
            <p:spPr bwMode="auto">
              <a:xfrm>
                <a:off x="3265" y="2645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1" name="Freeform 312"/>
              <p:cNvSpPr>
                <a:spLocks/>
              </p:cNvSpPr>
              <p:nvPr/>
            </p:nvSpPr>
            <p:spPr bwMode="auto">
              <a:xfrm flipV="1">
                <a:off x="3236" y="2652"/>
                <a:ext cx="10" cy="4"/>
              </a:xfrm>
              <a:custGeom>
                <a:avLst/>
                <a:gdLst>
                  <a:gd name="T0" fmla="*/ 17 w 17"/>
                  <a:gd name="T1" fmla="*/ 6 h 6"/>
                  <a:gd name="T2" fmla="*/ 5 w 17"/>
                  <a:gd name="T3" fmla="*/ 2 h 6"/>
                  <a:gd name="T4" fmla="*/ 0 w 17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5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2" name="Line 313"/>
              <p:cNvSpPr>
                <a:spLocks noChangeShapeType="1"/>
              </p:cNvSpPr>
              <p:nvPr/>
            </p:nvSpPr>
            <p:spPr bwMode="auto">
              <a:xfrm>
                <a:off x="3374" y="2606"/>
                <a:ext cx="11" cy="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3" name="Line 314"/>
              <p:cNvSpPr>
                <a:spLocks noChangeShapeType="1"/>
              </p:cNvSpPr>
              <p:nvPr/>
            </p:nvSpPr>
            <p:spPr bwMode="auto">
              <a:xfrm>
                <a:off x="3400" y="2619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4" name="Line 315"/>
              <p:cNvSpPr>
                <a:spLocks noChangeShapeType="1"/>
              </p:cNvSpPr>
              <p:nvPr/>
            </p:nvSpPr>
            <p:spPr bwMode="auto">
              <a:xfrm>
                <a:off x="3416" y="2627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5" name="Line 316"/>
              <p:cNvSpPr>
                <a:spLocks noChangeShapeType="1"/>
              </p:cNvSpPr>
              <p:nvPr/>
            </p:nvSpPr>
            <p:spPr bwMode="auto">
              <a:xfrm>
                <a:off x="3435" y="2637"/>
                <a:ext cx="11" cy="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6" name="Line 317"/>
              <p:cNvSpPr>
                <a:spLocks noChangeShapeType="1"/>
              </p:cNvSpPr>
              <p:nvPr/>
            </p:nvSpPr>
            <p:spPr bwMode="auto">
              <a:xfrm>
                <a:off x="3461" y="265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7" name="Freeform 318"/>
              <p:cNvSpPr>
                <a:spLocks/>
              </p:cNvSpPr>
              <p:nvPr/>
            </p:nvSpPr>
            <p:spPr bwMode="auto">
              <a:xfrm flipV="1">
                <a:off x="3476" y="2658"/>
                <a:ext cx="3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8" name="Line 319"/>
              <p:cNvSpPr>
                <a:spLocks noChangeShapeType="1"/>
              </p:cNvSpPr>
              <p:nvPr/>
            </p:nvSpPr>
            <p:spPr bwMode="auto">
              <a:xfrm>
                <a:off x="3140" y="2535"/>
                <a:ext cx="2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9" name="Line 320"/>
              <p:cNvSpPr>
                <a:spLocks noChangeShapeType="1"/>
              </p:cNvSpPr>
              <p:nvPr/>
            </p:nvSpPr>
            <p:spPr bwMode="auto">
              <a:xfrm flipV="1">
                <a:off x="3240" y="2510"/>
                <a:ext cx="1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10" name="Line 321"/>
              <p:cNvSpPr>
                <a:spLocks noChangeShapeType="1"/>
              </p:cNvSpPr>
              <p:nvPr/>
            </p:nvSpPr>
            <p:spPr bwMode="auto">
              <a:xfrm>
                <a:off x="3140" y="2535"/>
                <a:ext cx="1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11" name="Line 322"/>
              <p:cNvSpPr>
                <a:spLocks noChangeShapeType="1"/>
              </p:cNvSpPr>
              <p:nvPr/>
            </p:nvSpPr>
            <p:spPr bwMode="auto">
              <a:xfrm>
                <a:off x="3367" y="2535"/>
                <a:ext cx="1" cy="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12" name="Line 323"/>
              <p:cNvSpPr>
                <a:spLocks noChangeShapeType="1"/>
              </p:cNvSpPr>
              <p:nvPr/>
            </p:nvSpPr>
            <p:spPr bwMode="auto">
              <a:xfrm>
                <a:off x="3039" y="2631"/>
                <a:ext cx="18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13" name="Line 324"/>
              <p:cNvSpPr>
                <a:spLocks noChangeShapeType="1"/>
              </p:cNvSpPr>
              <p:nvPr/>
            </p:nvSpPr>
            <p:spPr bwMode="auto">
              <a:xfrm>
                <a:off x="3142" y="2610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14" name="Line 325"/>
              <p:cNvSpPr>
                <a:spLocks noChangeShapeType="1"/>
              </p:cNvSpPr>
              <p:nvPr/>
            </p:nvSpPr>
            <p:spPr bwMode="auto">
              <a:xfrm>
                <a:off x="3039" y="2631"/>
                <a:ext cx="1" cy="2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15" name="Line 326"/>
              <p:cNvSpPr>
                <a:spLocks noChangeShapeType="1"/>
              </p:cNvSpPr>
              <p:nvPr/>
            </p:nvSpPr>
            <p:spPr bwMode="auto">
              <a:xfrm>
                <a:off x="3227" y="2631"/>
                <a:ext cx="1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40" name="Rectangle 327"/>
            <p:cNvSpPr>
              <a:spLocks noChangeArrowheads="1"/>
            </p:cNvSpPr>
            <p:nvPr/>
          </p:nvSpPr>
          <p:spPr bwMode="auto">
            <a:xfrm>
              <a:off x="427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541" name="Group 328"/>
            <p:cNvGrpSpPr>
              <a:grpSpLocks/>
            </p:cNvGrpSpPr>
            <p:nvPr/>
          </p:nvGrpSpPr>
          <p:grpSpPr bwMode="auto">
            <a:xfrm>
              <a:off x="4338" y="3566"/>
              <a:ext cx="108" cy="116"/>
              <a:chOff x="902" y="803"/>
              <a:chExt cx="214" cy="280"/>
            </a:xfrm>
          </p:grpSpPr>
          <p:sp>
            <p:nvSpPr>
              <p:cNvPr id="1952" name="Rectangle 329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53" name="Line 330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54" name="Line 331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55" name="Line 332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56" name="Line 333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57" name="Line 334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58" name="Line 335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59" name="Line 336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0" name="Line 337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1" name="Line 338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2" name="Line 339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3" name="Line 340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4" name="Line 341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5" name="Line 342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6" name="Line 343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7" name="Line 344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42" name="Rectangle 345"/>
            <p:cNvSpPr>
              <a:spLocks noChangeArrowheads="1"/>
            </p:cNvSpPr>
            <p:nvPr/>
          </p:nvSpPr>
          <p:spPr bwMode="auto">
            <a:xfrm>
              <a:off x="427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43" name="Rectangle 346"/>
            <p:cNvSpPr>
              <a:spLocks noChangeArrowheads="1"/>
            </p:cNvSpPr>
            <p:nvPr/>
          </p:nvSpPr>
          <p:spPr bwMode="auto">
            <a:xfrm>
              <a:off x="427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44" name="AutoShape 347"/>
            <p:cNvSpPr>
              <a:spLocks noChangeArrowheads="1"/>
            </p:cNvSpPr>
            <p:nvPr/>
          </p:nvSpPr>
          <p:spPr bwMode="auto">
            <a:xfrm>
              <a:off x="432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45" name="Rectangle 348"/>
            <p:cNvSpPr>
              <a:spLocks noChangeArrowheads="1"/>
            </p:cNvSpPr>
            <p:nvPr/>
          </p:nvSpPr>
          <p:spPr bwMode="auto">
            <a:xfrm>
              <a:off x="451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When</a:t>
              </a:r>
            </a:p>
          </p:txBody>
        </p:sp>
        <p:sp>
          <p:nvSpPr>
            <p:cNvPr id="1546" name="Rectangle 349"/>
            <p:cNvSpPr>
              <a:spLocks noChangeArrowheads="1"/>
            </p:cNvSpPr>
            <p:nvPr/>
          </p:nvSpPr>
          <p:spPr bwMode="auto">
            <a:xfrm>
              <a:off x="451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When</a:t>
              </a:r>
            </a:p>
          </p:txBody>
        </p:sp>
        <p:grpSp>
          <p:nvGrpSpPr>
            <p:cNvPr id="1547" name="Group 350"/>
            <p:cNvGrpSpPr>
              <a:grpSpLocks/>
            </p:cNvGrpSpPr>
            <p:nvPr/>
          </p:nvGrpSpPr>
          <p:grpSpPr bwMode="auto">
            <a:xfrm>
              <a:off x="4578" y="2606"/>
              <a:ext cx="108" cy="116"/>
              <a:chOff x="902" y="803"/>
              <a:chExt cx="214" cy="280"/>
            </a:xfrm>
          </p:grpSpPr>
          <p:sp>
            <p:nvSpPr>
              <p:cNvPr id="1936" name="Rectangle 351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37" name="Line 352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38" name="Line 353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39" name="Line 354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40" name="Line 355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41" name="Line 356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42" name="Line 357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43" name="Line 358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44" name="Line 359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45" name="Line 360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46" name="Line 361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47" name="Line 362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48" name="Line 363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49" name="Line 364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50" name="Line 365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51" name="Line 366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48" name="Rectangle 367"/>
            <p:cNvSpPr>
              <a:spLocks noChangeArrowheads="1"/>
            </p:cNvSpPr>
            <p:nvPr/>
          </p:nvSpPr>
          <p:spPr bwMode="auto">
            <a:xfrm>
              <a:off x="451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549" name="Group 368"/>
            <p:cNvGrpSpPr>
              <a:grpSpLocks/>
            </p:cNvGrpSpPr>
            <p:nvPr/>
          </p:nvGrpSpPr>
          <p:grpSpPr bwMode="auto">
            <a:xfrm>
              <a:off x="4551" y="2836"/>
              <a:ext cx="162" cy="136"/>
              <a:chOff x="3758" y="1186"/>
              <a:chExt cx="462" cy="336"/>
            </a:xfrm>
          </p:grpSpPr>
          <p:sp>
            <p:nvSpPr>
              <p:cNvPr id="1908" name="Freeform 369"/>
              <p:cNvSpPr>
                <a:spLocks/>
              </p:cNvSpPr>
              <p:nvPr/>
            </p:nvSpPr>
            <p:spPr bwMode="auto">
              <a:xfrm>
                <a:off x="3760" y="1186"/>
                <a:ext cx="147" cy="26"/>
              </a:xfrm>
              <a:custGeom>
                <a:avLst/>
                <a:gdLst>
                  <a:gd name="T0" fmla="*/ 0 w 295"/>
                  <a:gd name="T1" fmla="*/ 53 h 53"/>
                  <a:gd name="T2" fmla="*/ 71 w 295"/>
                  <a:gd name="T3" fmla="*/ 14 h 53"/>
                  <a:gd name="T4" fmla="*/ 147 w 295"/>
                  <a:gd name="T5" fmla="*/ 0 h 53"/>
                  <a:gd name="T6" fmla="*/ 165 w 295"/>
                  <a:gd name="T7" fmla="*/ 0 h 53"/>
                  <a:gd name="T8" fmla="*/ 184 w 295"/>
                  <a:gd name="T9" fmla="*/ 1 h 53"/>
                  <a:gd name="T10" fmla="*/ 222 w 295"/>
                  <a:gd name="T11" fmla="*/ 11 h 53"/>
                  <a:gd name="T12" fmla="*/ 295 w 295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53">
                    <a:moveTo>
                      <a:pt x="0" y="53"/>
                    </a:moveTo>
                    <a:lnTo>
                      <a:pt x="71" y="14"/>
                    </a:lnTo>
                    <a:lnTo>
                      <a:pt x="147" y="0"/>
                    </a:lnTo>
                    <a:lnTo>
                      <a:pt x="165" y="0"/>
                    </a:lnTo>
                    <a:lnTo>
                      <a:pt x="184" y="1"/>
                    </a:lnTo>
                    <a:lnTo>
                      <a:pt x="222" y="11"/>
                    </a:lnTo>
                    <a:lnTo>
                      <a:pt x="295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9" name="Freeform 370"/>
              <p:cNvSpPr>
                <a:spLocks/>
              </p:cNvSpPr>
              <p:nvPr/>
            </p:nvSpPr>
            <p:spPr bwMode="auto">
              <a:xfrm>
                <a:off x="3907" y="1211"/>
                <a:ext cx="148" cy="27"/>
              </a:xfrm>
              <a:custGeom>
                <a:avLst/>
                <a:gdLst>
                  <a:gd name="T0" fmla="*/ 296 w 296"/>
                  <a:gd name="T1" fmla="*/ 0 h 53"/>
                  <a:gd name="T2" fmla="*/ 225 w 296"/>
                  <a:gd name="T3" fmla="*/ 39 h 53"/>
                  <a:gd name="T4" fmla="*/ 149 w 296"/>
                  <a:gd name="T5" fmla="*/ 53 h 53"/>
                  <a:gd name="T6" fmla="*/ 74 w 296"/>
                  <a:gd name="T7" fmla="*/ 41 h 53"/>
                  <a:gd name="T8" fmla="*/ 0 w 296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53">
                    <a:moveTo>
                      <a:pt x="296" y="0"/>
                    </a:moveTo>
                    <a:lnTo>
                      <a:pt x="225" y="39"/>
                    </a:lnTo>
                    <a:lnTo>
                      <a:pt x="149" y="53"/>
                    </a:lnTo>
                    <a:lnTo>
                      <a:pt x="74" y="41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0" name="Line 371"/>
              <p:cNvSpPr>
                <a:spLocks noChangeShapeType="1"/>
              </p:cNvSpPr>
              <p:nvPr/>
            </p:nvSpPr>
            <p:spPr bwMode="auto">
              <a:xfrm>
                <a:off x="3761" y="1208"/>
                <a:ext cx="29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1" name="Freeform 372"/>
              <p:cNvSpPr>
                <a:spLocks/>
              </p:cNvSpPr>
              <p:nvPr/>
            </p:nvSpPr>
            <p:spPr bwMode="auto">
              <a:xfrm>
                <a:off x="4107" y="1186"/>
                <a:ext cx="111" cy="31"/>
              </a:xfrm>
              <a:custGeom>
                <a:avLst/>
                <a:gdLst>
                  <a:gd name="T0" fmla="*/ 222 w 222"/>
                  <a:gd name="T1" fmla="*/ 5 h 61"/>
                  <a:gd name="T2" fmla="*/ 209 w 222"/>
                  <a:gd name="T3" fmla="*/ 3 h 61"/>
                  <a:gd name="T4" fmla="*/ 197 w 222"/>
                  <a:gd name="T5" fmla="*/ 1 h 61"/>
                  <a:gd name="T6" fmla="*/ 183 w 222"/>
                  <a:gd name="T7" fmla="*/ 0 h 61"/>
                  <a:gd name="T8" fmla="*/ 170 w 222"/>
                  <a:gd name="T9" fmla="*/ 0 h 61"/>
                  <a:gd name="T10" fmla="*/ 157 w 222"/>
                  <a:gd name="T11" fmla="*/ 0 h 61"/>
                  <a:gd name="T12" fmla="*/ 142 w 222"/>
                  <a:gd name="T13" fmla="*/ 3 h 61"/>
                  <a:gd name="T14" fmla="*/ 131 w 222"/>
                  <a:gd name="T15" fmla="*/ 4 h 61"/>
                  <a:gd name="T16" fmla="*/ 116 w 222"/>
                  <a:gd name="T17" fmla="*/ 5 h 61"/>
                  <a:gd name="T18" fmla="*/ 103 w 222"/>
                  <a:gd name="T19" fmla="*/ 8 h 61"/>
                  <a:gd name="T20" fmla="*/ 92 w 222"/>
                  <a:gd name="T21" fmla="*/ 12 h 61"/>
                  <a:gd name="T22" fmla="*/ 78 w 222"/>
                  <a:gd name="T23" fmla="*/ 17 h 61"/>
                  <a:gd name="T24" fmla="*/ 65 w 222"/>
                  <a:gd name="T25" fmla="*/ 19 h 61"/>
                  <a:gd name="T26" fmla="*/ 53 w 222"/>
                  <a:gd name="T27" fmla="*/ 26 h 61"/>
                  <a:gd name="T28" fmla="*/ 40 w 222"/>
                  <a:gd name="T29" fmla="*/ 34 h 61"/>
                  <a:gd name="T30" fmla="*/ 29 w 222"/>
                  <a:gd name="T31" fmla="*/ 40 h 61"/>
                  <a:gd name="T32" fmla="*/ 17 w 222"/>
                  <a:gd name="T33" fmla="*/ 46 h 61"/>
                  <a:gd name="T34" fmla="*/ 6 w 222"/>
                  <a:gd name="T35" fmla="*/ 54 h 61"/>
                  <a:gd name="T36" fmla="*/ 0 w 222"/>
                  <a:gd name="T3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61">
                    <a:moveTo>
                      <a:pt x="222" y="5"/>
                    </a:moveTo>
                    <a:lnTo>
                      <a:pt x="209" y="3"/>
                    </a:lnTo>
                    <a:lnTo>
                      <a:pt x="197" y="1"/>
                    </a:lnTo>
                    <a:lnTo>
                      <a:pt x="183" y="0"/>
                    </a:lnTo>
                    <a:lnTo>
                      <a:pt x="170" y="0"/>
                    </a:lnTo>
                    <a:lnTo>
                      <a:pt x="157" y="0"/>
                    </a:lnTo>
                    <a:lnTo>
                      <a:pt x="142" y="3"/>
                    </a:lnTo>
                    <a:lnTo>
                      <a:pt x="131" y="4"/>
                    </a:lnTo>
                    <a:lnTo>
                      <a:pt x="116" y="5"/>
                    </a:lnTo>
                    <a:lnTo>
                      <a:pt x="103" y="8"/>
                    </a:lnTo>
                    <a:lnTo>
                      <a:pt x="92" y="12"/>
                    </a:lnTo>
                    <a:lnTo>
                      <a:pt x="78" y="17"/>
                    </a:lnTo>
                    <a:lnTo>
                      <a:pt x="65" y="19"/>
                    </a:lnTo>
                    <a:lnTo>
                      <a:pt x="53" y="26"/>
                    </a:lnTo>
                    <a:lnTo>
                      <a:pt x="40" y="34"/>
                    </a:lnTo>
                    <a:lnTo>
                      <a:pt x="29" y="40"/>
                    </a:lnTo>
                    <a:lnTo>
                      <a:pt x="17" y="46"/>
                    </a:lnTo>
                    <a:lnTo>
                      <a:pt x="6" y="54"/>
                    </a:lnTo>
                    <a:lnTo>
                      <a:pt x="0" y="6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2" name="Freeform 373"/>
              <p:cNvSpPr>
                <a:spLocks/>
              </p:cNvSpPr>
              <p:nvPr/>
            </p:nvSpPr>
            <p:spPr bwMode="auto">
              <a:xfrm>
                <a:off x="3806" y="1254"/>
                <a:ext cx="60" cy="15"/>
              </a:xfrm>
              <a:custGeom>
                <a:avLst/>
                <a:gdLst>
                  <a:gd name="T0" fmla="*/ 0 w 118"/>
                  <a:gd name="T1" fmla="*/ 30 h 30"/>
                  <a:gd name="T2" fmla="*/ 58 w 118"/>
                  <a:gd name="T3" fmla="*/ 0 h 30"/>
                  <a:gd name="T4" fmla="*/ 88 w 118"/>
                  <a:gd name="T5" fmla="*/ 7 h 30"/>
                  <a:gd name="T6" fmla="*/ 118 w 118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8" h="30">
                    <a:moveTo>
                      <a:pt x="0" y="30"/>
                    </a:moveTo>
                    <a:lnTo>
                      <a:pt x="58" y="0"/>
                    </a:lnTo>
                    <a:lnTo>
                      <a:pt x="88" y="7"/>
                    </a:lnTo>
                    <a:lnTo>
                      <a:pt x="118" y="3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3" name="Freeform 374"/>
              <p:cNvSpPr>
                <a:spLocks/>
              </p:cNvSpPr>
              <p:nvPr/>
            </p:nvSpPr>
            <p:spPr bwMode="auto">
              <a:xfrm>
                <a:off x="3866" y="1269"/>
                <a:ext cx="59" cy="14"/>
              </a:xfrm>
              <a:custGeom>
                <a:avLst/>
                <a:gdLst>
                  <a:gd name="T0" fmla="*/ 119 w 119"/>
                  <a:gd name="T1" fmla="*/ 0 h 30"/>
                  <a:gd name="T2" fmla="*/ 61 w 119"/>
                  <a:gd name="T3" fmla="*/ 30 h 30"/>
                  <a:gd name="T4" fmla="*/ 30 w 119"/>
                  <a:gd name="T5" fmla="*/ 23 h 30"/>
                  <a:gd name="T6" fmla="*/ 0 w 11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119" y="0"/>
                    </a:moveTo>
                    <a:lnTo>
                      <a:pt x="61" y="30"/>
                    </a:lnTo>
                    <a:lnTo>
                      <a:pt x="30" y="23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4" name="Line 375"/>
              <p:cNvSpPr>
                <a:spLocks noChangeShapeType="1"/>
              </p:cNvSpPr>
              <p:nvPr/>
            </p:nvSpPr>
            <p:spPr bwMode="auto">
              <a:xfrm>
                <a:off x="3808" y="1267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5" name="Freeform 376"/>
              <p:cNvSpPr>
                <a:spLocks/>
              </p:cNvSpPr>
              <p:nvPr/>
            </p:nvSpPr>
            <p:spPr bwMode="auto">
              <a:xfrm>
                <a:off x="3881" y="1291"/>
                <a:ext cx="75" cy="20"/>
              </a:xfrm>
              <a:custGeom>
                <a:avLst/>
                <a:gdLst>
                  <a:gd name="T0" fmla="*/ 0 w 152"/>
                  <a:gd name="T1" fmla="*/ 41 h 41"/>
                  <a:gd name="T2" fmla="*/ 36 w 152"/>
                  <a:gd name="T3" fmla="*/ 12 h 41"/>
                  <a:gd name="T4" fmla="*/ 76 w 152"/>
                  <a:gd name="T5" fmla="*/ 0 h 41"/>
                  <a:gd name="T6" fmla="*/ 95 w 152"/>
                  <a:gd name="T7" fmla="*/ 1 h 41"/>
                  <a:gd name="T8" fmla="*/ 114 w 152"/>
                  <a:gd name="T9" fmla="*/ 9 h 41"/>
                  <a:gd name="T10" fmla="*/ 152 w 152"/>
                  <a:gd name="T11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2" h="41">
                    <a:moveTo>
                      <a:pt x="0" y="41"/>
                    </a:moveTo>
                    <a:lnTo>
                      <a:pt x="36" y="12"/>
                    </a:lnTo>
                    <a:lnTo>
                      <a:pt x="76" y="0"/>
                    </a:lnTo>
                    <a:lnTo>
                      <a:pt x="95" y="1"/>
                    </a:lnTo>
                    <a:lnTo>
                      <a:pt x="114" y="9"/>
                    </a:lnTo>
                    <a:lnTo>
                      <a:pt x="152" y="4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6" name="Freeform 377"/>
              <p:cNvSpPr>
                <a:spLocks/>
              </p:cNvSpPr>
              <p:nvPr/>
            </p:nvSpPr>
            <p:spPr bwMode="auto">
              <a:xfrm>
                <a:off x="3957" y="1311"/>
                <a:ext cx="76" cy="20"/>
              </a:xfrm>
              <a:custGeom>
                <a:avLst/>
                <a:gdLst>
                  <a:gd name="T0" fmla="*/ 152 w 152"/>
                  <a:gd name="T1" fmla="*/ 0 h 41"/>
                  <a:gd name="T2" fmla="*/ 116 w 152"/>
                  <a:gd name="T3" fmla="*/ 30 h 41"/>
                  <a:gd name="T4" fmla="*/ 76 w 152"/>
                  <a:gd name="T5" fmla="*/ 41 h 41"/>
                  <a:gd name="T6" fmla="*/ 38 w 152"/>
                  <a:gd name="T7" fmla="*/ 32 h 41"/>
                  <a:gd name="T8" fmla="*/ 0 w 152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41">
                    <a:moveTo>
                      <a:pt x="152" y="0"/>
                    </a:moveTo>
                    <a:lnTo>
                      <a:pt x="116" y="30"/>
                    </a:lnTo>
                    <a:lnTo>
                      <a:pt x="76" y="41"/>
                    </a:lnTo>
                    <a:lnTo>
                      <a:pt x="38" y="3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7" name="Line 378"/>
              <p:cNvSpPr>
                <a:spLocks noChangeShapeType="1"/>
              </p:cNvSpPr>
              <p:nvPr/>
            </p:nvSpPr>
            <p:spPr bwMode="auto">
              <a:xfrm>
                <a:off x="3881" y="1309"/>
                <a:ext cx="15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8" name="Freeform 379"/>
              <p:cNvSpPr>
                <a:spLocks/>
              </p:cNvSpPr>
              <p:nvPr/>
            </p:nvSpPr>
            <p:spPr bwMode="auto">
              <a:xfrm>
                <a:off x="3843" y="1347"/>
                <a:ext cx="128" cy="26"/>
              </a:xfrm>
              <a:custGeom>
                <a:avLst/>
                <a:gdLst>
                  <a:gd name="T0" fmla="*/ 0 w 255"/>
                  <a:gd name="T1" fmla="*/ 52 h 52"/>
                  <a:gd name="T2" fmla="*/ 61 w 255"/>
                  <a:gd name="T3" fmla="*/ 14 h 52"/>
                  <a:gd name="T4" fmla="*/ 126 w 255"/>
                  <a:gd name="T5" fmla="*/ 0 h 52"/>
                  <a:gd name="T6" fmla="*/ 157 w 255"/>
                  <a:gd name="T7" fmla="*/ 1 h 52"/>
                  <a:gd name="T8" fmla="*/ 191 w 255"/>
                  <a:gd name="T9" fmla="*/ 11 h 52"/>
                  <a:gd name="T10" fmla="*/ 255 w 255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52">
                    <a:moveTo>
                      <a:pt x="0" y="52"/>
                    </a:moveTo>
                    <a:lnTo>
                      <a:pt x="61" y="14"/>
                    </a:lnTo>
                    <a:lnTo>
                      <a:pt x="126" y="0"/>
                    </a:lnTo>
                    <a:lnTo>
                      <a:pt x="157" y="1"/>
                    </a:lnTo>
                    <a:lnTo>
                      <a:pt x="191" y="11"/>
                    </a:lnTo>
                    <a:lnTo>
                      <a:pt x="255" y="5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9" name="Freeform 380"/>
              <p:cNvSpPr>
                <a:spLocks/>
              </p:cNvSpPr>
              <p:nvPr/>
            </p:nvSpPr>
            <p:spPr bwMode="auto">
              <a:xfrm>
                <a:off x="3970" y="1373"/>
                <a:ext cx="128" cy="25"/>
              </a:xfrm>
              <a:custGeom>
                <a:avLst/>
                <a:gdLst>
                  <a:gd name="T0" fmla="*/ 255 w 255"/>
                  <a:gd name="T1" fmla="*/ 0 h 51"/>
                  <a:gd name="T2" fmla="*/ 195 w 255"/>
                  <a:gd name="T3" fmla="*/ 36 h 51"/>
                  <a:gd name="T4" fmla="*/ 128 w 255"/>
                  <a:gd name="T5" fmla="*/ 51 h 51"/>
                  <a:gd name="T6" fmla="*/ 62 w 255"/>
                  <a:gd name="T7" fmla="*/ 40 h 51"/>
                  <a:gd name="T8" fmla="*/ 0 w 255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51">
                    <a:moveTo>
                      <a:pt x="255" y="0"/>
                    </a:moveTo>
                    <a:lnTo>
                      <a:pt x="195" y="36"/>
                    </a:lnTo>
                    <a:lnTo>
                      <a:pt x="128" y="51"/>
                    </a:lnTo>
                    <a:lnTo>
                      <a:pt x="62" y="4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0" name="Line 381"/>
              <p:cNvSpPr>
                <a:spLocks noChangeShapeType="1"/>
              </p:cNvSpPr>
              <p:nvPr/>
            </p:nvSpPr>
            <p:spPr bwMode="auto">
              <a:xfrm>
                <a:off x="3845" y="1370"/>
                <a:ext cx="25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1" name="Freeform 382"/>
              <p:cNvSpPr>
                <a:spLocks/>
              </p:cNvSpPr>
              <p:nvPr/>
            </p:nvSpPr>
            <p:spPr bwMode="auto">
              <a:xfrm>
                <a:off x="4041" y="1470"/>
                <a:ext cx="119" cy="27"/>
              </a:xfrm>
              <a:custGeom>
                <a:avLst/>
                <a:gdLst>
                  <a:gd name="T0" fmla="*/ 0 w 237"/>
                  <a:gd name="T1" fmla="*/ 53 h 53"/>
                  <a:gd name="T2" fmla="*/ 57 w 237"/>
                  <a:gd name="T3" fmla="*/ 15 h 53"/>
                  <a:gd name="T4" fmla="*/ 117 w 237"/>
                  <a:gd name="T5" fmla="*/ 0 h 53"/>
                  <a:gd name="T6" fmla="*/ 148 w 237"/>
                  <a:gd name="T7" fmla="*/ 2 h 53"/>
                  <a:gd name="T8" fmla="*/ 178 w 237"/>
                  <a:gd name="T9" fmla="*/ 12 h 53"/>
                  <a:gd name="T10" fmla="*/ 237 w 237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7" h="53">
                    <a:moveTo>
                      <a:pt x="0" y="53"/>
                    </a:moveTo>
                    <a:lnTo>
                      <a:pt x="57" y="15"/>
                    </a:lnTo>
                    <a:lnTo>
                      <a:pt x="117" y="0"/>
                    </a:lnTo>
                    <a:lnTo>
                      <a:pt x="148" y="2"/>
                    </a:lnTo>
                    <a:lnTo>
                      <a:pt x="178" y="12"/>
                    </a:lnTo>
                    <a:lnTo>
                      <a:pt x="237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2" name="Freeform 383"/>
              <p:cNvSpPr>
                <a:spLocks/>
              </p:cNvSpPr>
              <p:nvPr/>
            </p:nvSpPr>
            <p:spPr bwMode="auto">
              <a:xfrm>
                <a:off x="4161" y="1495"/>
                <a:ext cx="55" cy="27"/>
              </a:xfrm>
              <a:custGeom>
                <a:avLst/>
                <a:gdLst>
                  <a:gd name="T0" fmla="*/ 0 w 111"/>
                  <a:gd name="T1" fmla="*/ 0 h 54"/>
                  <a:gd name="T2" fmla="*/ 7 w 111"/>
                  <a:gd name="T3" fmla="*/ 7 h 54"/>
                  <a:gd name="T4" fmla="*/ 16 w 111"/>
                  <a:gd name="T5" fmla="*/ 14 h 54"/>
                  <a:gd name="T6" fmla="*/ 25 w 111"/>
                  <a:gd name="T7" fmla="*/ 22 h 54"/>
                  <a:gd name="T8" fmla="*/ 35 w 111"/>
                  <a:gd name="T9" fmla="*/ 28 h 54"/>
                  <a:gd name="T10" fmla="*/ 44 w 111"/>
                  <a:gd name="T11" fmla="*/ 33 h 54"/>
                  <a:gd name="T12" fmla="*/ 53 w 111"/>
                  <a:gd name="T13" fmla="*/ 37 h 54"/>
                  <a:gd name="T14" fmla="*/ 64 w 111"/>
                  <a:gd name="T15" fmla="*/ 42 h 54"/>
                  <a:gd name="T16" fmla="*/ 73 w 111"/>
                  <a:gd name="T17" fmla="*/ 47 h 54"/>
                  <a:gd name="T18" fmla="*/ 82 w 111"/>
                  <a:gd name="T19" fmla="*/ 49 h 54"/>
                  <a:gd name="T20" fmla="*/ 92 w 111"/>
                  <a:gd name="T21" fmla="*/ 53 h 54"/>
                  <a:gd name="T22" fmla="*/ 102 w 111"/>
                  <a:gd name="T23" fmla="*/ 53 h 54"/>
                  <a:gd name="T24" fmla="*/ 111 w 111"/>
                  <a:gd name="T2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1" h="54">
                    <a:moveTo>
                      <a:pt x="0" y="0"/>
                    </a:moveTo>
                    <a:lnTo>
                      <a:pt x="7" y="7"/>
                    </a:lnTo>
                    <a:lnTo>
                      <a:pt x="16" y="14"/>
                    </a:lnTo>
                    <a:lnTo>
                      <a:pt x="25" y="22"/>
                    </a:lnTo>
                    <a:lnTo>
                      <a:pt x="35" y="28"/>
                    </a:lnTo>
                    <a:lnTo>
                      <a:pt x="44" y="33"/>
                    </a:lnTo>
                    <a:lnTo>
                      <a:pt x="53" y="37"/>
                    </a:lnTo>
                    <a:lnTo>
                      <a:pt x="64" y="42"/>
                    </a:lnTo>
                    <a:lnTo>
                      <a:pt x="73" y="47"/>
                    </a:lnTo>
                    <a:lnTo>
                      <a:pt x="82" y="49"/>
                    </a:lnTo>
                    <a:lnTo>
                      <a:pt x="92" y="53"/>
                    </a:lnTo>
                    <a:lnTo>
                      <a:pt x="102" y="53"/>
                    </a:lnTo>
                    <a:lnTo>
                      <a:pt x="111" y="5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3" name="Freeform 384"/>
              <p:cNvSpPr>
                <a:spLocks/>
              </p:cNvSpPr>
              <p:nvPr/>
            </p:nvSpPr>
            <p:spPr bwMode="auto">
              <a:xfrm>
                <a:off x="4042" y="1495"/>
                <a:ext cx="175" cy="1"/>
              </a:xfrm>
              <a:custGeom>
                <a:avLst/>
                <a:gdLst>
                  <a:gd name="T0" fmla="*/ 0 w 351"/>
                  <a:gd name="T1" fmla="*/ 351 w 351"/>
                  <a:gd name="T2" fmla="*/ 350 w 3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51">
                    <a:moveTo>
                      <a:pt x="0" y="0"/>
                    </a:moveTo>
                    <a:lnTo>
                      <a:pt x="351" y="0"/>
                    </a:lnTo>
                    <a:lnTo>
                      <a:pt x="35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4" name="Line 385"/>
              <p:cNvSpPr>
                <a:spLocks noChangeShapeType="1"/>
              </p:cNvSpPr>
              <p:nvPr/>
            </p:nvSpPr>
            <p:spPr bwMode="auto">
              <a:xfrm>
                <a:off x="4108" y="1217"/>
                <a:ext cx="11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5" name="Line 386"/>
              <p:cNvSpPr>
                <a:spLocks noChangeShapeType="1"/>
              </p:cNvSpPr>
              <p:nvPr/>
            </p:nvSpPr>
            <p:spPr bwMode="auto">
              <a:xfrm flipV="1">
                <a:off x="3801" y="1191"/>
                <a:ext cx="1" cy="6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6" name="Line 387"/>
              <p:cNvSpPr>
                <a:spLocks noChangeShapeType="1"/>
              </p:cNvSpPr>
              <p:nvPr/>
            </p:nvSpPr>
            <p:spPr bwMode="auto">
              <a:xfrm flipV="1">
                <a:off x="3840" y="1186"/>
                <a:ext cx="1" cy="17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7" name="Line 388"/>
              <p:cNvSpPr>
                <a:spLocks noChangeShapeType="1"/>
              </p:cNvSpPr>
              <p:nvPr/>
            </p:nvSpPr>
            <p:spPr bwMode="auto">
              <a:xfrm flipV="1">
                <a:off x="3879" y="1193"/>
                <a:ext cx="1" cy="1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8" name="Line 389"/>
              <p:cNvSpPr>
                <a:spLocks noChangeShapeType="1"/>
              </p:cNvSpPr>
              <p:nvPr/>
            </p:nvSpPr>
            <p:spPr bwMode="auto">
              <a:xfrm flipV="1">
                <a:off x="4098" y="1223"/>
                <a:ext cx="1" cy="14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9" name="Line 390"/>
              <p:cNvSpPr>
                <a:spLocks noChangeShapeType="1"/>
              </p:cNvSpPr>
              <p:nvPr/>
            </p:nvSpPr>
            <p:spPr bwMode="auto">
              <a:xfrm flipV="1">
                <a:off x="4038" y="1402"/>
                <a:ext cx="1" cy="8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30" name="Oval 391"/>
              <p:cNvSpPr>
                <a:spLocks noChangeArrowheads="1"/>
              </p:cNvSpPr>
              <p:nvPr/>
            </p:nvSpPr>
            <p:spPr bwMode="auto">
              <a:xfrm>
                <a:off x="4023" y="1483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31" name="Oval 392"/>
              <p:cNvSpPr>
                <a:spLocks noChangeArrowheads="1"/>
              </p:cNvSpPr>
              <p:nvPr/>
            </p:nvSpPr>
            <p:spPr bwMode="auto">
              <a:xfrm>
                <a:off x="3785" y="1253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32" name="Oval 393"/>
              <p:cNvSpPr>
                <a:spLocks noChangeArrowheads="1"/>
              </p:cNvSpPr>
              <p:nvPr/>
            </p:nvSpPr>
            <p:spPr bwMode="auto">
              <a:xfrm>
                <a:off x="4083" y="1202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33" name="Oval 394"/>
              <p:cNvSpPr>
                <a:spLocks noChangeArrowheads="1"/>
              </p:cNvSpPr>
              <p:nvPr/>
            </p:nvSpPr>
            <p:spPr bwMode="auto">
              <a:xfrm>
                <a:off x="3862" y="1307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34" name="Oval 395"/>
              <p:cNvSpPr>
                <a:spLocks noChangeArrowheads="1"/>
              </p:cNvSpPr>
              <p:nvPr/>
            </p:nvSpPr>
            <p:spPr bwMode="auto">
              <a:xfrm>
                <a:off x="3836" y="1360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35" name="Oval 396"/>
              <p:cNvSpPr>
                <a:spLocks noChangeArrowheads="1"/>
              </p:cNvSpPr>
              <p:nvPr/>
            </p:nvSpPr>
            <p:spPr bwMode="auto">
              <a:xfrm>
                <a:off x="3758" y="1192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50" name="Rectangle 397"/>
            <p:cNvSpPr>
              <a:spLocks noChangeArrowheads="1"/>
            </p:cNvSpPr>
            <p:nvPr/>
          </p:nvSpPr>
          <p:spPr bwMode="auto">
            <a:xfrm>
              <a:off x="451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551" name="Group 398"/>
            <p:cNvGrpSpPr>
              <a:grpSpLocks/>
            </p:cNvGrpSpPr>
            <p:nvPr/>
          </p:nvGrpSpPr>
          <p:grpSpPr bwMode="auto">
            <a:xfrm>
              <a:off x="4549" y="3090"/>
              <a:ext cx="166" cy="108"/>
              <a:chOff x="3785" y="1824"/>
              <a:chExt cx="476" cy="336"/>
            </a:xfrm>
          </p:grpSpPr>
          <p:sp>
            <p:nvSpPr>
              <p:cNvPr id="1880" name="Freeform 399"/>
              <p:cNvSpPr>
                <a:spLocks/>
              </p:cNvSpPr>
              <p:nvPr/>
            </p:nvSpPr>
            <p:spPr bwMode="auto">
              <a:xfrm>
                <a:off x="3801" y="1824"/>
                <a:ext cx="148" cy="27"/>
              </a:xfrm>
              <a:custGeom>
                <a:avLst/>
                <a:gdLst>
                  <a:gd name="T0" fmla="*/ 0 w 295"/>
                  <a:gd name="T1" fmla="*/ 53 h 53"/>
                  <a:gd name="T2" fmla="*/ 70 w 295"/>
                  <a:gd name="T3" fmla="*/ 14 h 53"/>
                  <a:gd name="T4" fmla="*/ 146 w 295"/>
                  <a:gd name="T5" fmla="*/ 0 h 53"/>
                  <a:gd name="T6" fmla="*/ 165 w 295"/>
                  <a:gd name="T7" fmla="*/ 0 h 53"/>
                  <a:gd name="T8" fmla="*/ 184 w 295"/>
                  <a:gd name="T9" fmla="*/ 1 h 53"/>
                  <a:gd name="T10" fmla="*/ 222 w 295"/>
                  <a:gd name="T11" fmla="*/ 12 h 53"/>
                  <a:gd name="T12" fmla="*/ 295 w 295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53">
                    <a:moveTo>
                      <a:pt x="0" y="53"/>
                    </a:moveTo>
                    <a:lnTo>
                      <a:pt x="70" y="14"/>
                    </a:lnTo>
                    <a:lnTo>
                      <a:pt x="146" y="0"/>
                    </a:lnTo>
                    <a:lnTo>
                      <a:pt x="165" y="0"/>
                    </a:lnTo>
                    <a:lnTo>
                      <a:pt x="184" y="1"/>
                    </a:lnTo>
                    <a:lnTo>
                      <a:pt x="222" y="12"/>
                    </a:lnTo>
                    <a:lnTo>
                      <a:pt x="295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81" name="Freeform 400"/>
              <p:cNvSpPr>
                <a:spLocks/>
              </p:cNvSpPr>
              <p:nvPr/>
            </p:nvSpPr>
            <p:spPr bwMode="auto">
              <a:xfrm>
                <a:off x="3949" y="1849"/>
                <a:ext cx="148" cy="27"/>
              </a:xfrm>
              <a:custGeom>
                <a:avLst/>
                <a:gdLst>
                  <a:gd name="T0" fmla="*/ 295 w 295"/>
                  <a:gd name="T1" fmla="*/ 0 h 53"/>
                  <a:gd name="T2" fmla="*/ 225 w 295"/>
                  <a:gd name="T3" fmla="*/ 38 h 53"/>
                  <a:gd name="T4" fmla="*/ 149 w 295"/>
                  <a:gd name="T5" fmla="*/ 53 h 53"/>
                  <a:gd name="T6" fmla="*/ 73 w 295"/>
                  <a:gd name="T7" fmla="*/ 41 h 53"/>
                  <a:gd name="T8" fmla="*/ 0 w 295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53">
                    <a:moveTo>
                      <a:pt x="295" y="0"/>
                    </a:moveTo>
                    <a:lnTo>
                      <a:pt x="225" y="38"/>
                    </a:lnTo>
                    <a:lnTo>
                      <a:pt x="149" y="53"/>
                    </a:lnTo>
                    <a:lnTo>
                      <a:pt x="73" y="41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82" name="Line 401"/>
              <p:cNvSpPr>
                <a:spLocks noChangeShapeType="1"/>
              </p:cNvSpPr>
              <p:nvPr/>
            </p:nvSpPr>
            <p:spPr bwMode="auto">
              <a:xfrm>
                <a:off x="3803" y="1847"/>
                <a:ext cx="29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83" name="Freeform 402"/>
              <p:cNvSpPr>
                <a:spLocks/>
              </p:cNvSpPr>
              <p:nvPr/>
            </p:nvSpPr>
            <p:spPr bwMode="auto">
              <a:xfrm>
                <a:off x="4149" y="1825"/>
                <a:ext cx="111" cy="30"/>
              </a:xfrm>
              <a:custGeom>
                <a:avLst/>
                <a:gdLst>
                  <a:gd name="T0" fmla="*/ 222 w 222"/>
                  <a:gd name="T1" fmla="*/ 6 h 61"/>
                  <a:gd name="T2" fmla="*/ 210 w 222"/>
                  <a:gd name="T3" fmla="*/ 3 h 61"/>
                  <a:gd name="T4" fmla="*/ 197 w 222"/>
                  <a:gd name="T5" fmla="*/ 2 h 61"/>
                  <a:gd name="T6" fmla="*/ 183 w 222"/>
                  <a:gd name="T7" fmla="*/ 0 h 61"/>
                  <a:gd name="T8" fmla="*/ 171 w 222"/>
                  <a:gd name="T9" fmla="*/ 0 h 61"/>
                  <a:gd name="T10" fmla="*/ 158 w 222"/>
                  <a:gd name="T11" fmla="*/ 0 h 61"/>
                  <a:gd name="T12" fmla="*/ 143 w 222"/>
                  <a:gd name="T13" fmla="*/ 3 h 61"/>
                  <a:gd name="T14" fmla="*/ 131 w 222"/>
                  <a:gd name="T15" fmla="*/ 4 h 61"/>
                  <a:gd name="T16" fmla="*/ 116 w 222"/>
                  <a:gd name="T17" fmla="*/ 6 h 61"/>
                  <a:gd name="T18" fmla="*/ 104 w 222"/>
                  <a:gd name="T19" fmla="*/ 8 h 61"/>
                  <a:gd name="T20" fmla="*/ 92 w 222"/>
                  <a:gd name="T21" fmla="*/ 12 h 61"/>
                  <a:gd name="T22" fmla="*/ 78 w 222"/>
                  <a:gd name="T23" fmla="*/ 17 h 61"/>
                  <a:gd name="T24" fmla="*/ 66 w 222"/>
                  <a:gd name="T25" fmla="*/ 20 h 61"/>
                  <a:gd name="T26" fmla="*/ 53 w 222"/>
                  <a:gd name="T27" fmla="*/ 26 h 61"/>
                  <a:gd name="T28" fmla="*/ 41 w 222"/>
                  <a:gd name="T29" fmla="*/ 34 h 61"/>
                  <a:gd name="T30" fmla="*/ 29 w 222"/>
                  <a:gd name="T31" fmla="*/ 41 h 61"/>
                  <a:gd name="T32" fmla="*/ 18 w 222"/>
                  <a:gd name="T33" fmla="*/ 47 h 61"/>
                  <a:gd name="T34" fmla="*/ 6 w 222"/>
                  <a:gd name="T35" fmla="*/ 55 h 61"/>
                  <a:gd name="T36" fmla="*/ 0 w 222"/>
                  <a:gd name="T3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61">
                    <a:moveTo>
                      <a:pt x="222" y="6"/>
                    </a:moveTo>
                    <a:lnTo>
                      <a:pt x="210" y="3"/>
                    </a:lnTo>
                    <a:lnTo>
                      <a:pt x="197" y="2"/>
                    </a:lnTo>
                    <a:lnTo>
                      <a:pt x="183" y="0"/>
                    </a:lnTo>
                    <a:lnTo>
                      <a:pt x="171" y="0"/>
                    </a:lnTo>
                    <a:lnTo>
                      <a:pt x="158" y="0"/>
                    </a:lnTo>
                    <a:lnTo>
                      <a:pt x="143" y="3"/>
                    </a:lnTo>
                    <a:lnTo>
                      <a:pt x="131" y="4"/>
                    </a:lnTo>
                    <a:lnTo>
                      <a:pt x="116" y="6"/>
                    </a:lnTo>
                    <a:lnTo>
                      <a:pt x="104" y="8"/>
                    </a:lnTo>
                    <a:lnTo>
                      <a:pt x="92" y="12"/>
                    </a:lnTo>
                    <a:lnTo>
                      <a:pt x="78" y="17"/>
                    </a:lnTo>
                    <a:lnTo>
                      <a:pt x="66" y="20"/>
                    </a:lnTo>
                    <a:lnTo>
                      <a:pt x="53" y="26"/>
                    </a:lnTo>
                    <a:lnTo>
                      <a:pt x="41" y="34"/>
                    </a:lnTo>
                    <a:lnTo>
                      <a:pt x="29" y="41"/>
                    </a:lnTo>
                    <a:lnTo>
                      <a:pt x="18" y="47"/>
                    </a:lnTo>
                    <a:lnTo>
                      <a:pt x="6" y="55"/>
                    </a:lnTo>
                    <a:lnTo>
                      <a:pt x="0" y="6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84" name="Freeform 403"/>
              <p:cNvSpPr>
                <a:spLocks/>
              </p:cNvSpPr>
              <p:nvPr/>
            </p:nvSpPr>
            <p:spPr bwMode="auto">
              <a:xfrm>
                <a:off x="3848" y="1892"/>
                <a:ext cx="59" cy="15"/>
              </a:xfrm>
              <a:custGeom>
                <a:avLst/>
                <a:gdLst>
                  <a:gd name="T0" fmla="*/ 0 w 119"/>
                  <a:gd name="T1" fmla="*/ 30 h 30"/>
                  <a:gd name="T2" fmla="*/ 58 w 119"/>
                  <a:gd name="T3" fmla="*/ 0 h 30"/>
                  <a:gd name="T4" fmla="*/ 88 w 119"/>
                  <a:gd name="T5" fmla="*/ 6 h 30"/>
                  <a:gd name="T6" fmla="*/ 119 w 119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0" y="30"/>
                    </a:moveTo>
                    <a:lnTo>
                      <a:pt x="58" y="0"/>
                    </a:lnTo>
                    <a:lnTo>
                      <a:pt x="88" y="6"/>
                    </a:lnTo>
                    <a:lnTo>
                      <a:pt x="119" y="3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85" name="Freeform 404"/>
              <p:cNvSpPr>
                <a:spLocks/>
              </p:cNvSpPr>
              <p:nvPr/>
            </p:nvSpPr>
            <p:spPr bwMode="auto">
              <a:xfrm>
                <a:off x="3907" y="1907"/>
                <a:ext cx="60" cy="15"/>
              </a:xfrm>
              <a:custGeom>
                <a:avLst/>
                <a:gdLst>
                  <a:gd name="T0" fmla="*/ 118 w 118"/>
                  <a:gd name="T1" fmla="*/ 0 h 29"/>
                  <a:gd name="T2" fmla="*/ 60 w 118"/>
                  <a:gd name="T3" fmla="*/ 29 h 29"/>
                  <a:gd name="T4" fmla="*/ 30 w 118"/>
                  <a:gd name="T5" fmla="*/ 23 h 29"/>
                  <a:gd name="T6" fmla="*/ 0 w 118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8" h="29">
                    <a:moveTo>
                      <a:pt x="118" y="0"/>
                    </a:moveTo>
                    <a:lnTo>
                      <a:pt x="60" y="29"/>
                    </a:lnTo>
                    <a:lnTo>
                      <a:pt x="30" y="23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86" name="Line 405"/>
              <p:cNvSpPr>
                <a:spLocks noChangeShapeType="1"/>
              </p:cNvSpPr>
              <p:nvPr/>
            </p:nvSpPr>
            <p:spPr bwMode="auto">
              <a:xfrm>
                <a:off x="3850" y="1905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87" name="Freeform 406"/>
              <p:cNvSpPr>
                <a:spLocks/>
              </p:cNvSpPr>
              <p:nvPr/>
            </p:nvSpPr>
            <p:spPr bwMode="auto">
              <a:xfrm>
                <a:off x="3922" y="1929"/>
                <a:ext cx="76" cy="20"/>
              </a:xfrm>
              <a:custGeom>
                <a:avLst/>
                <a:gdLst>
                  <a:gd name="T0" fmla="*/ 0 w 151"/>
                  <a:gd name="T1" fmla="*/ 41 h 41"/>
                  <a:gd name="T2" fmla="*/ 35 w 151"/>
                  <a:gd name="T3" fmla="*/ 11 h 41"/>
                  <a:gd name="T4" fmla="*/ 76 w 151"/>
                  <a:gd name="T5" fmla="*/ 0 h 41"/>
                  <a:gd name="T6" fmla="*/ 95 w 151"/>
                  <a:gd name="T7" fmla="*/ 1 h 41"/>
                  <a:gd name="T8" fmla="*/ 114 w 151"/>
                  <a:gd name="T9" fmla="*/ 9 h 41"/>
                  <a:gd name="T10" fmla="*/ 151 w 151"/>
                  <a:gd name="T11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41">
                    <a:moveTo>
                      <a:pt x="0" y="41"/>
                    </a:moveTo>
                    <a:lnTo>
                      <a:pt x="35" y="11"/>
                    </a:lnTo>
                    <a:lnTo>
                      <a:pt x="76" y="0"/>
                    </a:lnTo>
                    <a:lnTo>
                      <a:pt x="95" y="1"/>
                    </a:lnTo>
                    <a:lnTo>
                      <a:pt x="114" y="9"/>
                    </a:lnTo>
                    <a:lnTo>
                      <a:pt x="151" y="4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88" name="Freeform 407"/>
              <p:cNvSpPr>
                <a:spLocks/>
              </p:cNvSpPr>
              <p:nvPr/>
            </p:nvSpPr>
            <p:spPr bwMode="auto">
              <a:xfrm>
                <a:off x="3999" y="1949"/>
                <a:ext cx="76" cy="21"/>
              </a:xfrm>
              <a:custGeom>
                <a:avLst/>
                <a:gdLst>
                  <a:gd name="T0" fmla="*/ 151 w 151"/>
                  <a:gd name="T1" fmla="*/ 0 h 41"/>
                  <a:gd name="T2" fmla="*/ 116 w 151"/>
                  <a:gd name="T3" fmla="*/ 29 h 41"/>
                  <a:gd name="T4" fmla="*/ 75 w 151"/>
                  <a:gd name="T5" fmla="*/ 41 h 41"/>
                  <a:gd name="T6" fmla="*/ 38 w 151"/>
                  <a:gd name="T7" fmla="*/ 32 h 41"/>
                  <a:gd name="T8" fmla="*/ 0 w 151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41">
                    <a:moveTo>
                      <a:pt x="151" y="0"/>
                    </a:moveTo>
                    <a:lnTo>
                      <a:pt x="116" y="29"/>
                    </a:lnTo>
                    <a:lnTo>
                      <a:pt x="75" y="41"/>
                    </a:lnTo>
                    <a:lnTo>
                      <a:pt x="38" y="3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89" name="Line 408"/>
              <p:cNvSpPr>
                <a:spLocks noChangeShapeType="1"/>
              </p:cNvSpPr>
              <p:nvPr/>
            </p:nvSpPr>
            <p:spPr bwMode="auto">
              <a:xfrm>
                <a:off x="3922" y="1948"/>
                <a:ext cx="15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0" name="Freeform 409"/>
              <p:cNvSpPr>
                <a:spLocks/>
              </p:cNvSpPr>
              <p:nvPr/>
            </p:nvSpPr>
            <p:spPr bwMode="auto">
              <a:xfrm>
                <a:off x="3885" y="1986"/>
                <a:ext cx="128" cy="26"/>
              </a:xfrm>
              <a:custGeom>
                <a:avLst/>
                <a:gdLst>
                  <a:gd name="T0" fmla="*/ 0 w 255"/>
                  <a:gd name="T1" fmla="*/ 52 h 52"/>
                  <a:gd name="T2" fmla="*/ 60 w 255"/>
                  <a:gd name="T3" fmla="*/ 15 h 52"/>
                  <a:gd name="T4" fmla="*/ 126 w 255"/>
                  <a:gd name="T5" fmla="*/ 0 h 52"/>
                  <a:gd name="T6" fmla="*/ 156 w 255"/>
                  <a:gd name="T7" fmla="*/ 2 h 52"/>
                  <a:gd name="T8" fmla="*/ 190 w 255"/>
                  <a:gd name="T9" fmla="*/ 12 h 52"/>
                  <a:gd name="T10" fmla="*/ 255 w 255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52">
                    <a:moveTo>
                      <a:pt x="0" y="52"/>
                    </a:moveTo>
                    <a:lnTo>
                      <a:pt x="60" y="15"/>
                    </a:lnTo>
                    <a:lnTo>
                      <a:pt x="126" y="0"/>
                    </a:lnTo>
                    <a:lnTo>
                      <a:pt x="156" y="2"/>
                    </a:lnTo>
                    <a:lnTo>
                      <a:pt x="190" y="12"/>
                    </a:lnTo>
                    <a:lnTo>
                      <a:pt x="255" y="5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1" name="Freeform 410"/>
              <p:cNvSpPr>
                <a:spLocks/>
              </p:cNvSpPr>
              <p:nvPr/>
            </p:nvSpPr>
            <p:spPr bwMode="auto">
              <a:xfrm>
                <a:off x="4012" y="2011"/>
                <a:ext cx="128" cy="25"/>
              </a:xfrm>
              <a:custGeom>
                <a:avLst/>
                <a:gdLst>
                  <a:gd name="T0" fmla="*/ 255 w 255"/>
                  <a:gd name="T1" fmla="*/ 0 h 50"/>
                  <a:gd name="T2" fmla="*/ 196 w 255"/>
                  <a:gd name="T3" fmla="*/ 36 h 50"/>
                  <a:gd name="T4" fmla="*/ 129 w 255"/>
                  <a:gd name="T5" fmla="*/ 50 h 50"/>
                  <a:gd name="T6" fmla="*/ 62 w 255"/>
                  <a:gd name="T7" fmla="*/ 40 h 50"/>
                  <a:gd name="T8" fmla="*/ 0 w 255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50">
                    <a:moveTo>
                      <a:pt x="255" y="0"/>
                    </a:moveTo>
                    <a:lnTo>
                      <a:pt x="196" y="36"/>
                    </a:lnTo>
                    <a:lnTo>
                      <a:pt x="129" y="50"/>
                    </a:lnTo>
                    <a:lnTo>
                      <a:pt x="62" y="4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2" name="Line 411"/>
              <p:cNvSpPr>
                <a:spLocks noChangeShapeType="1"/>
              </p:cNvSpPr>
              <p:nvPr/>
            </p:nvSpPr>
            <p:spPr bwMode="auto">
              <a:xfrm>
                <a:off x="3887" y="2008"/>
                <a:ext cx="25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3" name="Freeform 412"/>
              <p:cNvSpPr>
                <a:spLocks/>
              </p:cNvSpPr>
              <p:nvPr/>
            </p:nvSpPr>
            <p:spPr bwMode="auto">
              <a:xfrm>
                <a:off x="4083" y="2108"/>
                <a:ext cx="118" cy="27"/>
              </a:xfrm>
              <a:custGeom>
                <a:avLst/>
                <a:gdLst>
                  <a:gd name="T0" fmla="*/ 0 w 237"/>
                  <a:gd name="T1" fmla="*/ 53 h 53"/>
                  <a:gd name="T2" fmla="*/ 56 w 237"/>
                  <a:gd name="T3" fmla="*/ 14 h 53"/>
                  <a:gd name="T4" fmla="*/ 117 w 237"/>
                  <a:gd name="T5" fmla="*/ 0 h 53"/>
                  <a:gd name="T6" fmla="*/ 147 w 237"/>
                  <a:gd name="T7" fmla="*/ 1 h 53"/>
                  <a:gd name="T8" fmla="*/ 178 w 237"/>
                  <a:gd name="T9" fmla="*/ 12 h 53"/>
                  <a:gd name="T10" fmla="*/ 237 w 237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7" h="53">
                    <a:moveTo>
                      <a:pt x="0" y="53"/>
                    </a:moveTo>
                    <a:lnTo>
                      <a:pt x="56" y="14"/>
                    </a:lnTo>
                    <a:lnTo>
                      <a:pt x="117" y="0"/>
                    </a:lnTo>
                    <a:lnTo>
                      <a:pt x="147" y="1"/>
                    </a:lnTo>
                    <a:lnTo>
                      <a:pt x="178" y="12"/>
                    </a:lnTo>
                    <a:lnTo>
                      <a:pt x="237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4" name="Freeform 413"/>
              <p:cNvSpPr>
                <a:spLocks/>
              </p:cNvSpPr>
              <p:nvPr/>
            </p:nvSpPr>
            <p:spPr bwMode="auto">
              <a:xfrm>
                <a:off x="4203" y="2133"/>
                <a:ext cx="55" cy="27"/>
              </a:xfrm>
              <a:custGeom>
                <a:avLst/>
                <a:gdLst>
                  <a:gd name="T0" fmla="*/ 0 w 112"/>
                  <a:gd name="T1" fmla="*/ 0 h 54"/>
                  <a:gd name="T2" fmla="*/ 8 w 112"/>
                  <a:gd name="T3" fmla="*/ 8 h 54"/>
                  <a:gd name="T4" fmla="*/ 17 w 112"/>
                  <a:gd name="T5" fmla="*/ 14 h 54"/>
                  <a:gd name="T6" fmla="*/ 26 w 112"/>
                  <a:gd name="T7" fmla="*/ 22 h 54"/>
                  <a:gd name="T8" fmla="*/ 36 w 112"/>
                  <a:gd name="T9" fmla="*/ 29 h 54"/>
                  <a:gd name="T10" fmla="*/ 45 w 112"/>
                  <a:gd name="T11" fmla="*/ 34 h 54"/>
                  <a:gd name="T12" fmla="*/ 53 w 112"/>
                  <a:gd name="T13" fmla="*/ 38 h 54"/>
                  <a:gd name="T14" fmla="*/ 65 w 112"/>
                  <a:gd name="T15" fmla="*/ 43 h 54"/>
                  <a:gd name="T16" fmla="*/ 74 w 112"/>
                  <a:gd name="T17" fmla="*/ 48 h 54"/>
                  <a:gd name="T18" fmla="*/ 83 w 112"/>
                  <a:gd name="T19" fmla="*/ 49 h 54"/>
                  <a:gd name="T20" fmla="*/ 93 w 112"/>
                  <a:gd name="T21" fmla="*/ 53 h 54"/>
                  <a:gd name="T22" fmla="*/ 103 w 112"/>
                  <a:gd name="T23" fmla="*/ 53 h 54"/>
                  <a:gd name="T24" fmla="*/ 112 w 112"/>
                  <a:gd name="T2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" h="54">
                    <a:moveTo>
                      <a:pt x="0" y="0"/>
                    </a:moveTo>
                    <a:lnTo>
                      <a:pt x="8" y="8"/>
                    </a:lnTo>
                    <a:lnTo>
                      <a:pt x="17" y="14"/>
                    </a:lnTo>
                    <a:lnTo>
                      <a:pt x="26" y="22"/>
                    </a:lnTo>
                    <a:lnTo>
                      <a:pt x="36" y="29"/>
                    </a:lnTo>
                    <a:lnTo>
                      <a:pt x="45" y="34"/>
                    </a:lnTo>
                    <a:lnTo>
                      <a:pt x="53" y="38"/>
                    </a:lnTo>
                    <a:lnTo>
                      <a:pt x="65" y="43"/>
                    </a:lnTo>
                    <a:lnTo>
                      <a:pt x="74" y="48"/>
                    </a:lnTo>
                    <a:lnTo>
                      <a:pt x="83" y="49"/>
                    </a:lnTo>
                    <a:lnTo>
                      <a:pt x="93" y="53"/>
                    </a:lnTo>
                    <a:lnTo>
                      <a:pt x="103" y="53"/>
                    </a:lnTo>
                    <a:lnTo>
                      <a:pt x="112" y="5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5" name="Freeform 414"/>
              <p:cNvSpPr>
                <a:spLocks/>
              </p:cNvSpPr>
              <p:nvPr/>
            </p:nvSpPr>
            <p:spPr bwMode="auto">
              <a:xfrm>
                <a:off x="4083" y="2133"/>
                <a:ext cx="176" cy="1"/>
              </a:xfrm>
              <a:custGeom>
                <a:avLst/>
                <a:gdLst>
                  <a:gd name="T0" fmla="*/ 0 w 351"/>
                  <a:gd name="T1" fmla="*/ 351 w 351"/>
                  <a:gd name="T2" fmla="*/ 350 w 3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51">
                    <a:moveTo>
                      <a:pt x="0" y="0"/>
                    </a:moveTo>
                    <a:lnTo>
                      <a:pt x="351" y="0"/>
                    </a:lnTo>
                    <a:lnTo>
                      <a:pt x="35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6" name="Line 415"/>
              <p:cNvSpPr>
                <a:spLocks noChangeShapeType="1"/>
              </p:cNvSpPr>
              <p:nvPr/>
            </p:nvSpPr>
            <p:spPr bwMode="auto">
              <a:xfrm>
                <a:off x="4150" y="1855"/>
                <a:ext cx="11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7" name="Line 416"/>
              <p:cNvSpPr>
                <a:spLocks noChangeShapeType="1"/>
              </p:cNvSpPr>
              <p:nvPr/>
            </p:nvSpPr>
            <p:spPr bwMode="auto">
              <a:xfrm flipV="1">
                <a:off x="3843" y="1829"/>
                <a:ext cx="1" cy="6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8" name="Line 417"/>
              <p:cNvSpPr>
                <a:spLocks noChangeShapeType="1"/>
              </p:cNvSpPr>
              <p:nvPr/>
            </p:nvSpPr>
            <p:spPr bwMode="auto">
              <a:xfrm flipV="1">
                <a:off x="3881" y="1825"/>
                <a:ext cx="1" cy="17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9" name="Line 418"/>
              <p:cNvSpPr>
                <a:spLocks noChangeShapeType="1"/>
              </p:cNvSpPr>
              <p:nvPr/>
            </p:nvSpPr>
            <p:spPr bwMode="auto">
              <a:xfrm flipV="1">
                <a:off x="3921" y="1831"/>
                <a:ext cx="1" cy="1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0" name="Line 419"/>
              <p:cNvSpPr>
                <a:spLocks noChangeShapeType="1"/>
              </p:cNvSpPr>
              <p:nvPr/>
            </p:nvSpPr>
            <p:spPr bwMode="auto">
              <a:xfrm flipV="1">
                <a:off x="4140" y="1862"/>
                <a:ext cx="1" cy="14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1" name="Line 420"/>
              <p:cNvSpPr>
                <a:spLocks noChangeShapeType="1"/>
              </p:cNvSpPr>
              <p:nvPr/>
            </p:nvSpPr>
            <p:spPr bwMode="auto">
              <a:xfrm flipV="1">
                <a:off x="4080" y="2040"/>
                <a:ext cx="1" cy="8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2" name="Oval 421"/>
              <p:cNvSpPr>
                <a:spLocks noChangeArrowheads="1"/>
              </p:cNvSpPr>
              <p:nvPr/>
            </p:nvSpPr>
            <p:spPr bwMode="auto">
              <a:xfrm>
                <a:off x="4064" y="2121"/>
                <a:ext cx="27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3" name="Oval 422"/>
              <p:cNvSpPr>
                <a:spLocks noChangeArrowheads="1"/>
              </p:cNvSpPr>
              <p:nvPr/>
            </p:nvSpPr>
            <p:spPr bwMode="auto">
              <a:xfrm>
                <a:off x="3827" y="1892"/>
                <a:ext cx="26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4" name="Oval 423"/>
              <p:cNvSpPr>
                <a:spLocks noChangeArrowheads="1"/>
              </p:cNvSpPr>
              <p:nvPr/>
            </p:nvSpPr>
            <p:spPr bwMode="auto">
              <a:xfrm>
                <a:off x="4124" y="1841"/>
                <a:ext cx="26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5" name="Oval 424"/>
              <p:cNvSpPr>
                <a:spLocks noChangeArrowheads="1"/>
              </p:cNvSpPr>
              <p:nvPr/>
            </p:nvSpPr>
            <p:spPr bwMode="auto">
              <a:xfrm>
                <a:off x="3903" y="1945"/>
                <a:ext cx="27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6" name="Oval 425"/>
              <p:cNvSpPr>
                <a:spLocks noChangeArrowheads="1"/>
              </p:cNvSpPr>
              <p:nvPr/>
            </p:nvSpPr>
            <p:spPr bwMode="auto">
              <a:xfrm>
                <a:off x="3864" y="1999"/>
                <a:ext cx="26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7" name="Oval 426"/>
              <p:cNvSpPr>
                <a:spLocks noChangeArrowheads="1"/>
              </p:cNvSpPr>
              <p:nvPr/>
            </p:nvSpPr>
            <p:spPr bwMode="auto">
              <a:xfrm>
                <a:off x="3785" y="1831"/>
                <a:ext cx="27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52" name="Rectangle 427"/>
            <p:cNvSpPr>
              <a:spLocks noChangeArrowheads="1"/>
            </p:cNvSpPr>
            <p:nvPr/>
          </p:nvSpPr>
          <p:spPr bwMode="auto">
            <a:xfrm>
              <a:off x="451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553" name="Group 428"/>
            <p:cNvGrpSpPr>
              <a:grpSpLocks/>
            </p:cNvGrpSpPr>
            <p:nvPr/>
          </p:nvGrpSpPr>
          <p:grpSpPr bwMode="auto">
            <a:xfrm>
              <a:off x="4551" y="3330"/>
              <a:ext cx="162" cy="107"/>
              <a:chOff x="3767" y="2450"/>
              <a:chExt cx="476" cy="336"/>
            </a:xfrm>
          </p:grpSpPr>
          <p:sp>
            <p:nvSpPr>
              <p:cNvPr id="1852" name="Freeform 429"/>
              <p:cNvSpPr>
                <a:spLocks/>
              </p:cNvSpPr>
              <p:nvPr/>
            </p:nvSpPr>
            <p:spPr bwMode="auto">
              <a:xfrm>
                <a:off x="3783" y="2450"/>
                <a:ext cx="148" cy="26"/>
              </a:xfrm>
              <a:custGeom>
                <a:avLst/>
                <a:gdLst>
                  <a:gd name="T0" fmla="*/ 0 w 295"/>
                  <a:gd name="T1" fmla="*/ 53 h 53"/>
                  <a:gd name="T2" fmla="*/ 71 w 295"/>
                  <a:gd name="T3" fmla="*/ 15 h 53"/>
                  <a:gd name="T4" fmla="*/ 146 w 295"/>
                  <a:gd name="T5" fmla="*/ 0 h 53"/>
                  <a:gd name="T6" fmla="*/ 165 w 295"/>
                  <a:gd name="T7" fmla="*/ 0 h 53"/>
                  <a:gd name="T8" fmla="*/ 184 w 295"/>
                  <a:gd name="T9" fmla="*/ 2 h 53"/>
                  <a:gd name="T10" fmla="*/ 222 w 295"/>
                  <a:gd name="T11" fmla="*/ 12 h 53"/>
                  <a:gd name="T12" fmla="*/ 295 w 295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53">
                    <a:moveTo>
                      <a:pt x="0" y="53"/>
                    </a:moveTo>
                    <a:lnTo>
                      <a:pt x="71" y="15"/>
                    </a:lnTo>
                    <a:lnTo>
                      <a:pt x="146" y="0"/>
                    </a:lnTo>
                    <a:lnTo>
                      <a:pt x="165" y="0"/>
                    </a:lnTo>
                    <a:lnTo>
                      <a:pt x="184" y="2"/>
                    </a:lnTo>
                    <a:lnTo>
                      <a:pt x="222" y="12"/>
                    </a:lnTo>
                    <a:lnTo>
                      <a:pt x="295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53" name="Freeform 430"/>
              <p:cNvSpPr>
                <a:spLocks/>
              </p:cNvSpPr>
              <p:nvPr/>
            </p:nvSpPr>
            <p:spPr bwMode="auto">
              <a:xfrm>
                <a:off x="3931" y="2475"/>
                <a:ext cx="147" cy="26"/>
              </a:xfrm>
              <a:custGeom>
                <a:avLst/>
                <a:gdLst>
                  <a:gd name="T0" fmla="*/ 296 w 296"/>
                  <a:gd name="T1" fmla="*/ 0 h 53"/>
                  <a:gd name="T2" fmla="*/ 225 w 296"/>
                  <a:gd name="T3" fmla="*/ 39 h 53"/>
                  <a:gd name="T4" fmla="*/ 149 w 296"/>
                  <a:gd name="T5" fmla="*/ 53 h 53"/>
                  <a:gd name="T6" fmla="*/ 74 w 296"/>
                  <a:gd name="T7" fmla="*/ 41 h 53"/>
                  <a:gd name="T8" fmla="*/ 0 w 296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53">
                    <a:moveTo>
                      <a:pt x="296" y="0"/>
                    </a:moveTo>
                    <a:lnTo>
                      <a:pt x="225" y="39"/>
                    </a:lnTo>
                    <a:lnTo>
                      <a:pt x="149" y="53"/>
                    </a:lnTo>
                    <a:lnTo>
                      <a:pt x="74" y="41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54" name="Line 431"/>
              <p:cNvSpPr>
                <a:spLocks noChangeShapeType="1"/>
              </p:cNvSpPr>
              <p:nvPr/>
            </p:nvSpPr>
            <p:spPr bwMode="auto">
              <a:xfrm>
                <a:off x="3785" y="2472"/>
                <a:ext cx="29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55" name="Freeform 432"/>
              <p:cNvSpPr>
                <a:spLocks/>
              </p:cNvSpPr>
              <p:nvPr/>
            </p:nvSpPr>
            <p:spPr bwMode="auto">
              <a:xfrm>
                <a:off x="4131" y="2450"/>
                <a:ext cx="111" cy="31"/>
              </a:xfrm>
              <a:custGeom>
                <a:avLst/>
                <a:gdLst>
                  <a:gd name="T0" fmla="*/ 222 w 222"/>
                  <a:gd name="T1" fmla="*/ 5 h 61"/>
                  <a:gd name="T2" fmla="*/ 209 w 222"/>
                  <a:gd name="T3" fmla="*/ 2 h 61"/>
                  <a:gd name="T4" fmla="*/ 196 w 222"/>
                  <a:gd name="T5" fmla="*/ 1 h 61"/>
                  <a:gd name="T6" fmla="*/ 183 w 222"/>
                  <a:gd name="T7" fmla="*/ 0 h 61"/>
                  <a:gd name="T8" fmla="*/ 170 w 222"/>
                  <a:gd name="T9" fmla="*/ 0 h 61"/>
                  <a:gd name="T10" fmla="*/ 157 w 222"/>
                  <a:gd name="T11" fmla="*/ 0 h 61"/>
                  <a:gd name="T12" fmla="*/ 142 w 222"/>
                  <a:gd name="T13" fmla="*/ 2 h 61"/>
                  <a:gd name="T14" fmla="*/ 131 w 222"/>
                  <a:gd name="T15" fmla="*/ 4 h 61"/>
                  <a:gd name="T16" fmla="*/ 116 w 222"/>
                  <a:gd name="T17" fmla="*/ 5 h 61"/>
                  <a:gd name="T18" fmla="*/ 103 w 222"/>
                  <a:gd name="T19" fmla="*/ 8 h 61"/>
                  <a:gd name="T20" fmla="*/ 92 w 222"/>
                  <a:gd name="T21" fmla="*/ 11 h 61"/>
                  <a:gd name="T22" fmla="*/ 78 w 222"/>
                  <a:gd name="T23" fmla="*/ 17 h 61"/>
                  <a:gd name="T24" fmla="*/ 65 w 222"/>
                  <a:gd name="T25" fmla="*/ 19 h 61"/>
                  <a:gd name="T26" fmla="*/ 53 w 222"/>
                  <a:gd name="T27" fmla="*/ 26 h 61"/>
                  <a:gd name="T28" fmla="*/ 40 w 222"/>
                  <a:gd name="T29" fmla="*/ 33 h 61"/>
                  <a:gd name="T30" fmla="*/ 29 w 222"/>
                  <a:gd name="T31" fmla="*/ 40 h 61"/>
                  <a:gd name="T32" fmla="*/ 17 w 222"/>
                  <a:gd name="T33" fmla="*/ 46 h 61"/>
                  <a:gd name="T34" fmla="*/ 6 w 222"/>
                  <a:gd name="T35" fmla="*/ 54 h 61"/>
                  <a:gd name="T36" fmla="*/ 0 w 222"/>
                  <a:gd name="T3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61">
                    <a:moveTo>
                      <a:pt x="222" y="5"/>
                    </a:moveTo>
                    <a:lnTo>
                      <a:pt x="209" y="2"/>
                    </a:lnTo>
                    <a:lnTo>
                      <a:pt x="196" y="1"/>
                    </a:lnTo>
                    <a:lnTo>
                      <a:pt x="183" y="0"/>
                    </a:lnTo>
                    <a:lnTo>
                      <a:pt x="170" y="0"/>
                    </a:lnTo>
                    <a:lnTo>
                      <a:pt x="157" y="0"/>
                    </a:lnTo>
                    <a:lnTo>
                      <a:pt x="142" y="2"/>
                    </a:lnTo>
                    <a:lnTo>
                      <a:pt x="131" y="4"/>
                    </a:lnTo>
                    <a:lnTo>
                      <a:pt x="116" y="5"/>
                    </a:lnTo>
                    <a:lnTo>
                      <a:pt x="103" y="8"/>
                    </a:lnTo>
                    <a:lnTo>
                      <a:pt x="92" y="11"/>
                    </a:lnTo>
                    <a:lnTo>
                      <a:pt x="78" y="17"/>
                    </a:lnTo>
                    <a:lnTo>
                      <a:pt x="65" y="19"/>
                    </a:lnTo>
                    <a:lnTo>
                      <a:pt x="53" y="26"/>
                    </a:lnTo>
                    <a:lnTo>
                      <a:pt x="40" y="33"/>
                    </a:lnTo>
                    <a:lnTo>
                      <a:pt x="29" y="40"/>
                    </a:lnTo>
                    <a:lnTo>
                      <a:pt x="17" y="46"/>
                    </a:lnTo>
                    <a:lnTo>
                      <a:pt x="6" y="54"/>
                    </a:lnTo>
                    <a:lnTo>
                      <a:pt x="0" y="6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56" name="Freeform 433"/>
              <p:cNvSpPr>
                <a:spLocks/>
              </p:cNvSpPr>
              <p:nvPr/>
            </p:nvSpPr>
            <p:spPr bwMode="auto">
              <a:xfrm>
                <a:off x="3830" y="2518"/>
                <a:ext cx="59" cy="14"/>
              </a:xfrm>
              <a:custGeom>
                <a:avLst/>
                <a:gdLst>
                  <a:gd name="T0" fmla="*/ 0 w 119"/>
                  <a:gd name="T1" fmla="*/ 30 h 30"/>
                  <a:gd name="T2" fmla="*/ 59 w 119"/>
                  <a:gd name="T3" fmla="*/ 0 h 30"/>
                  <a:gd name="T4" fmla="*/ 89 w 119"/>
                  <a:gd name="T5" fmla="*/ 7 h 30"/>
                  <a:gd name="T6" fmla="*/ 119 w 119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0" y="30"/>
                    </a:moveTo>
                    <a:lnTo>
                      <a:pt x="59" y="0"/>
                    </a:lnTo>
                    <a:lnTo>
                      <a:pt x="89" y="7"/>
                    </a:lnTo>
                    <a:lnTo>
                      <a:pt x="119" y="3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57" name="Freeform 434"/>
              <p:cNvSpPr>
                <a:spLocks/>
              </p:cNvSpPr>
              <p:nvPr/>
            </p:nvSpPr>
            <p:spPr bwMode="auto">
              <a:xfrm>
                <a:off x="3889" y="2532"/>
                <a:ext cx="59" cy="15"/>
              </a:xfrm>
              <a:custGeom>
                <a:avLst/>
                <a:gdLst>
                  <a:gd name="T0" fmla="*/ 119 w 119"/>
                  <a:gd name="T1" fmla="*/ 0 h 30"/>
                  <a:gd name="T2" fmla="*/ 61 w 119"/>
                  <a:gd name="T3" fmla="*/ 30 h 30"/>
                  <a:gd name="T4" fmla="*/ 30 w 119"/>
                  <a:gd name="T5" fmla="*/ 23 h 30"/>
                  <a:gd name="T6" fmla="*/ 0 w 11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119" y="0"/>
                    </a:moveTo>
                    <a:lnTo>
                      <a:pt x="61" y="30"/>
                    </a:lnTo>
                    <a:lnTo>
                      <a:pt x="30" y="23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58" name="Line 435"/>
              <p:cNvSpPr>
                <a:spLocks noChangeShapeType="1"/>
              </p:cNvSpPr>
              <p:nvPr/>
            </p:nvSpPr>
            <p:spPr bwMode="auto">
              <a:xfrm>
                <a:off x="3832" y="2531"/>
                <a:ext cx="11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59" name="Freeform 436"/>
              <p:cNvSpPr>
                <a:spLocks/>
              </p:cNvSpPr>
              <p:nvPr/>
            </p:nvSpPr>
            <p:spPr bwMode="auto">
              <a:xfrm>
                <a:off x="3904" y="2554"/>
                <a:ext cx="76" cy="21"/>
              </a:xfrm>
              <a:custGeom>
                <a:avLst/>
                <a:gdLst>
                  <a:gd name="T0" fmla="*/ 0 w 152"/>
                  <a:gd name="T1" fmla="*/ 41 h 41"/>
                  <a:gd name="T2" fmla="*/ 36 w 152"/>
                  <a:gd name="T3" fmla="*/ 12 h 41"/>
                  <a:gd name="T4" fmla="*/ 76 w 152"/>
                  <a:gd name="T5" fmla="*/ 0 h 41"/>
                  <a:gd name="T6" fmla="*/ 95 w 152"/>
                  <a:gd name="T7" fmla="*/ 1 h 41"/>
                  <a:gd name="T8" fmla="*/ 114 w 152"/>
                  <a:gd name="T9" fmla="*/ 9 h 41"/>
                  <a:gd name="T10" fmla="*/ 152 w 152"/>
                  <a:gd name="T11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2" h="41">
                    <a:moveTo>
                      <a:pt x="0" y="41"/>
                    </a:moveTo>
                    <a:lnTo>
                      <a:pt x="36" y="12"/>
                    </a:lnTo>
                    <a:lnTo>
                      <a:pt x="76" y="0"/>
                    </a:lnTo>
                    <a:lnTo>
                      <a:pt x="95" y="1"/>
                    </a:lnTo>
                    <a:lnTo>
                      <a:pt x="114" y="9"/>
                    </a:lnTo>
                    <a:lnTo>
                      <a:pt x="152" y="4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60" name="Freeform 437"/>
              <p:cNvSpPr>
                <a:spLocks/>
              </p:cNvSpPr>
              <p:nvPr/>
            </p:nvSpPr>
            <p:spPr bwMode="auto">
              <a:xfrm>
                <a:off x="3981" y="2574"/>
                <a:ext cx="75" cy="21"/>
              </a:xfrm>
              <a:custGeom>
                <a:avLst/>
                <a:gdLst>
                  <a:gd name="T0" fmla="*/ 152 w 152"/>
                  <a:gd name="T1" fmla="*/ 0 h 41"/>
                  <a:gd name="T2" fmla="*/ 116 w 152"/>
                  <a:gd name="T3" fmla="*/ 30 h 41"/>
                  <a:gd name="T4" fmla="*/ 76 w 152"/>
                  <a:gd name="T5" fmla="*/ 41 h 41"/>
                  <a:gd name="T6" fmla="*/ 38 w 152"/>
                  <a:gd name="T7" fmla="*/ 32 h 41"/>
                  <a:gd name="T8" fmla="*/ 0 w 152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41">
                    <a:moveTo>
                      <a:pt x="152" y="0"/>
                    </a:moveTo>
                    <a:lnTo>
                      <a:pt x="116" y="30"/>
                    </a:lnTo>
                    <a:lnTo>
                      <a:pt x="76" y="41"/>
                    </a:lnTo>
                    <a:lnTo>
                      <a:pt x="38" y="3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61" name="Line 438"/>
              <p:cNvSpPr>
                <a:spLocks noChangeShapeType="1"/>
              </p:cNvSpPr>
              <p:nvPr/>
            </p:nvSpPr>
            <p:spPr bwMode="auto">
              <a:xfrm>
                <a:off x="3904" y="2573"/>
                <a:ext cx="15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62" name="Freeform 439"/>
              <p:cNvSpPr>
                <a:spLocks/>
              </p:cNvSpPr>
              <p:nvPr/>
            </p:nvSpPr>
            <p:spPr bwMode="auto">
              <a:xfrm>
                <a:off x="3867" y="2611"/>
                <a:ext cx="127" cy="26"/>
              </a:xfrm>
              <a:custGeom>
                <a:avLst/>
                <a:gdLst>
                  <a:gd name="T0" fmla="*/ 0 w 255"/>
                  <a:gd name="T1" fmla="*/ 51 h 51"/>
                  <a:gd name="T2" fmla="*/ 61 w 255"/>
                  <a:gd name="T3" fmla="*/ 14 h 51"/>
                  <a:gd name="T4" fmla="*/ 126 w 255"/>
                  <a:gd name="T5" fmla="*/ 0 h 51"/>
                  <a:gd name="T6" fmla="*/ 156 w 255"/>
                  <a:gd name="T7" fmla="*/ 1 h 51"/>
                  <a:gd name="T8" fmla="*/ 191 w 255"/>
                  <a:gd name="T9" fmla="*/ 11 h 51"/>
                  <a:gd name="T10" fmla="*/ 255 w 255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51">
                    <a:moveTo>
                      <a:pt x="0" y="51"/>
                    </a:moveTo>
                    <a:lnTo>
                      <a:pt x="61" y="14"/>
                    </a:lnTo>
                    <a:lnTo>
                      <a:pt x="126" y="0"/>
                    </a:lnTo>
                    <a:lnTo>
                      <a:pt x="156" y="1"/>
                    </a:lnTo>
                    <a:lnTo>
                      <a:pt x="191" y="11"/>
                    </a:lnTo>
                    <a:lnTo>
                      <a:pt x="255" y="5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63" name="Freeform 440"/>
              <p:cNvSpPr>
                <a:spLocks/>
              </p:cNvSpPr>
              <p:nvPr/>
            </p:nvSpPr>
            <p:spPr bwMode="auto">
              <a:xfrm>
                <a:off x="3994" y="2637"/>
                <a:ext cx="127" cy="25"/>
              </a:xfrm>
              <a:custGeom>
                <a:avLst/>
                <a:gdLst>
                  <a:gd name="T0" fmla="*/ 255 w 255"/>
                  <a:gd name="T1" fmla="*/ 0 h 51"/>
                  <a:gd name="T2" fmla="*/ 195 w 255"/>
                  <a:gd name="T3" fmla="*/ 36 h 51"/>
                  <a:gd name="T4" fmla="*/ 128 w 255"/>
                  <a:gd name="T5" fmla="*/ 51 h 51"/>
                  <a:gd name="T6" fmla="*/ 61 w 255"/>
                  <a:gd name="T7" fmla="*/ 40 h 51"/>
                  <a:gd name="T8" fmla="*/ 0 w 255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51">
                    <a:moveTo>
                      <a:pt x="255" y="0"/>
                    </a:moveTo>
                    <a:lnTo>
                      <a:pt x="195" y="36"/>
                    </a:lnTo>
                    <a:lnTo>
                      <a:pt x="128" y="51"/>
                    </a:lnTo>
                    <a:lnTo>
                      <a:pt x="61" y="4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64" name="Line 441"/>
              <p:cNvSpPr>
                <a:spLocks noChangeShapeType="1"/>
              </p:cNvSpPr>
              <p:nvPr/>
            </p:nvSpPr>
            <p:spPr bwMode="auto">
              <a:xfrm>
                <a:off x="3869" y="2634"/>
                <a:ext cx="25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65" name="Freeform 442"/>
              <p:cNvSpPr>
                <a:spLocks/>
              </p:cNvSpPr>
              <p:nvPr/>
            </p:nvSpPr>
            <p:spPr bwMode="auto">
              <a:xfrm>
                <a:off x="4065" y="2734"/>
                <a:ext cx="118" cy="27"/>
              </a:xfrm>
              <a:custGeom>
                <a:avLst/>
                <a:gdLst>
                  <a:gd name="T0" fmla="*/ 0 w 237"/>
                  <a:gd name="T1" fmla="*/ 53 h 53"/>
                  <a:gd name="T2" fmla="*/ 57 w 237"/>
                  <a:gd name="T3" fmla="*/ 15 h 53"/>
                  <a:gd name="T4" fmla="*/ 117 w 237"/>
                  <a:gd name="T5" fmla="*/ 0 h 53"/>
                  <a:gd name="T6" fmla="*/ 148 w 237"/>
                  <a:gd name="T7" fmla="*/ 2 h 53"/>
                  <a:gd name="T8" fmla="*/ 178 w 237"/>
                  <a:gd name="T9" fmla="*/ 12 h 53"/>
                  <a:gd name="T10" fmla="*/ 237 w 237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7" h="53">
                    <a:moveTo>
                      <a:pt x="0" y="53"/>
                    </a:moveTo>
                    <a:lnTo>
                      <a:pt x="57" y="15"/>
                    </a:lnTo>
                    <a:lnTo>
                      <a:pt x="117" y="0"/>
                    </a:lnTo>
                    <a:lnTo>
                      <a:pt x="148" y="2"/>
                    </a:lnTo>
                    <a:lnTo>
                      <a:pt x="178" y="12"/>
                    </a:lnTo>
                    <a:lnTo>
                      <a:pt x="237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66" name="Freeform 443"/>
              <p:cNvSpPr>
                <a:spLocks/>
              </p:cNvSpPr>
              <p:nvPr/>
            </p:nvSpPr>
            <p:spPr bwMode="auto">
              <a:xfrm>
                <a:off x="4184" y="2759"/>
                <a:ext cx="56" cy="27"/>
              </a:xfrm>
              <a:custGeom>
                <a:avLst/>
                <a:gdLst>
                  <a:gd name="T0" fmla="*/ 0 w 111"/>
                  <a:gd name="T1" fmla="*/ 0 h 55"/>
                  <a:gd name="T2" fmla="*/ 7 w 111"/>
                  <a:gd name="T3" fmla="*/ 8 h 55"/>
                  <a:gd name="T4" fmla="*/ 16 w 111"/>
                  <a:gd name="T5" fmla="*/ 15 h 55"/>
                  <a:gd name="T6" fmla="*/ 25 w 111"/>
                  <a:gd name="T7" fmla="*/ 22 h 55"/>
                  <a:gd name="T8" fmla="*/ 35 w 111"/>
                  <a:gd name="T9" fmla="*/ 29 h 55"/>
                  <a:gd name="T10" fmla="*/ 44 w 111"/>
                  <a:gd name="T11" fmla="*/ 34 h 55"/>
                  <a:gd name="T12" fmla="*/ 53 w 111"/>
                  <a:gd name="T13" fmla="*/ 38 h 55"/>
                  <a:gd name="T14" fmla="*/ 64 w 111"/>
                  <a:gd name="T15" fmla="*/ 43 h 55"/>
                  <a:gd name="T16" fmla="*/ 73 w 111"/>
                  <a:gd name="T17" fmla="*/ 48 h 55"/>
                  <a:gd name="T18" fmla="*/ 82 w 111"/>
                  <a:gd name="T19" fmla="*/ 50 h 55"/>
                  <a:gd name="T20" fmla="*/ 92 w 111"/>
                  <a:gd name="T21" fmla="*/ 53 h 55"/>
                  <a:gd name="T22" fmla="*/ 102 w 111"/>
                  <a:gd name="T23" fmla="*/ 53 h 55"/>
                  <a:gd name="T24" fmla="*/ 111 w 111"/>
                  <a:gd name="T2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1" h="55">
                    <a:moveTo>
                      <a:pt x="0" y="0"/>
                    </a:moveTo>
                    <a:lnTo>
                      <a:pt x="7" y="8"/>
                    </a:lnTo>
                    <a:lnTo>
                      <a:pt x="16" y="15"/>
                    </a:lnTo>
                    <a:lnTo>
                      <a:pt x="25" y="22"/>
                    </a:lnTo>
                    <a:lnTo>
                      <a:pt x="35" y="29"/>
                    </a:lnTo>
                    <a:lnTo>
                      <a:pt x="44" y="34"/>
                    </a:lnTo>
                    <a:lnTo>
                      <a:pt x="53" y="38"/>
                    </a:lnTo>
                    <a:lnTo>
                      <a:pt x="64" y="43"/>
                    </a:lnTo>
                    <a:lnTo>
                      <a:pt x="73" y="48"/>
                    </a:lnTo>
                    <a:lnTo>
                      <a:pt x="82" y="50"/>
                    </a:lnTo>
                    <a:lnTo>
                      <a:pt x="92" y="53"/>
                    </a:lnTo>
                    <a:lnTo>
                      <a:pt x="102" y="53"/>
                    </a:lnTo>
                    <a:lnTo>
                      <a:pt x="111" y="5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67" name="Freeform 444"/>
              <p:cNvSpPr>
                <a:spLocks/>
              </p:cNvSpPr>
              <p:nvPr/>
            </p:nvSpPr>
            <p:spPr bwMode="auto">
              <a:xfrm>
                <a:off x="4065" y="2759"/>
                <a:ext cx="176" cy="1"/>
              </a:xfrm>
              <a:custGeom>
                <a:avLst/>
                <a:gdLst>
                  <a:gd name="T0" fmla="*/ 0 w 351"/>
                  <a:gd name="T1" fmla="*/ 351 w 351"/>
                  <a:gd name="T2" fmla="*/ 350 w 3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51">
                    <a:moveTo>
                      <a:pt x="0" y="0"/>
                    </a:moveTo>
                    <a:lnTo>
                      <a:pt x="351" y="0"/>
                    </a:lnTo>
                    <a:lnTo>
                      <a:pt x="35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68" name="Line 445"/>
              <p:cNvSpPr>
                <a:spLocks noChangeShapeType="1"/>
              </p:cNvSpPr>
              <p:nvPr/>
            </p:nvSpPr>
            <p:spPr bwMode="auto">
              <a:xfrm>
                <a:off x="4131" y="2481"/>
                <a:ext cx="11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69" name="Line 446"/>
              <p:cNvSpPr>
                <a:spLocks noChangeShapeType="1"/>
              </p:cNvSpPr>
              <p:nvPr/>
            </p:nvSpPr>
            <p:spPr bwMode="auto">
              <a:xfrm flipV="1">
                <a:off x="3825" y="2455"/>
                <a:ext cx="1" cy="6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0" name="Line 447"/>
              <p:cNvSpPr>
                <a:spLocks noChangeShapeType="1"/>
              </p:cNvSpPr>
              <p:nvPr/>
            </p:nvSpPr>
            <p:spPr bwMode="auto">
              <a:xfrm flipV="1">
                <a:off x="3863" y="2450"/>
                <a:ext cx="1" cy="17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1" name="Line 448"/>
              <p:cNvSpPr>
                <a:spLocks noChangeShapeType="1"/>
              </p:cNvSpPr>
              <p:nvPr/>
            </p:nvSpPr>
            <p:spPr bwMode="auto">
              <a:xfrm flipV="1">
                <a:off x="3903" y="2457"/>
                <a:ext cx="1" cy="1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2" name="Line 449"/>
              <p:cNvSpPr>
                <a:spLocks noChangeShapeType="1"/>
              </p:cNvSpPr>
              <p:nvPr/>
            </p:nvSpPr>
            <p:spPr bwMode="auto">
              <a:xfrm flipV="1">
                <a:off x="4122" y="2487"/>
                <a:ext cx="1" cy="14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3" name="Line 450"/>
              <p:cNvSpPr>
                <a:spLocks noChangeShapeType="1"/>
              </p:cNvSpPr>
              <p:nvPr/>
            </p:nvSpPr>
            <p:spPr bwMode="auto">
              <a:xfrm flipV="1">
                <a:off x="4061" y="2666"/>
                <a:ext cx="1" cy="8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4" name="Oval 451"/>
              <p:cNvSpPr>
                <a:spLocks noChangeArrowheads="1"/>
              </p:cNvSpPr>
              <p:nvPr/>
            </p:nvSpPr>
            <p:spPr bwMode="auto">
              <a:xfrm>
                <a:off x="4046" y="2747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5" name="Oval 452"/>
              <p:cNvSpPr>
                <a:spLocks noChangeArrowheads="1"/>
              </p:cNvSpPr>
              <p:nvPr/>
            </p:nvSpPr>
            <p:spPr bwMode="auto">
              <a:xfrm>
                <a:off x="3809" y="2517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6" name="Oval 453"/>
              <p:cNvSpPr>
                <a:spLocks noChangeArrowheads="1"/>
              </p:cNvSpPr>
              <p:nvPr/>
            </p:nvSpPr>
            <p:spPr bwMode="auto">
              <a:xfrm>
                <a:off x="4106" y="2466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7" name="Oval 454"/>
              <p:cNvSpPr>
                <a:spLocks noChangeArrowheads="1"/>
              </p:cNvSpPr>
              <p:nvPr/>
            </p:nvSpPr>
            <p:spPr bwMode="auto">
              <a:xfrm>
                <a:off x="3885" y="2571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8" name="Oval 455"/>
              <p:cNvSpPr>
                <a:spLocks noChangeArrowheads="1"/>
              </p:cNvSpPr>
              <p:nvPr/>
            </p:nvSpPr>
            <p:spPr bwMode="auto">
              <a:xfrm>
                <a:off x="3845" y="2625"/>
                <a:ext cx="27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9" name="Oval 456"/>
              <p:cNvSpPr>
                <a:spLocks noChangeArrowheads="1"/>
              </p:cNvSpPr>
              <p:nvPr/>
            </p:nvSpPr>
            <p:spPr bwMode="auto">
              <a:xfrm>
                <a:off x="3767" y="2457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54" name="Rectangle 457"/>
            <p:cNvSpPr>
              <a:spLocks noChangeArrowheads="1"/>
            </p:cNvSpPr>
            <p:nvPr/>
          </p:nvSpPr>
          <p:spPr bwMode="auto">
            <a:xfrm>
              <a:off x="451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555" name="Group 458"/>
            <p:cNvGrpSpPr>
              <a:grpSpLocks/>
            </p:cNvGrpSpPr>
            <p:nvPr/>
          </p:nvGrpSpPr>
          <p:grpSpPr bwMode="auto">
            <a:xfrm>
              <a:off x="4578" y="3566"/>
              <a:ext cx="108" cy="116"/>
              <a:chOff x="902" y="803"/>
              <a:chExt cx="214" cy="280"/>
            </a:xfrm>
          </p:grpSpPr>
          <p:sp>
            <p:nvSpPr>
              <p:cNvPr id="1836" name="Rectangle 459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37" name="Line 460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38" name="Line 461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39" name="Line 462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0" name="Line 463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1" name="Line 464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2" name="Line 465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3" name="Line 466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4" name="Line 467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5" name="Line 468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6" name="Line 469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7" name="Line 470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8" name="Line 471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9" name="Line 472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50" name="Line 473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51" name="Line 474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56" name="Rectangle 475"/>
            <p:cNvSpPr>
              <a:spLocks noChangeArrowheads="1"/>
            </p:cNvSpPr>
            <p:nvPr/>
          </p:nvSpPr>
          <p:spPr bwMode="auto">
            <a:xfrm>
              <a:off x="451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57" name="Rectangle 476"/>
            <p:cNvSpPr>
              <a:spLocks noChangeArrowheads="1"/>
            </p:cNvSpPr>
            <p:nvPr/>
          </p:nvSpPr>
          <p:spPr bwMode="auto">
            <a:xfrm>
              <a:off x="451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58" name="AutoShape 477"/>
            <p:cNvSpPr>
              <a:spLocks noChangeArrowheads="1"/>
            </p:cNvSpPr>
            <p:nvPr/>
          </p:nvSpPr>
          <p:spPr bwMode="auto">
            <a:xfrm>
              <a:off x="456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59" name="Rectangle 478"/>
            <p:cNvSpPr>
              <a:spLocks noChangeArrowheads="1"/>
            </p:cNvSpPr>
            <p:nvPr/>
          </p:nvSpPr>
          <p:spPr bwMode="auto">
            <a:xfrm>
              <a:off x="403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Where</a:t>
              </a:r>
            </a:p>
          </p:txBody>
        </p:sp>
        <p:sp>
          <p:nvSpPr>
            <p:cNvPr id="1560" name="Rectangle 479"/>
            <p:cNvSpPr>
              <a:spLocks noChangeArrowheads="1"/>
            </p:cNvSpPr>
            <p:nvPr/>
          </p:nvSpPr>
          <p:spPr bwMode="auto">
            <a:xfrm>
              <a:off x="403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Where</a:t>
              </a:r>
            </a:p>
          </p:txBody>
        </p:sp>
        <p:grpSp>
          <p:nvGrpSpPr>
            <p:cNvPr id="1561" name="Group 480"/>
            <p:cNvGrpSpPr>
              <a:grpSpLocks/>
            </p:cNvGrpSpPr>
            <p:nvPr/>
          </p:nvGrpSpPr>
          <p:grpSpPr bwMode="auto">
            <a:xfrm>
              <a:off x="4098" y="2606"/>
              <a:ext cx="108" cy="116"/>
              <a:chOff x="902" y="803"/>
              <a:chExt cx="214" cy="280"/>
            </a:xfrm>
          </p:grpSpPr>
          <p:sp>
            <p:nvSpPr>
              <p:cNvPr id="1820" name="Rectangle 481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1" name="Line 482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2" name="Line 483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" name="Line 484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4" name="Line 485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5" name="Line 486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6" name="Line 487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7" name="Line 488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8" name="Line 489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9" name="Line 490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30" name="Line 491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31" name="Line 492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32" name="Line 493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33" name="Line 494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34" name="Line 495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35" name="Line 496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62" name="Rectangle 497"/>
            <p:cNvSpPr>
              <a:spLocks noChangeArrowheads="1"/>
            </p:cNvSpPr>
            <p:nvPr/>
          </p:nvSpPr>
          <p:spPr bwMode="auto">
            <a:xfrm>
              <a:off x="403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563" name="Group 498"/>
            <p:cNvGrpSpPr>
              <a:grpSpLocks/>
            </p:cNvGrpSpPr>
            <p:nvPr/>
          </p:nvGrpSpPr>
          <p:grpSpPr bwMode="auto">
            <a:xfrm>
              <a:off x="4084" y="2846"/>
              <a:ext cx="135" cy="115"/>
              <a:chOff x="2329" y="1186"/>
              <a:chExt cx="381" cy="268"/>
            </a:xfrm>
          </p:grpSpPr>
          <p:sp>
            <p:nvSpPr>
              <p:cNvPr id="1813" name="Oval 499"/>
              <p:cNvSpPr>
                <a:spLocks noChangeArrowheads="1"/>
              </p:cNvSpPr>
              <p:nvPr/>
            </p:nvSpPr>
            <p:spPr bwMode="auto">
              <a:xfrm>
                <a:off x="2329" y="1293"/>
                <a:ext cx="64" cy="66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14" name="Oval 500"/>
              <p:cNvSpPr>
                <a:spLocks noChangeArrowheads="1"/>
              </p:cNvSpPr>
              <p:nvPr/>
            </p:nvSpPr>
            <p:spPr bwMode="auto">
              <a:xfrm>
                <a:off x="2441" y="1201"/>
                <a:ext cx="63" cy="6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15" name="Oval 501"/>
              <p:cNvSpPr>
                <a:spLocks noChangeArrowheads="1"/>
              </p:cNvSpPr>
              <p:nvPr/>
            </p:nvSpPr>
            <p:spPr bwMode="auto">
              <a:xfrm>
                <a:off x="2646" y="1186"/>
                <a:ext cx="64" cy="66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16" name="Oval 502"/>
              <p:cNvSpPr>
                <a:spLocks noChangeArrowheads="1"/>
              </p:cNvSpPr>
              <p:nvPr/>
            </p:nvSpPr>
            <p:spPr bwMode="auto">
              <a:xfrm>
                <a:off x="2533" y="1387"/>
                <a:ext cx="64" cy="6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17" name="Line 503"/>
              <p:cNvSpPr>
                <a:spLocks noChangeShapeType="1"/>
              </p:cNvSpPr>
              <p:nvPr/>
            </p:nvSpPr>
            <p:spPr bwMode="auto">
              <a:xfrm flipH="1" flipV="1">
                <a:off x="2394" y="1340"/>
                <a:ext cx="139" cy="6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18" name="Line 504"/>
              <p:cNvSpPr>
                <a:spLocks noChangeShapeType="1"/>
              </p:cNvSpPr>
              <p:nvPr/>
            </p:nvSpPr>
            <p:spPr bwMode="auto">
              <a:xfrm flipV="1">
                <a:off x="2391" y="1257"/>
                <a:ext cx="53" cy="4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19" name="Line 505"/>
              <p:cNvSpPr>
                <a:spLocks noChangeShapeType="1"/>
              </p:cNvSpPr>
              <p:nvPr/>
            </p:nvSpPr>
            <p:spPr bwMode="auto">
              <a:xfrm flipV="1">
                <a:off x="2506" y="1218"/>
                <a:ext cx="139" cy="1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64" name="Rectangle 506"/>
            <p:cNvSpPr>
              <a:spLocks noChangeArrowheads="1"/>
            </p:cNvSpPr>
            <p:nvPr/>
          </p:nvSpPr>
          <p:spPr bwMode="auto">
            <a:xfrm>
              <a:off x="403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565" name="Group 507"/>
            <p:cNvGrpSpPr>
              <a:grpSpLocks/>
            </p:cNvGrpSpPr>
            <p:nvPr/>
          </p:nvGrpSpPr>
          <p:grpSpPr bwMode="auto">
            <a:xfrm>
              <a:off x="4077" y="3108"/>
              <a:ext cx="150" cy="71"/>
              <a:chOff x="2278" y="1841"/>
              <a:chExt cx="484" cy="270"/>
            </a:xfrm>
          </p:grpSpPr>
          <p:sp>
            <p:nvSpPr>
              <p:cNvPr id="1806" name="Oval 508"/>
              <p:cNvSpPr>
                <a:spLocks noChangeArrowheads="1"/>
              </p:cNvSpPr>
              <p:nvPr/>
            </p:nvSpPr>
            <p:spPr bwMode="auto">
              <a:xfrm>
                <a:off x="2678" y="1841"/>
                <a:ext cx="79" cy="2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07" name="Freeform 509"/>
              <p:cNvSpPr>
                <a:spLocks/>
              </p:cNvSpPr>
              <p:nvPr/>
            </p:nvSpPr>
            <p:spPr bwMode="auto">
              <a:xfrm>
                <a:off x="2678" y="1854"/>
                <a:ext cx="84" cy="89"/>
              </a:xfrm>
              <a:custGeom>
                <a:avLst/>
                <a:gdLst>
                  <a:gd name="T0" fmla="*/ 0 w 168"/>
                  <a:gd name="T1" fmla="*/ 149 h 177"/>
                  <a:gd name="T2" fmla="*/ 6 w 168"/>
                  <a:gd name="T3" fmla="*/ 155 h 177"/>
                  <a:gd name="T4" fmla="*/ 10 w 168"/>
                  <a:gd name="T5" fmla="*/ 160 h 177"/>
                  <a:gd name="T6" fmla="*/ 20 w 168"/>
                  <a:gd name="T7" fmla="*/ 165 h 177"/>
                  <a:gd name="T8" fmla="*/ 31 w 168"/>
                  <a:gd name="T9" fmla="*/ 171 h 177"/>
                  <a:gd name="T10" fmla="*/ 44 w 168"/>
                  <a:gd name="T11" fmla="*/ 173 h 177"/>
                  <a:gd name="T12" fmla="*/ 60 w 168"/>
                  <a:gd name="T13" fmla="*/ 176 h 177"/>
                  <a:gd name="T14" fmla="*/ 73 w 168"/>
                  <a:gd name="T15" fmla="*/ 176 h 177"/>
                  <a:gd name="T16" fmla="*/ 91 w 168"/>
                  <a:gd name="T17" fmla="*/ 177 h 177"/>
                  <a:gd name="T18" fmla="*/ 105 w 168"/>
                  <a:gd name="T19" fmla="*/ 176 h 177"/>
                  <a:gd name="T20" fmla="*/ 120 w 168"/>
                  <a:gd name="T21" fmla="*/ 174 h 177"/>
                  <a:gd name="T22" fmla="*/ 132 w 168"/>
                  <a:gd name="T23" fmla="*/ 171 h 177"/>
                  <a:gd name="T24" fmla="*/ 145 w 168"/>
                  <a:gd name="T25" fmla="*/ 168 h 177"/>
                  <a:gd name="T26" fmla="*/ 153 w 168"/>
                  <a:gd name="T27" fmla="*/ 160 h 177"/>
                  <a:gd name="T28" fmla="*/ 163 w 168"/>
                  <a:gd name="T29" fmla="*/ 155 h 177"/>
                  <a:gd name="T30" fmla="*/ 166 w 168"/>
                  <a:gd name="T31" fmla="*/ 149 h 177"/>
                  <a:gd name="T32" fmla="*/ 168 w 168"/>
                  <a:gd name="T33" fmla="*/ 0 h 177"/>
                  <a:gd name="T34" fmla="*/ 166 w 168"/>
                  <a:gd name="T35" fmla="*/ 9 h 177"/>
                  <a:gd name="T36" fmla="*/ 163 w 168"/>
                  <a:gd name="T37" fmla="*/ 13 h 177"/>
                  <a:gd name="T38" fmla="*/ 153 w 168"/>
                  <a:gd name="T39" fmla="*/ 18 h 177"/>
                  <a:gd name="T40" fmla="*/ 145 w 168"/>
                  <a:gd name="T41" fmla="*/ 24 h 177"/>
                  <a:gd name="T42" fmla="*/ 132 w 168"/>
                  <a:gd name="T43" fmla="*/ 28 h 177"/>
                  <a:gd name="T44" fmla="*/ 120 w 168"/>
                  <a:gd name="T45" fmla="*/ 32 h 177"/>
                  <a:gd name="T46" fmla="*/ 105 w 168"/>
                  <a:gd name="T47" fmla="*/ 32 h 177"/>
                  <a:gd name="T48" fmla="*/ 91 w 168"/>
                  <a:gd name="T49" fmla="*/ 36 h 177"/>
                  <a:gd name="T50" fmla="*/ 73 w 168"/>
                  <a:gd name="T51" fmla="*/ 36 h 177"/>
                  <a:gd name="T52" fmla="*/ 60 w 168"/>
                  <a:gd name="T53" fmla="*/ 32 h 177"/>
                  <a:gd name="T54" fmla="*/ 44 w 168"/>
                  <a:gd name="T55" fmla="*/ 30 h 177"/>
                  <a:gd name="T56" fmla="*/ 31 w 168"/>
                  <a:gd name="T57" fmla="*/ 27 h 177"/>
                  <a:gd name="T58" fmla="*/ 22 w 168"/>
                  <a:gd name="T59" fmla="*/ 24 h 177"/>
                  <a:gd name="T60" fmla="*/ 11 w 168"/>
                  <a:gd name="T61" fmla="*/ 18 h 177"/>
                  <a:gd name="T62" fmla="*/ 9 w 168"/>
                  <a:gd name="T63" fmla="*/ 14 h 177"/>
                  <a:gd name="T64" fmla="*/ 2 w 168"/>
                  <a:gd name="T65" fmla="*/ 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8" h="177">
                    <a:moveTo>
                      <a:pt x="0" y="0"/>
                    </a:moveTo>
                    <a:lnTo>
                      <a:pt x="0" y="149"/>
                    </a:lnTo>
                    <a:lnTo>
                      <a:pt x="2" y="151"/>
                    </a:lnTo>
                    <a:lnTo>
                      <a:pt x="6" y="155"/>
                    </a:lnTo>
                    <a:lnTo>
                      <a:pt x="9" y="156"/>
                    </a:lnTo>
                    <a:lnTo>
                      <a:pt x="10" y="160"/>
                    </a:lnTo>
                    <a:lnTo>
                      <a:pt x="15" y="163"/>
                    </a:lnTo>
                    <a:lnTo>
                      <a:pt x="20" y="165"/>
                    </a:lnTo>
                    <a:lnTo>
                      <a:pt x="26" y="168"/>
                    </a:lnTo>
                    <a:lnTo>
                      <a:pt x="31" y="171"/>
                    </a:lnTo>
                    <a:lnTo>
                      <a:pt x="36" y="172"/>
                    </a:lnTo>
                    <a:lnTo>
                      <a:pt x="44" y="173"/>
                    </a:lnTo>
                    <a:lnTo>
                      <a:pt x="52" y="174"/>
                    </a:lnTo>
                    <a:lnTo>
                      <a:pt x="60" y="176"/>
                    </a:lnTo>
                    <a:lnTo>
                      <a:pt x="65" y="176"/>
                    </a:lnTo>
                    <a:lnTo>
                      <a:pt x="73" y="176"/>
                    </a:lnTo>
                    <a:lnTo>
                      <a:pt x="79" y="177"/>
                    </a:lnTo>
                    <a:lnTo>
                      <a:pt x="91" y="177"/>
                    </a:lnTo>
                    <a:lnTo>
                      <a:pt x="97" y="176"/>
                    </a:lnTo>
                    <a:lnTo>
                      <a:pt x="105" y="176"/>
                    </a:lnTo>
                    <a:lnTo>
                      <a:pt x="112" y="174"/>
                    </a:lnTo>
                    <a:lnTo>
                      <a:pt x="120" y="174"/>
                    </a:lnTo>
                    <a:lnTo>
                      <a:pt x="125" y="172"/>
                    </a:lnTo>
                    <a:lnTo>
                      <a:pt x="132" y="171"/>
                    </a:lnTo>
                    <a:lnTo>
                      <a:pt x="137" y="171"/>
                    </a:lnTo>
                    <a:lnTo>
                      <a:pt x="145" y="168"/>
                    </a:lnTo>
                    <a:lnTo>
                      <a:pt x="150" y="164"/>
                    </a:lnTo>
                    <a:lnTo>
                      <a:pt x="153" y="160"/>
                    </a:lnTo>
                    <a:lnTo>
                      <a:pt x="156" y="158"/>
                    </a:lnTo>
                    <a:lnTo>
                      <a:pt x="163" y="155"/>
                    </a:lnTo>
                    <a:lnTo>
                      <a:pt x="164" y="151"/>
                    </a:lnTo>
                    <a:lnTo>
                      <a:pt x="166" y="149"/>
                    </a:lnTo>
                    <a:lnTo>
                      <a:pt x="168" y="149"/>
                    </a:lnTo>
                    <a:lnTo>
                      <a:pt x="168" y="0"/>
                    </a:lnTo>
                    <a:lnTo>
                      <a:pt x="166" y="4"/>
                    </a:lnTo>
                    <a:lnTo>
                      <a:pt x="166" y="9"/>
                    </a:lnTo>
                    <a:lnTo>
                      <a:pt x="164" y="10"/>
                    </a:lnTo>
                    <a:lnTo>
                      <a:pt x="163" y="13"/>
                    </a:lnTo>
                    <a:lnTo>
                      <a:pt x="156" y="17"/>
                    </a:lnTo>
                    <a:lnTo>
                      <a:pt x="153" y="18"/>
                    </a:lnTo>
                    <a:lnTo>
                      <a:pt x="149" y="22"/>
                    </a:lnTo>
                    <a:lnTo>
                      <a:pt x="145" y="24"/>
                    </a:lnTo>
                    <a:lnTo>
                      <a:pt x="137" y="27"/>
                    </a:lnTo>
                    <a:lnTo>
                      <a:pt x="132" y="28"/>
                    </a:lnTo>
                    <a:lnTo>
                      <a:pt x="125" y="28"/>
                    </a:lnTo>
                    <a:lnTo>
                      <a:pt x="120" y="32"/>
                    </a:lnTo>
                    <a:lnTo>
                      <a:pt x="112" y="32"/>
                    </a:lnTo>
                    <a:lnTo>
                      <a:pt x="105" y="32"/>
                    </a:lnTo>
                    <a:lnTo>
                      <a:pt x="97" y="36"/>
                    </a:lnTo>
                    <a:lnTo>
                      <a:pt x="91" y="36"/>
                    </a:lnTo>
                    <a:lnTo>
                      <a:pt x="79" y="36"/>
                    </a:lnTo>
                    <a:lnTo>
                      <a:pt x="73" y="36"/>
                    </a:lnTo>
                    <a:lnTo>
                      <a:pt x="65" y="36"/>
                    </a:lnTo>
                    <a:lnTo>
                      <a:pt x="60" y="32"/>
                    </a:lnTo>
                    <a:lnTo>
                      <a:pt x="52" y="32"/>
                    </a:lnTo>
                    <a:lnTo>
                      <a:pt x="44" y="30"/>
                    </a:lnTo>
                    <a:lnTo>
                      <a:pt x="36" y="28"/>
                    </a:lnTo>
                    <a:lnTo>
                      <a:pt x="31" y="27"/>
                    </a:lnTo>
                    <a:lnTo>
                      <a:pt x="26" y="26"/>
                    </a:lnTo>
                    <a:lnTo>
                      <a:pt x="22" y="24"/>
                    </a:lnTo>
                    <a:lnTo>
                      <a:pt x="16" y="22"/>
                    </a:lnTo>
                    <a:lnTo>
                      <a:pt x="11" y="18"/>
                    </a:lnTo>
                    <a:lnTo>
                      <a:pt x="10" y="17"/>
                    </a:lnTo>
                    <a:lnTo>
                      <a:pt x="9" y="14"/>
                    </a:lnTo>
                    <a:lnTo>
                      <a:pt x="6" y="12"/>
                    </a:lnTo>
                    <a:lnTo>
                      <a:pt x="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08" name="Oval 510"/>
              <p:cNvSpPr>
                <a:spLocks noChangeArrowheads="1"/>
              </p:cNvSpPr>
              <p:nvPr/>
            </p:nvSpPr>
            <p:spPr bwMode="auto">
              <a:xfrm>
                <a:off x="2358" y="1934"/>
                <a:ext cx="78" cy="2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09" name="Freeform 511"/>
              <p:cNvSpPr>
                <a:spLocks/>
              </p:cNvSpPr>
              <p:nvPr/>
            </p:nvSpPr>
            <p:spPr bwMode="auto">
              <a:xfrm>
                <a:off x="2357" y="1947"/>
                <a:ext cx="85" cy="88"/>
              </a:xfrm>
              <a:custGeom>
                <a:avLst/>
                <a:gdLst>
                  <a:gd name="T0" fmla="*/ 0 w 170"/>
                  <a:gd name="T1" fmla="*/ 151 h 177"/>
                  <a:gd name="T2" fmla="*/ 3 w 170"/>
                  <a:gd name="T3" fmla="*/ 157 h 177"/>
                  <a:gd name="T4" fmla="*/ 12 w 170"/>
                  <a:gd name="T5" fmla="*/ 163 h 177"/>
                  <a:gd name="T6" fmla="*/ 21 w 170"/>
                  <a:gd name="T7" fmla="*/ 167 h 177"/>
                  <a:gd name="T8" fmla="*/ 34 w 170"/>
                  <a:gd name="T9" fmla="*/ 170 h 177"/>
                  <a:gd name="T10" fmla="*/ 45 w 170"/>
                  <a:gd name="T11" fmla="*/ 174 h 177"/>
                  <a:gd name="T12" fmla="*/ 60 w 170"/>
                  <a:gd name="T13" fmla="*/ 176 h 177"/>
                  <a:gd name="T14" fmla="*/ 74 w 170"/>
                  <a:gd name="T15" fmla="*/ 177 h 177"/>
                  <a:gd name="T16" fmla="*/ 89 w 170"/>
                  <a:gd name="T17" fmla="*/ 177 h 177"/>
                  <a:gd name="T18" fmla="*/ 106 w 170"/>
                  <a:gd name="T19" fmla="*/ 176 h 177"/>
                  <a:gd name="T20" fmla="*/ 121 w 170"/>
                  <a:gd name="T21" fmla="*/ 176 h 177"/>
                  <a:gd name="T22" fmla="*/ 132 w 170"/>
                  <a:gd name="T23" fmla="*/ 172 h 177"/>
                  <a:gd name="T24" fmla="*/ 143 w 170"/>
                  <a:gd name="T25" fmla="*/ 168 h 177"/>
                  <a:gd name="T26" fmla="*/ 156 w 170"/>
                  <a:gd name="T27" fmla="*/ 164 h 177"/>
                  <a:gd name="T28" fmla="*/ 162 w 170"/>
                  <a:gd name="T29" fmla="*/ 157 h 177"/>
                  <a:gd name="T30" fmla="*/ 167 w 170"/>
                  <a:gd name="T31" fmla="*/ 151 h 177"/>
                  <a:gd name="T32" fmla="*/ 170 w 170"/>
                  <a:gd name="T33" fmla="*/ 1 h 177"/>
                  <a:gd name="T34" fmla="*/ 167 w 170"/>
                  <a:gd name="T35" fmla="*/ 8 h 177"/>
                  <a:gd name="T36" fmla="*/ 162 w 170"/>
                  <a:gd name="T37" fmla="*/ 14 h 177"/>
                  <a:gd name="T38" fmla="*/ 156 w 170"/>
                  <a:gd name="T39" fmla="*/ 19 h 177"/>
                  <a:gd name="T40" fmla="*/ 143 w 170"/>
                  <a:gd name="T41" fmla="*/ 23 h 177"/>
                  <a:gd name="T42" fmla="*/ 132 w 170"/>
                  <a:gd name="T43" fmla="*/ 29 h 177"/>
                  <a:gd name="T44" fmla="*/ 121 w 170"/>
                  <a:gd name="T45" fmla="*/ 33 h 177"/>
                  <a:gd name="T46" fmla="*/ 106 w 170"/>
                  <a:gd name="T47" fmla="*/ 35 h 177"/>
                  <a:gd name="T48" fmla="*/ 89 w 170"/>
                  <a:gd name="T49" fmla="*/ 35 h 177"/>
                  <a:gd name="T50" fmla="*/ 74 w 170"/>
                  <a:gd name="T51" fmla="*/ 35 h 177"/>
                  <a:gd name="T52" fmla="*/ 60 w 170"/>
                  <a:gd name="T53" fmla="*/ 35 h 177"/>
                  <a:gd name="T54" fmla="*/ 45 w 170"/>
                  <a:gd name="T55" fmla="*/ 33 h 177"/>
                  <a:gd name="T56" fmla="*/ 34 w 170"/>
                  <a:gd name="T57" fmla="*/ 27 h 177"/>
                  <a:gd name="T58" fmla="*/ 22 w 170"/>
                  <a:gd name="T59" fmla="*/ 23 h 177"/>
                  <a:gd name="T60" fmla="*/ 12 w 170"/>
                  <a:gd name="T61" fmla="*/ 19 h 177"/>
                  <a:gd name="T62" fmla="*/ 7 w 170"/>
                  <a:gd name="T63" fmla="*/ 15 h 177"/>
                  <a:gd name="T64" fmla="*/ 2 w 170"/>
                  <a:gd name="T65" fmla="*/ 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177">
                    <a:moveTo>
                      <a:pt x="0" y="0"/>
                    </a:moveTo>
                    <a:lnTo>
                      <a:pt x="0" y="151"/>
                    </a:lnTo>
                    <a:lnTo>
                      <a:pt x="2" y="154"/>
                    </a:lnTo>
                    <a:lnTo>
                      <a:pt x="3" y="157"/>
                    </a:lnTo>
                    <a:lnTo>
                      <a:pt x="7" y="160"/>
                    </a:lnTo>
                    <a:lnTo>
                      <a:pt x="12" y="163"/>
                    </a:lnTo>
                    <a:lnTo>
                      <a:pt x="17" y="164"/>
                    </a:lnTo>
                    <a:lnTo>
                      <a:pt x="21" y="167"/>
                    </a:lnTo>
                    <a:lnTo>
                      <a:pt x="29" y="168"/>
                    </a:lnTo>
                    <a:lnTo>
                      <a:pt x="34" y="170"/>
                    </a:lnTo>
                    <a:lnTo>
                      <a:pt x="37" y="173"/>
                    </a:lnTo>
                    <a:lnTo>
                      <a:pt x="45" y="174"/>
                    </a:lnTo>
                    <a:lnTo>
                      <a:pt x="51" y="176"/>
                    </a:lnTo>
                    <a:lnTo>
                      <a:pt x="60" y="176"/>
                    </a:lnTo>
                    <a:lnTo>
                      <a:pt x="69" y="177"/>
                    </a:lnTo>
                    <a:lnTo>
                      <a:pt x="74" y="177"/>
                    </a:lnTo>
                    <a:lnTo>
                      <a:pt x="82" y="177"/>
                    </a:lnTo>
                    <a:lnTo>
                      <a:pt x="89" y="177"/>
                    </a:lnTo>
                    <a:lnTo>
                      <a:pt x="97" y="177"/>
                    </a:lnTo>
                    <a:lnTo>
                      <a:pt x="106" y="176"/>
                    </a:lnTo>
                    <a:lnTo>
                      <a:pt x="113" y="176"/>
                    </a:lnTo>
                    <a:lnTo>
                      <a:pt x="121" y="176"/>
                    </a:lnTo>
                    <a:lnTo>
                      <a:pt x="127" y="173"/>
                    </a:lnTo>
                    <a:lnTo>
                      <a:pt x="132" y="172"/>
                    </a:lnTo>
                    <a:lnTo>
                      <a:pt x="138" y="170"/>
                    </a:lnTo>
                    <a:lnTo>
                      <a:pt x="143" y="168"/>
                    </a:lnTo>
                    <a:lnTo>
                      <a:pt x="151" y="165"/>
                    </a:lnTo>
                    <a:lnTo>
                      <a:pt x="156" y="164"/>
                    </a:lnTo>
                    <a:lnTo>
                      <a:pt x="159" y="161"/>
                    </a:lnTo>
                    <a:lnTo>
                      <a:pt x="162" y="157"/>
                    </a:lnTo>
                    <a:lnTo>
                      <a:pt x="166" y="155"/>
                    </a:lnTo>
                    <a:lnTo>
                      <a:pt x="167" y="151"/>
                    </a:lnTo>
                    <a:lnTo>
                      <a:pt x="170" y="151"/>
                    </a:lnTo>
                    <a:lnTo>
                      <a:pt x="170" y="1"/>
                    </a:lnTo>
                    <a:lnTo>
                      <a:pt x="169" y="4"/>
                    </a:lnTo>
                    <a:lnTo>
                      <a:pt x="167" y="8"/>
                    </a:lnTo>
                    <a:lnTo>
                      <a:pt x="165" y="11"/>
                    </a:lnTo>
                    <a:lnTo>
                      <a:pt x="162" y="14"/>
                    </a:lnTo>
                    <a:lnTo>
                      <a:pt x="159" y="18"/>
                    </a:lnTo>
                    <a:lnTo>
                      <a:pt x="156" y="19"/>
                    </a:lnTo>
                    <a:lnTo>
                      <a:pt x="151" y="20"/>
                    </a:lnTo>
                    <a:lnTo>
                      <a:pt x="143" y="23"/>
                    </a:lnTo>
                    <a:lnTo>
                      <a:pt x="138" y="27"/>
                    </a:lnTo>
                    <a:lnTo>
                      <a:pt x="132" y="29"/>
                    </a:lnTo>
                    <a:lnTo>
                      <a:pt x="127" y="31"/>
                    </a:lnTo>
                    <a:lnTo>
                      <a:pt x="121" y="33"/>
                    </a:lnTo>
                    <a:lnTo>
                      <a:pt x="113" y="33"/>
                    </a:lnTo>
                    <a:lnTo>
                      <a:pt x="106" y="35"/>
                    </a:lnTo>
                    <a:lnTo>
                      <a:pt x="98" y="35"/>
                    </a:lnTo>
                    <a:lnTo>
                      <a:pt x="89" y="35"/>
                    </a:lnTo>
                    <a:lnTo>
                      <a:pt x="83" y="35"/>
                    </a:lnTo>
                    <a:lnTo>
                      <a:pt x="74" y="35"/>
                    </a:lnTo>
                    <a:lnTo>
                      <a:pt x="69" y="35"/>
                    </a:lnTo>
                    <a:lnTo>
                      <a:pt x="60" y="35"/>
                    </a:lnTo>
                    <a:lnTo>
                      <a:pt x="51" y="33"/>
                    </a:lnTo>
                    <a:lnTo>
                      <a:pt x="45" y="33"/>
                    </a:lnTo>
                    <a:lnTo>
                      <a:pt x="40" y="31"/>
                    </a:lnTo>
                    <a:lnTo>
                      <a:pt x="34" y="27"/>
                    </a:lnTo>
                    <a:lnTo>
                      <a:pt x="29" y="26"/>
                    </a:lnTo>
                    <a:lnTo>
                      <a:pt x="22" y="23"/>
                    </a:lnTo>
                    <a:lnTo>
                      <a:pt x="17" y="20"/>
                    </a:lnTo>
                    <a:lnTo>
                      <a:pt x="12" y="19"/>
                    </a:lnTo>
                    <a:lnTo>
                      <a:pt x="10" y="18"/>
                    </a:lnTo>
                    <a:lnTo>
                      <a:pt x="7" y="15"/>
                    </a:lnTo>
                    <a:lnTo>
                      <a:pt x="3" y="13"/>
                    </a:lnTo>
                    <a:lnTo>
                      <a:pt x="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10" name="Freeform 512"/>
              <p:cNvSpPr>
                <a:spLocks/>
              </p:cNvSpPr>
              <p:nvPr/>
            </p:nvSpPr>
            <p:spPr bwMode="auto">
              <a:xfrm>
                <a:off x="2598" y="1902"/>
                <a:ext cx="130" cy="116"/>
              </a:xfrm>
              <a:custGeom>
                <a:avLst/>
                <a:gdLst>
                  <a:gd name="T0" fmla="*/ 161 w 260"/>
                  <a:gd name="T1" fmla="*/ 0 h 231"/>
                  <a:gd name="T2" fmla="*/ 0 w 260"/>
                  <a:gd name="T3" fmla="*/ 0 h 231"/>
                  <a:gd name="T4" fmla="*/ 0 w 260"/>
                  <a:gd name="T5" fmla="*/ 231 h 231"/>
                  <a:gd name="T6" fmla="*/ 260 w 260"/>
                  <a:gd name="T7" fmla="*/ 231 h 231"/>
                  <a:gd name="T8" fmla="*/ 260 w 260"/>
                  <a:gd name="T9" fmla="*/ 8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31">
                    <a:moveTo>
                      <a:pt x="161" y="0"/>
                    </a:moveTo>
                    <a:lnTo>
                      <a:pt x="0" y="0"/>
                    </a:lnTo>
                    <a:lnTo>
                      <a:pt x="0" y="231"/>
                    </a:lnTo>
                    <a:lnTo>
                      <a:pt x="260" y="231"/>
                    </a:lnTo>
                    <a:lnTo>
                      <a:pt x="260" y="8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11" name="Freeform 513"/>
              <p:cNvSpPr>
                <a:spLocks/>
              </p:cNvSpPr>
              <p:nvPr/>
            </p:nvSpPr>
            <p:spPr bwMode="auto">
              <a:xfrm>
                <a:off x="2278" y="1995"/>
                <a:ext cx="130" cy="116"/>
              </a:xfrm>
              <a:custGeom>
                <a:avLst/>
                <a:gdLst>
                  <a:gd name="T0" fmla="*/ 160 w 261"/>
                  <a:gd name="T1" fmla="*/ 0 h 233"/>
                  <a:gd name="T2" fmla="*/ 0 w 261"/>
                  <a:gd name="T3" fmla="*/ 0 h 233"/>
                  <a:gd name="T4" fmla="*/ 0 w 261"/>
                  <a:gd name="T5" fmla="*/ 233 h 233"/>
                  <a:gd name="T6" fmla="*/ 261 w 261"/>
                  <a:gd name="T7" fmla="*/ 233 h 233"/>
                  <a:gd name="T8" fmla="*/ 261 w 261"/>
                  <a:gd name="T9" fmla="*/ 82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233">
                    <a:moveTo>
                      <a:pt x="160" y="0"/>
                    </a:moveTo>
                    <a:lnTo>
                      <a:pt x="0" y="0"/>
                    </a:lnTo>
                    <a:lnTo>
                      <a:pt x="0" y="233"/>
                    </a:lnTo>
                    <a:lnTo>
                      <a:pt x="261" y="233"/>
                    </a:lnTo>
                    <a:lnTo>
                      <a:pt x="261" y="8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12" name="Freeform 514"/>
              <p:cNvSpPr>
                <a:spLocks/>
              </p:cNvSpPr>
              <p:nvPr/>
            </p:nvSpPr>
            <p:spPr bwMode="auto">
              <a:xfrm>
                <a:off x="2441" y="1948"/>
                <a:ext cx="157" cy="47"/>
              </a:xfrm>
              <a:custGeom>
                <a:avLst/>
                <a:gdLst>
                  <a:gd name="T0" fmla="*/ 0 w 313"/>
                  <a:gd name="T1" fmla="*/ 94 h 94"/>
                  <a:gd name="T2" fmla="*/ 199 w 313"/>
                  <a:gd name="T3" fmla="*/ 94 h 94"/>
                  <a:gd name="T4" fmla="*/ 115 w 313"/>
                  <a:gd name="T5" fmla="*/ 0 h 94"/>
                  <a:gd name="T6" fmla="*/ 313 w 313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3" h="94">
                    <a:moveTo>
                      <a:pt x="0" y="94"/>
                    </a:moveTo>
                    <a:lnTo>
                      <a:pt x="199" y="94"/>
                    </a:lnTo>
                    <a:lnTo>
                      <a:pt x="115" y="0"/>
                    </a:lnTo>
                    <a:lnTo>
                      <a:pt x="31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66" name="Line 515"/>
            <p:cNvSpPr>
              <a:spLocks noChangeShapeType="1"/>
            </p:cNvSpPr>
            <p:nvPr/>
          </p:nvSpPr>
          <p:spPr bwMode="auto">
            <a:xfrm>
              <a:off x="4197" y="3298"/>
              <a:ext cx="2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7" name="Rectangle 516"/>
            <p:cNvSpPr>
              <a:spLocks noChangeArrowheads="1"/>
            </p:cNvSpPr>
            <p:nvPr/>
          </p:nvSpPr>
          <p:spPr bwMode="auto">
            <a:xfrm>
              <a:off x="403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568" name="Group 517"/>
            <p:cNvGrpSpPr>
              <a:grpSpLocks/>
            </p:cNvGrpSpPr>
            <p:nvPr/>
          </p:nvGrpSpPr>
          <p:grpSpPr bwMode="auto">
            <a:xfrm>
              <a:off x="4057" y="3330"/>
              <a:ext cx="189" cy="107"/>
              <a:chOff x="2261" y="2431"/>
              <a:chExt cx="539" cy="298"/>
            </a:xfrm>
          </p:grpSpPr>
          <p:sp>
            <p:nvSpPr>
              <p:cNvPr id="1731" name="Freeform 518"/>
              <p:cNvSpPr>
                <a:spLocks/>
              </p:cNvSpPr>
              <p:nvPr/>
            </p:nvSpPr>
            <p:spPr bwMode="auto">
              <a:xfrm>
                <a:off x="2261" y="2641"/>
                <a:ext cx="183" cy="23"/>
              </a:xfrm>
              <a:custGeom>
                <a:avLst/>
                <a:gdLst>
                  <a:gd name="T0" fmla="*/ 48 w 366"/>
                  <a:gd name="T1" fmla="*/ 0 h 47"/>
                  <a:gd name="T2" fmla="*/ 0 w 366"/>
                  <a:gd name="T3" fmla="*/ 47 h 47"/>
                  <a:gd name="T4" fmla="*/ 366 w 366"/>
                  <a:gd name="T5" fmla="*/ 47 h 47"/>
                  <a:gd name="T6" fmla="*/ 318 w 366"/>
                  <a:gd name="T7" fmla="*/ 0 h 47"/>
                  <a:gd name="T8" fmla="*/ 48 w 366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6" h="47">
                    <a:moveTo>
                      <a:pt x="48" y="0"/>
                    </a:moveTo>
                    <a:lnTo>
                      <a:pt x="0" y="47"/>
                    </a:lnTo>
                    <a:lnTo>
                      <a:pt x="366" y="47"/>
                    </a:lnTo>
                    <a:lnTo>
                      <a:pt x="31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98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2" name="Rectangle 519"/>
              <p:cNvSpPr>
                <a:spLocks noChangeArrowheads="1"/>
              </p:cNvSpPr>
              <p:nvPr/>
            </p:nvSpPr>
            <p:spPr bwMode="auto">
              <a:xfrm>
                <a:off x="2265" y="2667"/>
                <a:ext cx="176" cy="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3" name="Rectangle 520"/>
              <p:cNvSpPr>
                <a:spLocks noChangeArrowheads="1"/>
              </p:cNvSpPr>
              <p:nvPr/>
            </p:nvSpPr>
            <p:spPr bwMode="auto">
              <a:xfrm>
                <a:off x="2285" y="2676"/>
                <a:ext cx="131" cy="5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4" name="Rectangle 521"/>
              <p:cNvSpPr>
                <a:spLocks noChangeArrowheads="1"/>
              </p:cNvSpPr>
              <p:nvPr/>
            </p:nvSpPr>
            <p:spPr bwMode="auto">
              <a:xfrm>
                <a:off x="2285" y="2510"/>
                <a:ext cx="131" cy="129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5" name="Line 522"/>
              <p:cNvSpPr>
                <a:spLocks noChangeShapeType="1"/>
              </p:cNvSpPr>
              <p:nvPr/>
            </p:nvSpPr>
            <p:spPr bwMode="auto">
              <a:xfrm>
                <a:off x="2353" y="2506"/>
                <a:ext cx="1" cy="15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6" name="Line 523"/>
              <p:cNvSpPr>
                <a:spLocks noChangeShapeType="1"/>
              </p:cNvSpPr>
              <p:nvPr/>
            </p:nvSpPr>
            <p:spPr bwMode="auto">
              <a:xfrm>
                <a:off x="2353" y="2596"/>
                <a:ext cx="6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7" name="Line 524"/>
              <p:cNvSpPr>
                <a:spLocks noChangeShapeType="1"/>
              </p:cNvSpPr>
              <p:nvPr/>
            </p:nvSpPr>
            <p:spPr bwMode="auto">
              <a:xfrm flipV="1">
                <a:off x="2384" y="2506"/>
                <a:ext cx="1" cy="9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8" name="Rectangle 525"/>
              <p:cNvSpPr>
                <a:spLocks noChangeArrowheads="1"/>
              </p:cNvSpPr>
              <p:nvPr/>
            </p:nvSpPr>
            <p:spPr bwMode="auto">
              <a:xfrm>
                <a:off x="2288" y="2500"/>
                <a:ext cx="62" cy="3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9" name="Freeform 526"/>
              <p:cNvSpPr>
                <a:spLocks/>
              </p:cNvSpPr>
              <p:nvPr/>
            </p:nvSpPr>
            <p:spPr bwMode="auto">
              <a:xfrm>
                <a:off x="2297" y="2555"/>
                <a:ext cx="41" cy="1"/>
              </a:xfrm>
              <a:custGeom>
                <a:avLst/>
                <a:gdLst>
                  <a:gd name="T0" fmla="*/ 0 w 84"/>
                  <a:gd name="T1" fmla="*/ 2 h 2"/>
                  <a:gd name="T2" fmla="*/ 41 w 84"/>
                  <a:gd name="T3" fmla="*/ 0 h 2"/>
                  <a:gd name="T4" fmla="*/ 60 w 84"/>
                  <a:gd name="T5" fmla="*/ 0 h 2"/>
                  <a:gd name="T6" fmla="*/ 84 w 8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2">
                    <a:moveTo>
                      <a:pt x="0" y="2"/>
                    </a:moveTo>
                    <a:lnTo>
                      <a:pt x="41" y="0"/>
                    </a:lnTo>
                    <a:lnTo>
                      <a:pt x="60" y="0"/>
                    </a:lnTo>
                    <a:lnTo>
                      <a:pt x="84" y="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0" name="Freeform 527"/>
              <p:cNvSpPr>
                <a:spLocks/>
              </p:cNvSpPr>
              <p:nvPr/>
            </p:nvSpPr>
            <p:spPr bwMode="auto">
              <a:xfrm>
                <a:off x="2297" y="2584"/>
                <a:ext cx="41" cy="1"/>
              </a:xfrm>
              <a:custGeom>
                <a:avLst/>
                <a:gdLst>
                  <a:gd name="T0" fmla="*/ 84 w 84"/>
                  <a:gd name="T1" fmla="*/ 0 h 2"/>
                  <a:gd name="T2" fmla="*/ 43 w 84"/>
                  <a:gd name="T3" fmla="*/ 2 h 2"/>
                  <a:gd name="T4" fmla="*/ 24 w 84"/>
                  <a:gd name="T5" fmla="*/ 2 h 2"/>
                  <a:gd name="T6" fmla="*/ 0 w 8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2">
                    <a:moveTo>
                      <a:pt x="84" y="0"/>
                    </a:moveTo>
                    <a:lnTo>
                      <a:pt x="43" y="2"/>
                    </a:lnTo>
                    <a:lnTo>
                      <a:pt x="24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1" name="Freeform 528"/>
              <p:cNvSpPr>
                <a:spLocks/>
              </p:cNvSpPr>
              <p:nvPr/>
            </p:nvSpPr>
            <p:spPr bwMode="auto">
              <a:xfrm>
                <a:off x="2294" y="2558"/>
                <a:ext cx="1" cy="24"/>
              </a:xfrm>
              <a:custGeom>
                <a:avLst/>
                <a:gdLst>
                  <a:gd name="T0" fmla="*/ 48 h 48"/>
                  <a:gd name="T1" fmla="*/ 25 h 48"/>
                  <a:gd name="T2" fmla="*/ 0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48"/>
                    </a:move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2" name="Freeform 529"/>
              <p:cNvSpPr>
                <a:spLocks/>
              </p:cNvSpPr>
              <p:nvPr/>
            </p:nvSpPr>
            <p:spPr bwMode="auto">
              <a:xfrm>
                <a:off x="2341" y="2558"/>
                <a:ext cx="1" cy="24"/>
              </a:xfrm>
              <a:custGeom>
                <a:avLst/>
                <a:gdLst>
                  <a:gd name="T0" fmla="*/ 0 h 48"/>
                  <a:gd name="T1" fmla="*/ 24 h 48"/>
                  <a:gd name="T2" fmla="*/ 48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0"/>
                    </a:moveTo>
                    <a:lnTo>
                      <a:pt x="0" y="24"/>
                    </a:lnTo>
                    <a:lnTo>
                      <a:pt x="0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3" name="Line 530"/>
              <p:cNvSpPr>
                <a:spLocks noChangeShapeType="1"/>
              </p:cNvSpPr>
              <p:nvPr/>
            </p:nvSpPr>
            <p:spPr bwMode="auto">
              <a:xfrm>
                <a:off x="2338" y="2556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4" name="Line 531"/>
              <p:cNvSpPr>
                <a:spLocks noChangeShapeType="1"/>
              </p:cNvSpPr>
              <p:nvPr/>
            </p:nvSpPr>
            <p:spPr bwMode="auto">
              <a:xfrm flipH="1">
                <a:off x="2338" y="2582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5" name="Line 532"/>
              <p:cNvSpPr>
                <a:spLocks noChangeShapeType="1"/>
              </p:cNvSpPr>
              <p:nvPr/>
            </p:nvSpPr>
            <p:spPr bwMode="auto">
              <a:xfrm flipV="1">
                <a:off x="2295" y="2556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6" name="Line 533"/>
              <p:cNvSpPr>
                <a:spLocks noChangeShapeType="1"/>
              </p:cNvSpPr>
              <p:nvPr/>
            </p:nvSpPr>
            <p:spPr bwMode="auto">
              <a:xfrm flipH="1" flipV="1">
                <a:off x="2295" y="2582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7" name="Rectangle 534"/>
              <p:cNvSpPr>
                <a:spLocks noChangeArrowheads="1"/>
              </p:cNvSpPr>
              <p:nvPr/>
            </p:nvSpPr>
            <p:spPr bwMode="auto">
              <a:xfrm>
                <a:off x="2360" y="2611"/>
                <a:ext cx="30" cy="1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8" name="Line 535"/>
              <p:cNvSpPr>
                <a:spLocks noChangeShapeType="1"/>
              </p:cNvSpPr>
              <p:nvPr/>
            </p:nvSpPr>
            <p:spPr bwMode="auto">
              <a:xfrm flipH="1">
                <a:off x="2360" y="2618"/>
                <a:ext cx="3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9" name="Line 536"/>
              <p:cNvSpPr>
                <a:spLocks noChangeShapeType="1"/>
              </p:cNvSpPr>
              <p:nvPr/>
            </p:nvSpPr>
            <p:spPr bwMode="auto">
              <a:xfrm>
                <a:off x="2377" y="2607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0" name="Line 537"/>
              <p:cNvSpPr>
                <a:spLocks noChangeShapeType="1"/>
              </p:cNvSpPr>
              <p:nvPr/>
            </p:nvSpPr>
            <p:spPr bwMode="auto">
              <a:xfrm>
                <a:off x="2369" y="2607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1" name="Line 538"/>
              <p:cNvSpPr>
                <a:spLocks noChangeShapeType="1"/>
              </p:cNvSpPr>
              <p:nvPr/>
            </p:nvSpPr>
            <p:spPr bwMode="auto">
              <a:xfrm>
                <a:off x="2385" y="2607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2" name="Oval 539"/>
              <p:cNvSpPr>
                <a:spLocks noChangeArrowheads="1"/>
              </p:cNvSpPr>
              <p:nvPr/>
            </p:nvSpPr>
            <p:spPr bwMode="auto">
              <a:xfrm>
                <a:off x="2401" y="2618"/>
                <a:ext cx="1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3" name="Oval 540"/>
              <p:cNvSpPr>
                <a:spLocks noChangeArrowheads="1"/>
              </p:cNvSpPr>
              <p:nvPr/>
            </p:nvSpPr>
            <p:spPr bwMode="auto">
              <a:xfrm>
                <a:off x="2413" y="2618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4" name="Oval 541"/>
              <p:cNvSpPr>
                <a:spLocks noChangeArrowheads="1"/>
              </p:cNvSpPr>
              <p:nvPr/>
            </p:nvSpPr>
            <p:spPr bwMode="auto">
              <a:xfrm>
                <a:off x="2413" y="2588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5" name="Oval 542"/>
              <p:cNvSpPr>
                <a:spLocks noChangeArrowheads="1"/>
              </p:cNvSpPr>
              <p:nvPr/>
            </p:nvSpPr>
            <p:spPr bwMode="auto">
              <a:xfrm>
                <a:off x="2400" y="2588"/>
                <a:ext cx="1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6" name="Oval 543"/>
              <p:cNvSpPr>
                <a:spLocks noChangeArrowheads="1"/>
              </p:cNvSpPr>
              <p:nvPr/>
            </p:nvSpPr>
            <p:spPr bwMode="auto">
              <a:xfrm>
                <a:off x="2388" y="2588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7" name="Oval 544"/>
              <p:cNvSpPr>
                <a:spLocks noChangeArrowheads="1"/>
              </p:cNvSpPr>
              <p:nvPr/>
            </p:nvSpPr>
            <p:spPr bwMode="auto">
              <a:xfrm>
                <a:off x="2375" y="2512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8" name="Oval 545"/>
              <p:cNvSpPr>
                <a:spLocks noChangeArrowheads="1"/>
              </p:cNvSpPr>
              <p:nvPr/>
            </p:nvSpPr>
            <p:spPr bwMode="auto">
              <a:xfrm>
                <a:off x="2375" y="2523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9" name="Oval 546"/>
              <p:cNvSpPr>
                <a:spLocks noChangeArrowheads="1"/>
              </p:cNvSpPr>
              <p:nvPr/>
            </p:nvSpPr>
            <p:spPr bwMode="auto">
              <a:xfrm>
                <a:off x="2413" y="2517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0" name="Oval 547"/>
              <p:cNvSpPr>
                <a:spLocks noChangeArrowheads="1"/>
              </p:cNvSpPr>
              <p:nvPr/>
            </p:nvSpPr>
            <p:spPr bwMode="auto">
              <a:xfrm>
                <a:off x="2400" y="2517"/>
                <a:ext cx="1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1" name="Oval 548"/>
              <p:cNvSpPr>
                <a:spLocks noChangeArrowheads="1"/>
              </p:cNvSpPr>
              <p:nvPr/>
            </p:nvSpPr>
            <p:spPr bwMode="auto">
              <a:xfrm>
                <a:off x="2388" y="2517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2" name="Line 549"/>
              <p:cNvSpPr>
                <a:spLocks noChangeShapeType="1"/>
              </p:cNvSpPr>
              <p:nvPr/>
            </p:nvSpPr>
            <p:spPr bwMode="auto">
              <a:xfrm>
                <a:off x="2390" y="2528"/>
                <a:ext cx="1" cy="4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3" name="Line 550"/>
              <p:cNvSpPr>
                <a:spLocks noChangeShapeType="1"/>
              </p:cNvSpPr>
              <p:nvPr/>
            </p:nvSpPr>
            <p:spPr bwMode="auto">
              <a:xfrm>
                <a:off x="2403" y="2528"/>
                <a:ext cx="1" cy="4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4" name="Line 551"/>
              <p:cNvSpPr>
                <a:spLocks noChangeShapeType="1"/>
              </p:cNvSpPr>
              <p:nvPr/>
            </p:nvSpPr>
            <p:spPr bwMode="auto">
              <a:xfrm>
                <a:off x="2415" y="2528"/>
                <a:ext cx="1" cy="4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5" name="Line 552"/>
              <p:cNvSpPr>
                <a:spLocks noChangeShapeType="1"/>
              </p:cNvSpPr>
              <p:nvPr/>
            </p:nvSpPr>
            <p:spPr bwMode="auto">
              <a:xfrm flipH="1">
                <a:off x="2353" y="2528"/>
                <a:ext cx="3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6" name="Rectangle 553"/>
              <p:cNvSpPr>
                <a:spLocks noChangeArrowheads="1"/>
              </p:cNvSpPr>
              <p:nvPr/>
            </p:nvSpPr>
            <p:spPr bwMode="auto">
              <a:xfrm>
                <a:off x="2358" y="2517"/>
                <a:ext cx="7" cy="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7" name="Freeform 554"/>
              <p:cNvSpPr>
                <a:spLocks/>
              </p:cNvSpPr>
              <p:nvPr/>
            </p:nvSpPr>
            <p:spPr bwMode="auto">
              <a:xfrm>
                <a:off x="2585" y="2573"/>
                <a:ext cx="182" cy="23"/>
              </a:xfrm>
              <a:custGeom>
                <a:avLst/>
                <a:gdLst>
                  <a:gd name="T0" fmla="*/ 47 w 364"/>
                  <a:gd name="T1" fmla="*/ 0 h 47"/>
                  <a:gd name="T2" fmla="*/ 0 w 364"/>
                  <a:gd name="T3" fmla="*/ 47 h 47"/>
                  <a:gd name="T4" fmla="*/ 364 w 364"/>
                  <a:gd name="T5" fmla="*/ 47 h 47"/>
                  <a:gd name="T6" fmla="*/ 318 w 364"/>
                  <a:gd name="T7" fmla="*/ 0 h 47"/>
                  <a:gd name="T8" fmla="*/ 47 w 364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" h="47">
                    <a:moveTo>
                      <a:pt x="47" y="0"/>
                    </a:moveTo>
                    <a:lnTo>
                      <a:pt x="0" y="47"/>
                    </a:lnTo>
                    <a:lnTo>
                      <a:pt x="364" y="47"/>
                    </a:lnTo>
                    <a:lnTo>
                      <a:pt x="318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98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8" name="Rectangle 555"/>
              <p:cNvSpPr>
                <a:spLocks noChangeArrowheads="1"/>
              </p:cNvSpPr>
              <p:nvPr/>
            </p:nvSpPr>
            <p:spPr bwMode="auto">
              <a:xfrm>
                <a:off x="2588" y="2599"/>
                <a:ext cx="176" cy="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9" name="Rectangle 556"/>
              <p:cNvSpPr>
                <a:spLocks noChangeArrowheads="1"/>
              </p:cNvSpPr>
              <p:nvPr/>
            </p:nvSpPr>
            <p:spPr bwMode="auto">
              <a:xfrm>
                <a:off x="2608" y="2607"/>
                <a:ext cx="131" cy="5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0" name="Rectangle 557"/>
              <p:cNvSpPr>
                <a:spLocks noChangeArrowheads="1"/>
              </p:cNvSpPr>
              <p:nvPr/>
            </p:nvSpPr>
            <p:spPr bwMode="auto">
              <a:xfrm>
                <a:off x="2608" y="2442"/>
                <a:ext cx="131" cy="129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1" name="Line 558"/>
              <p:cNvSpPr>
                <a:spLocks noChangeShapeType="1"/>
              </p:cNvSpPr>
              <p:nvPr/>
            </p:nvSpPr>
            <p:spPr bwMode="auto">
              <a:xfrm>
                <a:off x="2676" y="2437"/>
                <a:ext cx="1" cy="15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2" name="Line 559"/>
              <p:cNvSpPr>
                <a:spLocks noChangeShapeType="1"/>
              </p:cNvSpPr>
              <p:nvPr/>
            </p:nvSpPr>
            <p:spPr bwMode="auto">
              <a:xfrm>
                <a:off x="2676" y="2527"/>
                <a:ext cx="6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3" name="Line 560"/>
              <p:cNvSpPr>
                <a:spLocks noChangeShapeType="1"/>
              </p:cNvSpPr>
              <p:nvPr/>
            </p:nvSpPr>
            <p:spPr bwMode="auto">
              <a:xfrm flipV="1">
                <a:off x="2708" y="2437"/>
                <a:ext cx="1" cy="9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4" name="Rectangle 561"/>
              <p:cNvSpPr>
                <a:spLocks noChangeArrowheads="1"/>
              </p:cNvSpPr>
              <p:nvPr/>
            </p:nvSpPr>
            <p:spPr bwMode="auto">
              <a:xfrm>
                <a:off x="2611" y="2431"/>
                <a:ext cx="62" cy="3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5" name="Freeform 562"/>
              <p:cNvSpPr>
                <a:spLocks/>
              </p:cNvSpPr>
              <p:nvPr/>
            </p:nvSpPr>
            <p:spPr bwMode="auto">
              <a:xfrm>
                <a:off x="2620" y="2487"/>
                <a:ext cx="41" cy="1"/>
              </a:xfrm>
              <a:custGeom>
                <a:avLst/>
                <a:gdLst>
                  <a:gd name="T0" fmla="*/ 0 w 83"/>
                  <a:gd name="T1" fmla="*/ 1 h 1"/>
                  <a:gd name="T2" fmla="*/ 40 w 83"/>
                  <a:gd name="T3" fmla="*/ 0 h 1"/>
                  <a:gd name="T4" fmla="*/ 59 w 83"/>
                  <a:gd name="T5" fmla="*/ 0 h 1"/>
                  <a:gd name="T6" fmla="*/ 83 w 8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">
                    <a:moveTo>
                      <a:pt x="0" y="1"/>
                    </a:moveTo>
                    <a:lnTo>
                      <a:pt x="40" y="0"/>
                    </a:lnTo>
                    <a:lnTo>
                      <a:pt x="59" y="0"/>
                    </a:lnTo>
                    <a:lnTo>
                      <a:pt x="83" y="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6" name="Freeform 563"/>
              <p:cNvSpPr>
                <a:spLocks/>
              </p:cNvSpPr>
              <p:nvPr/>
            </p:nvSpPr>
            <p:spPr bwMode="auto">
              <a:xfrm>
                <a:off x="2620" y="2516"/>
                <a:ext cx="41" cy="1"/>
              </a:xfrm>
              <a:custGeom>
                <a:avLst/>
                <a:gdLst>
                  <a:gd name="T0" fmla="*/ 83 w 83"/>
                  <a:gd name="T1" fmla="*/ 0 h 2"/>
                  <a:gd name="T2" fmla="*/ 43 w 83"/>
                  <a:gd name="T3" fmla="*/ 2 h 2"/>
                  <a:gd name="T4" fmla="*/ 24 w 83"/>
                  <a:gd name="T5" fmla="*/ 2 h 2"/>
                  <a:gd name="T6" fmla="*/ 0 w 8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2">
                    <a:moveTo>
                      <a:pt x="83" y="0"/>
                    </a:moveTo>
                    <a:lnTo>
                      <a:pt x="43" y="2"/>
                    </a:lnTo>
                    <a:lnTo>
                      <a:pt x="24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7" name="Freeform 564"/>
              <p:cNvSpPr>
                <a:spLocks/>
              </p:cNvSpPr>
              <p:nvPr/>
            </p:nvSpPr>
            <p:spPr bwMode="auto">
              <a:xfrm>
                <a:off x="2617" y="2489"/>
                <a:ext cx="1" cy="24"/>
              </a:xfrm>
              <a:custGeom>
                <a:avLst/>
                <a:gdLst>
                  <a:gd name="T0" fmla="*/ 48 h 48"/>
                  <a:gd name="T1" fmla="*/ 25 h 48"/>
                  <a:gd name="T2" fmla="*/ 0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48"/>
                    </a:move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8" name="Freeform 565"/>
              <p:cNvSpPr>
                <a:spLocks/>
              </p:cNvSpPr>
              <p:nvPr/>
            </p:nvSpPr>
            <p:spPr bwMode="auto">
              <a:xfrm>
                <a:off x="2664" y="2489"/>
                <a:ext cx="1" cy="24"/>
              </a:xfrm>
              <a:custGeom>
                <a:avLst/>
                <a:gdLst>
                  <a:gd name="T0" fmla="*/ 0 h 48"/>
                  <a:gd name="T1" fmla="*/ 24 h 48"/>
                  <a:gd name="T2" fmla="*/ 48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0"/>
                    </a:moveTo>
                    <a:lnTo>
                      <a:pt x="0" y="24"/>
                    </a:lnTo>
                    <a:lnTo>
                      <a:pt x="0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9" name="Line 566"/>
              <p:cNvSpPr>
                <a:spLocks noChangeShapeType="1"/>
              </p:cNvSpPr>
              <p:nvPr/>
            </p:nvSpPr>
            <p:spPr bwMode="auto">
              <a:xfrm>
                <a:off x="2661" y="2487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0" name="Line 567"/>
              <p:cNvSpPr>
                <a:spLocks noChangeShapeType="1"/>
              </p:cNvSpPr>
              <p:nvPr/>
            </p:nvSpPr>
            <p:spPr bwMode="auto">
              <a:xfrm flipH="1">
                <a:off x="2661" y="2513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1" name="Line 568"/>
              <p:cNvSpPr>
                <a:spLocks noChangeShapeType="1"/>
              </p:cNvSpPr>
              <p:nvPr/>
            </p:nvSpPr>
            <p:spPr bwMode="auto">
              <a:xfrm flipV="1">
                <a:off x="2618" y="2487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2" name="Line 569"/>
              <p:cNvSpPr>
                <a:spLocks noChangeShapeType="1"/>
              </p:cNvSpPr>
              <p:nvPr/>
            </p:nvSpPr>
            <p:spPr bwMode="auto">
              <a:xfrm flipH="1" flipV="1">
                <a:off x="2618" y="2513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3" name="Rectangle 570"/>
              <p:cNvSpPr>
                <a:spLocks noChangeArrowheads="1"/>
              </p:cNvSpPr>
              <p:nvPr/>
            </p:nvSpPr>
            <p:spPr bwMode="auto">
              <a:xfrm>
                <a:off x="2683" y="2543"/>
                <a:ext cx="30" cy="12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4" name="Line 571"/>
              <p:cNvSpPr>
                <a:spLocks noChangeShapeType="1"/>
              </p:cNvSpPr>
              <p:nvPr/>
            </p:nvSpPr>
            <p:spPr bwMode="auto">
              <a:xfrm flipH="1">
                <a:off x="2683" y="2548"/>
                <a:ext cx="3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5" name="Line 572"/>
              <p:cNvSpPr>
                <a:spLocks noChangeShapeType="1"/>
              </p:cNvSpPr>
              <p:nvPr/>
            </p:nvSpPr>
            <p:spPr bwMode="auto">
              <a:xfrm>
                <a:off x="2700" y="2538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6" name="Line 573"/>
              <p:cNvSpPr>
                <a:spLocks noChangeShapeType="1"/>
              </p:cNvSpPr>
              <p:nvPr/>
            </p:nvSpPr>
            <p:spPr bwMode="auto">
              <a:xfrm>
                <a:off x="2693" y="2538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7" name="Line 574"/>
              <p:cNvSpPr>
                <a:spLocks noChangeShapeType="1"/>
              </p:cNvSpPr>
              <p:nvPr/>
            </p:nvSpPr>
            <p:spPr bwMode="auto">
              <a:xfrm>
                <a:off x="2709" y="2538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8" name="Oval 575"/>
              <p:cNvSpPr>
                <a:spLocks noChangeArrowheads="1"/>
              </p:cNvSpPr>
              <p:nvPr/>
            </p:nvSpPr>
            <p:spPr bwMode="auto">
              <a:xfrm>
                <a:off x="2724" y="2549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9" name="Oval 576"/>
              <p:cNvSpPr>
                <a:spLocks noChangeArrowheads="1"/>
              </p:cNvSpPr>
              <p:nvPr/>
            </p:nvSpPr>
            <p:spPr bwMode="auto">
              <a:xfrm>
                <a:off x="2736" y="2549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90" name="Oval 577"/>
              <p:cNvSpPr>
                <a:spLocks noChangeArrowheads="1"/>
              </p:cNvSpPr>
              <p:nvPr/>
            </p:nvSpPr>
            <p:spPr bwMode="auto">
              <a:xfrm>
                <a:off x="2736" y="2519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91" name="Oval 578"/>
              <p:cNvSpPr>
                <a:spLocks noChangeArrowheads="1"/>
              </p:cNvSpPr>
              <p:nvPr/>
            </p:nvSpPr>
            <p:spPr bwMode="auto">
              <a:xfrm>
                <a:off x="2723" y="2519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92" name="Oval 579"/>
              <p:cNvSpPr>
                <a:spLocks noChangeArrowheads="1"/>
              </p:cNvSpPr>
              <p:nvPr/>
            </p:nvSpPr>
            <p:spPr bwMode="auto">
              <a:xfrm>
                <a:off x="2711" y="2519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93" name="Oval 580"/>
              <p:cNvSpPr>
                <a:spLocks noChangeArrowheads="1"/>
              </p:cNvSpPr>
              <p:nvPr/>
            </p:nvSpPr>
            <p:spPr bwMode="auto">
              <a:xfrm>
                <a:off x="2699" y="2444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94" name="Oval 581"/>
              <p:cNvSpPr>
                <a:spLocks noChangeArrowheads="1"/>
              </p:cNvSpPr>
              <p:nvPr/>
            </p:nvSpPr>
            <p:spPr bwMode="auto">
              <a:xfrm>
                <a:off x="2699" y="2455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95" name="Oval 582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96" name="Oval 583"/>
              <p:cNvSpPr>
                <a:spLocks noChangeArrowheads="1"/>
              </p:cNvSpPr>
              <p:nvPr/>
            </p:nvSpPr>
            <p:spPr bwMode="auto">
              <a:xfrm>
                <a:off x="2723" y="2448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97" name="Oval 584"/>
              <p:cNvSpPr>
                <a:spLocks noChangeArrowheads="1"/>
              </p:cNvSpPr>
              <p:nvPr/>
            </p:nvSpPr>
            <p:spPr bwMode="auto">
              <a:xfrm>
                <a:off x="2711" y="2448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98" name="Line 585"/>
              <p:cNvSpPr>
                <a:spLocks noChangeShapeType="1"/>
              </p:cNvSpPr>
              <p:nvPr/>
            </p:nvSpPr>
            <p:spPr bwMode="auto">
              <a:xfrm>
                <a:off x="2713" y="2459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99" name="Line 586"/>
              <p:cNvSpPr>
                <a:spLocks noChangeShapeType="1"/>
              </p:cNvSpPr>
              <p:nvPr/>
            </p:nvSpPr>
            <p:spPr bwMode="auto">
              <a:xfrm>
                <a:off x="2725" y="2459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00" name="Line 587"/>
              <p:cNvSpPr>
                <a:spLocks noChangeShapeType="1"/>
              </p:cNvSpPr>
              <p:nvPr/>
            </p:nvSpPr>
            <p:spPr bwMode="auto">
              <a:xfrm>
                <a:off x="2738" y="2459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01" name="Line 588"/>
              <p:cNvSpPr>
                <a:spLocks noChangeShapeType="1"/>
              </p:cNvSpPr>
              <p:nvPr/>
            </p:nvSpPr>
            <p:spPr bwMode="auto">
              <a:xfrm flipH="1">
                <a:off x="2676" y="2459"/>
                <a:ext cx="3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02" name="Rectangle 589"/>
              <p:cNvSpPr>
                <a:spLocks noChangeArrowheads="1"/>
              </p:cNvSpPr>
              <p:nvPr/>
            </p:nvSpPr>
            <p:spPr bwMode="auto">
              <a:xfrm>
                <a:off x="2682" y="2448"/>
                <a:ext cx="6" cy="4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03" name="Rectangle 590"/>
              <p:cNvSpPr>
                <a:spLocks noChangeArrowheads="1"/>
              </p:cNvSpPr>
              <p:nvPr/>
            </p:nvSpPr>
            <p:spPr bwMode="auto">
              <a:xfrm>
                <a:off x="2747" y="2442"/>
                <a:ext cx="50" cy="217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04" name="Line 591"/>
              <p:cNvSpPr>
                <a:spLocks noChangeShapeType="1"/>
              </p:cNvSpPr>
              <p:nvPr/>
            </p:nvSpPr>
            <p:spPr bwMode="auto">
              <a:xfrm>
                <a:off x="2744" y="2575"/>
                <a:ext cx="5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05" name="Freeform 592"/>
              <p:cNvSpPr>
                <a:spLocks/>
              </p:cNvSpPr>
              <p:nvPr/>
            </p:nvSpPr>
            <p:spPr bwMode="auto">
              <a:xfrm>
                <a:off x="2456" y="2528"/>
                <a:ext cx="130" cy="98"/>
              </a:xfrm>
              <a:custGeom>
                <a:avLst/>
                <a:gdLst>
                  <a:gd name="T0" fmla="*/ 260 w 260"/>
                  <a:gd name="T1" fmla="*/ 0 h 196"/>
                  <a:gd name="T2" fmla="*/ 70 w 260"/>
                  <a:gd name="T3" fmla="*/ 105 h 196"/>
                  <a:gd name="T4" fmla="*/ 187 w 260"/>
                  <a:gd name="T5" fmla="*/ 105 h 196"/>
                  <a:gd name="T6" fmla="*/ 0 w 260"/>
                  <a:gd name="T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196">
                    <a:moveTo>
                      <a:pt x="260" y="0"/>
                    </a:moveTo>
                    <a:lnTo>
                      <a:pt x="70" y="105"/>
                    </a:lnTo>
                    <a:lnTo>
                      <a:pt x="187" y="105"/>
                    </a:lnTo>
                    <a:lnTo>
                      <a:pt x="0" y="19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69" name="Rectangle 593"/>
            <p:cNvSpPr>
              <a:spLocks noChangeArrowheads="1"/>
            </p:cNvSpPr>
            <p:nvPr/>
          </p:nvSpPr>
          <p:spPr bwMode="auto">
            <a:xfrm>
              <a:off x="403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570" name="Group 594"/>
            <p:cNvGrpSpPr>
              <a:grpSpLocks/>
            </p:cNvGrpSpPr>
            <p:nvPr/>
          </p:nvGrpSpPr>
          <p:grpSpPr bwMode="auto">
            <a:xfrm>
              <a:off x="4098" y="3566"/>
              <a:ext cx="108" cy="116"/>
              <a:chOff x="902" y="803"/>
              <a:chExt cx="214" cy="280"/>
            </a:xfrm>
          </p:grpSpPr>
          <p:sp>
            <p:nvSpPr>
              <p:cNvPr id="1715" name="Rectangle 595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16" name="Line 596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17" name="Line 597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18" name="Line 598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19" name="Line 599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0" name="Line 600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1" name="Line 601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2" name="Line 602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3" name="Line 603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4" name="Line 604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5" name="Line 605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6" name="Line 606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7" name="Line 607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8" name="Line 608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9" name="Line 609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0" name="Line 610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71" name="Rectangle 611"/>
            <p:cNvSpPr>
              <a:spLocks noChangeArrowheads="1"/>
            </p:cNvSpPr>
            <p:nvPr/>
          </p:nvSpPr>
          <p:spPr bwMode="auto">
            <a:xfrm>
              <a:off x="403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72" name="Rectangle 612"/>
            <p:cNvSpPr>
              <a:spLocks noChangeArrowheads="1"/>
            </p:cNvSpPr>
            <p:nvPr/>
          </p:nvSpPr>
          <p:spPr bwMode="auto">
            <a:xfrm>
              <a:off x="403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73" name="AutoShape 613"/>
            <p:cNvSpPr>
              <a:spLocks noChangeArrowheads="1"/>
            </p:cNvSpPr>
            <p:nvPr/>
          </p:nvSpPr>
          <p:spPr bwMode="auto">
            <a:xfrm>
              <a:off x="408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74" name="Rectangle 614"/>
            <p:cNvSpPr>
              <a:spLocks noChangeArrowheads="1"/>
            </p:cNvSpPr>
            <p:nvPr/>
          </p:nvSpPr>
          <p:spPr bwMode="auto">
            <a:xfrm>
              <a:off x="355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What</a:t>
              </a:r>
            </a:p>
          </p:txBody>
        </p:sp>
        <p:sp>
          <p:nvSpPr>
            <p:cNvPr id="1575" name="Rectangle 615"/>
            <p:cNvSpPr>
              <a:spLocks noChangeArrowheads="1"/>
            </p:cNvSpPr>
            <p:nvPr/>
          </p:nvSpPr>
          <p:spPr bwMode="auto">
            <a:xfrm>
              <a:off x="355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What</a:t>
              </a:r>
            </a:p>
          </p:txBody>
        </p:sp>
        <p:grpSp>
          <p:nvGrpSpPr>
            <p:cNvPr id="1576" name="Group 616"/>
            <p:cNvGrpSpPr>
              <a:grpSpLocks/>
            </p:cNvGrpSpPr>
            <p:nvPr/>
          </p:nvGrpSpPr>
          <p:grpSpPr bwMode="auto">
            <a:xfrm>
              <a:off x="3618" y="2606"/>
              <a:ext cx="108" cy="116"/>
              <a:chOff x="902" y="803"/>
              <a:chExt cx="214" cy="280"/>
            </a:xfrm>
          </p:grpSpPr>
          <p:sp>
            <p:nvSpPr>
              <p:cNvPr id="1699" name="Rectangle 617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0" name="Line 618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1" name="Line 619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2" name="Line 620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3" name="Line 621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4" name="Line 622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5" name="Line 623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6" name="Line 624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7" name="Line 625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8" name="Line 626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9" name="Line 627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10" name="Line 628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11" name="Line 629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12" name="Line 630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13" name="Line 631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14" name="Line 632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77" name="Rectangle 633"/>
            <p:cNvSpPr>
              <a:spLocks noChangeArrowheads="1"/>
            </p:cNvSpPr>
            <p:nvPr/>
          </p:nvSpPr>
          <p:spPr bwMode="auto">
            <a:xfrm>
              <a:off x="355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578" name="Group 634"/>
            <p:cNvGrpSpPr>
              <a:grpSpLocks/>
            </p:cNvGrpSpPr>
            <p:nvPr/>
          </p:nvGrpSpPr>
          <p:grpSpPr bwMode="auto">
            <a:xfrm>
              <a:off x="3591" y="2864"/>
              <a:ext cx="162" cy="81"/>
              <a:chOff x="818" y="1188"/>
              <a:chExt cx="473" cy="240"/>
            </a:xfrm>
          </p:grpSpPr>
          <p:sp>
            <p:nvSpPr>
              <p:cNvPr id="1694" name="Freeform 635"/>
              <p:cNvSpPr>
                <a:spLocks/>
              </p:cNvSpPr>
              <p:nvPr/>
            </p:nvSpPr>
            <p:spPr bwMode="auto">
              <a:xfrm>
                <a:off x="996" y="1234"/>
                <a:ext cx="113" cy="138"/>
              </a:xfrm>
              <a:custGeom>
                <a:avLst/>
                <a:gdLst>
                  <a:gd name="T0" fmla="*/ 0 w 227"/>
                  <a:gd name="T1" fmla="*/ 146 h 277"/>
                  <a:gd name="T2" fmla="*/ 112 w 227"/>
                  <a:gd name="T3" fmla="*/ 0 h 277"/>
                  <a:gd name="T4" fmla="*/ 227 w 227"/>
                  <a:gd name="T5" fmla="*/ 137 h 277"/>
                  <a:gd name="T6" fmla="*/ 112 w 227"/>
                  <a:gd name="T7" fmla="*/ 277 h 277"/>
                  <a:gd name="T8" fmla="*/ 0 w 227"/>
                  <a:gd name="T9" fmla="*/ 14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77">
                    <a:moveTo>
                      <a:pt x="0" y="146"/>
                    </a:moveTo>
                    <a:lnTo>
                      <a:pt x="112" y="0"/>
                    </a:lnTo>
                    <a:lnTo>
                      <a:pt x="227" y="137"/>
                    </a:lnTo>
                    <a:lnTo>
                      <a:pt x="112" y="277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FB9214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5" name="Rectangle 636"/>
              <p:cNvSpPr>
                <a:spLocks noChangeArrowheads="1"/>
              </p:cNvSpPr>
              <p:nvPr/>
            </p:nvSpPr>
            <p:spPr bwMode="auto">
              <a:xfrm>
                <a:off x="818" y="1188"/>
                <a:ext cx="126" cy="91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6" name="Freeform 637"/>
              <p:cNvSpPr>
                <a:spLocks/>
              </p:cNvSpPr>
              <p:nvPr/>
            </p:nvSpPr>
            <p:spPr bwMode="auto">
              <a:xfrm>
                <a:off x="1157" y="1331"/>
                <a:ext cx="134" cy="97"/>
              </a:xfrm>
              <a:custGeom>
                <a:avLst/>
                <a:gdLst>
                  <a:gd name="T0" fmla="*/ 266 w 266"/>
                  <a:gd name="T1" fmla="*/ 0 h 195"/>
                  <a:gd name="T2" fmla="*/ 0 w 266"/>
                  <a:gd name="T3" fmla="*/ 1 h 195"/>
                  <a:gd name="T4" fmla="*/ 2 w 266"/>
                  <a:gd name="T5" fmla="*/ 195 h 195"/>
                  <a:gd name="T6" fmla="*/ 266 w 266"/>
                  <a:gd name="T7" fmla="*/ 195 h 195"/>
                  <a:gd name="T8" fmla="*/ 266 w 266"/>
                  <a:gd name="T9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195">
                    <a:moveTo>
                      <a:pt x="266" y="0"/>
                    </a:moveTo>
                    <a:lnTo>
                      <a:pt x="0" y="1"/>
                    </a:lnTo>
                    <a:lnTo>
                      <a:pt x="2" y="195"/>
                    </a:lnTo>
                    <a:lnTo>
                      <a:pt x="266" y="195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FB9214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7" name="Line 638"/>
              <p:cNvSpPr>
                <a:spLocks noChangeShapeType="1"/>
              </p:cNvSpPr>
              <p:nvPr/>
            </p:nvSpPr>
            <p:spPr bwMode="auto">
              <a:xfrm>
                <a:off x="945" y="1234"/>
                <a:ext cx="69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8" name="Line 639"/>
              <p:cNvSpPr>
                <a:spLocks noChangeShapeType="1"/>
              </p:cNvSpPr>
              <p:nvPr/>
            </p:nvSpPr>
            <p:spPr bwMode="auto">
              <a:xfrm>
                <a:off x="1088" y="1339"/>
                <a:ext cx="69" cy="4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79" name="Rectangle 640"/>
            <p:cNvSpPr>
              <a:spLocks noChangeArrowheads="1"/>
            </p:cNvSpPr>
            <p:nvPr/>
          </p:nvSpPr>
          <p:spPr bwMode="auto">
            <a:xfrm>
              <a:off x="355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580" name="Group 641"/>
            <p:cNvGrpSpPr>
              <a:grpSpLocks/>
            </p:cNvGrpSpPr>
            <p:nvPr/>
          </p:nvGrpSpPr>
          <p:grpSpPr bwMode="auto">
            <a:xfrm>
              <a:off x="3591" y="3090"/>
              <a:ext cx="162" cy="108"/>
              <a:chOff x="741" y="1857"/>
              <a:chExt cx="578" cy="230"/>
            </a:xfrm>
          </p:grpSpPr>
          <p:sp>
            <p:nvSpPr>
              <p:cNvPr id="1679" name="Rectangle 642"/>
              <p:cNvSpPr>
                <a:spLocks noChangeArrowheads="1"/>
              </p:cNvSpPr>
              <p:nvPr/>
            </p:nvSpPr>
            <p:spPr bwMode="auto">
              <a:xfrm>
                <a:off x="741" y="1857"/>
                <a:ext cx="117" cy="8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0" name="Rectangle 643"/>
              <p:cNvSpPr>
                <a:spLocks noChangeArrowheads="1"/>
              </p:cNvSpPr>
              <p:nvPr/>
            </p:nvSpPr>
            <p:spPr bwMode="auto">
              <a:xfrm>
                <a:off x="990" y="1857"/>
                <a:ext cx="118" cy="8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1" name="Rectangle 644"/>
              <p:cNvSpPr>
                <a:spLocks noChangeArrowheads="1"/>
              </p:cNvSpPr>
              <p:nvPr/>
            </p:nvSpPr>
            <p:spPr bwMode="auto">
              <a:xfrm>
                <a:off x="1202" y="2005"/>
                <a:ext cx="117" cy="8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2" name="Line 645"/>
              <p:cNvSpPr>
                <a:spLocks noChangeShapeType="1"/>
              </p:cNvSpPr>
              <p:nvPr/>
            </p:nvSpPr>
            <p:spPr bwMode="auto">
              <a:xfrm flipH="1" flipV="1">
                <a:off x="1111" y="1878"/>
                <a:ext cx="89" cy="14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3" name="Line 646"/>
              <p:cNvSpPr>
                <a:spLocks noChangeShapeType="1"/>
              </p:cNvSpPr>
              <p:nvPr/>
            </p:nvSpPr>
            <p:spPr bwMode="auto">
              <a:xfrm flipH="1" flipV="1">
                <a:off x="1111" y="1914"/>
                <a:ext cx="89" cy="14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4" name="Line 647"/>
              <p:cNvSpPr>
                <a:spLocks noChangeShapeType="1"/>
              </p:cNvSpPr>
              <p:nvPr/>
            </p:nvSpPr>
            <p:spPr bwMode="auto">
              <a:xfrm flipH="1">
                <a:off x="862" y="1914"/>
                <a:ext cx="1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5" name="Line 648"/>
              <p:cNvSpPr>
                <a:spLocks noChangeShapeType="1"/>
              </p:cNvSpPr>
              <p:nvPr/>
            </p:nvSpPr>
            <p:spPr bwMode="auto">
              <a:xfrm flipH="1">
                <a:off x="862" y="1883"/>
                <a:ext cx="1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6" name="Freeform 649"/>
              <p:cNvSpPr>
                <a:spLocks/>
              </p:cNvSpPr>
              <p:nvPr/>
            </p:nvSpPr>
            <p:spPr bwMode="auto">
              <a:xfrm>
                <a:off x="862" y="1871"/>
                <a:ext cx="20" cy="23"/>
              </a:xfrm>
              <a:custGeom>
                <a:avLst/>
                <a:gdLst>
                  <a:gd name="T0" fmla="*/ 39 w 39"/>
                  <a:gd name="T1" fmla="*/ 0 h 45"/>
                  <a:gd name="T2" fmla="*/ 0 w 39"/>
                  <a:gd name="T3" fmla="*/ 23 h 45"/>
                  <a:gd name="T4" fmla="*/ 39 w 39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45">
                    <a:moveTo>
                      <a:pt x="39" y="0"/>
                    </a:moveTo>
                    <a:lnTo>
                      <a:pt x="0" y="23"/>
                    </a:lnTo>
                    <a:lnTo>
                      <a:pt x="39" y="4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7" name="Freeform 650"/>
              <p:cNvSpPr>
                <a:spLocks/>
              </p:cNvSpPr>
              <p:nvPr/>
            </p:nvSpPr>
            <p:spPr bwMode="auto">
              <a:xfrm>
                <a:off x="862" y="1904"/>
                <a:ext cx="20" cy="22"/>
              </a:xfrm>
              <a:custGeom>
                <a:avLst/>
                <a:gdLst>
                  <a:gd name="T0" fmla="*/ 39 w 39"/>
                  <a:gd name="T1" fmla="*/ 0 h 45"/>
                  <a:gd name="T2" fmla="*/ 0 w 39"/>
                  <a:gd name="T3" fmla="*/ 21 h 45"/>
                  <a:gd name="T4" fmla="*/ 39 w 39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45">
                    <a:moveTo>
                      <a:pt x="39" y="0"/>
                    </a:moveTo>
                    <a:lnTo>
                      <a:pt x="0" y="21"/>
                    </a:lnTo>
                    <a:lnTo>
                      <a:pt x="39" y="4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8" name="Freeform 651"/>
              <p:cNvSpPr>
                <a:spLocks/>
              </p:cNvSpPr>
              <p:nvPr/>
            </p:nvSpPr>
            <p:spPr bwMode="auto">
              <a:xfrm>
                <a:off x="969" y="1904"/>
                <a:ext cx="20" cy="22"/>
              </a:xfrm>
              <a:custGeom>
                <a:avLst/>
                <a:gdLst>
                  <a:gd name="T0" fmla="*/ 0 w 40"/>
                  <a:gd name="T1" fmla="*/ 0 h 45"/>
                  <a:gd name="T2" fmla="*/ 40 w 40"/>
                  <a:gd name="T3" fmla="*/ 21 h 45"/>
                  <a:gd name="T4" fmla="*/ 0 w 40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5">
                    <a:moveTo>
                      <a:pt x="0" y="0"/>
                    </a:moveTo>
                    <a:lnTo>
                      <a:pt x="40" y="21"/>
                    </a:lnTo>
                    <a:lnTo>
                      <a:pt x="0" y="4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9" name="Freeform 652"/>
              <p:cNvSpPr>
                <a:spLocks/>
              </p:cNvSpPr>
              <p:nvPr/>
            </p:nvSpPr>
            <p:spPr bwMode="auto">
              <a:xfrm>
                <a:off x="969" y="1871"/>
                <a:ext cx="20" cy="23"/>
              </a:xfrm>
              <a:custGeom>
                <a:avLst/>
                <a:gdLst>
                  <a:gd name="T0" fmla="*/ 0 w 40"/>
                  <a:gd name="T1" fmla="*/ 0 h 45"/>
                  <a:gd name="T2" fmla="*/ 40 w 40"/>
                  <a:gd name="T3" fmla="*/ 23 h 45"/>
                  <a:gd name="T4" fmla="*/ 0 w 40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5">
                    <a:moveTo>
                      <a:pt x="0" y="0"/>
                    </a:moveTo>
                    <a:lnTo>
                      <a:pt x="40" y="23"/>
                    </a:lnTo>
                    <a:lnTo>
                      <a:pt x="0" y="4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0" name="Freeform 653"/>
              <p:cNvSpPr>
                <a:spLocks/>
              </p:cNvSpPr>
              <p:nvPr/>
            </p:nvSpPr>
            <p:spPr bwMode="auto">
              <a:xfrm>
                <a:off x="1112" y="1877"/>
                <a:ext cx="20" cy="24"/>
              </a:xfrm>
              <a:custGeom>
                <a:avLst/>
                <a:gdLst>
                  <a:gd name="T0" fmla="*/ 39 w 39"/>
                  <a:gd name="T1" fmla="*/ 26 h 48"/>
                  <a:gd name="T2" fmla="*/ 0 w 39"/>
                  <a:gd name="T3" fmla="*/ 0 h 48"/>
                  <a:gd name="T4" fmla="*/ 1 w 39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48">
                    <a:moveTo>
                      <a:pt x="39" y="26"/>
                    </a:moveTo>
                    <a:lnTo>
                      <a:pt x="0" y="0"/>
                    </a:lnTo>
                    <a:lnTo>
                      <a:pt x="1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1" name="Freeform 654"/>
              <p:cNvSpPr>
                <a:spLocks/>
              </p:cNvSpPr>
              <p:nvPr/>
            </p:nvSpPr>
            <p:spPr bwMode="auto">
              <a:xfrm>
                <a:off x="1112" y="1916"/>
                <a:ext cx="20" cy="24"/>
              </a:xfrm>
              <a:custGeom>
                <a:avLst/>
                <a:gdLst>
                  <a:gd name="T0" fmla="*/ 39 w 39"/>
                  <a:gd name="T1" fmla="*/ 26 h 48"/>
                  <a:gd name="T2" fmla="*/ 0 w 39"/>
                  <a:gd name="T3" fmla="*/ 0 h 48"/>
                  <a:gd name="T4" fmla="*/ 1 w 39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48">
                    <a:moveTo>
                      <a:pt x="39" y="26"/>
                    </a:moveTo>
                    <a:lnTo>
                      <a:pt x="0" y="0"/>
                    </a:lnTo>
                    <a:lnTo>
                      <a:pt x="1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2" name="Freeform 655"/>
              <p:cNvSpPr>
                <a:spLocks/>
              </p:cNvSpPr>
              <p:nvPr/>
            </p:nvSpPr>
            <p:spPr bwMode="auto">
              <a:xfrm>
                <a:off x="1180" y="2006"/>
                <a:ext cx="20" cy="23"/>
              </a:xfrm>
              <a:custGeom>
                <a:avLst/>
                <a:gdLst>
                  <a:gd name="T0" fmla="*/ 0 w 40"/>
                  <a:gd name="T1" fmla="*/ 26 h 47"/>
                  <a:gd name="T2" fmla="*/ 40 w 40"/>
                  <a:gd name="T3" fmla="*/ 47 h 47"/>
                  <a:gd name="T4" fmla="*/ 32 w 40"/>
                  <a:gd name="T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7">
                    <a:moveTo>
                      <a:pt x="0" y="26"/>
                    </a:moveTo>
                    <a:lnTo>
                      <a:pt x="40" y="47"/>
                    </a:lnTo>
                    <a:lnTo>
                      <a:pt x="3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3" name="Freeform 656"/>
              <p:cNvSpPr>
                <a:spLocks/>
              </p:cNvSpPr>
              <p:nvPr/>
            </p:nvSpPr>
            <p:spPr bwMode="auto">
              <a:xfrm>
                <a:off x="1180" y="2037"/>
                <a:ext cx="20" cy="22"/>
              </a:xfrm>
              <a:custGeom>
                <a:avLst/>
                <a:gdLst>
                  <a:gd name="T0" fmla="*/ 0 w 40"/>
                  <a:gd name="T1" fmla="*/ 28 h 44"/>
                  <a:gd name="T2" fmla="*/ 40 w 40"/>
                  <a:gd name="T3" fmla="*/ 44 h 44"/>
                  <a:gd name="T4" fmla="*/ 34 w 40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4">
                    <a:moveTo>
                      <a:pt x="0" y="28"/>
                    </a:moveTo>
                    <a:lnTo>
                      <a:pt x="40" y="44"/>
                    </a:lnTo>
                    <a:lnTo>
                      <a:pt x="3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81" name="Rectangle 657"/>
            <p:cNvSpPr>
              <a:spLocks noChangeArrowheads="1"/>
            </p:cNvSpPr>
            <p:nvPr/>
          </p:nvSpPr>
          <p:spPr bwMode="auto">
            <a:xfrm>
              <a:off x="355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582" name="Group 658"/>
            <p:cNvGrpSpPr>
              <a:grpSpLocks/>
            </p:cNvGrpSpPr>
            <p:nvPr/>
          </p:nvGrpSpPr>
          <p:grpSpPr bwMode="auto">
            <a:xfrm>
              <a:off x="3604" y="3330"/>
              <a:ext cx="135" cy="107"/>
              <a:chOff x="825" y="2482"/>
              <a:chExt cx="350" cy="231"/>
            </a:xfrm>
          </p:grpSpPr>
          <p:sp>
            <p:nvSpPr>
              <p:cNvPr id="1673" name="Rectangle 659"/>
              <p:cNvSpPr>
                <a:spLocks noChangeArrowheads="1"/>
              </p:cNvSpPr>
              <p:nvPr/>
            </p:nvSpPr>
            <p:spPr bwMode="auto">
              <a:xfrm>
                <a:off x="848" y="2482"/>
                <a:ext cx="88" cy="64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4" name="Rectangle 660"/>
              <p:cNvSpPr>
                <a:spLocks noChangeArrowheads="1"/>
              </p:cNvSpPr>
              <p:nvPr/>
            </p:nvSpPr>
            <p:spPr bwMode="auto">
              <a:xfrm>
                <a:off x="1057" y="2482"/>
                <a:ext cx="89" cy="64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5" name="Rectangle 661"/>
              <p:cNvSpPr>
                <a:spLocks noChangeArrowheads="1"/>
              </p:cNvSpPr>
              <p:nvPr/>
            </p:nvSpPr>
            <p:spPr bwMode="auto">
              <a:xfrm>
                <a:off x="1036" y="2635"/>
                <a:ext cx="139" cy="78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6" name="Rectangle 662"/>
              <p:cNvSpPr>
                <a:spLocks noChangeArrowheads="1"/>
              </p:cNvSpPr>
              <p:nvPr/>
            </p:nvSpPr>
            <p:spPr bwMode="auto">
              <a:xfrm>
                <a:off x="825" y="2635"/>
                <a:ext cx="140" cy="78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7" name="Line 663"/>
              <p:cNvSpPr>
                <a:spLocks noChangeShapeType="1"/>
              </p:cNvSpPr>
              <p:nvPr/>
            </p:nvSpPr>
            <p:spPr bwMode="auto">
              <a:xfrm flipV="1">
                <a:off x="894" y="2548"/>
                <a:ext cx="1" cy="8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8" name="Line 664"/>
              <p:cNvSpPr>
                <a:spLocks noChangeShapeType="1"/>
              </p:cNvSpPr>
              <p:nvPr/>
            </p:nvSpPr>
            <p:spPr bwMode="auto">
              <a:xfrm flipV="1">
                <a:off x="1104" y="2548"/>
                <a:ext cx="1" cy="8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83" name="Rectangle 665"/>
            <p:cNvSpPr>
              <a:spLocks noChangeArrowheads="1"/>
            </p:cNvSpPr>
            <p:nvPr/>
          </p:nvSpPr>
          <p:spPr bwMode="auto">
            <a:xfrm>
              <a:off x="355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584" name="Group 666"/>
            <p:cNvGrpSpPr>
              <a:grpSpLocks/>
            </p:cNvGrpSpPr>
            <p:nvPr/>
          </p:nvGrpSpPr>
          <p:grpSpPr bwMode="auto">
            <a:xfrm>
              <a:off x="3618" y="3566"/>
              <a:ext cx="108" cy="116"/>
              <a:chOff x="902" y="803"/>
              <a:chExt cx="214" cy="280"/>
            </a:xfrm>
          </p:grpSpPr>
          <p:sp>
            <p:nvSpPr>
              <p:cNvPr id="1657" name="Rectangle 667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8" name="Line 668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9" name="Line 669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0" name="Line 670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1" name="Line 671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2" name="Line 672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3" name="Line 673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4" name="Line 674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5" name="Line 675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6" name="Line 676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7" name="Line 677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8" name="Line 678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9" name="Line 679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0" name="Line 680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1" name="Line 681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2" name="Line 682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85" name="Rectangle 683"/>
            <p:cNvSpPr>
              <a:spLocks noChangeArrowheads="1"/>
            </p:cNvSpPr>
            <p:nvPr/>
          </p:nvSpPr>
          <p:spPr bwMode="auto">
            <a:xfrm>
              <a:off x="355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86" name="Rectangle 684"/>
            <p:cNvSpPr>
              <a:spLocks noChangeArrowheads="1"/>
            </p:cNvSpPr>
            <p:nvPr/>
          </p:nvSpPr>
          <p:spPr bwMode="auto">
            <a:xfrm>
              <a:off x="355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87" name="AutoShape 685"/>
            <p:cNvSpPr>
              <a:spLocks noChangeArrowheads="1"/>
            </p:cNvSpPr>
            <p:nvPr/>
          </p:nvSpPr>
          <p:spPr bwMode="auto">
            <a:xfrm>
              <a:off x="360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88" name="Rectangle 686"/>
            <p:cNvSpPr>
              <a:spLocks noChangeArrowheads="1"/>
            </p:cNvSpPr>
            <p:nvPr/>
          </p:nvSpPr>
          <p:spPr bwMode="auto">
            <a:xfrm>
              <a:off x="379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How</a:t>
              </a:r>
            </a:p>
          </p:txBody>
        </p:sp>
        <p:sp>
          <p:nvSpPr>
            <p:cNvPr id="1589" name="Rectangle 687"/>
            <p:cNvSpPr>
              <a:spLocks noChangeArrowheads="1"/>
            </p:cNvSpPr>
            <p:nvPr/>
          </p:nvSpPr>
          <p:spPr bwMode="auto">
            <a:xfrm>
              <a:off x="379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How</a:t>
              </a:r>
            </a:p>
          </p:txBody>
        </p:sp>
        <p:grpSp>
          <p:nvGrpSpPr>
            <p:cNvPr id="1590" name="Group 688"/>
            <p:cNvGrpSpPr>
              <a:grpSpLocks/>
            </p:cNvGrpSpPr>
            <p:nvPr/>
          </p:nvGrpSpPr>
          <p:grpSpPr bwMode="auto">
            <a:xfrm>
              <a:off x="3858" y="2606"/>
              <a:ext cx="108" cy="116"/>
              <a:chOff x="902" y="803"/>
              <a:chExt cx="214" cy="280"/>
            </a:xfrm>
          </p:grpSpPr>
          <p:sp>
            <p:nvSpPr>
              <p:cNvPr id="1641" name="Rectangle 689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2" name="Line 690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3" name="Line 691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4" name="Line 692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5" name="Line 693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6" name="Line 694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7" name="Line 695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8" name="Line 696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9" name="Line 697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0" name="Line 698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1" name="Line 699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2" name="Line 700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3" name="Line 701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4" name="Line 702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5" name="Line 703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6" name="Line 704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91" name="Rectangle 705"/>
            <p:cNvSpPr>
              <a:spLocks noChangeArrowheads="1"/>
            </p:cNvSpPr>
            <p:nvPr/>
          </p:nvSpPr>
          <p:spPr bwMode="auto">
            <a:xfrm>
              <a:off x="379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592" name="Group 706"/>
            <p:cNvGrpSpPr>
              <a:grpSpLocks/>
            </p:cNvGrpSpPr>
            <p:nvPr/>
          </p:nvGrpSpPr>
          <p:grpSpPr bwMode="auto">
            <a:xfrm>
              <a:off x="3820" y="2847"/>
              <a:ext cx="184" cy="114"/>
              <a:chOff x="1593" y="1187"/>
              <a:chExt cx="403" cy="357"/>
            </a:xfrm>
          </p:grpSpPr>
          <p:sp>
            <p:nvSpPr>
              <p:cNvPr id="1632" name="Rectangle 707"/>
              <p:cNvSpPr>
                <a:spLocks noChangeArrowheads="1"/>
              </p:cNvSpPr>
              <p:nvPr/>
            </p:nvSpPr>
            <p:spPr bwMode="auto">
              <a:xfrm>
                <a:off x="1730" y="1318"/>
                <a:ext cx="123" cy="96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3" name="Line 708"/>
              <p:cNvSpPr>
                <a:spLocks noChangeShapeType="1"/>
              </p:cNvSpPr>
              <p:nvPr/>
            </p:nvSpPr>
            <p:spPr bwMode="auto">
              <a:xfrm>
                <a:off x="1848" y="1366"/>
                <a:ext cx="13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4" name="Freeform 709"/>
              <p:cNvSpPr>
                <a:spLocks/>
              </p:cNvSpPr>
              <p:nvPr/>
            </p:nvSpPr>
            <p:spPr bwMode="auto">
              <a:xfrm>
                <a:off x="1926" y="1348"/>
                <a:ext cx="70" cy="36"/>
              </a:xfrm>
              <a:custGeom>
                <a:avLst/>
                <a:gdLst>
                  <a:gd name="T0" fmla="*/ 0 w 142"/>
                  <a:gd name="T1" fmla="*/ 0 h 73"/>
                  <a:gd name="T2" fmla="*/ 142 w 142"/>
                  <a:gd name="T3" fmla="*/ 37 h 73"/>
                  <a:gd name="T4" fmla="*/ 0 w 142"/>
                  <a:gd name="T5" fmla="*/ 73 h 73"/>
                  <a:gd name="T6" fmla="*/ 0 w 142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73">
                    <a:moveTo>
                      <a:pt x="0" y="0"/>
                    </a:moveTo>
                    <a:lnTo>
                      <a:pt x="142" y="37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5" name="Line 710"/>
              <p:cNvSpPr>
                <a:spLocks noChangeShapeType="1"/>
              </p:cNvSpPr>
              <p:nvPr/>
            </p:nvSpPr>
            <p:spPr bwMode="auto">
              <a:xfrm>
                <a:off x="1593" y="1361"/>
                <a:ext cx="12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6" name="Freeform 711"/>
              <p:cNvSpPr>
                <a:spLocks/>
              </p:cNvSpPr>
              <p:nvPr/>
            </p:nvSpPr>
            <p:spPr bwMode="auto">
              <a:xfrm>
                <a:off x="1657" y="1343"/>
                <a:ext cx="70" cy="36"/>
              </a:xfrm>
              <a:custGeom>
                <a:avLst/>
                <a:gdLst>
                  <a:gd name="T0" fmla="*/ 0 w 142"/>
                  <a:gd name="T1" fmla="*/ 0 h 73"/>
                  <a:gd name="T2" fmla="*/ 142 w 142"/>
                  <a:gd name="T3" fmla="*/ 37 h 73"/>
                  <a:gd name="T4" fmla="*/ 0 w 142"/>
                  <a:gd name="T5" fmla="*/ 73 h 73"/>
                  <a:gd name="T6" fmla="*/ 0 w 142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73">
                    <a:moveTo>
                      <a:pt x="0" y="0"/>
                    </a:moveTo>
                    <a:lnTo>
                      <a:pt x="142" y="37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7" name="Line 712"/>
              <p:cNvSpPr>
                <a:spLocks noChangeShapeType="1"/>
              </p:cNvSpPr>
              <p:nvPr/>
            </p:nvSpPr>
            <p:spPr bwMode="auto">
              <a:xfrm>
                <a:off x="1793" y="1187"/>
                <a:ext cx="1" cy="1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8" name="Freeform 713"/>
              <p:cNvSpPr>
                <a:spLocks/>
              </p:cNvSpPr>
              <p:nvPr/>
            </p:nvSpPr>
            <p:spPr bwMode="auto">
              <a:xfrm>
                <a:off x="1775" y="1255"/>
                <a:ext cx="36" cy="73"/>
              </a:xfrm>
              <a:custGeom>
                <a:avLst/>
                <a:gdLst>
                  <a:gd name="T0" fmla="*/ 70 w 70"/>
                  <a:gd name="T1" fmla="*/ 0 h 144"/>
                  <a:gd name="T2" fmla="*/ 35 w 70"/>
                  <a:gd name="T3" fmla="*/ 144 h 144"/>
                  <a:gd name="T4" fmla="*/ 0 w 70"/>
                  <a:gd name="T5" fmla="*/ 0 h 144"/>
                  <a:gd name="T6" fmla="*/ 70 w 70"/>
                  <a:gd name="T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144">
                    <a:moveTo>
                      <a:pt x="70" y="0"/>
                    </a:moveTo>
                    <a:lnTo>
                      <a:pt x="35" y="144"/>
                    </a:lnTo>
                    <a:lnTo>
                      <a:pt x="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" name="Line 714"/>
              <p:cNvSpPr>
                <a:spLocks noChangeShapeType="1"/>
              </p:cNvSpPr>
              <p:nvPr/>
            </p:nvSpPr>
            <p:spPr bwMode="auto">
              <a:xfrm flipV="1">
                <a:off x="1793" y="1417"/>
                <a:ext cx="1" cy="1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0" name="Freeform 715"/>
              <p:cNvSpPr>
                <a:spLocks/>
              </p:cNvSpPr>
              <p:nvPr/>
            </p:nvSpPr>
            <p:spPr bwMode="auto">
              <a:xfrm>
                <a:off x="1775" y="1403"/>
                <a:ext cx="36" cy="72"/>
              </a:xfrm>
              <a:custGeom>
                <a:avLst/>
                <a:gdLst>
                  <a:gd name="T0" fmla="*/ 0 w 70"/>
                  <a:gd name="T1" fmla="*/ 145 h 145"/>
                  <a:gd name="T2" fmla="*/ 35 w 70"/>
                  <a:gd name="T3" fmla="*/ 0 h 145"/>
                  <a:gd name="T4" fmla="*/ 70 w 70"/>
                  <a:gd name="T5" fmla="*/ 145 h 145"/>
                  <a:gd name="T6" fmla="*/ 0 w 70"/>
                  <a:gd name="T7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145">
                    <a:moveTo>
                      <a:pt x="0" y="145"/>
                    </a:moveTo>
                    <a:lnTo>
                      <a:pt x="35" y="0"/>
                    </a:lnTo>
                    <a:lnTo>
                      <a:pt x="70" y="145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93" name="Rectangle 716"/>
            <p:cNvSpPr>
              <a:spLocks noChangeArrowheads="1"/>
            </p:cNvSpPr>
            <p:nvPr/>
          </p:nvSpPr>
          <p:spPr bwMode="auto">
            <a:xfrm>
              <a:off x="379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594" name="Group 717"/>
            <p:cNvGrpSpPr>
              <a:grpSpLocks/>
            </p:cNvGrpSpPr>
            <p:nvPr/>
          </p:nvGrpSpPr>
          <p:grpSpPr bwMode="auto">
            <a:xfrm>
              <a:off x="3831" y="3085"/>
              <a:ext cx="162" cy="117"/>
              <a:chOff x="1571" y="1808"/>
              <a:chExt cx="423" cy="348"/>
            </a:xfrm>
          </p:grpSpPr>
          <p:sp>
            <p:nvSpPr>
              <p:cNvPr id="1623" name="Rectangle 718"/>
              <p:cNvSpPr>
                <a:spLocks noChangeArrowheads="1"/>
              </p:cNvSpPr>
              <p:nvPr/>
            </p:nvSpPr>
            <p:spPr bwMode="auto">
              <a:xfrm>
                <a:off x="1720" y="1945"/>
                <a:ext cx="123" cy="86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4" name="Line 719"/>
              <p:cNvSpPr>
                <a:spLocks noChangeShapeType="1"/>
              </p:cNvSpPr>
              <p:nvPr/>
            </p:nvSpPr>
            <p:spPr bwMode="auto">
              <a:xfrm>
                <a:off x="1846" y="1986"/>
                <a:ext cx="13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5" name="Freeform 720"/>
              <p:cNvSpPr>
                <a:spLocks/>
              </p:cNvSpPr>
              <p:nvPr/>
            </p:nvSpPr>
            <p:spPr bwMode="auto">
              <a:xfrm>
                <a:off x="1923" y="1968"/>
                <a:ext cx="71" cy="36"/>
              </a:xfrm>
              <a:custGeom>
                <a:avLst/>
                <a:gdLst>
                  <a:gd name="T0" fmla="*/ 0 w 141"/>
                  <a:gd name="T1" fmla="*/ 0 h 73"/>
                  <a:gd name="T2" fmla="*/ 141 w 141"/>
                  <a:gd name="T3" fmla="*/ 37 h 73"/>
                  <a:gd name="T4" fmla="*/ 0 w 141"/>
                  <a:gd name="T5" fmla="*/ 73 h 73"/>
                  <a:gd name="T6" fmla="*/ 0 w 141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73">
                    <a:moveTo>
                      <a:pt x="0" y="0"/>
                    </a:moveTo>
                    <a:lnTo>
                      <a:pt x="141" y="37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6" name="Line 721"/>
              <p:cNvSpPr>
                <a:spLocks noChangeShapeType="1"/>
              </p:cNvSpPr>
              <p:nvPr/>
            </p:nvSpPr>
            <p:spPr bwMode="auto">
              <a:xfrm>
                <a:off x="1571" y="1986"/>
                <a:ext cx="13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7" name="Freeform 722"/>
              <p:cNvSpPr>
                <a:spLocks/>
              </p:cNvSpPr>
              <p:nvPr/>
            </p:nvSpPr>
            <p:spPr bwMode="auto">
              <a:xfrm>
                <a:off x="1647" y="1968"/>
                <a:ext cx="71" cy="36"/>
              </a:xfrm>
              <a:custGeom>
                <a:avLst/>
                <a:gdLst>
                  <a:gd name="T0" fmla="*/ 0 w 142"/>
                  <a:gd name="T1" fmla="*/ 0 h 73"/>
                  <a:gd name="T2" fmla="*/ 142 w 142"/>
                  <a:gd name="T3" fmla="*/ 37 h 73"/>
                  <a:gd name="T4" fmla="*/ 0 w 142"/>
                  <a:gd name="T5" fmla="*/ 73 h 73"/>
                  <a:gd name="T6" fmla="*/ 0 w 142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73">
                    <a:moveTo>
                      <a:pt x="0" y="0"/>
                    </a:moveTo>
                    <a:lnTo>
                      <a:pt x="142" y="37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8" name="Line 723"/>
              <p:cNvSpPr>
                <a:spLocks noChangeShapeType="1"/>
              </p:cNvSpPr>
              <p:nvPr/>
            </p:nvSpPr>
            <p:spPr bwMode="auto">
              <a:xfrm>
                <a:off x="1773" y="1808"/>
                <a:ext cx="1" cy="11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9" name="Freeform 724"/>
              <p:cNvSpPr>
                <a:spLocks/>
              </p:cNvSpPr>
              <p:nvPr/>
            </p:nvSpPr>
            <p:spPr bwMode="auto">
              <a:xfrm>
                <a:off x="1755" y="1865"/>
                <a:ext cx="36" cy="72"/>
              </a:xfrm>
              <a:custGeom>
                <a:avLst/>
                <a:gdLst>
                  <a:gd name="T0" fmla="*/ 71 w 71"/>
                  <a:gd name="T1" fmla="*/ 0 h 144"/>
                  <a:gd name="T2" fmla="*/ 36 w 71"/>
                  <a:gd name="T3" fmla="*/ 144 h 144"/>
                  <a:gd name="T4" fmla="*/ 0 w 71"/>
                  <a:gd name="T5" fmla="*/ 0 h 144"/>
                  <a:gd name="T6" fmla="*/ 71 w 71"/>
                  <a:gd name="T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44">
                    <a:moveTo>
                      <a:pt x="71" y="0"/>
                    </a:moveTo>
                    <a:lnTo>
                      <a:pt x="36" y="144"/>
                    </a:lnTo>
                    <a:lnTo>
                      <a:pt x="0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0" name="Line 725"/>
              <p:cNvSpPr>
                <a:spLocks noChangeShapeType="1"/>
              </p:cNvSpPr>
              <p:nvPr/>
            </p:nvSpPr>
            <p:spPr bwMode="auto">
              <a:xfrm flipV="1">
                <a:off x="1773" y="2042"/>
                <a:ext cx="1" cy="11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1" name="Freeform 726"/>
              <p:cNvSpPr>
                <a:spLocks/>
              </p:cNvSpPr>
              <p:nvPr/>
            </p:nvSpPr>
            <p:spPr bwMode="auto">
              <a:xfrm>
                <a:off x="1755" y="2028"/>
                <a:ext cx="36" cy="72"/>
              </a:xfrm>
              <a:custGeom>
                <a:avLst/>
                <a:gdLst>
                  <a:gd name="T0" fmla="*/ 0 w 71"/>
                  <a:gd name="T1" fmla="*/ 145 h 145"/>
                  <a:gd name="T2" fmla="*/ 36 w 71"/>
                  <a:gd name="T3" fmla="*/ 0 h 145"/>
                  <a:gd name="T4" fmla="*/ 71 w 71"/>
                  <a:gd name="T5" fmla="*/ 145 h 145"/>
                  <a:gd name="T6" fmla="*/ 0 w 71"/>
                  <a:gd name="T7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45">
                    <a:moveTo>
                      <a:pt x="0" y="145"/>
                    </a:moveTo>
                    <a:lnTo>
                      <a:pt x="36" y="0"/>
                    </a:lnTo>
                    <a:lnTo>
                      <a:pt x="71" y="145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95" name="Rectangle 727"/>
            <p:cNvSpPr>
              <a:spLocks noChangeArrowheads="1"/>
            </p:cNvSpPr>
            <p:nvPr/>
          </p:nvSpPr>
          <p:spPr bwMode="auto">
            <a:xfrm>
              <a:off x="379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596" name="Group 728"/>
            <p:cNvGrpSpPr>
              <a:grpSpLocks/>
            </p:cNvGrpSpPr>
            <p:nvPr/>
          </p:nvGrpSpPr>
          <p:grpSpPr bwMode="auto">
            <a:xfrm>
              <a:off x="3844" y="3344"/>
              <a:ext cx="135" cy="80"/>
              <a:chOff x="1624" y="2473"/>
              <a:chExt cx="295" cy="218"/>
            </a:xfrm>
          </p:grpSpPr>
          <p:sp>
            <p:nvSpPr>
              <p:cNvPr id="1618" name="Rectangle 729"/>
              <p:cNvSpPr>
                <a:spLocks noChangeArrowheads="1"/>
              </p:cNvSpPr>
              <p:nvPr/>
            </p:nvSpPr>
            <p:spPr bwMode="auto">
              <a:xfrm>
                <a:off x="1686" y="2585"/>
                <a:ext cx="170" cy="36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9" name="Line 730"/>
              <p:cNvSpPr>
                <a:spLocks noChangeShapeType="1"/>
              </p:cNvSpPr>
              <p:nvPr/>
            </p:nvSpPr>
            <p:spPr bwMode="auto">
              <a:xfrm flipV="1">
                <a:off x="1773" y="2539"/>
                <a:ext cx="1" cy="4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0" name="Rectangle 731"/>
              <p:cNvSpPr>
                <a:spLocks noChangeArrowheads="1"/>
              </p:cNvSpPr>
              <p:nvPr/>
            </p:nvSpPr>
            <p:spPr bwMode="auto">
              <a:xfrm>
                <a:off x="1715" y="2473"/>
                <a:ext cx="120" cy="64"/>
              </a:xfrm>
              <a:prstGeom prst="rect">
                <a:avLst/>
              </a:prstGeom>
              <a:solidFill>
                <a:srgbClr val="0098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1" name="Rectangle 732"/>
              <p:cNvSpPr>
                <a:spLocks noChangeArrowheads="1"/>
              </p:cNvSpPr>
              <p:nvPr/>
            </p:nvSpPr>
            <p:spPr bwMode="auto">
              <a:xfrm>
                <a:off x="1799" y="2625"/>
                <a:ext cx="120" cy="66"/>
              </a:xfrm>
              <a:prstGeom prst="rect">
                <a:avLst/>
              </a:prstGeom>
              <a:solidFill>
                <a:srgbClr val="0098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2" name="Rectangle 733"/>
              <p:cNvSpPr>
                <a:spLocks noChangeArrowheads="1"/>
              </p:cNvSpPr>
              <p:nvPr/>
            </p:nvSpPr>
            <p:spPr bwMode="auto">
              <a:xfrm>
                <a:off x="1624" y="2625"/>
                <a:ext cx="119" cy="66"/>
              </a:xfrm>
              <a:prstGeom prst="rect">
                <a:avLst/>
              </a:prstGeom>
              <a:solidFill>
                <a:srgbClr val="0098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97" name="Rectangle 734"/>
            <p:cNvSpPr>
              <a:spLocks noChangeArrowheads="1"/>
            </p:cNvSpPr>
            <p:nvPr/>
          </p:nvSpPr>
          <p:spPr bwMode="auto">
            <a:xfrm>
              <a:off x="379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598" name="Group 735"/>
            <p:cNvGrpSpPr>
              <a:grpSpLocks/>
            </p:cNvGrpSpPr>
            <p:nvPr/>
          </p:nvGrpSpPr>
          <p:grpSpPr bwMode="auto">
            <a:xfrm>
              <a:off x="3858" y="3566"/>
              <a:ext cx="108" cy="116"/>
              <a:chOff x="902" y="803"/>
              <a:chExt cx="214" cy="280"/>
            </a:xfrm>
          </p:grpSpPr>
          <p:sp>
            <p:nvSpPr>
              <p:cNvPr id="1602" name="Rectangle 736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3" name="Line 737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4" name="Line 738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5" name="Line 739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6" name="Line 740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7" name="Line 741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8" name="Line 742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9" name="Line 743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0" name="Line 744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1" name="Line 745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2" name="Line 746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3" name="Line 747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4" name="Line 748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5" name="Line 749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6" name="Line 750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7" name="Line 751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99" name="Rectangle 752"/>
            <p:cNvSpPr>
              <a:spLocks noChangeArrowheads="1"/>
            </p:cNvSpPr>
            <p:nvPr/>
          </p:nvSpPr>
          <p:spPr bwMode="auto">
            <a:xfrm>
              <a:off x="379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00" name="Rectangle 753"/>
            <p:cNvSpPr>
              <a:spLocks noChangeArrowheads="1"/>
            </p:cNvSpPr>
            <p:nvPr/>
          </p:nvSpPr>
          <p:spPr bwMode="auto">
            <a:xfrm>
              <a:off x="379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01" name="AutoShape 754"/>
            <p:cNvSpPr>
              <a:spLocks noChangeArrowheads="1"/>
            </p:cNvSpPr>
            <p:nvPr/>
          </p:nvSpPr>
          <p:spPr bwMode="auto">
            <a:xfrm>
              <a:off x="384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8717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Zachman – Row 5: As Built (Integrator’s 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Motivation/Why</a:t>
            </a:r>
          </a:p>
          <a:p>
            <a:pPr lvl="1"/>
            <a:r>
              <a:rPr lang="en-US" dirty="0"/>
              <a:t>Business rules constrained by specific technology standards </a:t>
            </a:r>
          </a:p>
          <a:p>
            <a:r>
              <a:rPr lang="en-US" dirty="0"/>
              <a:t>Function/How</a:t>
            </a:r>
          </a:p>
          <a:p>
            <a:pPr lvl="1"/>
            <a:r>
              <a:rPr lang="en-US" dirty="0"/>
              <a:t>Programs coded to operate on specific technology platforms </a:t>
            </a:r>
          </a:p>
          <a:p>
            <a:r>
              <a:rPr lang="en-US" dirty="0"/>
              <a:t>Data/What</a:t>
            </a:r>
          </a:p>
          <a:p>
            <a:pPr lvl="1"/>
            <a:r>
              <a:rPr lang="en-US" dirty="0"/>
              <a:t>Data definitions by physical data models </a:t>
            </a:r>
          </a:p>
          <a:p>
            <a:r>
              <a:rPr lang="en-US" dirty="0"/>
              <a:t>People/Who</a:t>
            </a:r>
          </a:p>
          <a:p>
            <a:pPr lvl="1"/>
            <a:r>
              <a:rPr lang="en-US" dirty="0"/>
              <a:t>Access privileges to control access</a:t>
            </a:r>
          </a:p>
          <a:p>
            <a:r>
              <a:rPr lang="en-US" dirty="0"/>
              <a:t>Network/Where</a:t>
            </a:r>
          </a:p>
          <a:p>
            <a:pPr lvl="1"/>
            <a:r>
              <a:rPr lang="en-US" dirty="0"/>
              <a:t>Devices configured to conform to node specifications </a:t>
            </a:r>
          </a:p>
          <a:p>
            <a:r>
              <a:rPr lang="en-US" dirty="0"/>
              <a:t>Time/When</a:t>
            </a:r>
          </a:p>
          <a:p>
            <a:pPr lvl="1"/>
            <a:r>
              <a:rPr lang="en-US" dirty="0"/>
              <a:t>Timing definitions coded to sequence activities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534400" y="5441950"/>
            <a:ext cx="381000" cy="3810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8915400" y="5441950"/>
            <a:ext cx="381000" cy="3810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296400" y="5441950"/>
            <a:ext cx="381000" cy="3810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9677400" y="5441950"/>
            <a:ext cx="381000" cy="3810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0058400" y="5441950"/>
            <a:ext cx="381000" cy="3810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0439400" y="5441950"/>
            <a:ext cx="381000" cy="3810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7543800" y="5441950"/>
            <a:ext cx="457200" cy="381000"/>
          </a:xfrm>
          <a:prstGeom prst="homePlate">
            <a:avLst>
              <a:gd name="adj" fmla="val 3000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0" dirty="0"/>
              <a:t>5</a:t>
            </a:r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8001000" y="3765550"/>
            <a:ext cx="3352800" cy="2590800"/>
            <a:chOff x="3216" y="2448"/>
            <a:chExt cx="2112" cy="1632"/>
          </a:xfrm>
        </p:grpSpPr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3216" y="254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Contextual</a:t>
              </a: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3216" y="278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Conceptual</a:t>
              </a: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216" y="302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Logical</a:t>
              </a: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Physical</a:t>
              </a: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3216" y="350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As Built</a:t>
              </a: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3216" y="374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Functioning</a:t>
              </a: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4992" y="254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Contextual</a:t>
              </a: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4992" y="278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Conceptual</a:t>
              </a:r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4992" y="302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Logical</a:t>
              </a: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992" y="326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Physical</a:t>
              </a:r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4992" y="350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As Built</a:t>
              </a: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4992" y="374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Functioning</a:t>
              </a:r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475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Why</a:t>
              </a:r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475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Why</a:t>
              </a:r>
            </a:p>
          </p:txBody>
        </p:sp>
        <p:grpSp>
          <p:nvGrpSpPr>
            <p:cNvPr id="29" name="Group 32"/>
            <p:cNvGrpSpPr>
              <a:grpSpLocks/>
            </p:cNvGrpSpPr>
            <p:nvPr/>
          </p:nvGrpSpPr>
          <p:grpSpPr bwMode="auto">
            <a:xfrm>
              <a:off x="4818" y="2606"/>
              <a:ext cx="108" cy="116"/>
              <a:chOff x="902" y="803"/>
              <a:chExt cx="214" cy="280"/>
            </a:xfrm>
          </p:grpSpPr>
          <p:sp>
            <p:nvSpPr>
              <p:cNvPr id="736" name="Rectangle 33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7" name="Line 34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8" name="Line 35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9" name="Line 36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0" name="Line 37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1" name="Line 38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2" name="Line 39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3" name="Line 40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4" name="Line 41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5" name="Line 42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6" name="Line 43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7" name="Line 44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8" name="Line 45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9" name="Line 46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50" name="Line 47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51" name="Line 48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0" name="Rectangle 49"/>
            <p:cNvSpPr>
              <a:spLocks noChangeArrowheads="1"/>
            </p:cNvSpPr>
            <p:nvPr/>
          </p:nvSpPr>
          <p:spPr bwMode="auto">
            <a:xfrm>
              <a:off x="475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1" name="Group 50"/>
            <p:cNvGrpSpPr>
              <a:grpSpLocks/>
            </p:cNvGrpSpPr>
            <p:nvPr/>
          </p:nvGrpSpPr>
          <p:grpSpPr bwMode="auto">
            <a:xfrm>
              <a:off x="4815" y="2846"/>
              <a:ext cx="114" cy="116"/>
              <a:chOff x="4548" y="1186"/>
              <a:chExt cx="332" cy="332"/>
            </a:xfrm>
          </p:grpSpPr>
          <p:sp>
            <p:nvSpPr>
              <p:cNvPr id="709" name="Rectangle 51"/>
              <p:cNvSpPr>
                <a:spLocks noChangeArrowheads="1"/>
              </p:cNvSpPr>
              <p:nvPr/>
            </p:nvSpPr>
            <p:spPr bwMode="auto">
              <a:xfrm>
                <a:off x="4686" y="1186"/>
                <a:ext cx="54" cy="42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0" name="Oval 52"/>
              <p:cNvSpPr>
                <a:spLocks noChangeArrowheads="1"/>
              </p:cNvSpPr>
              <p:nvPr/>
            </p:nvSpPr>
            <p:spPr bwMode="auto">
              <a:xfrm>
                <a:off x="4617" y="1251"/>
                <a:ext cx="48" cy="51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1" name="Oval 53"/>
              <p:cNvSpPr>
                <a:spLocks noChangeArrowheads="1"/>
              </p:cNvSpPr>
              <p:nvPr/>
            </p:nvSpPr>
            <p:spPr bwMode="auto">
              <a:xfrm>
                <a:off x="4690" y="1252"/>
                <a:ext cx="46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2" name="Oval 54"/>
              <p:cNvSpPr>
                <a:spLocks noChangeArrowheads="1"/>
              </p:cNvSpPr>
              <p:nvPr/>
            </p:nvSpPr>
            <p:spPr bwMode="auto">
              <a:xfrm>
                <a:off x="4755" y="1252"/>
                <a:ext cx="46" cy="49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3" name="Rectangle 55"/>
              <p:cNvSpPr>
                <a:spLocks noChangeArrowheads="1"/>
              </p:cNvSpPr>
              <p:nvPr/>
            </p:nvSpPr>
            <p:spPr bwMode="auto">
              <a:xfrm>
                <a:off x="4608" y="1327"/>
                <a:ext cx="54" cy="43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4" name="Rectangle 56"/>
              <p:cNvSpPr>
                <a:spLocks noChangeArrowheads="1"/>
              </p:cNvSpPr>
              <p:nvPr/>
            </p:nvSpPr>
            <p:spPr bwMode="auto">
              <a:xfrm>
                <a:off x="4684" y="1328"/>
                <a:ext cx="53" cy="43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5" name="Rectangle 57"/>
              <p:cNvSpPr>
                <a:spLocks noChangeArrowheads="1"/>
              </p:cNvSpPr>
              <p:nvPr/>
            </p:nvSpPr>
            <p:spPr bwMode="auto">
              <a:xfrm>
                <a:off x="4753" y="1329"/>
                <a:ext cx="53" cy="43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6" name="Oval 58"/>
              <p:cNvSpPr>
                <a:spLocks noChangeArrowheads="1"/>
              </p:cNvSpPr>
              <p:nvPr/>
            </p:nvSpPr>
            <p:spPr bwMode="auto">
              <a:xfrm>
                <a:off x="4548" y="1403"/>
                <a:ext cx="46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7" name="Oval 59"/>
              <p:cNvSpPr>
                <a:spLocks noChangeArrowheads="1"/>
              </p:cNvSpPr>
              <p:nvPr/>
            </p:nvSpPr>
            <p:spPr bwMode="auto">
              <a:xfrm>
                <a:off x="4607" y="1402"/>
                <a:ext cx="46" cy="49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8" name="Oval 60"/>
              <p:cNvSpPr>
                <a:spLocks noChangeArrowheads="1"/>
              </p:cNvSpPr>
              <p:nvPr/>
            </p:nvSpPr>
            <p:spPr bwMode="auto">
              <a:xfrm>
                <a:off x="4663" y="1401"/>
                <a:ext cx="45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9" name="Oval 61"/>
              <p:cNvSpPr>
                <a:spLocks noChangeArrowheads="1"/>
              </p:cNvSpPr>
              <p:nvPr/>
            </p:nvSpPr>
            <p:spPr bwMode="auto">
              <a:xfrm>
                <a:off x="4716" y="1406"/>
                <a:ext cx="46" cy="49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0" name="Oval 62"/>
              <p:cNvSpPr>
                <a:spLocks noChangeArrowheads="1"/>
              </p:cNvSpPr>
              <p:nvPr/>
            </p:nvSpPr>
            <p:spPr bwMode="auto">
              <a:xfrm>
                <a:off x="4771" y="1404"/>
                <a:ext cx="46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1" name="Oval 63"/>
              <p:cNvSpPr>
                <a:spLocks noChangeArrowheads="1"/>
              </p:cNvSpPr>
              <p:nvPr/>
            </p:nvSpPr>
            <p:spPr bwMode="auto">
              <a:xfrm>
                <a:off x="4826" y="1403"/>
                <a:ext cx="46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2" name="Rectangle 64"/>
              <p:cNvSpPr>
                <a:spLocks noChangeArrowheads="1"/>
              </p:cNvSpPr>
              <p:nvPr/>
            </p:nvSpPr>
            <p:spPr bwMode="auto">
              <a:xfrm>
                <a:off x="4826" y="1476"/>
                <a:ext cx="54" cy="42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3" name="Freeform 65"/>
              <p:cNvSpPr>
                <a:spLocks/>
              </p:cNvSpPr>
              <p:nvPr/>
            </p:nvSpPr>
            <p:spPr bwMode="auto">
              <a:xfrm>
                <a:off x="4643" y="1230"/>
                <a:ext cx="73" cy="19"/>
              </a:xfrm>
              <a:custGeom>
                <a:avLst/>
                <a:gdLst>
                  <a:gd name="T0" fmla="*/ 148 w 148"/>
                  <a:gd name="T1" fmla="*/ 0 h 38"/>
                  <a:gd name="T2" fmla="*/ 0 w 148"/>
                  <a:gd name="T3" fmla="*/ 34 h 38"/>
                  <a:gd name="T4" fmla="*/ 0 w 148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8" h="38">
                    <a:moveTo>
                      <a:pt x="148" y="0"/>
                    </a:moveTo>
                    <a:lnTo>
                      <a:pt x="0" y="34"/>
                    </a:lnTo>
                    <a:lnTo>
                      <a:pt x="0" y="3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4" name="Line 66"/>
              <p:cNvSpPr>
                <a:spLocks noChangeShapeType="1"/>
              </p:cNvSpPr>
              <p:nvPr/>
            </p:nvSpPr>
            <p:spPr bwMode="auto">
              <a:xfrm>
                <a:off x="4712" y="1231"/>
                <a:ext cx="4" cy="1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5" name="Line 67"/>
              <p:cNvSpPr>
                <a:spLocks noChangeShapeType="1"/>
              </p:cNvSpPr>
              <p:nvPr/>
            </p:nvSpPr>
            <p:spPr bwMode="auto">
              <a:xfrm>
                <a:off x="4712" y="1230"/>
                <a:ext cx="66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6" name="Line 68"/>
              <p:cNvSpPr>
                <a:spLocks noChangeShapeType="1"/>
              </p:cNvSpPr>
              <p:nvPr/>
            </p:nvSpPr>
            <p:spPr bwMode="auto">
              <a:xfrm>
                <a:off x="4640" y="1304"/>
                <a:ext cx="1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" name="Line 69"/>
              <p:cNvSpPr>
                <a:spLocks noChangeShapeType="1"/>
              </p:cNvSpPr>
              <p:nvPr/>
            </p:nvSpPr>
            <p:spPr bwMode="auto">
              <a:xfrm>
                <a:off x="4716" y="1304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" name="Line 70"/>
              <p:cNvSpPr>
                <a:spLocks noChangeShapeType="1"/>
              </p:cNvSpPr>
              <p:nvPr/>
            </p:nvSpPr>
            <p:spPr bwMode="auto">
              <a:xfrm>
                <a:off x="4780" y="1304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" name="Line 71"/>
              <p:cNvSpPr>
                <a:spLocks noChangeShapeType="1"/>
              </p:cNvSpPr>
              <p:nvPr/>
            </p:nvSpPr>
            <p:spPr bwMode="auto">
              <a:xfrm flipH="1">
                <a:off x="4572" y="1371"/>
                <a:ext cx="65" cy="2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0" name="Line 72"/>
              <p:cNvSpPr>
                <a:spLocks noChangeShapeType="1"/>
              </p:cNvSpPr>
              <p:nvPr/>
            </p:nvSpPr>
            <p:spPr bwMode="auto">
              <a:xfrm flipH="1">
                <a:off x="4634" y="1372"/>
                <a:ext cx="2" cy="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1" name="Line 73"/>
              <p:cNvSpPr>
                <a:spLocks noChangeShapeType="1"/>
              </p:cNvSpPr>
              <p:nvPr/>
            </p:nvSpPr>
            <p:spPr bwMode="auto">
              <a:xfrm flipH="1">
                <a:off x="4687" y="1372"/>
                <a:ext cx="26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2" name="Freeform 74"/>
              <p:cNvSpPr>
                <a:spLocks/>
              </p:cNvSpPr>
              <p:nvPr/>
            </p:nvSpPr>
            <p:spPr bwMode="auto">
              <a:xfrm>
                <a:off x="4713" y="1372"/>
                <a:ext cx="28" cy="29"/>
              </a:xfrm>
              <a:custGeom>
                <a:avLst/>
                <a:gdLst>
                  <a:gd name="T0" fmla="*/ 0 w 55"/>
                  <a:gd name="T1" fmla="*/ 0 h 58"/>
                  <a:gd name="T2" fmla="*/ 55 w 55"/>
                  <a:gd name="T3" fmla="*/ 58 h 58"/>
                  <a:gd name="T4" fmla="*/ 55 w 55"/>
                  <a:gd name="T5" fmla="*/ 5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58">
                    <a:moveTo>
                      <a:pt x="0" y="0"/>
                    </a:moveTo>
                    <a:lnTo>
                      <a:pt x="55" y="58"/>
                    </a:lnTo>
                    <a:lnTo>
                      <a:pt x="55" y="5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3" name="Line 75"/>
              <p:cNvSpPr>
                <a:spLocks noChangeShapeType="1"/>
              </p:cNvSpPr>
              <p:nvPr/>
            </p:nvSpPr>
            <p:spPr bwMode="auto">
              <a:xfrm>
                <a:off x="4782" y="1374"/>
                <a:ext cx="13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4" name="Line 76"/>
              <p:cNvSpPr>
                <a:spLocks noChangeShapeType="1"/>
              </p:cNvSpPr>
              <p:nvPr/>
            </p:nvSpPr>
            <p:spPr bwMode="auto">
              <a:xfrm>
                <a:off x="4783" y="1374"/>
                <a:ext cx="68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5" name="Line 77"/>
              <p:cNvSpPr>
                <a:spLocks noChangeShapeType="1"/>
              </p:cNvSpPr>
              <p:nvPr/>
            </p:nvSpPr>
            <p:spPr bwMode="auto">
              <a:xfrm>
                <a:off x="4852" y="1454"/>
                <a:ext cx="1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2" name="Rectangle 78"/>
            <p:cNvSpPr>
              <a:spLocks noChangeArrowheads="1"/>
            </p:cNvSpPr>
            <p:nvPr/>
          </p:nvSpPr>
          <p:spPr bwMode="auto">
            <a:xfrm>
              <a:off x="475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3" name="Group 79"/>
            <p:cNvGrpSpPr>
              <a:grpSpLocks/>
            </p:cNvGrpSpPr>
            <p:nvPr/>
          </p:nvGrpSpPr>
          <p:grpSpPr bwMode="auto">
            <a:xfrm>
              <a:off x="4818" y="3076"/>
              <a:ext cx="108" cy="135"/>
              <a:chOff x="4557" y="1824"/>
              <a:chExt cx="331" cy="332"/>
            </a:xfrm>
          </p:grpSpPr>
          <p:sp>
            <p:nvSpPr>
              <p:cNvPr id="682" name="Rectangle 80"/>
              <p:cNvSpPr>
                <a:spLocks noChangeArrowheads="1"/>
              </p:cNvSpPr>
              <p:nvPr/>
            </p:nvSpPr>
            <p:spPr bwMode="auto">
              <a:xfrm>
                <a:off x="4694" y="1824"/>
                <a:ext cx="54" cy="4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3" name="Oval 81"/>
              <p:cNvSpPr>
                <a:spLocks noChangeArrowheads="1"/>
              </p:cNvSpPr>
              <p:nvPr/>
            </p:nvSpPr>
            <p:spPr bwMode="auto">
              <a:xfrm>
                <a:off x="4625" y="1888"/>
                <a:ext cx="48" cy="52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Oval 82"/>
              <p:cNvSpPr>
                <a:spLocks noChangeArrowheads="1"/>
              </p:cNvSpPr>
              <p:nvPr/>
            </p:nvSpPr>
            <p:spPr bwMode="auto">
              <a:xfrm>
                <a:off x="4699" y="1890"/>
                <a:ext cx="45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Oval 83"/>
              <p:cNvSpPr>
                <a:spLocks noChangeArrowheads="1"/>
              </p:cNvSpPr>
              <p:nvPr/>
            </p:nvSpPr>
            <p:spPr bwMode="auto">
              <a:xfrm>
                <a:off x="4763" y="1890"/>
                <a:ext cx="46" cy="4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Rectangle 84"/>
              <p:cNvSpPr>
                <a:spLocks noChangeArrowheads="1"/>
              </p:cNvSpPr>
              <p:nvPr/>
            </p:nvSpPr>
            <p:spPr bwMode="auto">
              <a:xfrm>
                <a:off x="4617" y="1965"/>
                <a:ext cx="53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Rectangle 85"/>
              <p:cNvSpPr>
                <a:spLocks noChangeArrowheads="1"/>
              </p:cNvSpPr>
              <p:nvPr/>
            </p:nvSpPr>
            <p:spPr bwMode="auto">
              <a:xfrm>
                <a:off x="4692" y="1966"/>
                <a:ext cx="54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Rectangle 86"/>
              <p:cNvSpPr>
                <a:spLocks noChangeArrowheads="1"/>
              </p:cNvSpPr>
              <p:nvPr/>
            </p:nvSpPr>
            <p:spPr bwMode="auto">
              <a:xfrm>
                <a:off x="4761" y="1967"/>
                <a:ext cx="53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9" name="Oval 87"/>
              <p:cNvSpPr>
                <a:spLocks noChangeArrowheads="1"/>
              </p:cNvSpPr>
              <p:nvPr/>
            </p:nvSpPr>
            <p:spPr bwMode="auto">
              <a:xfrm>
                <a:off x="4557" y="2041"/>
                <a:ext cx="45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0" name="Oval 88"/>
              <p:cNvSpPr>
                <a:spLocks noChangeArrowheads="1"/>
              </p:cNvSpPr>
              <p:nvPr/>
            </p:nvSpPr>
            <p:spPr bwMode="auto">
              <a:xfrm>
                <a:off x="4616" y="2040"/>
                <a:ext cx="45" cy="4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1" name="Oval 89"/>
              <p:cNvSpPr>
                <a:spLocks noChangeArrowheads="1"/>
              </p:cNvSpPr>
              <p:nvPr/>
            </p:nvSpPr>
            <p:spPr bwMode="auto">
              <a:xfrm>
                <a:off x="4671" y="2039"/>
                <a:ext cx="45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2" name="Oval 90"/>
              <p:cNvSpPr>
                <a:spLocks noChangeArrowheads="1"/>
              </p:cNvSpPr>
              <p:nvPr/>
            </p:nvSpPr>
            <p:spPr bwMode="auto">
              <a:xfrm>
                <a:off x="4725" y="2044"/>
                <a:ext cx="45" cy="4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3" name="Oval 91"/>
              <p:cNvSpPr>
                <a:spLocks noChangeArrowheads="1"/>
              </p:cNvSpPr>
              <p:nvPr/>
            </p:nvSpPr>
            <p:spPr bwMode="auto">
              <a:xfrm>
                <a:off x="4779" y="2042"/>
                <a:ext cx="46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4" name="Oval 92"/>
              <p:cNvSpPr>
                <a:spLocks noChangeArrowheads="1"/>
              </p:cNvSpPr>
              <p:nvPr/>
            </p:nvSpPr>
            <p:spPr bwMode="auto">
              <a:xfrm>
                <a:off x="4834" y="2041"/>
                <a:ext cx="46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5" name="Rectangle 93"/>
              <p:cNvSpPr>
                <a:spLocks noChangeArrowheads="1"/>
              </p:cNvSpPr>
              <p:nvPr/>
            </p:nvSpPr>
            <p:spPr bwMode="auto">
              <a:xfrm>
                <a:off x="4834" y="2114"/>
                <a:ext cx="54" cy="4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6" name="Freeform 94"/>
              <p:cNvSpPr>
                <a:spLocks/>
              </p:cNvSpPr>
              <p:nvPr/>
            </p:nvSpPr>
            <p:spPr bwMode="auto">
              <a:xfrm>
                <a:off x="4651" y="1868"/>
                <a:ext cx="74" cy="18"/>
              </a:xfrm>
              <a:custGeom>
                <a:avLst/>
                <a:gdLst>
                  <a:gd name="T0" fmla="*/ 147 w 147"/>
                  <a:gd name="T1" fmla="*/ 0 h 36"/>
                  <a:gd name="T2" fmla="*/ 0 w 147"/>
                  <a:gd name="T3" fmla="*/ 34 h 36"/>
                  <a:gd name="T4" fmla="*/ 0 w 147"/>
                  <a:gd name="T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7" h="36">
                    <a:moveTo>
                      <a:pt x="147" y="0"/>
                    </a:moveTo>
                    <a:lnTo>
                      <a:pt x="0" y="34"/>
                    </a:lnTo>
                    <a:lnTo>
                      <a:pt x="0" y="3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7" name="Line 95"/>
              <p:cNvSpPr>
                <a:spLocks noChangeShapeType="1"/>
              </p:cNvSpPr>
              <p:nvPr/>
            </p:nvSpPr>
            <p:spPr bwMode="auto">
              <a:xfrm>
                <a:off x="4720" y="1869"/>
                <a:ext cx="5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8" name="Line 96"/>
              <p:cNvSpPr>
                <a:spLocks noChangeShapeType="1"/>
              </p:cNvSpPr>
              <p:nvPr/>
            </p:nvSpPr>
            <p:spPr bwMode="auto">
              <a:xfrm>
                <a:off x="4720" y="1868"/>
                <a:ext cx="68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9" name="Line 97"/>
              <p:cNvSpPr>
                <a:spLocks noChangeShapeType="1"/>
              </p:cNvSpPr>
              <p:nvPr/>
            </p:nvSpPr>
            <p:spPr bwMode="auto">
              <a:xfrm>
                <a:off x="4648" y="1942"/>
                <a:ext cx="1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0" name="Line 98"/>
              <p:cNvSpPr>
                <a:spLocks noChangeShapeType="1"/>
              </p:cNvSpPr>
              <p:nvPr/>
            </p:nvSpPr>
            <p:spPr bwMode="auto">
              <a:xfrm>
                <a:off x="4725" y="1942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1" name="Line 99"/>
              <p:cNvSpPr>
                <a:spLocks noChangeShapeType="1"/>
              </p:cNvSpPr>
              <p:nvPr/>
            </p:nvSpPr>
            <p:spPr bwMode="auto">
              <a:xfrm>
                <a:off x="4788" y="1940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2" name="Line 100"/>
              <p:cNvSpPr>
                <a:spLocks noChangeShapeType="1"/>
              </p:cNvSpPr>
              <p:nvPr/>
            </p:nvSpPr>
            <p:spPr bwMode="auto">
              <a:xfrm flipH="1">
                <a:off x="4581" y="2008"/>
                <a:ext cx="65" cy="3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3" name="Line 101"/>
              <p:cNvSpPr>
                <a:spLocks noChangeShapeType="1"/>
              </p:cNvSpPr>
              <p:nvPr/>
            </p:nvSpPr>
            <p:spPr bwMode="auto">
              <a:xfrm flipH="1">
                <a:off x="4642" y="2010"/>
                <a:ext cx="3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4" name="Line 102"/>
              <p:cNvSpPr>
                <a:spLocks noChangeShapeType="1"/>
              </p:cNvSpPr>
              <p:nvPr/>
            </p:nvSpPr>
            <p:spPr bwMode="auto">
              <a:xfrm flipH="1">
                <a:off x="4696" y="2010"/>
                <a:ext cx="25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5" name="Freeform 103"/>
              <p:cNvSpPr>
                <a:spLocks/>
              </p:cNvSpPr>
              <p:nvPr/>
            </p:nvSpPr>
            <p:spPr bwMode="auto">
              <a:xfrm>
                <a:off x="4721" y="2010"/>
                <a:ext cx="28" cy="30"/>
              </a:xfrm>
              <a:custGeom>
                <a:avLst/>
                <a:gdLst>
                  <a:gd name="T0" fmla="*/ 0 w 55"/>
                  <a:gd name="T1" fmla="*/ 0 h 61"/>
                  <a:gd name="T2" fmla="*/ 55 w 55"/>
                  <a:gd name="T3" fmla="*/ 61 h 61"/>
                  <a:gd name="T4" fmla="*/ 55 w 55"/>
                  <a:gd name="T5" fmla="*/ 5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61">
                    <a:moveTo>
                      <a:pt x="0" y="0"/>
                    </a:moveTo>
                    <a:lnTo>
                      <a:pt x="55" y="61"/>
                    </a:lnTo>
                    <a:lnTo>
                      <a:pt x="55" y="5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6" name="Line 104"/>
              <p:cNvSpPr>
                <a:spLocks noChangeShapeType="1"/>
              </p:cNvSpPr>
              <p:nvPr/>
            </p:nvSpPr>
            <p:spPr bwMode="auto">
              <a:xfrm>
                <a:off x="4790" y="2012"/>
                <a:ext cx="14" cy="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7" name="Line 105"/>
              <p:cNvSpPr>
                <a:spLocks noChangeShapeType="1"/>
              </p:cNvSpPr>
              <p:nvPr/>
            </p:nvSpPr>
            <p:spPr bwMode="auto">
              <a:xfrm>
                <a:off x="4791" y="2012"/>
                <a:ext cx="69" cy="2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8" name="Line 106"/>
              <p:cNvSpPr>
                <a:spLocks noChangeShapeType="1"/>
              </p:cNvSpPr>
              <p:nvPr/>
            </p:nvSpPr>
            <p:spPr bwMode="auto">
              <a:xfrm>
                <a:off x="4860" y="2092"/>
                <a:ext cx="1" cy="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4" name="Rectangle 107"/>
            <p:cNvSpPr>
              <a:spLocks noChangeArrowheads="1"/>
            </p:cNvSpPr>
            <p:nvPr/>
          </p:nvSpPr>
          <p:spPr bwMode="auto">
            <a:xfrm>
              <a:off x="475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" name="Group 108"/>
            <p:cNvGrpSpPr>
              <a:grpSpLocks/>
            </p:cNvGrpSpPr>
            <p:nvPr/>
          </p:nvGrpSpPr>
          <p:grpSpPr bwMode="auto">
            <a:xfrm>
              <a:off x="4800" y="3319"/>
              <a:ext cx="144" cy="129"/>
              <a:chOff x="4543" y="2457"/>
              <a:chExt cx="331" cy="333"/>
            </a:xfrm>
          </p:grpSpPr>
          <p:sp>
            <p:nvSpPr>
              <p:cNvPr id="655" name="Rectangle 109"/>
              <p:cNvSpPr>
                <a:spLocks noChangeArrowheads="1"/>
              </p:cNvSpPr>
              <p:nvPr/>
            </p:nvSpPr>
            <p:spPr bwMode="auto">
              <a:xfrm>
                <a:off x="4694" y="2457"/>
                <a:ext cx="54" cy="42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Oval 110"/>
              <p:cNvSpPr>
                <a:spLocks noChangeArrowheads="1"/>
              </p:cNvSpPr>
              <p:nvPr/>
            </p:nvSpPr>
            <p:spPr bwMode="auto">
              <a:xfrm>
                <a:off x="4611" y="2522"/>
                <a:ext cx="48" cy="52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Oval 111"/>
              <p:cNvSpPr>
                <a:spLocks noChangeArrowheads="1"/>
              </p:cNvSpPr>
              <p:nvPr/>
            </p:nvSpPr>
            <p:spPr bwMode="auto">
              <a:xfrm>
                <a:off x="4685" y="2524"/>
                <a:ext cx="45" cy="5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8" name="Oval 112"/>
              <p:cNvSpPr>
                <a:spLocks noChangeArrowheads="1"/>
              </p:cNvSpPr>
              <p:nvPr/>
            </p:nvSpPr>
            <p:spPr bwMode="auto">
              <a:xfrm>
                <a:off x="4749" y="2524"/>
                <a:ext cx="46" cy="48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9" name="Rectangle 113"/>
              <p:cNvSpPr>
                <a:spLocks noChangeArrowheads="1"/>
              </p:cNvSpPr>
              <p:nvPr/>
            </p:nvSpPr>
            <p:spPr bwMode="auto">
              <a:xfrm>
                <a:off x="4603" y="2599"/>
                <a:ext cx="53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0" name="Rectangle 114"/>
              <p:cNvSpPr>
                <a:spLocks noChangeArrowheads="1"/>
              </p:cNvSpPr>
              <p:nvPr/>
            </p:nvSpPr>
            <p:spPr bwMode="auto">
              <a:xfrm>
                <a:off x="4678" y="2600"/>
                <a:ext cx="54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1" name="Rectangle 115"/>
              <p:cNvSpPr>
                <a:spLocks noChangeArrowheads="1"/>
              </p:cNvSpPr>
              <p:nvPr/>
            </p:nvSpPr>
            <p:spPr bwMode="auto">
              <a:xfrm>
                <a:off x="4747" y="2601"/>
                <a:ext cx="53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2" name="Oval 116"/>
              <p:cNvSpPr>
                <a:spLocks noChangeArrowheads="1"/>
              </p:cNvSpPr>
              <p:nvPr/>
            </p:nvSpPr>
            <p:spPr bwMode="auto">
              <a:xfrm>
                <a:off x="4543" y="2675"/>
                <a:ext cx="45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3" name="Oval 117"/>
              <p:cNvSpPr>
                <a:spLocks noChangeArrowheads="1"/>
              </p:cNvSpPr>
              <p:nvPr/>
            </p:nvSpPr>
            <p:spPr bwMode="auto">
              <a:xfrm>
                <a:off x="4602" y="2674"/>
                <a:ext cx="45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4" name="Oval 118"/>
              <p:cNvSpPr>
                <a:spLocks noChangeArrowheads="1"/>
              </p:cNvSpPr>
              <p:nvPr/>
            </p:nvSpPr>
            <p:spPr bwMode="auto">
              <a:xfrm>
                <a:off x="4657" y="2673"/>
                <a:ext cx="45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5" name="Oval 119"/>
              <p:cNvSpPr>
                <a:spLocks noChangeArrowheads="1"/>
              </p:cNvSpPr>
              <p:nvPr/>
            </p:nvSpPr>
            <p:spPr bwMode="auto">
              <a:xfrm>
                <a:off x="4711" y="2677"/>
                <a:ext cx="45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6" name="Oval 120"/>
              <p:cNvSpPr>
                <a:spLocks noChangeArrowheads="1"/>
              </p:cNvSpPr>
              <p:nvPr/>
            </p:nvSpPr>
            <p:spPr bwMode="auto">
              <a:xfrm>
                <a:off x="4765" y="2676"/>
                <a:ext cx="46" cy="5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7" name="Oval 121"/>
              <p:cNvSpPr>
                <a:spLocks noChangeArrowheads="1"/>
              </p:cNvSpPr>
              <p:nvPr/>
            </p:nvSpPr>
            <p:spPr bwMode="auto">
              <a:xfrm>
                <a:off x="4820" y="2675"/>
                <a:ext cx="46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8" name="Rectangle 122"/>
              <p:cNvSpPr>
                <a:spLocks noChangeArrowheads="1"/>
              </p:cNvSpPr>
              <p:nvPr/>
            </p:nvSpPr>
            <p:spPr bwMode="auto">
              <a:xfrm>
                <a:off x="4820" y="2747"/>
                <a:ext cx="54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9" name="Freeform 123"/>
              <p:cNvSpPr>
                <a:spLocks/>
              </p:cNvSpPr>
              <p:nvPr/>
            </p:nvSpPr>
            <p:spPr bwMode="auto">
              <a:xfrm>
                <a:off x="4637" y="2501"/>
                <a:ext cx="74" cy="19"/>
              </a:xfrm>
              <a:custGeom>
                <a:avLst/>
                <a:gdLst>
                  <a:gd name="T0" fmla="*/ 147 w 147"/>
                  <a:gd name="T1" fmla="*/ 0 h 39"/>
                  <a:gd name="T2" fmla="*/ 0 w 147"/>
                  <a:gd name="T3" fmla="*/ 35 h 39"/>
                  <a:gd name="T4" fmla="*/ 0 w 147"/>
                  <a:gd name="T5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7" h="39">
                    <a:moveTo>
                      <a:pt x="147" y="0"/>
                    </a:moveTo>
                    <a:lnTo>
                      <a:pt x="0" y="35"/>
                    </a:lnTo>
                    <a:lnTo>
                      <a:pt x="0" y="3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0" name="Line 124"/>
              <p:cNvSpPr>
                <a:spLocks noChangeShapeType="1"/>
              </p:cNvSpPr>
              <p:nvPr/>
            </p:nvSpPr>
            <p:spPr bwMode="auto">
              <a:xfrm>
                <a:off x="4706" y="2502"/>
                <a:ext cx="5" cy="1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1" name="Line 125"/>
              <p:cNvSpPr>
                <a:spLocks noChangeShapeType="1"/>
              </p:cNvSpPr>
              <p:nvPr/>
            </p:nvSpPr>
            <p:spPr bwMode="auto">
              <a:xfrm>
                <a:off x="4706" y="2501"/>
                <a:ext cx="68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2" name="Line 126"/>
              <p:cNvSpPr>
                <a:spLocks noChangeShapeType="1"/>
              </p:cNvSpPr>
              <p:nvPr/>
            </p:nvSpPr>
            <p:spPr bwMode="auto">
              <a:xfrm>
                <a:off x="4634" y="2575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3" name="Line 127"/>
              <p:cNvSpPr>
                <a:spLocks noChangeShapeType="1"/>
              </p:cNvSpPr>
              <p:nvPr/>
            </p:nvSpPr>
            <p:spPr bwMode="auto">
              <a:xfrm>
                <a:off x="4711" y="2575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4" name="Line 128"/>
              <p:cNvSpPr>
                <a:spLocks noChangeShapeType="1"/>
              </p:cNvSpPr>
              <p:nvPr/>
            </p:nvSpPr>
            <p:spPr bwMode="auto">
              <a:xfrm>
                <a:off x="4774" y="2574"/>
                <a:ext cx="1" cy="2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5" name="Line 129"/>
              <p:cNvSpPr>
                <a:spLocks noChangeShapeType="1"/>
              </p:cNvSpPr>
              <p:nvPr/>
            </p:nvSpPr>
            <p:spPr bwMode="auto">
              <a:xfrm flipH="1">
                <a:off x="4567" y="2642"/>
                <a:ext cx="65" cy="3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" name="Line 130"/>
              <p:cNvSpPr>
                <a:spLocks noChangeShapeType="1"/>
              </p:cNvSpPr>
              <p:nvPr/>
            </p:nvSpPr>
            <p:spPr bwMode="auto">
              <a:xfrm flipH="1">
                <a:off x="4628" y="2643"/>
                <a:ext cx="3" cy="2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" name="Line 131"/>
              <p:cNvSpPr>
                <a:spLocks noChangeShapeType="1"/>
              </p:cNvSpPr>
              <p:nvPr/>
            </p:nvSpPr>
            <p:spPr bwMode="auto">
              <a:xfrm flipH="1">
                <a:off x="4682" y="2643"/>
                <a:ext cx="25" cy="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" name="Freeform 132"/>
              <p:cNvSpPr>
                <a:spLocks/>
              </p:cNvSpPr>
              <p:nvPr/>
            </p:nvSpPr>
            <p:spPr bwMode="auto">
              <a:xfrm>
                <a:off x="4707" y="2643"/>
                <a:ext cx="28" cy="30"/>
              </a:xfrm>
              <a:custGeom>
                <a:avLst/>
                <a:gdLst>
                  <a:gd name="T0" fmla="*/ 0 w 55"/>
                  <a:gd name="T1" fmla="*/ 0 h 61"/>
                  <a:gd name="T2" fmla="*/ 55 w 55"/>
                  <a:gd name="T3" fmla="*/ 61 h 61"/>
                  <a:gd name="T4" fmla="*/ 55 w 55"/>
                  <a:gd name="T5" fmla="*/ 5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61">
                    <a:moveTo>
                      <a:pt x="0" y="0"/>
                    </a:moveTo>
                    <a:lnTo>
                      <a:pt x="55" y="61"/>
                    </a:lnTo>
                    <a:lnTo>
                      <a:pt x="55" y="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" name="Line 133"/>
              <p:cNvSpPr>
                <a:spLocks noChangeShapeType="1"/>
              </p:cNvSpPr>
              <p:nvPr/>
            </p:nvSpPr>
            <p:spPr bwMode="auto">
              <a:xfrm>
                <a:off x="4776" y="2645"/>
                <a:ext cx="14" cy="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0" name="Line 134"/>
              <p:cNvSpPr>
                <a:spLocks noChangeShapeType="1"/>
              </p:cNvSpPr>
              <p:nvPr/>
            </p:nvSpPr>
            <p:spPr bwMode="auto">
              <a:xfrm>
                <a:off x="4777" y="2645"/>
                <a:ext cx="69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1" name="Line 135"/>
              <p:cNvSpPr>
                <a:spLocks noChangeShapeType="1"/>
              </p:cNvSpPr>
              <p:nvPr/>
            </p:nvSpPr>
            <p:spPr bwMode="auto">
              <a:xfrm>
                <a:off x="4846" y="2725"/>
                <a:ext cx="1" cy="1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6" name="Rectangle 136"/>
            <p:cNvSpPr>
              <a:spLocks noChangeArrowheads="1"/>
            </p:cNvSpPr>
            <p:nvPr/>
          </p:nvSpPr>
          <p:spPr bwMode="auto">
            <a:xfrm>
              <a:off x="475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7" name="Group 137"/>
            <p:cNvGrpSpPr>
              <a:grpSpLocks/>
            </p:cNvGrpSpPr>
            <p:nvPr/>
          </p:nvGrpSpPr>
          <p:grpSpPr bwMode="auto">
            <a:xfrm>
              <a:off x="4818" y="3566"/>
              <a:ext cx="108" cy="116"/>
              <a:chOff x="902" y="803"/>
              <a:chExt cx="214" cy="280"/>
            </a:xfrm>
          </p:grpSpPr>
          <p:sp>
            <p:nvSpPr>
              <p:cNvPr id="639" name="Rectangle 138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0" name="Line 139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1" name="Line 140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2" name="Line 141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3" name="Line 142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4" name="Line 143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5" name="Line 144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6" name="Line 145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7" name="Line 146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8" name="Line 147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9" name="Line 148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0" name="Line 149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1" name="Line 150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2" name="Line 151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Line 152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Line 153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8" name="Rectangle 154"/>
            <p:cNvSpPr>
              <a:spLocks noChangeArrowheads="1"/>
            </p:cNvSpPr>
            <p:nvPr/>
          </p:nvSpPr>
          <p:spPr bwMode="auto">
            <a:xfrm>
              <a:off x="475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Rectangle 155"/>
            <p:cNvSpPr>
              <a:spLocks noChangeArrowheads="1"/>
            </p:cNvSpPr>
            <p:nvPr/>
          </p:nvSpPr>
          <p:spPr bwMode="auto">
            <a:xfrm>
              <a:off x="475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AutoShape 156"/>
            <p:cNvSpPr>
              <a:spLocks noChangeArrowheads="1"/>
            </p:cNvSpPr>
            <p:nvPr/>
          </p:nvSpPr>
          <p:spPr bwMode="auto">
            <a:xfrm>
              <a:off x="480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Rectangle 157"/>
            <p:cNvSpPr>
              <a:spLocks noChangeArrowheads="1"/>
            </p:cNvSpPr>
            <p:nvPr/>
          </p:nvSpPr>
          <p:spPr bwMode="auto">
            <a:xfrm>
              <a:off x="427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Who</a:t>
              </a:r>
            </a:p>
          </p:txBody>
        </p:sp>
        <p:sp>
          <p:nvSpPr>
            <p:cNvPr id="42" name="Rectangle 158"/>
            <p:cNvSpPr>
              <a:spLocks noChangeArrowheads="1"/>
            </p:cNvSpPr>
            <p:nvPr/>
          </p:nvSpPr>
          <p:spPr bwMode="auto">
            <a:xfrm>
              <a:off x="427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Who</a:t>
              </a:r>
            </a:p>
          </p:txBody>
        </p:sp>
        <p:grpSp>
          <p:nvGrpSpPr>
            <p:cNvPr id="43" name="Group 159"/>
            <p:cNvGrpSpPr>
              <a:grpSpLocks/>
            </p:cNvGrpSpPr>
            <p:nvPr/>
          </p:nvGrpSpPr>
          <p:grpSpPr bwMode="auto">
            <a:xfrm>
              <a:off x="4338" y="2606"/>
              <a:ext cx="108" cy="116"/>
              <a:chOff x="902" y="803"/>
              <a:chExt cx="214" cy="280"/>
            </a:xfrm>
          </p:grpSpPr>
          <p:sp>
            <p:nvSpPr>
              <p:cNvPr id="623" name="Rectangle 160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4" name="Line 161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5" name="Line 162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6" name="Line 163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7" name="Line 164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8" name="Line 165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9" name="Line 166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0" name="Line 167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1" name="Line 168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2" name="Line 169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3" name="Line 170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4" name="Line 171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5" name="Line 172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6" name="Line 173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7" name="Line 174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8" name="Line 175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4" name="Rectangle 176"/>
            <p:cNvSpPr>
              <a:spLocks noChangeArrowheads="1"/>
            </p:cNvSpPr>
            <p:nvPr/>
          </p:nvSpPr>
          <p:spPr bwMode="auto">
            <a:xfrm>
              <a:off x="427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5" name="Group 177"/>
            <p:cNvGrpSpPr>
              <a:grpSpLocks/>
            </p:cNvGrpSpPr>
            <p:nvPr/>
          </p:nvGrpSpPr>
          <p:grpSpPr bwMode="auto">
            <a:xfrm>
              <a:off x="4308" y="2849"/>
              <a:ext cx="169" cy="109"/>
              <a:chOff x="2576" y="1643"/>
              <a:chExt cx="169" cy="109"/>
            </a:xfrm>
          </p:grpSpPr>
          <p:sp>
            <p:nvSpPr>
              <p:cNvPr id="575" name="Rectangle 178"/>
              <p:cNvSpPr>
                <a:spLocks noChangeArrowheads="1"/>
              </p:cNvSpPr>
              <p:nvPr/>
            </p:nvSpPr>
            <p:spPr bwMode="auto">
              <a:xfrm>
                <a:off x="2644" y="1643"/>
                <a:ext cx="18" cy="20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6" name="Rectangle 179"/>
              <p:cNvSpPr>
                <a:spLocks noChangeArrowheads="1"/>
              </p:cNvSpPr>
              <p:nvPr/>
            </p:nvSpPr>
            <p:spPr bwMode="auto">
              <a:xfrm>
                <a:off x="2610" y="1688"/>
                <a:ext cx="18" cy="19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7" name="Rectangle 180"/>
              <p:cNvSpPr>
                <a:spLocks noChangeArrowheads="1"/>
              </p:cNvSpPr>
              <p:nvPr/>
            </p:nvSpPr>
            <p:spPr bwMode="auto">
              <a:xfrm>
                <a:off x="2576" y="1731"/>
                <a:ext cx="18" cy="21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8" name="Rectangle 181"/>
              <p:cNvSpPr>
                <a:spLocks noChangeArrowheads="1"/>
              </p:cNvSpPr>
              <p:nvPr/>
            </p:nvSpPr>
            <p:spPr bwMode="auto">
              <a:xfrm>
                <a:off x="2639" y="1731"/>
                <a:ext cx="19" cy="19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9" name="Rectangle 182"/>
              <p:cNvSpPr>
                <a:spLocks noChangeArrowheads="1"/>
              </p:cNvSpPr>
              <p:nvPr/>
            </p:nvSpPr>
            <p:spPr bwMode="auto">
              <a:xfrm>
                <a:off x="2726" y="1731"/>
                <a:ext cx="19" cy="21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0" name="Rectangle 183"/>
              <p:cNvSpPr>
                <a:spLocks noChangeArrowheads="1"/>
              </p:cNvSpPr>
              <p:nvPr/>
            </p:nvSpPr>
            <p:spPr bwMode="auto">
              <a:xfrm>
                <a:off x="2688" y="1685"/>
                <a:ext cx="20" cy="19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1" name="Line 184"/>
              <p:cNvSpPr>
                <a:spLocks noChangeShapeType="1"/>
              </p:cNvSpPr>
              <p:nvPr/>
            </p:nvSpPr>
            <p:spPr bwMode="auto">
              <a:xfrm>
                <a:off x="2597" y="1740"/>
                <a:ext cx="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2" name="Line 185"/>
              <p:cNvSpPr>
                <a:spLocks noChangeShapeType="1"/>
              </p:cNvSpPr>
              <p:nvPr/>
            </p:nvSpPr>
            <p:spPr bwMode="auto">
              <a:xfrm>
                <a:off x="2603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3" name="Line 186"/>
              <p:cNvSpPr>
                <a:spLocks noChangeShapeType="1"/>
              </p:cNvSpPr>
              <p:nvPr/>
            </p:nvSpPr>
            <p:spPr bwMode="auto">
              <a:xfrm>
                <a:off x="2608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4" name="Line 187"/>
              <p:cNvSpPr>
                <a:spLocks noChangeShapeType="1"/>
              </p:cNvSpPr>
              <p:nvPr/>
            </p:nvSpPr>
            <p:spPr bwMode="auto">
              <a:xfrm>
                <a:off x="2613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5" name="Line 188"/>
              <p:cNvSpPr>
                <a:spLocks noChangeShapeType="1"/>
              </p:cNvSpPr>
              <p:nvPr/>
            </p:nvSpPr>
            <p:spPr bwMode="auto">
              <a:xfrm>
                <a:off x="2618" y="1740"/>
                <a:ext cx="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6" name="Line 189"/>
              <p:cNvSpPr>
                <a:spLocks noChangeShapeType="1"/>
              </p:cNvSpPr>
              <p:nvPr/>
            </p:nvSpPr>
            <p:spPr bwMode="auto">
              <a:xfrm>
                <a:off x="2623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7" name="Line 190"/>
              <p:cNvSpPr>
                <a:spLocks noChangeShapeType="1"/>
              </p:cNvSpPr>
              <p:nvPr/>
            </p:nvSpPr>
            <p:spPr bwMode="auto">
              <a:xfrm>
                <a:off x="2629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8" name="Line 191"/>
              <p:cNvSpPr>
                <a:spLocks noChangeShapeType="1"/>
              </p:cNvSpPr>
              <p:nvPr/>
            </p:nvSpPr>
            <p:spPr bwMode="auto">
              <a:xfrm>
                <a:off x="2633" y="1740"/>
                <a:ext cx="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9" name="Freeform 192"/>
              <p:cNvSpPr>
                <a:spLocks/>
              </p:cNvSpPr>
              <p:nvPr/>
            </p:nvSpPr>
            <p:spPr bwMode="auto">
              <a:xfrm>
                <a:off x="2639" y="1740"/>
                <a:ext cx="0" cy="1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0" name="Line 193"/>
              <p:cNvSpPr>
                <a:spLocks noChangeShapeType="1"/>
              </p:cNvSpPr>
              <p:nvPr/>
            </p:nvSpPr>
            <p:spPr bwMode="auto">
              <a:xfrm>
                <a:off x="2660" y="1741"/>
                <a:ext cx="2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1" name="Line 194"/>
              <p:cNvSpPr>
                <a:spLocks noChangeShapeType="1"/>
              </p:cNvSpPr>
              <p:nvPr/>
            </p:nvSpPr>
            <p:spPr bwMode="auto">
              <a:xfrm>
                <a:off x="2666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2" name="Line 195"/>
              <p:cNvSpPr>
                <a:spLocks noChangeShapeType="1"/>
              </p:cNvSpPr>
              <p:nvPr/>
            </p:nvSpPr>
            <p:spPr bwMode="auto">
              <a:xfrm>
                <a:off x="2671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3" name="Line 196"/>
              <p:cNvSpPr>
                <a:spLocks noChangeShapeType="1"/>
              </p:cNvSpPr>
              <p:nvPr/>
            </p:nvSpPr>
            <p:spPr bwMode="auto">
              <a:xfrm>
                <a:off x="2676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4" name="Line 197"/>
              <p:cNvSpPr>
                <a:spLocks noChangeShapeType="1"/>
              </p:cNvSpPr>
              <p:nvPr/>
            </p:nvSpPr>
            <p:spPr bwMode="auto">
              <a:xfrm>
                <a:off x="2681" y="1741"/>
                <a:ext cx="2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5" name="Line 198"/>
              <p:cNvSpPr>
                <a:spLocks noChangeShapeType="1"/>
              </p:cNvSpPr>
              <p:nvPr/>
            </p:nvSpPr>
            <p:spPr bwMode="auto">
              <a:xfrm>
                <a:off x="2686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6" name="Line 199"/>
              <p:cNvSpPr>
                <a:spLocks noChangeShapeType="1"/>
              </p:cNvSpPr>
              <p:nvPr/>
            </p:nvSpPr>
            <p:spPr bwMode="auto">
              <a:xfrm>
                <a:off x="2692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7" name="Line 200"/>
              <p:cNvSpPr>
                <a:spLocks noChangeShapeType="1"/>
              </p:cNvSpPr>
              <p:nvPr/>
            </p:nvSpPr>
            <p:spPr bwMode="auto">
              <a:xfrm>
                <a:off x="2702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8" name="Line 201"/>
              <p:cNvSpPr>
                <a:spLocks noChangeShapeType="1"/>
              </p:cNvSpPr>
              <p:nvPr/>
            </p:nvSpPr>
            <p:spPr bwMode="auto">
              <a:xfrm>
                <a:off x="2707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9" name="Line 202"/>
              <p:cNvSpPr>
                <a:spLocks noChangeShapeType="1"/>
              </p:cNvSpPr>
              <p:nvPr/>
            </p:nvSpPr>
            <p:spPr bwMode="auto">
              <a:xfrm>
                <a:off x="2712" y="1741"/>
                <a:ext cx="2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0" name="Line 203"/>
              <p:cNvSpPr>
                <a:spLocks noChangeShapeType="1"/>
              </p:cNvSpPr>
              <p:nvPr/>
            </p:nvSpPr>
            <p:spPr bwMode="auto">
              <a:xfrm>
                <a:off x="2717" y="1741"/>
                <a:ext cx="2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1" name="Line 204"/>
              <p:cNvSpPr>
                <a:spLocks noChangeShapeType="1"/>
              </p:cNvSpPr>
              <p:nvPr/>
            </p:nvSpPr>
            <p:spPr bwMode="auto">
              <a:xfrm>
                <a:off x="2722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2" name="Line 205"/>
              <p:cNvSpPr>
                <a:spLocks noChangeShapeType="1"/>
              </p:cNvSpPr>
              <p:nvPr/>
            </p:nvSpPr>
            <p:spPr bwMode="auto">
              <a:xfrm flipH="1">
                <a:off x="2693" y="1706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3" name="Line 206"/>
              <p:cNvSpPr>
                <a:spLocks noChangeShapeType="1"/>
              </p:cNvSpPr>
              <p:nvPr/>
            </p:nvSpPr>
            <p:spPr bwMode="auto">
              <a:xfrm>
                <a:off x="2688" y="1710"/>
                <a:ext cx="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4" name="Line 207"/>
              <p:cNvSpPr>
                <a:spLocks noChangeShapeType="1"/>
              </p:cNvSpPr>
              <p:nvPr/>
            </p:nvSpPr>
            <p:spPr bwMode="auto">
              <a:xfrm>
                <a:off x="2683" y="1713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5" name="Line 208"/>
              <p:cNvSpPr>
                <a:spLocks noChangeShapeType="1"/>
              </p:cNvSpPr>
              <p:nvPr/>
            </p:nvSpPr>
            <p:spPr bwMode="auto">
              <a:xfrm flipH="1">
                <a:off x="2673" y="1716"/>
                <a:ext cx="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6" name="Line 209"/>
              <p:cNvSpPr>
                <a:spLocks noChangeShapeType="1"/>
              </p:cNvSpPr>
              <p:nvPr/>
            </p:nvSpPr>
            <p:spPr bwMode="auto">
              <a:xfrm>
                <a:off x="2668" y="1720"/>
                <a:ext cx="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7" name="Line 210"/>
              <p:cNvSpPr>
                <a:spLocks noChangeShapeType="1"/>
              </p:cNvSpPr>
              <p:nvPr/>
            </p:nvSpPr>
            <p:spPr bwMode="auto">
              <a:xfrm>
                <a:off x="2663" y="1723"/>
                <a:ext cx="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8" name="Freeform 211"/>
              <p:cNvSpPr>
                <a:spLocks/>
              </p:cNvSpPr>
              <p:nvPr/>
            </p:nvSpPr>
            <p:spPr bwMode="auto">
              <a:xfrm flipV="1">
                <a:off x="2652" y="1727"/>
                <a:ext cx="4" cy="2"/>
              </a:xfrm>
              <a:custGeom>
                <a:avLst/>
                <a:gdLst>
                  <a:gd name="T0" fmla="*/ 18 w 18"/>
                  <a:gd name="T1" fmla="*/ 7 h 7"/>
                  <a:gd name="T2" fmla="*/ 6 w 18"/>
                  <a:gd name="T3" fmla="*/ 2 h 7"/>
                  <a:gd name="T4" fmla="*/ 0 w 18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7">
                    <a:moveTo>
                      <a:pt x="18" y="7"/>
                    </a:moveTo>
                    <a:lnTo>
                      <a:pt x="6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9" name="Line 212"/>
              <p:cNvSpPr>
                <a:spLocks noChangeShapeType="1"/>
              </p:cNvSpPr>
              <p:nvPr/>
            </p:nvSpPr>
            <p:spPr bwMode="auto">
              <a:xfrm>
                <a:off x="2699" y="1706"/>
                <a:ext cx="4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0" name="Line 213"/>
              <p:cNvSpPr>
                <a:spLocks noChangeShapeType="1"/>
              </p:cNvSpPr>
              <p:nvPr/>
            </p:nvSpPr>
            <p:spPr bwMode="auto">
              <a:xfrm>
                <a:off x="2708" y="1712"/>
                <a:ext cx="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1" name="Line 214"/>
              <p:cNvSpPr>
                <a:spLocks noChangeShapeType="1"/>
              </p:cNvSpPr>
              <p:nvPr/>
            </p:nvSpPr>
            <p:spPr bwMode="auto">
              <a:xfrm>
                <a:off x="2714" y="1716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2" name="Line 215"/>
              <p:cNvSpPr>
                <a:spLocks noChangeShapeType="1"/>
              </p:cNvSpPr>
              <p:nvPr/>
            </p:nvSpPr>
            <p:spPr bwMode="auto">
              <a:xfrm>
                <a:off x="2720" y="1720"/>
                <a:ext cx="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3" name="Line 216"/>
              <p:cNvSpPr>
                <a:spLocks noChangeShapeType="1"/>
              </p:cNvSpPr>
              <p:nvPr/>
            </p:nvSpPr>
            <p:spPr bwMode="auto">
              <a:xfrm>
                <a:off x="2729" y="1727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4" name="Freeform 217"/>
              <p:cNvSpPr>
                <a:spLocks/>
              </p:cNvSpPr>
              <p:nvPr/>
            </p:nvSpPr>
            <p:spPr bwMode="auto">
              <a:xfrm flipV="1">
                <a:off x="2735" y="1729"/>
                <a:ext cx="0" cy="1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0" y="1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5" name="Line 218"/>
              <p:cNvSpPr>
                <a:spLocks noChangeShapeType="1"/>
              </p:cNvSpPr>
              <p:nvPr/>
            </p:nvSpPr>
            <p:spPr bwMode="auto">
              <a:xfrm>
                <a:off x="2620" y="1674"/>
                <a:ext cx="76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6" name="Line 219"/>
              <p:cNvSpPr>
                <a:spLocks noChangeShapeType="1"/>
              </p:cNvSpPr>
              <p:nvPr/>
            </p:nvSpPr>
            <p:spPr bwMode="auto">
              <a:xfrm flipV="1">
                <a:off x="2654" y="1663"/>
                <a:ext cx="0" cy="1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7" name="Line 220"/>
              <p:cNvSpPr>
                <a:spLocks noChangeShapeType="1"/>
              </p:cNvSpPr>
              <p:nvPr/>
            </p:nvSpPr>
            <p:spPr bwMode="auto">
              <a:xfrm>
                <a:off x="2620" y="1674"/>
                <a:ext cx="0" cy="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8" name="Line 221"/>
              <p:cNvSpPr>
                <a:spLocks noChangeShapeType="1"/>
              </p:cNvSpPr>
              <p:nvPr/>
            </p:nvSpPr>
            <p:spPr bwMode="auto">
              <a:xfrm>
                <a:off x="2696" y="1674"/>
                <a:ext cx="1" cy="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9" name="Line 222"/>
              <p:cNvSpPr>
                <a:spLocks noChangeShapeType="1"/>
              </p:cNvSpPr>
              <p:nvPr/>
            </p:nvSpPr>
            <p:spPr bwMode="auto">
              <a:xfrm>
                <a:off x="2585" y="1718"/>
                <a:ext cx="64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0" name="Line 223"/>
              <p:cNvSpPr>
                <a:spLocks noChangeShapeType="1"/>
              </p:cNvSpPr>
              <p:nvPr/>
            </p:nvSpPr>
            <p:spPr bwMode="auto">
              <a:xfrm>
                <a:off x="2620" y="1708"/>
                <a:ext cx="1" cy="1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1" name="Line 224"/>
              <p:cNvSpPr>
                <a:spLocks noChangeShapeType="1"/>
              </p:cNvSpPr>
              <p:nvPr/>
            </p:nvSpPr>
            <p:spPr bwMode="auto">
              <a:xfrm>
                <a:off x="2585" y="1718"/>
                <a:ext cx="1" cy="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2" name="Line 225"/>
              <p:cNvSpPr>
                <a:spLocks noChangeShapeType="1"/>
              </p:cNvSpPr>
              <p:nvPr/>
            </p:nvSpPr>
            <p:spPr bwMode="auto">
              <a:xfrm>
                <a:off x="2649" y="1718"/>
                <a:ext cx="0" cy="1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6" name="Rectangle 226"/>
            <p:cNvSpPr>
              <a:spLocks noChangeArrowheads="1"/>
            </p:cNvSpPr>
            <p:nvPr/>
          </p:nvSpPr>
          <p:spPr bwMode="auto">
            <a:xfrm>
              <a:off x="427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7" name="Group 227"/>
            <p:cNvGrpSpPr>
              <a:grpSpLocks/>
            </p:cNvGrpSpPr>
            <p:nvPr/>
          </p:nvGrpSpPr>
          <p:grpSpPr bwMode="auto">
            <a:xfrm>
              <a:off x="4308" y="3090"/>
              <a:ext cx="169" cy="108"/>
              <a:chOff x="3011" y="1858"/>
              <a:chExt cx="497" cy="239"/>
            </a:xfrm>
          </p:grpSpPr>
          <p:sp>
            <p:nvSpPr>
              <p:cNvPr id="526" name="Rectangle 228"/>
              <p:cNvSpPr>
                <a:spLocks noChangeArrowheads="1"/>
              </p:cNvSpPr>
              <p:nvPr/>
            </p:nvSpPr>
            <p:spPr bwMode="auto">
              <a:xfrm>
                <a:off x="3210" y="1858"/>
                <a:ext cx="54" cy="44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" name="Rectangle 229"/>
              <p:cNvSpPr>
                <a:spLocks noChangeArrowheads="1"/>
              </p:cNvSpPr>
              <p:nvPr/>
            </p:nvSpPr>
            <p:spPr bwMode="auto">
              <a:xfrm>
                <a:off x="3111" y="1956"/>
                <a:ext cx="54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8" name="Rectangle 230"/>
              <p:cNvSpPr>
                <a:spLocks noChangeArrowheads="1"/>
              </p:cNvSpPr>
              <p:nvPr/>
            </p:nvSpPr>
            <p:spPr bwMode="auto">
              <a:xfrm>
                <a:off x="3011" y="2054"/>
                <a:ext cx="55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" name="Rectangle 231"/>
              <p:cNvSpPr>
                <a:spLocks noChangeArrowheads="1"/>
              </p:cNvSpPr>
              <p:nvPr/>
            </p:nvSpPr>
            <p:spPr bwMode="auto">
              <a:xfrm>
                <a:off x="3197" y="2051"/>
                <a:ext cx="55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" name="Rectangle 232"/>
              <p:cNvSpPr>
                <a:spLocks noChangeArrowheads="1"/>
              </p:cNvSpPr>
              <p:nvPr/>
            </p:nvSpPr>
            <p:spPr bwMode="auto">
              <a:xfrm>
                <a:off x="3453" y="2054"/>
                <a:ext cx="55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" name="Rectangle 233"/>
              <p:cNvSpPr>
                <a:spLocks noChangeArrowheads="1"/>
              </p:cNvSpPr>
              <p:nvPr/>
            </p:nvSpPr>
            <p:spPr bwMode="auto">
              <a:xfrm>
                <a:off x="3342" y="1950"/>
                <a:ext cx="55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" name="Line 234"/>
              <p:cNvSpPr>
                <a:spLocks noChangeShapeType="1"/>
              </p:cNvSpPr>
              <p:nvPr/>
            </p:nvSpPr>
            <p:spPr bwMode="auto">
              <a:xfrm>
                <a:off x="3075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3" name="Line 235"/>
              <p:cNvSpPr>
                <a:spLocks noChangeShapeType="1"/>
              </p:cNvSpPr>
              <p:nvPr/>
            </p:nvSpPr>
            <p:spPr bwMode="auto">
              <a:xfrm>
                <a:off x="3090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4" name="Line 236"/>
              <p:cNvSpPr>
                <a:spLocks noChangeShapeType="1"/>
              </p:cNvSpPr>
              <p:nvPr/>
            </p:nvSpPr>
            <p:spPr bwMode="auto">
              <a:xfrm>
                <a:off x="3105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5" name="Line 237"/>
              <p:cNvSpPr>
                <a:spLocks noChangeShapeType="1"/>
              </p:cNvSpPr>
              <p:nvPr/>
            </p:nvSpPr>
            <p:spPr bwMode="auto">
              <a:xfrm>
                <a:off x="3120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6" name="Line 238"/>
              <p:cNvSpPr>
                <a:spLocks noChangeShapeType="1"/>
              </p:cNvSpPr>
              <p:nvPr/>
            </p:nvSpPr>
            <p:spPr bwMode="auto">
              <a:xfrm>
                <a:off x="3135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7" name="Line 239"/>
              <p:cNvSpPr>
                <a:spLocks noChangeShapeType="1"/>
              </p:cNvSpPr>
              <p:nvPr/>
            </p:nvSpPr>
            <p:spPr bwMode="auto">
              <a:xfrm>
                <a:off x="3150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8" name="Line 240"/>
              <p:cNvSpPr>
                <a:spLocks noChangeShapeType="1"/>
              </p:cNvSpPr>
              <p:nvPr/>
            </p:nvSpPr>
            <p:spPr bwMode="auto">
              <a:xfrm>
                <a:off x="3166" y="2073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9" name="Line 241"/>
              <p:cNvSpPr>
                <a:spLocks noChangeShapeType="1"/>
              </p:cNvSpPr>
              <p:nvPr/>
            </p:nvSpPr>
            <p:spPr bwMode="auto">
              <a:xfrm>
                <a:off x="3181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0" name="Freeform 242"/>
              <p:cNvSpPr>
                <a:spLocks/>
              </p:cNvSpPr>
              <p:nvPr/>
            </p:nvSpPr>
            <p:spPr bwMode="auto">
              <a:xfrm>
                <a:off x="3196" y="2073"/>
                <a:ext cx="1" cy="1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1" name="Line 243"/>
              <p:cNvSpPr>
                <a:spLocks noChangeShapeType="1"/>
              </p:cNvSpPr>
              <p:nvPr/>
            </p:nvSpPr>
            <p:spPr bwMode="auto">
              <a:xfrm>
                <a:off x="3260" y="2074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2" name="Line 244"/>
              <p:cNvSpPr>
                <a:spLocks noChangeShapeType="1"/>
              </p:cNvSpPr>
              <p:nvPr/>
            </p:nvSpPr>
            <p:spPr bwMode="auto">
              <a:xfrm>
                <a:off x="3275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3" name="Line 245"/>
              <p:cNvSpPr>
                <a:spLocks noChangeShapeType="1"/>
              </p:cNvSpPr>
              <p:nvPr/>
            </p:nvSpPr>
            <p:spPr bwMode="auto">
              <a:xfrm>
                <a:off x="3290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4" name="Line 246"/>
              <p:cNvSpPr>
                <a:spLocks noChangeShapeType="1"/>
              </p:cNvSpPr>
              <p:nvPr/>
            </p:nvSpPr>
            <p:spPr bwMode="auto">
              <a:xfrm>
                <a:off x="3305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5" name="Line 247"/>
              <p:cNvSpPr>
                <a:spLocks noChangeShapeType="1"/>
              </p:cNvSpPr>
              <p:nvPr/>
            </p:nvSpPr>
            <p:spPr bwMode="auto">
              <a:xfrm>
                <a:off x="3320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6" name="Line 248"/>
              <p:cNvSpPr>
                <a:spLocks noChangeShapeType="1"/>
              </p:cNvSpPr>
              <p:nvPr/>
            </p:nvSpPr>
            <p:spPr bwMode="auto">
              <a:xfrm>
                <a:off x="3335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7" name="Line 249"/>
              <p:cNvSpPr>
                <a:spLocks noChangeShapeType="1"/>
              </p:cNvSpPr>
              <p:nvPr/>
            </p:nvSpPr>
            <p:spPr bwMode="auto">
              <a:xfrm>
                <a:off x="3351" y="2074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8" name="Line 250"/>
              <p:cNvSpPr>
                <a:spLocks noChangeShapeType="1"/>
              </p:cNvSpPr>
              <p:nvPr/>
            </p:nvSpPr>
            <p:spPr bwMode="auto">
              <a:xfrm>
                <a:off x="3366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9" name="Line 251"/>
              <p:cNvSpPr>
                <a:spLocks noChangeShapeType="1"/>
              </p:cNvSpPr>
              <p:nvPr/>
            </p:nvSpPr>
            <p:spPr bwMode="auto">
              <a:xfrm>
                <a:off x="3381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0" name="Line 252"/>
              <p:cNvSpPr>
                <a:spLocks noChangeShapeType="1"/>
              </p:cNvSpPr>
              <p:nvPr/>
            </p:nvSpPr>
            <p:spPr bwMode="auto">
              <a:xfrm>
                <a:off x="3396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1" name="Line 253"/>
              <p:cNvSpPr>
                <a:spLocks noChangeShapeType="1"/>
              </p:cNvSpPr>
              <p:nvPr/>
            </p:nvSpPr>
            <p:spPr bwMode="auto">
              <a:xfrm>
                <a:off x="3411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2" name="Line 254"/>
              <p:cNvSpPr>
                <a:spLocks noChangeShapeType="1"/>
              </p:cNvSpPr>
              <p:nvPr/>
            </p:nvSpPr>
            <p:spPr bwMode="auto">
              <a:xfrm>
                <a:off x="3426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3" name="Line 255"/>
              <p:cNvSpPr>
                <a:spLocks noChangeShapeType="1"/>
              </p:cNvSpPr>
              <p:nvPr/>
            </p:nvSpPr>
            <p:spPr bwMode="auto">
              <a:xfrm>
                <a:off x="3441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4" name="Line 256"/>
              <p:cNvSpPr>
                <a:spLocks noChangeShapeType="1"/>
              </p:cNvSpPr>
              <p:nvPr/>
            </p:nvSpPr>
            <p:spPr bwMode="auto">
              <a:xfrm flipH="1">
                <a:off x="3356" y="1996"/>
                <a:ext cx="12" cy="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5" name="Line 257"/>
              <p:cNvSpPr>
                <a:spLocks noChangeShapeType="1"/>
              </p:cNvSpPr>
              <p:nvPr/>
            </p:nvSpPr>
            <p:spPr bwMode="auto">
              <a:xfrm>
                <a:off x="3341" y="2006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6" name="Line 258"/>
              <p:cNvSpPr>
                <a:spLocks noChangeShapeType="1"/>
              </p:cNvSpPr>
              <p:nvPr/>
            </p:nvSpPr>
            <p:spPr bwMode="auto">
              <a:xfrm>
                <a:off x="3326" y="2012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7" name="Line 259"/>
              <p:cNvSpPr>
                <a:spLocks noChangeShapeType="1"/>
              </p:cNvSpPr>
              <p:nvPr/>
            </p:nvSpPr>
            <p:spPr bwMode="auto">
              <a:xfrm flipH="1">
                <a:off x="3296" y="2019"/>
                <a:ext cx="11" cy="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8" name="Line 260"/>
              <p:cNvSpPr>
                <a:spLocks noChangeShapeType="1"/>
              </p:cNvSpPr>
              <p:nvPr/>
            </p:nvSpPr>
            <p:spPr bwMode="auto">
              <a:xfrm>
                <a:off x="3281" y="2029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9" name="Line 261"/>
              <p:cNvSpPr>
                <a:spLocks noChangeShapeType="1"/>
              </p:cNvSpPr>
              <p:nvPr/>
            </p:nvSpPr>
            <p:spPr bwMode="auto">
              <a:xfrm>
                <a:off x="3265" y="2035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0" name="Freeform 262"/>
              <p:cNvSpPr>
                <a:spLocks/>
              </p:cNvSpPr>
              <p:nvPr/>
            </p:nvSpPr>
            <p:spPr bwMode="auto">
              <a:xfrm flipV="1">
                <a:off x="3235" y="2042"/>
                <a:ext cx="11" cy="5"/>
              </a:xfrm>
              <a:custGeom>
                <a:avLst/>
                <a:gdLst>
                  <a:gd name="T0" fmla="*/ 18 w 18"/>
                  <a:gd name="T1" fmla="*/ 7 h 7"/>
                  <a:gd name="T2" fmla="*/ 6 w 18"/>
                  <a:gd name="T3" fmla="*/ 2 h 7"/>
                  <a:gd name="T4" fmla="*/ 0 w 18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7">
                    <a:moveTo>
                      <a:pt x="18" y="7"/>
                    </a:moveTo>
                    <a:lnTo>
                      <a:pt x="6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1" name="Line 263"/>
              <p:cNvSpPr>
                <a:spLocks noChangeShapeType="1"/>
              </p:cNvSpPr>
              <p:nvPr/>
            </p:nvSpPr>
            <p:spPr bwMode="auto">
              <a:xfrm>
                <a:off x="3374" y="1996"/>
                <a:ext cx="11" cy="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2" name="Line 264"/>
              <p:cNvSpPr>
                <a:spLocks noChangeShapeType="1"/>
              </p:cNvSpPr>
              <p:nvPr/>
            </p:nvSpPr>
            <p:spPr bwMode="auto">
              <a:xfrm>
                <a:off x="3400" y="201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3" name="Line 265"/>
              <p:cNvSpPr>
                <a:spLocks noChangeShapeType="1"/>
              </p:cNvSpPr>
              <p:nvPr/>
            </p:nvSpPr>
            <p:spPr bwMode="auto">
              <a:xfrm>
                <a:off x="3416" y="2018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4" name="Line 266"/>
              <p:cNvSpPr>
                <a:spLocks noChangeShapeType="1"/>
              </p:cNvSpPr>
              <p:nvPr/>
            </p:nvSpPr>
            <p:spPr bwMode="auto">
              <a:xfrm>
                <a:off x="3435" y="2027"/>
                <a:ext cx="11" cy="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5" name="Line 267"/>
              <p:cNvSpPr>
                <a:spLocks noChangeShapeType="1"/>
              </p:cNvSpPr>
              <p:nvPr/>
            </p:nvSpPr>
            <p:spPr bwMode="auto">
              <a:xfrm>
                <a:off x="3461" y="2042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6" name="Freeform 268"/>
              <p:cNvSpPr>
                <a:spLocks/>
              </p:cNvSpPr>
              <p:nvPr/>
            </p:nvSpPr>
            <p:spPr bwMode="auto">
              <a:xfrm flipV="1">
                <a:off x="3476" y="2049"/>
                <a:ext cx="1" cy="1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0" y="1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7" name="Line 269"/>
              <p:cNvSpPr>
                <a:spLocks noChangeShapeType="1"/>
              </p:cNvSpPr>
              <p:nvPr/>
            </p:nvSpPr>
            <p:spPr bwMode="auto">
              <a:xfrm>
                <a:off x="3140" y="1925"/>
                <a:ext cx="22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8" name="Line 270"/>
              <p:cNvSpPr>
                <a:spLocks noChangeShapeType="1"/>
              </p:cNvSpPr>
              <p:nvPr/>
            </p:nvSpPr>
            <p:spPr bwMode="auto">
              <a:xfrm flipV="1">
                <a:off x="3239" y="1901"/>
                <a:ext cx="1" cy="2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9" name="Line 271"/>
              <p:cNvSpPr>
                <a:spLocks noChangeShapeType="1"/>
              </p:cNvSpPr>
              <p:nvPr/>
            </p:nvSpPr>
            <p:spPr bwMode="auto">
              <a:xfrm>
                <a:off x="3140" y="1925"/>
                <a:ext cx="1" cy="2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0" name="Line 272"/>
              <p:cNvSpPr>
                <a:spLocks noChangeShapeType="1"/>
              </p:cNvSpPr>
              <p:nvPr/>
            </p:nvSpPr>
            <p:spPr bwMode="auto">
              <a:xfrm>
                <a:off x="3366" y="1925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1" name="Line 273"/>
              <p:cNvSpPr>
                <a:spLocks noChangeShapeType="1"/>
              </p:cNvSpPr>
              <p:nvPr/>
            </p:nvSpPr>
            <p:spPr bwMode="auto">
              <a:xfrm>
                <a:off x="3039" y="2022"/>
                <a:ext cx="18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2" name="Line 274"/>
              <p:cNvSpPr>
                <a:spLocks noChangeShapeType="1"/>
              </p:cNvSpPr>
              <p:nvPr/>
            </p:nvSpPr>
            <p:spPr bwMode="auto">
              <a:xfrm>
                <a:off x="3142" y="2001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3" name="Line 275"/>
              <p:cNvSpPr>
                <a:spLocks noChangeShapeType="1"/>
              </p:cNvSpPr>
              <p:nvPr/>
            </p:nvSpPr>
            <p:spPr bwMode="auto">
              <a:xfrm>
                <a:off x="3039" y="2022"/>
                <a:ext cx="1" cy="2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4" name="Line 276"/>
              <p:cNvSpPr>
                <a:spLocks noChangeShapeType="1"/>
              </p:cNvSpPr>
              <p:nvPr/>
            </p:nvSpPr>
            <p:spPr bwMode="auto">
              <a:xfrm>
                <a:off x="3227" y="2022"/>
                <a:ext cx="1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8" name="Rectangle 277"/>
            <p:cNvSpPr>
              <a:spLocks noChangeArrowheads="1"/>
            </p:cNvSpPr>
            <p:nvPr/>
          </p:nvSpPr>
          <p:spPr bwMode="auto">
            <a:xfrm>
              <a:off x="427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9" name="Group 278"/>
            <p:cNvGrpSpPr>
              <a:grpSpLocks/>
            </p:cNvGrpSpPr>
            <p:nvPr/>
          </p:nvGrpSpPr>
          <p:grpSpPr bwMode="auto">
            <a:xfrm>
              <a:off x="4308" y="3336"/>
              <a:ext cx="169" cy="96"/>
              <a:chOff x="3011" y="2468"/>
              <a:chExt cx="497" cy="239"/>
            </a:xfrm>
          </p:grpSpPr>
          <p:sp>
            <p:nvSpPr>
              <p:cNvPr id="478" name="Rectangle 279"/>
              <p:cNvSpPr>
                <a:spLocks noChangeArrowheads="1"/>
              </p:cNvSpPr>
              <p:nvPr/>
            </p:nvSpPr>
            <p:spPr bwMode="auto">
              <a:xfrm>
                <a:off x="3210" y="2468"/>
                <a:ext cx="54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9" name="Rectangle 280"/>
              <p:cNvSpPr>
                <a:spLocks noChangeArrowheads="1"/>
              </p:cNvSpPr>
              <p:nvPr/>
            </p:nvSpPr>
            <p:spPr bwMode="auto">
              <a:xfrm>
                <a:off x="3111" y="2566"/>
                <a:ext cx="54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0" name="Rectangle 281"/>
              <p:cNvSpPr>
                <a:spLocks noChangeArrowheads="1"/>
              </p:cNvSpPr>
              <p:nvPr/>
            </p:nvSpPr>
            <p:spPr bwMode="auto">
              <a:xfrm>
                <a:off x="3011" y="2664"/>
                <a:ext cx="55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" name="Rectangle 282"/>
              <p:cNvSpPr>
                <a:spLocks noChangeArrowheads="1"/>
              </p:cNvSpPr>
              <p:nvPr/>
            </p:nvSpPr>
            <p:spPr bwMode="auto">
              <a:xfrm>
                <a:off x="3197" y="2661"/>
                <a:ext cx="55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2" name="Rectangle 283"/>
              <p:cNvSpPr>
                <a:spLocks noChangeArrowheads="1"/>
              </p:cNvSpPr>
              <p:nvPr/>
            </p:nvSpPr>
            <p:spPr bwMode="auto">
              <a:xfrm>
                <a:off x="3453" y="2664"/>
                <a:ext cx="55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3" name="Rectangle 284"/>
              <p:cNvSpPr>
                <a:spLocks noChangeArrowheads="1"/>
              </p:cNvSpPr>
              <p:nvPr/>
            </p:nvSpPr>
            <p:spPr bwMode="auto">
              <a:xfrm>
                <a:off x="3342" y="2559"/>
                <a:ext cx="55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4" name="Line 285"/>
              <p:cNvSpPr>
                <a:spLocks noChangeShapeType="1"/>
              </p:cNvSpPr>
              <p:nvPr/>
            </p:nvSpPr>
            <p:spPr bwMode="auto">
              <a:xfrm>
                <a:off x="3075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" name="Line 286"/>
              <p:cNvSpPr>
                <a:spLocks noChangeShapeType="1"/>
              </p:cNvSpPr>
              <p:nvPr/>
            </p:nvSpPr>
            <p:spPr bwMode="auto">
              <a:xfrm>
                <a:off x="3091" y="2681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6" name="Line 287"/>
              <p:cNvSpPr>
                <a:spLocks noChangeShapeType="1"/>
              </p:cNvSpPr>
              <p:nvPr/>
            </p:nvSpPr>
            <p:spPr bwMode="auto">
              <a:xfrm>
                <a:off x="3106" y="2681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" name="Line 288"/>
              <p:cNvSpPr>
                <a:spLocks noChangeShapeType="1"/>
              </p:cNvSpPr>
              <p:nvPr/>
            </p:nvSpPr>
            <p:spPr bwMode="auto">
              <a:xfrm>
                <a:off x="3121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8" name="Line 289"/>
              <p:cNvSpPr>
                <a:spLocks noChangeShapeType="1"/>
              </p:cNvSpPr>
              <p:nvPr/>
            </p:nvSpPr>
            <p:spPr bwMode="auto">
              <a:xfrm>
                <a:off x="3136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9" name="Line 290"/>
              <p:cNvSpPr>
                <a:spLocks noChangeShapeType="1"/>
              </p:cNvSpPr>
              <p:nvPr/>
            </p:nvSpPr>
            <p:spPr bwMode="auto">
              <a:xfrm>
                <a:off x="3151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0" name="Line 291"/>
              <p:cNvSpPr>
                <a:spLocks noChangeShapeType="1"/>
              </p:cNvSpPr>
              <p:nvPr/>
            </p:nvSpPr>
            <p:spPr bwMode="auto">
              <a:xfrm>
                <a:off x="3166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1" name="Line 292"/>
              <p:cNvSpPr>
                <a:spLocks noChangeShapeType="1"/>
              </p:cNvSpPr>
              <p:nvPr/>
            </p:nvSpPr>
            <p:spPr bwMode="auto">
              <a:xfrm>
                <a:off x="3181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2" name="Line 293"/>
              <p:cNvSpPr>
                <a:spLocks noChangeShapeType="1"/>
              </p:cNvSpPr>
              <p:nvPr/>
            </p:nvSpPr>
            <p:spPr bwMode="auto">
              <a:xfrm>
                <a:off x="3260" y="2683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3" name="Line 294"/>
              <p:cNvSpPr>
                <a:spLocks noChangeShapeType="1"/>
              </p:cNvSpPr>
              <p:nvPr/>
            </p:nvSpPr>
            <p:spPr bwMode="auto">
              <a:xfrm>
                <a:off x="3275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4" name="Line 295"/>
              <p:cNvSpPr>
                <a:spLocks noChangeShapeType="1"/>
              </p:cNvSpPr>
              <p:nvPr/>
            </p:nvSpPr>
            <p:spPr bwMode="auto">
              <a:xfrm>
                <a:off x="3290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5" name="Line 296"/>
              <p:cNvSpPr>
                <a:spLocks noChangeShapeType="1"/>
              </p:cNvSpPr>
              <p:nvPr/>
            </p:nvSpPr>
            <p:spPr bwMode="auto">
              <a:xfrm>
                <a:off x="3305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6" name="Line 297"/>
              <p:cNvSpPr>
                <a:spLocks noChangeShapeType="1"/>
              </p:cNvSpPr>
              <p:nvPr/>
            </p:nvSpPr>
            <p:spPr bwMode="auto">
              <a:xfrm>
                <a:off x="3320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7" name="Line 298"/>
              <p:cNvSpPr>
                <a:spLocks noChangeShapeType="1"/>
              </p:cNvSpPr>
              <p:nvPr/>
            </p:nvSpPr>
            <p:spPr bwMode="auto">
              <a:xfrm>
                <a:off x="3335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8" name="Line 299"/>
              <p:cNvSpPr>
                <a:spLocks noChangeShapeType="1"/>
              </p:cNvSpPr>
              <p:nvPr/>
            </p:nvSpPr>
            <p:spPr bwMode="auto">
              <a:xfrm>
                <a:off x="3351" y="2683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9" name="Line 300"/>
              <p:cNvSpPr>
                <a:spLocks noChangeShapeType="1"/>
              </p:cNvSpPr>
              <p:nvPr/>
            </p:nvSpPr>
            <p:spPr bwMode="auto">
              <a:xfrm>
                <a:off x="3366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0" name="Line 301"/>
              <p:cNvSpPr>
                <a:spLocks noChangeShapeType="1"/>
              </p:cNvSpPr>
              <p:nvPr/>
            </p:nvSpPr>
            <p:spPr bwMode="auto">
              <a:xfrm>
                <a:off x="3381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1" name="Line 302"/>
              <p:cNvSpPr>
                <a:spLocks noChangeShapeType="1"/>
              </p:cNvSpPr>
              <p:nvPr/>
            </p:nvSpPr>
            <p:spPr bwMode="auto">
              <a:xfrm>
                <a:off x="3396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2" name="Line 303"/>
              <p:cNvSpPr>
                <a:spLocks noChangeShapeType="1"/>
              </p:cNvSpPr>
              <p:nvPr/>
            </p:nvSpPr>
            <p:spPr bwMode="auto">
              <a:xfrm>
                <a:off x="3411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3" name="Line 304"/>
              <p:cNvSpPr>
                <a:spLocks noChangeShapeType="1"/>
              </p:cNvSpPr>
              <p:nvPr/>
            </p:nvSpPr>
            <p:spPr bwMode="auto">
              <a:xfrm>
                <a:off x="3426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4" name="Line 305"/>
              <p:cNvSpPr>
                <a:spLocks noChangeShapeType="1"/>
              </p:cNvSpPr>
              <p:nvPr/>
            </p:nvSpPr>
            <p:spPr bwMode="auto">
              <a:xfrm>
                <a:off x="3441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5" name="Line 306"/>
              <p:cNvSpPr>
                <a:spLocks noChangeShapeType="1"/>
              </p:cNvSpPr>
              <p:nvPr/>
            </p:nvSpPr>
            <p:spPr bwMode="auto">
              <a:xfrm flipH="1">
                <a:off x="3356" y="2606"/>
                <a:ext cx="12" cy="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6" name="Line 307"/>
              <p:cNvSpPr>
                <a:spLocks noChangeShapeType="1"/>
              </p:cNvSpPr>
              <p:nvPr/>
            </p:nvSpPr>
            <p:spPr bwMode="auto">
              <a:xfrm>
                <a:off x="3341" y="2616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7" name="Line 308"/>
              <p:cNvSpPr>
                <a:spLocks noChangeShapeType="1"/>
              </p:cNvSpPr>
              <p:nvPr/>
            </p:nvSpPr>
            <p:spPr bwMode="auto">
              <a:xfrm>
                <a:off x="3326" y="2622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8" name="Line 309"/>
              <p:cNvSpPr>
                <a:spLocks noChangeShapeType="1"/>
              </p:cNvSpPr>
              <p:nvPr/>
            </p:nvSpPr>
            <p:spPr bwMode="auto">
              <a:xfrm flipH="1">
                <a:off x="3296" y="2629"/>
                <a:ext cx="11" cy="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9" name="Line 310"/>
              <p:cNvSpPr>
                <a:spLocks noChangeShapeType="1"/>
              </p:cNvSpPr>
              <p:nvPr/>
            </p:nvSpPr>
            <p:spPr bwMode="auto">
              <a:xfrm>
                <a:off x="3281" y="2639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0" name="Line 311"/>
              <p:cNvSpPr>
                <a:spLocks noChangeShapeType="1"/>
              </p:cNvSpPr>
              <p:nvPr/>
            </p:nvSpPr>
            <p:spPr bwMode="auto">
              <a:xfrm>
                <a:off x="3265" y="2645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1" name="Freeform 312"/>
              <p:cNvSpPr>
                <a:spLocks/>
              </p:cNvSpPr>
              <p:nvPr/>
            </p:nvSpPr>
            <p:spPr bwMode="auto">
              <a:xfrm flipV="1">
                <a:off x="3236" y="2652"/>
                <a:ext cx="10" cy="4"/>
              </a:xfrm>
              <a:custGeom>
                <a:avLst/>
                <a:gdLst>
                  <a:gd name="T0" fmla="*/ 17 w 17"/>
                  <a:gd name="T1" fmla="*/ 6 h 6"/>
                  <a:gd name="T2" fmla="*/ 5 w 17"/>
                  <a:gd name="T3" fmla="*/ 2 h 6"/>
                  <a:gd name="T4" fmla="*/ 0 w 17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5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2" name="Line 313"/>
              <p:cNvSpPr>
                <a:spLocks noChangeShapeType="1"/>
              </p:cNvSpPr>
              <p:nvPr/>
            </p:nvSpPr>
            <p:spPr bwMode="auto">
              <a:xfrm>
                <a:off x="3374" y="2606"/>
                <a:ext cx="11" cy="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3" name="Line 314"/>
              <p:cNvSpPr>
                <a:spLocks noChangeShapeType="1"/>
              </p:cNvSpPr>
              <p:nvPr/>
            </p:nvSpPr>
            <p:spPr bwMode="auto">
              <a:xfrm>
                <a:off x="3400" y="2619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4" name="Line 315"/>
              <p:cNvSpPr>
                <a:spLocks noChangeShapeType="1"/>
              </p:cNvSpPr>
              <p:nvPr/>
            </p:nvSpPr>
            <p:spPr bwMode="auto">
              <a:xfrm>
                <a:off x="3416" y="2627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5" name="Line 316"/>
              <p:cNvSpPr>
                <a:spLocks noChangeShapeType="1"/>
              </p:cNvSpPr>
              <p:nvPr/>
            </p:nvSpPr>
            <p:spPr bwMode="auto">
              <a:xfrm>
                <a:off x="3435" y="2637"/>
                <a:ext cx="11" cy="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6" name="Line 317"/>
              <p:cNvSpPr>
                <a:spLocks noChangeShapeType="1"/>
              </p:cNvSpPr>
              <p:nvPr/>
            </p:nvSpPr>
            <p:spPr bwMode="auto">
              <a:xfrm>
                <a:off x="3461" y="265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7" name="Freeform 318"/>
              <p:cNvSpPr>
                <a:spLocks/>
              </p:cNvSpPr>
              <p:nvPr/>
            </p:nvSpPr>
            <p:spPr bwMode="auto">
              <a:xfrm flipV="1">
                <a:off x="3476" y="2658"/>
                <a:ext cx="3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8" name="Line 319"/>
              <p:cNvSpPr>
                <a:spLocks noChangeShapeType="1"/>
              </p:cNvSpPr>
              <p:nvPr/>
            </p:nvSpPr>
            <p:spPr bwMode="auto">
              <a:xfrm>
                <a:off x="3140" y="2535"/>
                <a:ext cx="2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9" name="Line 320"/>
              <p:cNvSpPr>
                <a:spLocks noChangeShapeType="1"/>
              </p:cNvSpPr>
              <p:nvPr/>
            </p:nvSpPr>
            <p:spPr bwMode="auto">
              <a:xfrm flipV="1">
                <a:off x="3240" y="2510"/>
                <a:ext cx="1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0" name="Line 321"/>
              <p:cNvSpPr>
                <a:spLocks noChangeShapeType="1"/>
              </p:cNvSpPr>
              <p:nvPr/>
            </p:nvSpPr>
            <p:spPr bwMode="auto">
              <a:xfrm>
                <a:off x="3140" y="2535"/>
                <a:ext cx="1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" name="Line 322"/>
              <p:cNvSpPr>
                <a:spLocks noChangeShapeType="1"/>
              </p:cNvSpPr>
              <p:nvPr/>
            </p:nvSpPr>
            <p:spPr bwMode="auto">
              <a:xfrm>
                <a:off x="3367" y="2535"/>
                <a:ext cx="1" cy="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" name="Line 323"/>
              <p:cNvSpPr>
                <a:spLocks noChangeShapeType="1"/>
              </p:cNvSpPr>
              <p:nvPr/>
            </p:nvSpPr>
            <p:spPr bwMode="auto">
              <a:xfrm>
                <a:off x="3039" y="2631"/>
                <a:ext cx="18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" name="Line 324"/>
              <p:cNvSpPr>
                <a:spLocks noChangeShapeType="1"/>
              </p:cNvSpPr>
              <p:nvPr/>
            </p:nvSpPr>
            <p:spPr bwMode="auto">
              <a:xfrm>
                <a:off x="3142" y="2610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4" name="Line 325"/>
              <p:cNvSpPr>
                <a:spLocks noChangeShapeType="1"/>
              </p:cNvSpPr>
              <p:nvPr/>
            </p:nvSpPr>
            <p:spPr bwMode="auto">
              <a:xfrm>
                <a:off x="3039" y="2631"/>
                <a:ext cx="1" cy="2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" name="Line 326"/>
              <p:cNvSpPr>
                <a:spLocks noChangeShapeType="1"/>
              </p:cNvSpPr>
              <p:nvPr/>
            </p:nvSpPr>
            <p:spPr bwMode="auto">
              <a:xfrm>
                <a:off x="3227" y="2631"/>
                <a:ext cx="1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" name="Rectangle 327"/>
            <p:cNvSpPr>
              <a:spLocks noChangeArrowheads="1"/>
            </p:cNvSpPr>
            <p:nvPr/>
          </p:nvSpPr>
          <p:spPr bwMode="auto">
            <a:xfrm>
              <a:off x="427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1" name="Group 328"/>
            <p:cNvGrpSpPr>
              <a:grpSpLocks/>
            </p:cNvGrpSpPr>
            <p:nvPr/>
          </p:nvGrpSpPr>
          <p:grpSpPr bwMode="auto">
            <a:xfrm>
              <a:off x="4338" y="3566"/>
              <a:ext cx="108" cy="116"/>
              <a:chOff x="902" y="803"/>
              <a:chExt cx="214" cy="280"/>
            </a:xfrm>
          </p:grpSpPr>
          <p:sp>
            <p:nvSpPr>
              <p:cNvPr id="462" name="Rectangle 329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3" name="Line 330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4" name="Line 331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5" name="Line 332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" name="Line 333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7" name="Line 334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8" name="Line 335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9" name="Line 336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0" name="Line 337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1" name="Line 338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2" name="Line 339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3" name="Line 340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4" name="Line 341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5" name="Line 342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6" name="Line 343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7" name="Line 344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2" name="Rectangle 345"/>
            <p:cNvSpPr>
              <a:spLocks noChangeArrowheads="1"/>
            </p:cNvSpPr>
            <p:nvPr/>
          </p:nvSpPr>
          <p:spPr bwMode="auto">
            <a:xfrm>
              <a:off x="427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Rectangle 346"/>
            <p:cNvSpPr>
              <a:spLocks noChangeArrowheads="1"/>
            </p:cNvSpPr>
            <p:nvPr/>
          </p:nvSpPr>
          <p:spPr bwMode="auto">
            <a:xfrm>
              <a:off x="427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AutoShape 347"/>
            <p:cNvSpPr>
              <a:spLocks noChangeArrowheads="1"/>
            </p:cNvSpPr>
            <p:nvPr/>
          </p:nvSpPr>
          <p:spPr bwMode="auto">
            <a:xfrm>
              <a:off x="432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Rectangle 348"/>
            <p:cNvSpPr>
              <a:spLocks noChangeArrowheads="1"/>
            </p:cNvSpPr>
            <p:nvPr/>
          </p:nvSpPr>
          <p:spPr bwMode="auto">
            <a:xfrm>
              <a:off x="451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When</a:t>
              </a:r>
            </a:p>
          </p:txBody>
        </p:sp>
        <p:sp>
          <p:nvSpPr>
            <p:cNvPr id="56" name="Rectangle 349"/>
            <p:cNvSpPr>
              <a:spLocks noChangeArrowheads="1"/>
            </p:cNvSpPr>
            <p:nvPr/>
          </p:nvSpPr>
          <p:spPr bwMode="auto">
            <a:xfrm>
              <a:off x="451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When</a:t>
              </a:r>
            </a:p>
          </p:txBody>
        </p:sp>
        <p:grpSp>
          <p:nvGrpSpPr>
            <p:cNvPr id="57" name="Group 350"/>
            <p:cNvGrpSpPr>
              <a:grpSpLocks/>
            </p:cNvGrpSpPr>
            <p:nvPr/>
          </p:nvGrpSpPr>
          <p:grpSpPr bwMode="auto">
            <a:xfrm>
              <a:off x="4578" y="2606"/>
              <a:ext cx="108" cy="116"/>
              <a:chOff x="902" y="803"/>
              <a:chExt cx="214" cy="280"/>
            </a:xfrm>
          </p:grpSpPr>
          <p:sp>
            <p:nvSpPr>
              <p:cNvPr id="446" name="Rectangle 351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7" name="Line 352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8" name="Line 353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9" name="Line 354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0" name="Line 355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1" name="Line 356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2" name="Line 357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3" name="Line 358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4" name="Line 359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5" name="Line 360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6" name="Line 361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7" name="Line 362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8" name="Line 363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9" name="Line 364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0" name="Line 365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1" name="Line 366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8" name="Rectangle 367"/>
            <p:cNvSpPr>
              <a:spLocks noChangeArrowheads="1"/>
            </p:cNvSpPr>
            <p:nvPr/>
          </p:nvSpPr>
          <p:spPr bwMode="auto">
            <a:xfrm>
              <a:off x="451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9" name="Group 368"/>
            <p:cNvGrpSpPr>
              <a:grpSpLocks/>
            </p:cNvGrpSpPr>
            <p:nvPr/>
          </p:nvGrpSpPr>
          <p:grpSpPr bwMode="auto">
            <a:xfrm>
              <a:off x="4551" y="2836"/>
              <a:ext cx="162" cy="136"/>
              <a:chOff x="3758" y="1186"/>
              <a:chExt cx="462" cy="336"/>
            </a:xfrm>
          </p:grpSpPr>
          <p:sp>
            <p:nvSpPr>
              <p:cNvPr id="418" name="Freeform 369"/>
              <p:cNvSpPr>
                <a:spLocks/>
              </p:cNvSpPr>
              <p:nvPr/>
            </p:nvSpPr>
            <p:spPr bwMode="auto">
              <a:xfrm>
                <a:off x="3760" y="1186"/>
                <a:ext cx="147" cy="26"/>
              </a:xfrm>
              <a:custGeom>
                <a:avLst/>
                <a:gdLst>
                  <a:gd name="T0" fmla="*/ 0 w 295"/>
                  <a:gd name="T1" fmla="*/ 53 h 53"/>
                  <a:gd name="T2" fmla="*/ 71 w 295"/>
                  <a:gd name="T3" fmla="*/ 14 h 53"/>
                  <a:gd name="T4" fmla="*/ 147 w 295"/>
                  <a:gd name="T5" fmla="*/ 0 h 53"/>
                  <a:gd name="T6" fmla="*/ 165 w 295"/>
                  <a:gd name="T7" fmla="*/ 0 h 53"/>
                  <a:gd name="T8" fmla="*/ 184 w 295"/>
                  <a:gd name="T9" fmla="*/ 1 h 53"/>
                  <a:gd name="T10" fmla="*/ 222 w 295"/>
                  <a:gd name="T11" fmla="*/ 11 h 53"/>
                  <a:gd name="T12" fmla="*/ 295 w 295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53">
                    <a:moveTo>
                      <a:pt x="0" y="53"/>
                    </a:moveTo>
                    <a:lnTo>
                      <a:pt x="71" y="14"/>
                    </a:lnTo>
                    <a:lnTo>
                      <a:pt x="147" y="0"/>
                    </a:lnTo>
                    <a:lnTo>
                      <a:pt x="165" y="0"/>
                    </a:lnTo>
                    <a:lnTo>
                      <a:pt x="184" y="1"/>
                    </a:lnTo>
                    <a:lnTo>
                      <a:pt x="222" y="11"/>
                    </a:lnTo>
                    <a:lnTo>
                      <a:pt x="295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9" name="Freeform 370"/>
              <p:cNvSpPr>
                <a:spLocks/>
              </p:cNvSpPr>
              <p:nvPr/>
            </p:nvSpPr>
            <p:spPr bwMode="auto">
              <a:xfrm>
                <a:off x="3907" y="1211"/>
                <a:ext cx="148" cy="27"/>
              </a:xfrm>
              <a:custGeom>
                <a:avLst/>
                <a:gdLst>
                  <a:gd name="T0" fmla="*/ 296 w 296"/>
                  <a:gd name="T1" fmla="*/ 0 h 53"/>
                  <a:gd name="T2" fmla="*/ 225 w 296"/>
                  <a:gd name="T3" fmla="*/ 39 h 53"/>
                  <a:gd name="T4" fmla="*/ 149 w 296"/>
                  <a:gd name="T5" fmla="*/ 53 h 53"/>
                  <a:gd name="T6" fmla="*/ 74 w 296"/>
                  <a:gd name="T7" fmla="*/ 41 h 53"/>
                  <a:gd name="T8" fmla="*/ 0 w 296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53">
                    <a:moveTo>
                      <a:pt x="296" y="0"/>
                    </a:moveTo>
                    <a:lnTo>
                      <a:pt x="225" y="39"/>
                    </a:lnTo>
                    <a:lnTo>
                      <a:pt x="149" y="53"/>
                    </a:lnTo>
                    <a:lnTo>
                      <a:pt x="74" y="41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0" name="Line 371"/>
              <p:cNvSpPr>
                <a:spLocks noChangeShapeType="1"/>
              </p:cNvSpPr>
              <p:nvPr/>
            </p:nvSpPr>
            <p:spPr bwMode="auto">
              <a:xfrm>
                <a:off x="3761" y="1208"/>
                <a:ext cx="29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1" name="Freeform 372"/>
              <p:cNvSpPr>
                <a:spLocks/>
              </p:cNvSpPr>
              <p:nvPr/>
            </p:nvSpPr>
            <p:spPr bwMode="auto">
              <a:xfrm>
                <a:off x="4107" y="1186"/>
                <a:ext cx="111" cy="31"/>
              </a:xfrm>
              <a:custGeom>
                <a:avLst/>
                <a:gdLst>
                  <a:gd name="T0" fmla="*/ 222 w 222"/>
                  <a:gd name="T1" fmla="*/ 5 h 61"/>
                  <a:gd name="T2" fmla="*/ 209 w 222"/>
                  <a:gd name="T3" fmla="*/ 3 h 61"/>
                  <a:gd name="T4" fmla="*/ 197 w 222"/>
                  <a:gd name="T5" fmla="*/ 1 h 61"/>
                  <a:gd name="T6" fmla="*/ 183 w 222"/>
                  <a:gd name="T7" fmla="*/ 0 h 61"/>
                  <a:gd name="T8" fmla="*/ 170 w 222"/>
                  <a:gd name="T9" fmla="*/ 0 h 61"/>
                  <a:gd name="T10" fmla="*/ 157 w 222"/>
                  <a:gd name="T11" fmla="*/ 0 h 61"/>
                  <a:gd name="T12" fmla="*/ 142 w 222"/>
                  <a:gd name="T13" fmla="*/ 3 h 61"/>
                  <a:gd name="T14" fmla="*/ 131 w 222"/>
                  <a:gd name="T15" fmla="*/ 4 h 61"/>
                  <a:gd name="T16" fmla="*/ 116 w 222"/>
                  <a:gd name="T17" fmla="*/ 5 h 61"/>
                  <a:gd name="T18" fmla="*/ 103 w 222"/>
                  <a:gd name="T19" fmla="*/ 8 h 61"/>
                  <a:gd name="T20" fmla="*/ 92 w 222"/>
                  <a:gd name="T21" fmla="*/ 12 h 61"/>
                  <a:gd name="T22" fmla="*/ 78 w 222"/>
                  <a:gd name="T23" fmla="*/ 17 h 61"/>
                  <a:gd name="T24" fmla="*/ 65 w 222"/>
                  <a:gd name="T25" fmla="*/ 19 h 61"/>
                  <a:gd name="T26" fmla="*/ 53 w 222"/>
                  <a:gd name="T27" fmla="*/ 26 h 61"/>
                  <a:gd name="T28" fmla="*/ 40 w 222"/>
                  <a:gd name="T29" fmla="*/ 34 h 61"/>
                  <a:gd name="T30" fmla="*/ 29 w 222"/>
                  <a:gd name="T31" fmla="*/ 40 h 61"/>
                  <a:gd name="T32" fmla="*/ 17 w 222"/>
                  <a:gd name="T33" fmla="*/ 46 h 61"/>
                  <a:gd name="T34" fmla="*/ 6 w 222"/>
                  <a:gd name="T35" fmla="*/ 54 h 61"/>
                  <a:gd name="T36" fmla="*/ 0 w 222"/>
                  <a:gd name="T3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61">
                    <a:moveTo>
                      <a:pt x="222" y="5"/>
                    </a:moveTo>
                    <a:lnTo>
                      <a:pt x="209" y="3"/>
                    </a:lnTo>
                    <a:lnTo>
                      <a:pt x="197" y="1"/>
                    </a:lnTo>
                    <a:lnTo>
                      <a:pt x="183" y="0"/>
                    </a:lnTo>
                    <a:lnTo>
                      <a:pt x="170" y="0"/>
                    </a:lnTo>
                    <a:lnTo>
                      <a:pt x="157" y="0"/>
                    </a:lnTo>
                    <a:lnTo>
                      <a:pt x="142" y="3"/>
                    </a:lnTo>
                    <a:lnTo>
                      <a:pt x="131" y="4"/>
                    </a:lnTo>
                    <a:lnTo>
                      <a:pt x="116" y="5"/>
                    </a:lnTo>
                    <a:lnTo>
                      <a:pt x="103" y="8"/>
                    </a:lnTo>
                    <a:lnTo>
                      <a:pt x="92" y="12"/>
                    </a:lnTo>
                    <a:lnTo>
                      <a:pt x="78" y="17"/>
                    </a:lnTo>
                    <a:lnTo>
                      <a:pt x="65" y="19"/>
                    </a:lnTo>
                    <a:lnTo>
                      <a:pt x="53" y="26"/>
                    </a:lnTo>
                    <a:lnTo>
                      <a:pt x="40" y="34"/>
                    </a:lnTo>
                    <a:lnTo>
                      <a:pt x="29" y="40"/>
                    </a:lnTo>
                    <a:lnTo>
                      <a:pt x="17" y="46"/>
                    </a:lnTo>
                    <a:lnTo>
                      <a:pt x="6" y="54"/>
                    </a:lnTo>
                    <a:lnTo>
                      <a:pt x="0" y="6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2" name="Freeform 373"/>
              <p:cNvSpPr>
                <a:spLocks/>
              </p:cNvSpPr>
              <p:nvPr/>
            </p:nvSpPr>
            <p:spPr bwMode="auto">
              <a:xfrm>
                <a:off x="3806" y="1254"/>
                <a:ext cx="60" cy="15"/>
              </a:xfrm>
              <a:custGeom>
                <a:avLst/>
                <a:gdLst>
                  <a:gd name="T0" fmla="*/ 0 w 118"/>
                  <a:gd name="T1" fmla="*/ 30 h 30"/>
                  <a:gd name="T2" fmla="*/ 58 w 118"/>
                  <a:gd name="T3" fmla="*/ 0 h 30"/>
                  <a:gd name="T4" fmla="*/ 88 w 118"/>
                  <a:gd name="T5" fmla="*/ 7 h 30"/>
                  <a:gd name="T6" fmla="*/ 118 w 118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8" h="30">
                    <a:moveTo>
                      <a:pt x="0" y="30"/>
                    </a:moveTo>
                    <a:lnTo>
                      <a:pt x="58" y="0"/>
                    </a:lnTo>
                    <a:lnTo>
                      <a:pt x="88" y="7"/>
                    </a:lnTo>
                    <a:lnTo>
                      <a:pt x="118" y="3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3" name="Freeform 374"/>
              <p:cNvSpPr>
                <a:spLocks/>
              </p:cNvSpPr>
              <p:nvPr/>
            </p:nvSpPr>
            <p:spPr bwMode="auto">
              <a:xfrm>
                <a:off x="3866" y="1269"/>
                <a:ext cx="59" cy="14"/>
              </a:xfrm>
              <a:custGeom>
                <a:avLst/>
                <a:gdLst>
                  <a:gd name="T0" fmla="*/ 119 w 119"/>
                  <a:gd name="T1" fmla="*/ 0 h 30"/>
                  <a:gd name="T2" fmla="*/ 61 w 119"/>
                  <a:gd name="T3" fmla="*/ 30 h 30"/>
                  <a:gd name="T4" fmla="*/ 30 w 119"/>
                  <a:gd name="T5" fmla="*/ 23 h 30"/>
                  <a:gd name="T6" fmla="*/ 0 w 11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119" y="0"/>
                    </a:moveTo>
                    <a:lnTo>
                      <a:pt x="61" y="30"/>
                    </a:lnTo>
                    <a:lnTo>
                      <a:pt x="30" y="23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4" name="Line 375"/>
              <p:cNvSpPr>
                <a:spLocks noChangeShapeType="1"/>
              </p:cNvSpPr>
              <p:nvPr/>
            </p:nvSpPr>
            <p:spPr bwMode="auto">
              <a:xfrm>
                <a:off x="3808" y="1267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5" name="Freeform 376"/>
              <p:cNvSpPr>
                <a:spLocks/>
              </p:cNvSpPr>
              <p:nvPr/>
            </p:nvSpPr>
            <p:spPr bwMode="auto">
              <a:xfrm>
                <a:off x="3881" y="1291"/>
                <a:ext cx="75" cy="20"/>
              </a:xfrm>
              <a:custGeom>
                <a:avLst/>
                <a:gdLst>
                  <a:gd name="T0" fmla="*/ 0 w 152"/>
                  <a:gd name="T1" fmla="*/ 41 h 41"/>
                  <a:gd name="T2" fmla="*/ 36 w 152"/>
                  <a:gd name="T3" fmla="*/ 12 h 41"/>
                  <a:gd name="T4" fmla="*/ 76 w 152"/>
                  <a:gd name="T5" fmla="*/ 0 h 41"/>
                  <a:gd name="T6" fmla="*/ 95 w 152"/>
                  <a:gd name="T7" fmla="*/ 1 h 41"/>
                  <a:gd name="T8" fmla="*/ 114 w 152"/>
                  <a:gd name="T9" fmla="*/ 9 h 41"/>
                  <a:gd name="T10" fmla="*/ 152 w 152"/>
                  <a:gd name="T11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2" h="41">
                    <a:moveTo>
                      <a:pt x="0" y="41"/>
                    </a:moveTo>
                    <a:lnTo>
                      <a:pt x="36" y="12"/>
                    </a:lnTo>
                    <a:lnTo>
                      <a:pt x="76" y="0"/>
                    </a:lnTo>
                    <a:lnTo>
                      <a:pt x="95" y="1"/>
                    </a:lnTo>
                    <a:lnTo>
                      <a:pt x="114" y="9"/>
                    </a:lnTo>
                    <a:lnTo>
                      <a:pt x="152" y="4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6" name="Freeform 377"/>
              <p:cNvSpPr>
                <a:spLocks/>
              </p:cNvSpPr>
              <p:nvPr/>
            </p:nvSpPr>
            <p:spPr bwMode="auto">
              <a:xfrm>
                <a:off x="3957" y="1311"/>
                <a:ext cx="76" cy="20"/>
              </a:xfrm>
              <a:custGeom>
                <a:avLst/>
                <a:gdLst>
                  <a:gd name="T0" fmla="*/ 152 w 152"/>
                  <a:gd name="T1" fmla="*/ 0 h 41"/>
                  <a:gd name="T2" fmla="*/ 116 w 152"/>
                  <a:gd name="T3" fmla="*/ 30 h 41"/>
                  <a:gd name="T4" fmla="*/ 76 w 152"/>
                  <a:gd name="T5" fmla="*/ 41 h 41"/>
                  <a:gd name="T6" fmla="*/ 38 w 152"/>
                  <a:gd name="T7" fmla="*/ 32 h 41"/>
                  <a:gd name="T8" fmla="*/ 0 w 152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41">
                    <a:moveTo>
                      <a:pt x="152" y="0"/>
                    </a:moveTo>
                    <a:lnTo>
                      <a:pt x="116" y="30"/>
                    </a:lnTo>
                    <a:lnTo>
                      <a:pt x="76" y="41"/>
                    </a:lnTo>
                    <a:lnTo>
                      <a:pt x="38" y="3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7" name="Line 378"/>
              <p:cNvSpPr>
                <a:spLocks noChangeShapeType="1"/>
              </p:cNvSpPr>
              <p:nvPr/>
            </p:nvSpPr>
            <p:spPr bwMode="auto">
              <a:xfrm>
                <a:off x="3881" y="1309"/>
                <a:ext cx="15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8" name="Freeform 379"/>
              <p:cNvSpPr>
                <a:spLocks/>
              </p:cNvSpPr>
              <p:nvPr/>
            </p:nvSpPr>
            <p:spPr bwMode="auto">
              <a:xfrm>
                <a:off x="3843" y="1347"/>
                <a:ext cx="128" cy="26"/>
              </a:xfrm>
              <a:custGeom>
                <a:avLst/>
                <a:gdLst>
                  <a:gd name="T0" fmla="*/ 0 w 255"/>
                  <a:gd name="T1" fmla="*/ 52 h 52"/>
                  <a:gd name="T2" fmla="*/ 61 w 255"/>
                  <a:gd name="T3" fmla="*/ 14 h 52"/>
                  <a:gd name="T4" fmla="*/ 126 w 255"/>
                  <a:gd name="T5" fmla="*/ 0 h 52"/>
                  <a:gd name="T6" fmla="*/ 157 w 255"/>
                  <a:gd name="T7" fmla="*/ 1 h 52"/>
                  <a:gd name="T8" fmla="*/ 191 w 255"/>
                  <a:gd name="T9" fmla="*/ 11 h 52"/>
                  <a:gd name="T10" fmla="*/ 255 w 255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52">
                    <a:moveTo>
                      <a:pt x="0" y="52"/>
                    </a:moveTo>
                    <a:lnTo>
                      <a:pt x="61" y="14"/>
                    </a:lnTo>
                    <a:lnTo>
                      <a:pt x="126" y="0"/>
                    </a:lnTo>
                    <a:lnTo>
                      <a:pt x="157" y="1"/>
                    </a:lnTo>
                    <a:lnTo>
                      <a:pt x="191" y="11"/>
                    </a:lnTo>
                    <a:lnTo>
                      <a:pt x="255" y="5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9" name="Freeform 380"/>
              <p:cNvSpPr>
                <a:spLocks/>
              </p:cNvSpPr>
              <p:nvPr/>
            </p:nvSpPr>
            <p:spPr bwMode="auto">
              <a:xfrm>
                <a:off x="3970" y="1373"/>
                <a:ext cx="128" cy="25"/>
              </a:xfrm>
              <a:custGeom>
                <a:avLst/>
                <a:gdLst>
                  <a:gd name="T0" fmla="*/ 255 w 255"/>
                  <a:gd name="T1" fmla="*/ 0 h 51"/>
                  <a:gd name="T2" fmla="*/ 195 w 255"/>
                  <a:gd name="T3" fmla="*/ 36 h 51"/>
                  <a:gd name="T4" fmla="*/ 128 w 255"/>
                  <a:gd name="T5" fmla="*/ 51 h 51"/>
                  <a:gd name="T6" fmla="*/ 62 w 255"/>
                  <a:gd name="T7" fmla="*/ 40 h 51"/>
                  <a:gd name="T8" fmla="*/ 0 w 255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51">
                    <a:moveTo>
                      <a:pt x="255" y="0"/>
                    </a:moveTo>
                    <a:lnTo>
                      <a:pt x="195" y="36"/>
                    </a:lnTo>
                    <a:lnTo>
                      <a:pt x="128" y="51"/>
                    </a:lnTo>
                    <a:lnTo>
                      <a:pt x="62" y="4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0" name="Line 381"/>
              <p:cNvSpPr>
                <a:spLocks noChangeShapeType="1"/>
              </p:cNvSpPr>
              <p:nvPr/>
            </p:nvSpPr>
            <p:spPr bwMode="auto">
              <a:xfrm>
                <a:off x="3845" y="1370"/>
                <a:ext cx="25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1" name="Freeform 382"/>
              <p:cNvSpPr>
                <a:spLocks/>
              </p:cNvSpPr>
              <p:nvPr/>
            </p:nvSpPr>
            <p:spPr bwMode="auto">
              <a:xfrm>
                <a:off x="4041" y="1470"/>
                <a:ext cx="119" cy="27"/>
              </a:xfrm>
              <a:custGeom>
                <a:avLst/>
                <a:gdLst>
                  <a:gd name="T0" fmla="*/ 0 w 237"/>
                  <a:gd name="T1" fmla="*/ 53 h 53"/>
                  <a:gd name="T2" fmla="*/ 57 w 237"/>
                  <a:gd name="T3" fmla="*/ 15 h 53"/>
                  <a:gd name="T4" fmla="*/ 117 w 237"/>
                  <a:gd name="T5" fmla="*/ 0 h 53"/>
                  <a:gd name="T6" fmla="*/ 148 w 237"/>
                  <a:gd name="T7" fmla="*/ 2 h 53"/>
                  <a:gd name="T8" fmla="*/ 178 w 237"/>
                  <a:gd name="T9" fmla="*/ 12 h 53"/>
                  <a:gd name="T10" fmla="*/ 237 w 237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7" h="53">
                    <a:moveTo>
                      <a:pt x="0" y="53"/>
                    </a:moveTo>
                    <a:lnTo>
                      <a:pt x="57" y="15"/>
                    </a:lnTo>
                    <a:lnTo>
                      <a:pt x="117" y="0"/>
                    </a:lnTo>
                    <a:lnTo>
                      <a:pt x="148" y="2"/>
                    </a:lnTo>
                    <a:lnTo>
                      <a:pt x="178" y="12"/>
                    </a:lnTo>
                    <a:lnTo>
                      <a:pt x="237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2" name="Freeform 383"/>
              <p:cNvSpPr>
                <a:spLocks/>
              </p:cNvSpPr>
              <p:nvPr/>
            </p:nvSpPr>
            <p:spPr bwMode="auto">
              <a:xfrm>
                <a:off x="4161" y="1495"/>
                <a:ext cx="55" cy="27"/>
              </a:xfrm>
              <a:custGeom>
                <a:avLst/>
                <a:gdLst>
                  <a:gd name="T0" fmla="*/ 0 w 111"/>
                  <a:gd name="T1" fmla="*/ 0 h 54"/>
                  <a:gd name="T2" fmla="*/ 7 w 111"/>
                  <a:gd name="T3" fmla="*/ 7 h 54"/>
                  <a:gd name="T4" fmla="*/ 16 w 111"/>
                  <a:gd name="T5" fmla="*/ 14 h 54"/>
                  <a:gd name="T6" fmla="*/ 25 w 111"/>
                  <a:gd name="T7" fmla="*/ 22 h 54"/>
                  <a:gd name="T8" fmla="*/ 35 w 111"/>
                  <a:gd name="T9" fmla="*/ 28 h 54"/>
                  <a:gd name="T10" fmla="*/ 44 w 111"/>
                  <a:gd name="T11" fmla="*/ 33 h 54"/>
                  <a:gd name="T12" fmla="*/ 53 w 111"/>
                  <a:gd name="T13" fmla="*/ 37 h 54"/>
                  <a:gd name="T14" fmla="*/ 64 w 111"/>
                  <a:gd name="T15" fmla="*/ 42 h 54"/>
                  <a:gd name="T16" fmla="*/ 73 w 111"/>
                  <a:gd name="T17" fmla="*/ 47 h 54"/>
                  <a:gd name="T18" fmla="*/ 82 w 111"/>
                  <a:gd name="T19" fmla="*/ 49 h 54"/>
                  <a:gd name="T20" fmla="*/ 92 w 111"/>
                  <a:gd name="T21" fmla="*/ 53 h 54"/>
                  <a:gd name="T22" fmla="*/ 102 w 111"/>
                  <a:gd name="T23" fmla="*/ 53 h 54"/>
                  <a:gd name="T24" fmla="*/ 111 w 111"/>
                  <a:gd name="T2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1" h="54">
                    <a:moveTo>
                      <a:pt x="0" y="0"/>
                    </a:moveTo>
                    <a:lnTo>
                      <a:pt x="7" y="7"/>
                    </a:lnTo>
                    <a:lnTo>
                      <a:pt x="16" y="14"/>
                    </a:lnTo>
                    <a:lnTo>
                      <a:pt x="25" y="22"/>
                    </a:lnTo>
                    <a:lnTo>
                      <a:pt x="35" y="28"/>
                    </a:lnTo>
                    <a:lnTo>
                      <a:pt x="44" y="33"/>
                    </a:lnTo>
                    <a:lnTo>
                      <a:pt x="53" y="37"/>
                    </a:lnTo>
                    <a:lnTo>
                      <a:pt x="64" y="42"/>
                    </a:lnTo>
                    <a:lnTo>
                      <a:pt x="73" y="47"/>
                    </a:lnTo>
                    <a:lnTo>
                      <a:pt x="82" y="49"/>
                    </a:lnTo>
                    <a:lnTo>
                      <a:pt x="92" y="53"/>
                    </a:lnTo>
                    <a:lnTo>
                      <a:pt x="102" y="53"/>
                    </a:lnTo>
                    <a:lnTo>
                      <a:pt x="111" y="5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3" name="Freeform 384"/>
              <p:cNvSpPr>
                <a:spLocks/>
              </p:cNvSpPr>
              <p:nvPr/>
            </p:nvSpPr>
            <p:spPr bwMode="auto">
              <a:xfrm>
                <a:off x="4042" y="1495"/>
                <a:ext cx="175" cy="1"/>
              </a:xfrm>
              <a:custGeom>
                <a:avLst/>
                <a:gdLst>
                  <a:gd name="T0" fmla="*/ 0 w 351"/>
                  <a:gd name="T1" fmla="*/ 351 w 351"/>
                  <a:gd name="T2" fmla="*/ 350 w 3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51">
                    <a:moveTo>
                      <a:pt x="0" y="0"/>
                    </a:moveTo>
                    <a:lnTo>
                      <a:pt x="351" y="0"/>
                    </a:lnTo>
                    <a:lnTo>
                      <a:pt x="35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4" name="Line 385"/>
              <p:cNvSpPr>
                <a:spLocks noChangeShapeType="1"/>
              </p:cNvSpPr>
              <p:nvPr/>
            </p:nvSpPr>
            <p:spPr bwMode="auto">
              <a:xfrm>
                <a:off x="4108" y="1217"/>
                <a:ext cx="11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5" name="Line 386"/>
              <p:cNvSpPr>
                <a:spLocks noChangeShapeType="1"/>
              </p:cNvSpPr>
              <p:nvPr/>
            </p:nvSpPr>
            <p:spPr bwMode="auto">
              <a:xfrm flipV="1">
                <a:off x="3801" y="1191"/>
                <a:ext cx="1" cy="6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6" name="Line 387"/>
              <p:cNvSpPr>
                <a:spLocks noChangeShapeType="1"/>
              </p:cNvSpPr>
              <p:nvPr/>
            </p:nvSpPr>
            <p:spPr bwMode="auto">
              <a:xfrm flipV="1">
                <a:off x="3840" y="1186"/>
                <a:ext cx="1" cy="17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7" name="Line 388"/>
              <p:cNvSpPr>
                <a:spLocks noChangeShapeType="1"/>
              </p:cNvSpPr>
              <p:nvPr/>
            </p:nvSpPr>
            <p:spPr bwMode="auto">
              <a:xfrm flipV="1">
                <a:off x="3879" y="1193"/>
                <a:ext cx="1" cy="1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8" name="Line 389"/>
              <p:cNvSpPr>
                <a:spLocks noChangeShapeType="1"/>
              </p:cNvSpPr>
              <p:nvPr/>
            </p:nvSpPr>
            <p:spPr bwMode="auto">
              <a:xfrm flipV="1">
                <a:off x="4098" y="1223"/>
                <a:ext cx="1" cy="14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9" name="Line 390"/>
              <p:cNvSpPr>
                <a:spLocks noChangeShapeType="1"/>
              </p:cNvSpPr>
              <p:nvPr/>
            </p:nvSpPr>
            <p:spPr bwMode="auto">
              <a:xfrm flipV="1">
                <a:off x="4038" y="1402"/>
                <a:ext cx="1" cy="8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0" name="Oval 391"/>
              <p:cNvSpPr>
                <a:spLocks noChangeArrowheads="1"/>
              </p:cNvSpPr>
              <p:nvPr/>
            </p:nvSpPr>
            <p:spPr bwMode="auto">
              <a:xfrm>
                <a:off x="4023" y="1483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1" name="Oval 392"/>
              <p:cNvSpPr>
                <a:spLocks noChangeArrowheads="1"/>
              </p:cNvSpPr>
              <p:nvPr/>
            </p:nvSpPr>
            <p:spPr bwMode="auto">
              <a:xfrm>
                <a:off x="3785" y="1253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2" name="Oval 393"/>
              <p:cNvSpPr>
                <a:spLocks noChangeArrowheads="1"/>
              </p:cNvSpPr>
              <p:nvPr/>
            </p:nvSpPr>
            <p:spPr bwMode="auto">
              <a:xfrm>
                <a:off x="4083" y="1202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3" name="Oval 394"/>
              <p:cNvSpPr>
                <a:spLocks noChangeArrowheads="1"/>
              </p:cNvSpPr>
              <p:nvPr/>
            </p:nvSpPr>
            <p:spPr bwMode="auto">
              <a:xfrm>
                <a:off x="3862" y="1307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4" name="Oval 395"/>
              <p:cNvSpPr>
                <a:spLocks noChangeArrowheads="1"/>
              </p:cNvSpPr>
              <p:nvPr/>
            </p:nvSpPr>
            <p:spPr bwMode="auto">
              <a:xfrm>
                <a:off x="3836" y="1360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5" name="Oval 396"/>
              <p:cNvSpPr>
                <a:spLocks noChangeArrowheads="1"/>
              </p:cNvSpPr>
              <p:nvPr/>
            </p:nvSpPr>
            <p:spPr bwMode="auto">
              <a:xfrm>
                <a:off x="3758" y="1192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0" name="Rectangle 397"/>
            <p:cNvSpPr>
              <a:spLocks noChangeArrowheads="1"/>
            </p:cNvSpPr>
            <p:nvPr/>
          </p:nvSpPr>
          <p:spPr bwMode="auto">
            <a:xfrm>
              <a:off x="451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1" name="Group 398"/>
            <p:cNvGrpSpPr>
              <a:grpSpLocks/>
            </p:cNvGrpSpPr>
            <p:nvPr/>
          </p:nvGrpSpPr>
          <p:grpSpPr bwMode="auto">
            <a:xfrm>
              <a:off x="4549" y="3090"/>
              <a:ext cx="166" cy="108"/>
              <a:chOff x="3785" y="1824"/>
              <a:chExt cx="476" cy="336"/>
            </a:xfrm>
          </p:grpSpPr>
          <p:sp>
            <p:nvSpPr>
              <p:cNvPr id="390" name="Freeform 399"/>
              <p:cNvSpPr>
                <a:spLocks/>
              </p:cNvSpPr>
              <p:nvPr/>
            </p:nvSpPr>
            <p:spPr bwMode="auto">
              <a:xfrm>
                <a:off x="3801" y="1824"/>
                <a:ext cx="148" cy="27"/>
              </a:xfrm>
              <a:custGeom>
                <a:avLst/>
                <a:gdLst>
                  <a:gd name="T0" fmla="*/ 0 w 295"/>
                  <a:gd name="T1" fmla="*/ 53 h 53"/>
                  <a:gd name="T2" fmla="*/ 70 w 295"/>
                  <a:gd name="T3" fmla="*/ 14 h 53"/>
                  <a:gd name="T4" fmla="*/ 146 w 295"/>
                  <a:gd name="T5" fmla="*/ 0 h 53"/>
                  <a:gd name="T6" fmla="*/ 165 w 295"/>
                  <a:gd name="T7" fmla="*/ 0 h 53"/>
                  <a:gd name="T8" fmla="*/ 184 w 295"/>
                  <a:gd name="T9" fmla="*/ 1 h 53"/>
                  <a:gd name="T10" fmla="*/ 222 w 295"/>
                  <a:gd name="T11" fmla="*/ 12 h 53"/>
                  <a:gd name="T12" fmla="*/ 295 w 295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53">
                    <a:moveTo>
                      <a:pt x="0" y="53"/>
                    </a:moveTo>
                    <a:lnTo>
                      <a:pt x="70" y="14"/>
                    </a:lnTo>
                    <a:lnTo>
                      <a:pt x="146" y="0"/>
                    </a:lnTo>
                    <a:lnTo>
                      <a:pt x="165" y="0"/>
                    </a:lnTo>
                    <a:lnTo>
                      <a:pt x="184" y="1"/>
                    </a:lnTo>
                    <a:lnTo>
                      <a:pt x="222" y="12"/>
                    </a:lnTo>
                    <a:lnTo>
                      <a:pt x="295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1" name="Freeform 400"/>
              <p:cNvSpPr>
                <a:spLocks/>
              </p:cNvSpPr>
              <p:nvPr/>
            </p:nvSpPr>
            <p:spPr bwMode="auto">
              <a:xfrm>
                <a:off x="3949" y="1849"/>
                <a:ext cx="148" cy="27"/>
              </a:xfrm>
              <a:custGeom>
                <a:avLst/>
                <a:gdLst>
                  <a:gd name="T0" fmla="*/ 295 w 295"/>
                  <a:gd name="T1" fmla="*/ 0 h 53"/>
                  <a:gd name="T2" fmla="*/ 225 w 295"/>
                  <a:gd name="T3" fmla="*/ 38 h 53"/>
                  <a:gd name="T4" fmla="*/ 149 w 295"/>
                  <a:gd name="T5" fmla="*/ 53 h 53"/>
                  <a:gd name="T6" fmla="*/ 73 w 295"/>
                  <a:gd name="T7" fmla="*/ 41 h 53"/>
                  <a:gd name="T8" fmla="*/ 0 w 295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53">
                    <a:moveTo>
                      <a:pt x="295" y="0"/>
                    </a:moveTo>
                    <a:lnTo>
                      <a:pt x="225" y="38"/>
                    </a:lnTo>
                    <a:lnTo>
                      <a:pt x="149" y="53"/>
                    </a:lnTo>
                    <a:lnTo>
                      <a:pt x="73" y="41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2" name="Line 401"/>
              <p:cNvSpPr>
                <a:spLocks noChangeShapeType="1"/>
              </p:cNvSpPr>
              <p:nvPr/>
            </p:nvSpPr>
            <p:spPr bwMode="auto">
              <a:xfrm>
                <a:off x="3803" y="1847"/>
                <a:ext cx="29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3" name="Freeform 402"/>
              <p:cNvSpPr>
                <a:spLocks/>
              </p:cNvSpPr>
              <p:nvPr/>
            </p:nvSpPr>
            <p:spPr bwMode="auto">
              <a:xfrm>
                <a:off x="4149" y="1825"/>
                <a:ext cx="111" cy="30"/>
              </a:xfrm>
              <a:custGeom>
                <a:avLst/>
                <a:gdLst>
                  <a:gd name="T0" fmla="*/ 222 w 222"/>
                  <a:gd name="T1" fmla="*/ 6 h 61"/>
                  <a:gd name="T2" fmla="*/ 210 w 222"/>
                  <a:gd name="T3" fmla="*/ 3 h 61"/>
                  <a:gd name="T4" fmla="*/ 197 w 222"/>
                  <a:gd name="T5" fmla="*/ 2 h 61"/>
                  <a:gd name="T6" fmla="*/ 183 w 222"/>
                  <a:gd name="T7" fmla="*/ 0 h 61"/>
                  <a:gd name="T8" fmla="*/ 171 w 222"/>
                  <a:gd name="T9" fmla="*/ 0 h 61"/>
                  <a:gd name="T10" fmla="*/ 158 w 222"/>
                  <a:gd name="T11" fmla="*/ 0 h 61"/>
                  <a:gd name="T12" fmla="*/ 143 w 222"/>
                  <a:gd name="T13" fmla="*/ 3 h 61"/>
                  <a:gd name="T14" fmla="*/ 131 w 222"/>
                  <a:gd name="T15" fmla="*/ 4 h 61"/>
                  <a:gd name="T16" fmla="*/ 116 w 222"/>
                  <a:gd name="T17" fmla="*/ 6 h 61"/>
                  <a:gd name="T18" fmla="*/ 104 w 222"/>
                  <a:gd name="T19" fmla="*/ 8 h 61"/>
                  <a:gd name="T20" fmla="*/ 92 w 222"/>
                  <a:gd name="T21" fmla="*/ 12 h 61"/>
                  <a:gd name="T22" fmla="*/ 78 w 222"/>
                  <a:gd name="T23" fmla="*/ 17 h 61"/>
                  <a:gd name="T24" fmla="*/ 66 w 222"/>
                  <a:gd name="T25" fmla="*/ 20 h 61"/>
                  <a:gd name="T26" fmla="*/ 53 w 222"/>
                  <a:gd name="T27" fmla="*/ 26 h 61"/>
                  <a:gd name="T28" fmla="*/ 41 w 222"/>
                  <a:gd name="T29" fmla="*/ 34 h 61"/>
                  <a:gd name="T30" fmla="*/ 29 w 222"/>
                  <a:gd name="T31" fmla="*/ 41 h 61"/>
                  <a:gd name="T32" fmla="*/ 18 w 222"/>
                  <a:gd name="T33" fmla="*/ 47 h 61"/>
                  <a:gd name="T34" fmla="*/ 6 w 222"/>
                  <a:gd name="T35" fmla="*/ 55 h 61"/>
                  <a:gd name="T36" fmla="*/ 0 w 222"/>
                  <a:gd name="T3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61">
                    <a:moveTo>
                      <a:pt x="222" y="6"/>
                    </a:moveTo>
                    <a:lnTo>
                      <a:pt x="210" y="3"/>
                    </a:lnTo>
                    <a:lnTo>
                      <a:pt x="197" y="2"/>
                    </a:lnTo>
                    <a:lnTo>
                      <a:pt x="183" y="0"/>
                    </a:lnTo>
                    <a:lnTo>
                      <a:pt x="171" y="0"/>
                    </a:lnTo>
                    <a:lnTo>
                      <a:pt x="158" y="0"/>
                    </a:lnTo>
                    <a:lnTo>
                      <a:pt x="143" y="3"/>
                    </a:lnTo>
                    <a:lnTo>
                      <a:pt x="131" y="4"/>
                    </a:lnTo>
                    <a:lnTo>
                      <a:pt x="116" y="6"/>
                    </a:lnTo>
                    <a:lnTo>
                      <a:pt x="104" y="8"/>
                    </a:lnTo>
                    <a:lnTo>
                      <a:pt x="92" y="12"/>
                    </a:lnTo>
                    <a:lnTo>
                      <a:pt x="78" y="17"/>
                    </a:lnTo>
                    <a:lnTo>
                      <a:pt x="66" y="20"/>
                    </a:lnTo>
                    <a:lnTo>
                      <a:pt x="53" y="26"/>
                    </a:lnTo>
                    <a:lnTo>
                      <a:pt x="41" y="34"/>
                    </a:lnTo>
                    <a:lnTo>
                      <a:pt x="29" y="41"/>
                    </a:lnTo>
                    <a:lnTo>
                      <a:pt x="18" y="47"/>
                    </a:lnTo>
                    <a:lnTo>
                      <a:pt x="6" y="55"/>
                    </a:lnTo>
                    <a:lnTo>
                      <a:pt x="0" y="6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4" name="Freeform 403"/>
              <p:cNvSpPr>
                <a:spLocks/>
              </p:cNvSpPr>
              <p:nvPr/>
            </p:nvSpPr>
            <p:spPr bwMode="auto">
              <a:xfrm>
                <a:off x="3848" y="1892"/>
                <a:ext cx="59" cy="15"/>
              </a:xfrm>
              <a:custGeom>
                <a:avLst/>
                <a:gdLst>
                  <a:gd name="T0" fmla="*/ 0 w 119"/>
                  <a:gd name="T1" fmla="*/ 30 h 30"/>
                  <a:gd name="T2" fmla="*/ 58 w 119"/>
                  <a:gd name="T3" fmla="*/ 0 h 30"/>
                  <a:gd name="T4" fmla="*/ 88 w 119"/>
                  <a:gd name="T5" fmla="*/ 6 h 30"/>
                  <a:gd name="T6" fmla="*/ 119 w 119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0" y="30"/>
                    </a:moveTo>
                    <a:lnTo>
                      <a:pt x="58" y="0"/>
                    </a:lnTo>
                    <a:lnTo>
                      <a:pt x="88" y="6"/>
                    </a:lnTo>
                    <a:lnTo>
                      <a:pt x="119" y="3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5" name="Freeform 404"/>
              <p:cNvSpPr>
                <a:spLocks/>
              </p:cNvSpPr>
              <p:nvPr/>
            </p:nvSpPr>
            <p:spPr bwMode="auto">
              <a:xfrm>
                <a:off x="3907" y="1907"/>
                <a:ext cx="60" cy="15"/>
              </a:xfrm>
              <a:custGeom>
                <a:avLst/>
                <a:gdLst>
                  <a:gd name="T0" fmla="*/ 118 w 118"/>
                  <a:gd name="T1" fmla="*/ 0 h 29"/>
                  <a:gd name="T2" fmla="*/ 60 w 118"/>
                  <a:gd name="T3" fmla="*/ 29 h 29"/>
                  <a:gd name="T4" fmla="*/ 30 w 118"/>
                  <a:gd name="T5" fmla="*/ 23 h 29"/>
                  <a:gd name="T6" fmla="*/ 0 w 118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8" h="29">
                    <a:moveTo>
                      <a:pt x="118" y="0"/>
                    </a:moveTo>
                    <a:lnTo>
                      <a:pt x="60" y="29"/>
                    </a:lnTo>
                    <a:lnTo>
                      <a:pt x="30" y="23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6" name="Line 405"/>
              <p:cNvSpPr>
                <a:spLocks noChangeShapeType="1"/>
              </p:cNvSpPr>
              <p:nvPr/>
            </p:nvSpPr>
            <p:spPr bwMode="auto">
              <a:xfrm>
                <a:off x="3850" y="1905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7" name="Freeform 406"/>
              <p:cNvSpPr>
                <a:spLocks/>
              </p:cNvSpPr>
              <p:nvPr/>
            </p:nvSpPr>
            <p:spPr bwMode="auto">
              <a:xfrm>
                <a:off x="3922" y="1929"/>
                <a:ext cx="76" cy="20"/>
              </a:xfrm>
              <a:custGeom>
                <a:avLst/>
                <a:gdLst>
                  <a:gd name="T0" fmla="*/ 0 w 151"/>
                  <a:gd name="T1" fmla="*/ 41 h 41"/>
                  <a:gd name="T2" fmla="*/ 35 w 151"/>
                  <a:gd name="T3" fmla="*/ 11 h 41"/>
                  <a:gd name="T4" fmla="*/ 76 w 151"/>
                  <a:gd name="T5" fmla="*/ 0 h 41"/>
                  <a:gd name="T6" fmla="*/ 95 w 151"/>
                  <a:gd name="T7" fmla="*/ 1 h 41"/>
                  <a:gd name="T8" fmla="*/ 114 w 151"/>
                  <a:gd name="T9" fmla="*/ 9 h 41"/>
                  <a:gd name="T10" fmla="*/ 151 w 151"/>
                  <a:gd name="T11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41">
                    <a:moveTo>
                      <a:pt x="0" y="41"/>
                    </a:moveTo>
                    <a:lnTo>
                      <a:pt x="35" y="11"/>
                    </a:lnTo>
                    <a:lnTo>
                      <a:pt x="76" y="0"/>
                    </a:lnTo>
                    <a:lnTo>
                      <a:pt x="95" y="1"/>
                    </a:lnTo>
                    <a:lnTo>
                      <a:pt x="114" y="9"/>
                    </a:lnTo>
                    <a:lnTo>
                      <a:pt x="151" y="4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8" name="Freeform 407"/>
              <p:cNvSpPr>
                <a:spLocks/>
              </p:cNvSpPr>
              <p:nvPr/>
            </p:nvSpPr>
            <p:spPr bwMode="auto">
              <a:xfrm>
                <a:off x="3999" y="1949"/>
                <a:ext cx="76" cy="21"/>
              </a:xfrm>
              <a:custGeom>
                <a:avLst/>
                <a:gdLst>
                  <a:gd name="T0" fmla="*/ 151 w 151"/>
                  <a:gd name="T1" fmla="*/ 0 h 41"/>
                  <a:gd name="T2" fmla="*/ 116 w 151"/>
                  <a:gd name="T3" fmla="*/ 29 h 41"/>
                  <a:gd name="T4" fmla="*/ 75 w 151"/>
                  <a:gd name="T5" fmla="*/ 41 h 41"/>
                  <a:gd name="T6" fmla="*/ 38 w 151"/>
                  <a:gd name="T7" fmla="*/ 32 h 41"/>
                  <a:gd name="T8" fmla="*/ 0 w 151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41">
                    <a:moveTo>
                      <a:pt x="151" y="0"/>
                    </a:moveTo>
                    <a:lnTo>
                      <a:pt x="116" y="29"/>
                    </a:lnTo>
                    <a:lnTo>
                      <a:pt x="75" y="41"/>
                    </a:lnTo>
                    <a:lnTo>
                      <a:pt x="38" y="3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9" name="Line 408"/>
              <p:cNvSpPr>
                <a:spLocks noChangeShapeType="1"/>
              </p:cNvSpPr>
              <p:nvPr/>
            </p:nvSpPr>
            <p:spPr bwMode="auto">
              <a:xfrm>
                <a:off x="3922" y="1948"/>
                <a:ext cx="15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0" name="Freeform 409"/>
              <p:cNvSpPr>
                <a:spLocks/>
              </p:cNvSpPr>
              <p:nvPr/>
            </p:nvSpPr>
            <p:spPr bwMode="auto">
              <a:xfrm>
                <a:off x="3885" y="1986"/>
                <a:ext cx="128" cy="26"/>
              </a:xfrm>
              <a:custGeom>
                <a:avLst/>
                <a:gdLst>
                  <a:gd name="T0" fmla="*/ 0 w 255"/>
                  <a:gd name="T1" fmla="*/ 52 h 52"/>
                  <a:gd name="T2" fmla="*/ 60 w 255"/>
                  <a:gd name="T3" fmla="*/ 15 h 52"/>
                  <a:gd name="T4" fmla="*/ 126 w 255"/>
                  <a:gd name="T5" fmla="*/ 0 h 52"/>
                  <a:gd name="T6" fmla="*/ 156 w 255"/>
                  <a:gd name="T7" fmla="*/ 2 h 52"/>
                  <a:gd name="T8" fmla="*/ 190 w 255"/>
                  <a:gd name="T9" fmla="*/ 12 h 52"/>
                  <a:gd name="T10" fmla="*/ 255 w 255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52">
                    <a:moveTo>
                      <a:pt x="0" y="52"/>
                    </a:moveTo>
                    <a:lnTo>
                      <a:pt x="60" y="15"/>
                    </a:lnTo>
                    <a:lnTo>
                      <a:pt x="126" y="0"/>
                    </a:lnTo>
                    <a:lnTo>
                      <a:pt x="156" y="2"/>
                    </a:lnTo>
                    <a:lnTo>
                      <a:pt x="190" y="12"/>
                    </a:lnTo>
                    <a:lnTo>
                      <a:pt x="255" y="5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1" name="Freeform 410"/>
              <p:cNvSpPr>
                <a:spLocks/>
              </p:cNvSpPr>
              <p:nvPr/>
            </p:nvSpPr>
            <p:spPr bwMode="auto">
              <a:xfrm>
                <a:off x="4012" y="2011"/>
                <a:ext cx="128" cy="25"/>
              </a:xfrm>
              <a:custGeom>
                <a:avLst/>
                <a:gdLst>
                  <a:gd name="T0" fmla="*/ 255 w 255"/>
                  <a:gd name="T1" fmla="*/ 0 h 50"/>
                  <a:gd name="T2" fmla="*/ 196 w 255"/>
                  <a:gd name="T3" fmla="*/ 36 h 50"/>
                  <a:gd name="T4" fmla="*/ 129 w 255"/>
                  <a:gd name="T5" fmla="*/ 50 h 50"/>
                  <a:gd name="T6" fmla="*/ 62 w 255"/>
                  <a:gd name="T7" fmla="*/ 40 h 50"/>
                  <a:gd name="T8" fmla="*/ 0 w 255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50">
                    <a:moveTo>
                      <a:pt x="255" y="0"/>
                    </a:moveTo>
                    <a:lnTo>
                      <a:pt x="196" y="36"/>
                    </a:lnTo>
                    <a:lnTo>
                      <a:pt x="129" y="50"/>
                    </a:lnTo>
                    <a:lnTo>
                      <a:pt x="62" y="4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2" name="Line 411"/>
              <p:cNvSpPr>
                <a:spLocks noChangeShapeType="1"/>
              </p:cNvSpPr>
              <p:nvPr/>
            </p:nvSpPr>
            <p:spPr bwMode="auto">
              <a:xfrm>
                <a:off x="3887" y="2008"/>
                <a:ext cx="25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3" name="Freeform 412"/>
              <p:cNvSpPr>
                <a:spLocks/>
              </p:cNvSpPr>
              <p:nvPr/>
            </p:nvSpPr>
            <p:spPr bwMode="auto">
              <a:xfrm>
                <a:off x="4083" y="2108"/>
                <a:ext cx="118" cy="27"/>
              </a:xfrm>
              <a:custGeom>
                <a:avLst/>
                <a:gdLst>
                  <a:gd name="T0" fmla="*/ 0 w 237"/>
                  <a:gd name="T1" fmla="*/ 53 h 53"/>
                  <a:gd name="T2" fmla="*/ 56 w 237"/>
                  <a:gd name="T3" fmla="*/ 14 h 53"/>
                  <a:gd name="T4" fmla="*/ 117 w 237"/>
                  <a:gd name="T5" fmla="*/ 0 h 53"/>
                  <a:gd name="T6" fmla="*/ 147 w 237"/>
                  <a:gd name="T7" fmla="*/ 1 h 53"/>
                  <a:gd name="T8" fmla="*/ 178 w 237"/>
                  <a:gd name="T9" fmla="*/ 12 h 53"/>
                  <a:gd name="T10" fmla="*/ 237 w 237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7" h="53">
                    <a:moveTo>
                      <a:pt x="0" y="53"/>
                    </a:moveTo>
                    <a:lnTo>
                      <a:pt x="56" y="14"/>
                    </a:lnTo>
                    <a:lnTo>
                      <a:pt x="117" y="0"/>
                    </a:lnTo>
                    <a:lnTo>
                      <a:pt x="147" y="1"/>
                    </a:lnTo>
                    <a:lnTo>
                      <a:pt x="178" y="12"/>
                    </a:lnTo>
                    <a:lnTo>
                      <a:pt x="237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4" name="Freeform 413"/>
              <p:cNvSpPr>
                <a:spLocks/>
              </p:cNvSpPr>
              <p:nvPr/>
            </p:nvSpPr>
            <p:spPr bwMode="auto">
              <a:xfrm>
                <a:off x="4203" y="2133"/>
                <a:ext cx="55" cy="27"/>
              </a:xfrm>
              <a:custGeom>
                <a:avLst/>
                <a:gdLst>
                  <a:gd name="T0" fmla="*/ 0 w 112"/>
                  <a:gd name="T1" fmla="*/ 0 h 54"/>
                  <a:gd name="T2" fmla="*/ 8 w 112"/>
                  <a:gd name="T3" fmla="*/ 8 h 54"/>
                  <a:gd name="T4" fmla="*/ 17 w 112"/>
                  <a:gd name="T5" fmla="*/ 14 h 54"/>
                  <a:gd name="T6" fmla="*/ 26 w 112"/>
                  <a:gd name="T7" fmla="*/ 22 h 54"/>
                  <a:gd name="T8" fmla="*/ 36 w 112"/>
                  <a:gd name="T9" fmla="*/ 29 h 54"/>
                  <a:gd name="T10" fmla="*/ 45 w 112"/>
                  <a:gd name="T11" fmla="*/ 34 h 54"/>
                  <a:gd name="T12" fmla="*/ 53 w 112"/>
                  <a:gd name="T13" fmla="*/ 38 h 54"/>
                  <a:gd name="T14" fmla="*/ 65 w 112"/>
                  <a:gd name="T15" fmla="*/ 43 h 54"/>
                  <a:gd name="T16" fmla="*/ 74 w 112"/>
                  <a:gd name="T17" fmla="*/ 48 h 54"/>
                  <a:gd name="T18" fmla="*/ 83 w 112"/>
                  <a:gd name="T19" fmla="*/ 49 h 54"/>
                  <a:gd name="T20" fmla="*/ 93 w 112"/>
                  <a:gd name="T21" fmla="*/ 53 h 54"/>
                  <a:gd name="T22" fmla="*/ 103 w 112"/>
                  <a:gd name="T23" fmla="*/ 53 h 54"/>
                  <a:gd name="T24" fmla="*/ 112 w 112"/>
                  <a:gd name="T2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" h="54">
                    <a:moveTo>
                      <a:pt x="0" y="0"/>
                    </a:moveTo>
                    <a:lnTo>
                      <a:pt x="8" y="8"/>
                    </a:lnTo>
                    <a:lnTo>
                      <a:pt x="17" y="14"/>
                    </a:lnTo>
                    <a:lnTo>
                      <a:pt x="26" y="22"/>
                    </a:lnTo>
                    <a:lnTo>
                      <a:pt x="36" y="29"/>
                    </a:lnTo>
                    <a:lnTo>
                      <a:pt x="45" y="34"/>
                    </a:lnTo>
                    <a:lnTo>
                      <a:pt x="53" y="38"/>
                    </a:lnTo>
                    <a:lnTo>
                      <a:pt x="65" y="43"/>
                    </a:lnTo>
                    <a:lnTo>
                      <a:pt x="74" y="48"/>
                    </a:lnTo>
                    <a:lnTo>
                      <a:pt x="83" y="49"/>
                    </a:lnTo>
                    <a:lnTo>
                      <a:pt x="93" y="53"/>
                    </a:lnTo>
                    <a:lnTo>
                      <a:pt x="103" y="53"/>
                    </a:lnTo>
                    <a:lnTo>
                      <a:pt x="112" y="5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5" name="Freeform 414"/>
              <p:cNvSpPr>
                <a:spLocks/>
              </p:cNvSpPr>
              <p:nvPr/>
            </p:nvSpPr>
            <p:spPr bwMode="auto">
              <a:xfrm>
                <a:off x="4083" y="2133"/>
                <a:ext cx="176" cy="1"/>
              </a:xfrm>
              <a:custGeom>
                <a:avLst/>
                <a:gdLst>
                  <a:gd name="T0" fmla="*/ 0 w 351"/>
                  <a:gd name="T1" fmla="*/ 351 w 351"/>
                  <a:gd name="T2" fmla="*/ 350 w 3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51">
                    <a:moveTo>
                      <a:pt x="0" y="0"/>
                    </a:moveTo>
                    <a:lnTo>
                      <a:pt x="351" y="0"/>
                    </a:lnTo>
                    <a:lnTo>
                      <a:pt x="35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6" name="Line 415"/>
              <p:cNvSpPr>
                <a:spLocks noChangeShapeType="1"/>
              </p:cNvSpPr>
              <p:nvPr/>
            </p:nvSpPr>
            <p:spPr bwMode="auto">
              <a:xfrm>
                <a:off x="4150" y="1855"/>
                <a:ext cx="11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7" name="Line 416"/>
              <p:cNvSpPr>
                <a:spLocks noChangeShapeType="1"/>
              </p:cNvSpPr>
              <p:nvPr/>
            </p:nvSpPr>
            <p:spPr bwMode="auto">
              <a:xfrm flipV="1">
                <a:off x="3843" y="1829"/>
                <a:ext cx="1" cy="6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8" name="Line 417"/>
              <p:cNvSpPr>
                <a:spLocks noChangeShapeType="1"/>
              </p:cNvSpPr>
              <p:nvPr/>
            </p:nvSpPr>
            <p:spPr bwMode="auto">
              <a:xfrm flipV="1">
                <a:off x="3881" y="1825"/>
                <a:ext cx="1" cy="17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9" name="Line 418"/>
              <p:cNvSpPr>
                <a:spLocks noChangeShapeType="1"/>
              </p:cNvSpPr>
              <p:nvPr/>
            </p:nvSpPr>
            <p:spPr bwMode="auto">
              <a:xfrm flipV="1">
                <a:off x="3921" y="1831"/>
                <a:ext cx="1" cy="1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0" name="Line 419"/>
              <p:cNvSpPr>
                <a:spLocks noChangeShapeType="1"/>
              </p:cNvSpPr>
              <p:nvPr/>
            </p:nvSpPr>
            <p:spPr bwMode="auto">
              <a:xfrm flipV="1">
                <a:off x="4140" y="1862"/>
                <a:ext cx="1" cy="14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1" name="Line 420"/>
              <p:cNvSpPr>
                <a:spLocks noChangeShapeType="1"/>
              </p:cNvSpPr>
              <p:nvPr/>
            </p:nvSpPr>
            <p:spPr bwMode="auto">
              <a:xfrm flipV="1">
                <a:off x="4080" y="2040"/>
                <a:ext cx="1" cy="8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2" name="Oval 421"/>
              <p:cNvSpPr>
                <a:spLocks noChangeArrowheads="1"/>
              </p:cNvSpPr>
              <p:nvPr/>
            </p:nvSpPr>
            <p:spPr bwMode="auto">
              <a:xfrm>
                <a:off x="4064" y="2121"/>
                <a:ext cx="27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3" name="Oval 422"/>
              <p:cNvSpPr>
                <a:spLocks noChangeArrowheads="1"/>
              </p:cNvSpPr>
              <p:nvPr/>
            </p:nvSpPr>
            <p:spPr bwMode="auto">
              <a:xfrm>
                <a:off x="3827" y="1892"/>
                <a:ext cx="26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4" name="Oval 423"/>
              <p:cNvSpPr>
                <a:spLocks noChangeArrowheads="1"/>
              </p:cNvSpPr>
              <p:nvPr/>
            </p:nvSpPr>
            <p:spPr bwMode="auto">
              <a:xfrm>
                <a:off x="4124" y="1841"/>
                <a:ext cx="26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5" name="Oval 424"/>
              <p:cNvSpPr>
                <a:spLocks noChangeArrowheads="1"/>
              </p:cNvSpPr>
              <p:nvPr/>
            </p:nvSpPr>
            <p:spPr bwMode="auto">
              <a:xfrm>
                <a:off x="3903" y="1945"/>
                <a:ext cx="27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6" name="Oval 425"/>
              <p:cNvSpPr>
                <a:spLocks noChangeArrowheads="1"/>
              </p:cNvSpPr>
              <p:nvPr/>
            </p:nvSpPr>
            <p:spPr bwMode="auto">
              <a:xfrm>
                <a:off x="3864" y="1999"/>
                <a:ext cx="26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7" name="Oval 426"/>
              <p:cNvSpPr>
                <a:spLocks noChangeArrowheads="1"/>
              </p:cNvSpPr>
              <p:nvPr/>
            </p:nvSpPr>
            <p:spPr bwMode="auto">
              <a:xfrm>
                <a:off x="3785" y="1831"/>
                <a:ext cx="27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2" name="Rectangle 427"/>
            <p:cNvSpPr>
              <a:spLocks noChangeArrowheads="1"/>
            </p:cNvSpPr>
            <p:nvPr/>
          </p:nvSpPr>
          <p:spPr bwMode="auto">
            <a:xfrm>
              <a:off x="451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3" name="Group 428"/>
            <p:cNvGrpSpPr>
              <a:grpSpLocks/>
            </p:cNvGrpSpPr>
            <p:nvPr/>
          </p:nvGrpSpPr>
          <p:grpSpPr bwMode="auto">
            <a:xfrm>
              <a:off x="4551" y="3330"/>
              <a:ext cx="162" cy="107"/>
              <a:chOff x="3767" y="2450"/>
              <a:chExt cx="476" cy="336"/>
            </a:xfrm>
          </p:grpSpPr>
          <p:sp>
            <p:nvSpPr>
              <p:cNvPr id="362" name="Freeform 429"/>
              <p:cNvSpPr>
                <a:spLocks/>
              </p:cNvSpPr>
              <p:nvPr/>
            </p:nvSpPr>
            <p:spPr bwMode="auto">
              <a:xfrm>
                <a:off x="3783" y="2450"/>
                <a:ext cx="148" cy="26"/>
              </a:xfrm>
              <a:custGeom>
                <a:avLst/>
                <a:gdLst>
                  <a:gd name="T0" fmla="*/ 0 w 295"/>
                  <a:gd name="T1" fmla="*/ 53 h 53"/>
                  <a:gd name="T2" fmla="*/ 71 w 295"/>
                  <a:gd name="T3" fmla="*/ 15 h 53"/>
                  <a:gd name="T4" fmla="*/ 146 w 295"/>
                  <a:gd name="T5" fmla="*/ 0 h 53"/>
                  <a:gd name="T6" fmla="*/ 165 w 295"/>
                  <a:gd name="T7" fmla="*/ 0 h 53"/>
                  <a:gd name="T8" fmla="*/ 184 w 295"/>
                  <a:gd name="T9" fmla="*/ 2 h 53"/>
                  <a:gd name="T10" fmla="*/ 222 w 295"/>
                  <a:gd name="T11" fmla="*/ 12 h 53"/>
                  <a:gd name="T12" fmla="*/ 295 w 295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53">
                    <a:moveTo>
                      <a:pt x="0" y="53"/>
                    </a:moveTo>
                    <a:lnTo>
                      <a:pt x="71" y="15"/>
                    </a:lnTo>
                    <a:lnTo>
                      <a:pt x="146" y="0"/>
                    </a:lnTo>
                    <a:lnTo>
                      <a:pt x="165" y="0"/>
                    </a:lnTo>
                    <a:lnTo>
                      <a:pt x="184" y="2"/>
                    </a:lnTo>
                    <a:lnTo>
                      <a:pt x="222" y="12"/>
                    </a:lnTo>
                    <a:lnTo>
                      <a:pt x="295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3" name="Freeform 430"/>
              <p:cNvSpPr>
                <a:spLocks/>
              </p:cNvSpPr>
              <p:nvPr/>
            </p:nvSpPr>
            <p:spPr bwMode="auto">
              <a:xfrm>
                <a:off x="3931" y="2475"/>
                <a:ext cx="147" cy="26"/>
              </a:xfrm>
              <a:custGeom>
                <a:avLst/>
                <a:gdLst>
                  <a:gd name="T0" fmla="*/ 296 w 296"/>
                  <a:gd name="T1" fmla="*/ 0 h 53"/>
                  <a:gd name="T2" fmla="*/ 225 w 296"/>
                  <a:gd name="T3" fmla="*/ 39 h 53"/>
                  <a:gd name="T4" fmla="*/ 149 w 296"/>
                  <a:gd name="T5" fmla="*/ 53 h 53"/>
                  <a:gd name="T6" fmla="*/ 74 w 296"/>
                  <a:gd name="T7" fmla="*/ 41 h 53"/>
                  <a:gd name="T8" fmla="*/ 0 w 296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53">
                    <a:moveTo>
                      <a:pt x="296" y="0"/>
                    </a:moveTo>
                    <a:lnTo>
                      <a:pt x="225" y="39"/>
                    </a:lnTo>
                    <a:lnTo>
                      <a:pt x="149" y="53"/>
                    </a:lnTo>
                    <a:lnTo>
                      <a:pt x="74" y="41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4" name="Line 431"/>
              <p:cNvSpPr>
                <a:spLocks noChangeShapeType="1"/>
              </p:cNvSpPr>
              <p:nvPr/>
            </p:nvSpPr>
            <p:spPr bwMode="auto">
              <a:xfrm>
                <a:off x="3785" y="2472"/>
                <a:ext cx="29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5" name="Freeform 432"/>
              <p:cNvSpPr>
                <a:spLocks/>
              </p:cNvSpPr>
              <p:nvPr/>
            </p:nvSpPr>
            <p:spPr bwMode="auto">
              <a:xfrm>
                <a:off x="4131" y="2450"/>
                <a:ext cx="111" cy="31"/>
              </a:xfrm>
              <a:custGeom>
                <a:avLst/>
                <a:gdLst>
                  <a:gd name="T0" fmla="*/ 222 w 222"/>
                  <a:gd name="T1" fmla="*/ 5 h 61"/>
                  <a:gd name="T2" fmla="*/ 209 w 222"/>
                  <a:gd name="T3" fmla="*/ 2 h 61"/>
                  <a:gd name="T4" fmla="*/ 196 w 222"/>
                  <a:gd name="T5" fmla="*/ 1 h 61"/>
                  <a:gd name="T6" fmla="*/ 183 w 222"/>
                  <a:gd name="T7" fmla="*/ 0 h 61"/>
                  <a:gd name="T8" fmla="*/ 170 w 222"/>
                  <a:gd name="T9" fmla="*/ 0 h 61"/>
                  <a:gd name="T10" fmla="*/ 157 w 222"/>
                  <a:gd name="T11" fmla="*/ 0 h 61"/>
                  <a:gd name="T12" fmla="*/ 142 w 222"/>
                  <a:gd name="T13" fmla="*/ 2 h 61"/>
                  <a:gd name="T14" fmla="*/ 131 w 222"/>
                  <a:gd name="T15" fmla="*/ 4 h 61"/>
                  <a:gd name="T16" fmla="*/ 116 w 222"/>
                  <a:gd name="T17" fmla="*/ 5 h 61"/>
                  <a:gd name="T18" fmla="*/ 103 w 222"/>
                  <a:gd name="T19" fmla="*/ 8 h 61"/>
                  <a:gd name="T20" fmla="*/ 92 w 222"/>
                  <a:gd name="T21" fmla="*/ 11 h 61"/>
                  <a:gd name="T22" fmla="*/ 78 w 222"/>
                  <a:gd name="T23" fmla="*/ 17 h 61"/>
                  <a:gd name="T24" fmla="*/ 65 w 222"/>
                  <a:gd name="T25" fmla="*/ 19 h 61"/>
                  <a:gd name="T26" fmla="*/ 53 w 222"/>
                  <a:gd name="T27" fmla="*/ 26 h 61"/>
                  <a:gd name="T28" fmla="*/ 40 w 222"/>
                  <a:gd name="T29" fmla="*/ 33 h 61"/>
                  <a:gd name="T30" fmla="*/ 29 w 222"/>
                  <a:gd name="T31" fmla="*/ 40 h 61"/>
                  <a:gd name="T32" fmla="*/ 17 w 222"/>
                  <a:gd name="T33" fmla="*/ 46 h 61"/>
                  <a:gd name="T34" fmla="*/ 6 w 222"/>
                  <a:gd name="T35" fmla="*/ 54 h 61"/>
                  <a:gd name="T36" fmla="*/ 0 w 222"/>
                  <a:gd name="T3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61">
                    <a:moveTo>
                      <a:pt x="222" y="5"/>
                    </a:moveTo>
                    <a:lnTo>
                      <a:pt x="209" y="2"/>
                    </a:lnTo>
                    <a:lnTo>
                      <a:pt x="196" y="1"/>
                    </a:lnTo>
                    <a:lnTo>
                      <a:pt x="183" y="0"/>
                    </a:lnTo>
                    <a:lnTo>
                      <a:pt x="170" y="0"/>
                    </a:lnTo>
                    <a:lnTo>
                      <a:pt x="157" y="0"/>
                    </a:lnTo>
                    <a:lnTo>
                      <a:pt x="142" y="2"/>
                    </a:lnTo>
                    <a:lnTo>
                      <a:pt x="131" y="4"/>
                    </a:lnTo>
                    <a:lnTo>
                      <a:pt x="116" y="5"/>
                    </a:lnTo>
                    <a:lnTo>
                      <a:pt x="103" y="8"/>
                    </a:lnTo>
                    <a:lnTo>
                      <a:pt x="92" y="11"/>
                    </a:lnTo>
                    <a:lnTo>
                      <a:pt x="78" y="17"/>
                    </a:lnTo>
                    <a:lnTo>
                      <a:pt x="65" y="19"/>
                    </a:lnTo>
                    <a:lnTo>
                      <a:pt x="53" y="26"/>
                    </a:lnTo>
                    <a:lnTo>
                      <a:pt x="40" y="33"/>
                    </a:lnTo>
                    <a:lnTo>
                      <a:pt x="29" y="40"/>
                    </a:lnTo>
                    <a:lnTo>
                      <a:pt x="17" y="46"/>
                    </a:lnTo>
                    <a:lnTo>
                      <a:pt x="6" y="54"/>
                    </a:lnTo>
                    <a:lnTo>
                      <a:pt x="0" y="6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6" name="Freeform 433"/>
              <p:cNvSpPr>
                <a:spLocks/>
              </p:cNvSpPr>
              <p:nvPr/>
            </p:nvSpPr>
            <p:spPr bwMode="auto">
              <a:xfrm>
                <a:off x="3830" y="2518"/>
                <a:ext cx="59" cy="14"/>
              </a:xfrm>
              <a:custGeom>
                <a:avLst/>
                <a:gdLst>
                  <a:gd name="T0" fmla="*/ 0 w 119"/>
                  <a:gd name="T1" fmla="*/ 30 h 30"/>
                  <a:gd name="T2" fmla="*/ 59 w 119"/>
                  <a:gd name="T3" fmla="*/ 0 h 30"/>
                  <a:gd name="T4" fmla="*/ 89 w 119"/>
                  <a:gd name="T5" fmla="*/ 7 h 30"/>
                  <a:gd name="T6" fmla="*/ 119 w 119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0" y="30"/>
                    </a:moveTo>
                    <a:lnTo>
                      <a:pt x="59" y="0"/>
                    </a:lnTo>
                    <a:lnTo>
                      <a:pt x="89" y="7"/>
                    </a:lnTo>
                    <a:lnTo>
                      <a:pt x="119" y="3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7" name="Freeform 434"/>
              <p:cNvSpPr>
                <a:spLocks/>
              </p:cNvSpPr>
              <p:nvPr/>
            </p:nvSpPr>
            <p:spPr bwMode="auto">
              <a:xfrm>
                <a:off x="3889" y="2532"/>
                <a:ext cx="59" cy="15"/>
              </a:xfrm>
              <a:custGeom>
                <a:avLst/>
                <a:gdLst>
                  <a:gd name="T0" fmla="*/ 119 w 119"/>
                  <a:gd name="T1" fmla="*/ 0 h 30"/>
                  <a:gd name="T2" fmla="*/ 61 w 119"/>
                  <a:gd name="T3" fmla="*/ 30 h 30"/>
                  <a:gd name="T4" fmla="*/ 30 w 119"/>
                  <a:gd name="T5" fmla="*/ 23 h 30"/>
                  <a:gd name="T6" fmla="*/ 0 w 11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119" y="0"/>
                    </a:moveTo>
                    <a:lnTo>
                      <a:pt x="61" y="30"/>
                    </a:lnTo>
                    <a:lnTo>
                      <a:pt x="30" y="23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8" name="Line 435"/>
              <p:cNvSpPr>
                <a:spLocks noChangeShapeType="1"/>
              </p:cNvSpPr>
              <p:nvPr/>
            </p:nvSpPr>
            <p:spPr bwMode="auto">
              <a:xfrm>
                <a:off x="3832" y="2531"/>
                <a:ext cx="11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9" name="Freeform 436"/>
              <p:cNvSpPr>
                <a:spLocks/>
              </p:cNvSpPr>
              <p:nvPr/>
            </p:nvSpPr>
            <p:spPr bwMode="auto">
              <a:xfrm>
                <a:off x="3904" y="2554"/>
                <a:ext cx="76" cy="21"/>
              </a:xfrm>
              <a:custGeom>
                <a:avLst/>
                <a:gdLst>
                  <a:gd name="T0" fmla="*/ 0 w 152"/>
                  <a:gd name="T1" fmla="*/ 41 h 41"/>
                  <a:gd name="T2" fmla="*/ 36 w 152"/>
                  <a:gd name="T3" fmla="*/ 12 h 41"/>
                  <a:gd name="T4" fmla="*/ 76 w 152"/>
                  <a:gd name="T5" fmla="*/ 0 h 41"/>
                  <a:gd name="T6" fmla="*/ 95 w 152"/>
                  <a:gd name="T7" fmla="*/ 1 h 41"/>
                  <a:gd name="T8" fmla="*/ 114 w 152"/>
                  <a:gd name="T9" fmla="*/ 9 h 41"/>
                  <a:gd name="T10" fmla="*/ 152 w 152"/>
                  <a:gd name="T11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2" h="41">
                    <a:moveTo>
                      <a:pt x="0" y="41"/>
                    </a:moveTo>
                    <a:lnTo>
                      <a:pt x="36" y="12"/>
                    </a:lnTo>
                    <a:lnTo>
                      <a:pt x="76" y="0"/>
                    </a:lnTo>
                    <a:lnTo>
                      <a:pt x="95" y="1"/>
                    </a:lnTo>
                    <a:lnTo>
                      <a:pt x="114" y="9"/>
                    </a:lnTo>
                    <a:lnTo>
                      <a:pt x="152" y="4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0" name="Freeform 437"/>
              <p:cNvSpPr>
                <a:spLocks/>
              </p:cNvSpPr>
              <p:nvPr/>
            </p:nvSpPr>
            <p:spPr bwMode="auto">
              <a:xfrm>
                <a:off x="3981" y="2574"/>
                <a:ext cx="75" cy="21"/>
              </a:xfrm>
              <a:custGeom>
                <a:avLst/>
                <a:gdLst>
                  <a:gd name="T0" fmla="*/ 152 w 152"/>
                  <a:gd name="T1" fmla="*/ 0 h 41"/>
                  <a:gd name="T2" fmla="*/ 116 w 152"/>
                  <a:gd name="T3" fmla="*/ 30 h 41"/>
                  <a:gd name="T4" fmla="*/ 76 w 152"/>
                  <a:gd name="T5" fmla="*/ 41 h 41"/>
                  <a:gd name="T6" fmla="*/ 38 w 152"/>
                  <a:gd name="T7" fmla="*/ 32 h 41"/>
                  <a:gd name="T8" fmla="*/ 0 w 152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41">
                    <a:moveTo>
                      <a:pt x="152" y="0"/>
                    </a:moveTo>
                    <a:lnTo>
                      <a:pt x="116" y="30"/>
                    </a:lnTo>
                    <a:lnTo>
                      <a:pt x="76" y="41"/>
                    </a:lnTo>
                    <a:lnTo>
                      <a:pt x="38" y="3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1" name="Line 438"/>
              <p:cNvSpPr>
                <a:spLocks noChangeShapeType="1"/>
              </p:cNvSpPr>
              <p:nvPr/>
            </p:nvSpPr>
            <p:spPr bwMode="auto">
              <a:xfrm>
                <a:off x="3904" y="2573"/>
                <a:ext cx="15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2" name="Freeform 439"/>
              <p:cNvSpPr>
                <a:spLocks/>
              </p:cNvSpPr>
              <p:nvPr/>
            </p:nvSpPr>
            <p:spPr bwMode="auto">
              <a:xfrm>
                <a:off x="3867" y="2611"/>
                <a:ext cx="127" cy="26"/>
              </a:xfrm>
              <a:custGeom>
                <a:avLst/>
                <a:gdLst>
                  <a:gd name="T0" fmla="*/ 0 w 255"/>
                  <a:gd name="T1" fmla="*/ 51 h 51"/>
                  <a:gd name="T2" fmla="*/ 61 w 255"/>
                  <a:gd name="T3" fmla="*/ 14 h 51"/>
                  <a:gd name="T4" fmla="*/ 126 w 255"/>
                  <a:gd name="T5" fmla="*/ 0 h 51"/>
                  <a:gd name="T6" fmla="*/ 156 w 255"/>
                  <a:gd name="T7" fmla="*/ 1 h 51"/>
                  <a:gd name="T8" fmla="*/ 191 w 255"/>
                  <a:gd name="T9" fmla="*/ 11 h 51"/>
                  <a:gd name="T10" fmla="*/ 255 w 255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51">
                    <a:moveTo>
                      <a:pt x="0" y="51"/>
                    </a:moveTo>
                    <a:lnTo>
                      <a:pt x="61" y="14"/>
                    </a:lnTo>
                    <a:lnTo>
                      <a:pt x="126" y="0"/>
                    </a:lnTo>
                    <a:lnTo>
                      <a:pt x="156" y="1"/>
                    </a:lnTo>
                    <a:lnTo>
                      <a:pt x="191" y="11"/>
                    </a:lnTo>
                    <a:lnTo>
                      <a:pt x="255" y="5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3" name="Freeform 440"/>
              <p:cNvSpPr>
                <a:spLocks/>
              </p:cNvSpPr>
              <p:nvPr/>
            </p:nvSpPr>
            <p:spPr bwMode="auto">
              <a:xfrm>
                <a:off x="3994" y="2637"/>
                <a:ext cx="127" cy="25"/>
              </a:xfrm>
              <a:custGeom>
                <a:avLst/>
                <a:gdLst>
                  <a:gd name="T0" fmla="*/ 255 w 255"/>
                  <a:gd name="T1" fmla="*/ 0 h 51"/>
                  <a:gd name="T2" fmla="*/ 195 w 255"/>
                  <a:gd name="T3" fmla="*/ 36 h 51"/>
                  <a:gd name="T4" fmla="*/ 128 w 255"/>
                  <a:gd name="T5" fmla="*/ 51 h 51"/>
                  <a:gd name="T6" fmla="*/ 61 w 255"/>
                  <a:gd name="T7" fmla="*/ 40 h 51"/>
                  <a:gd name="T8" fmla="*/ 0 w 255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51">
                    <a:moveTo>
                      <a:pt x="255" y="0"/>
                    </a:moveTo>
                    <a:lnTo>
                      <a:pt x="195" y="36"/>
                    </a:lnTo>
                    <a:lnTo>
                      <a:pt x="128" y="51"/>
                    </a:lnTo>
                    <a:lnTo>
                      <a:pt x="61" y="4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4" name="Line 441"/>
              <p:cNvSpPr>
                <a:spLocks noChangeShapeType="1"/>
              </p:cNvSpPr>
              <p:nvPr/>
            </p:nvSpPr>
            <p:spPr bwMode="auto">
              <a:xfrm>
                <a:off x="3869" y="2634"/>
                <a:ext cx="25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5" name="Freeform 442"/>
              <p:cNvSpPr>
                <a:spLocks/>
              </p:cNvSpPr>
              <p:nvPr/>
            </p:nvSpPr>
            <p:spPr bwMode="auto">
              <a:xfrm>
                <a:off x="4065" y="2734"/>
                <a:ext cx="118" cy="27"/>
              </a:xfrm>
              <a:custGeom>
                <a:avLst/>
                <a:gdLst>
                  <a:gd name="T0" fmla="*/ 0 w 237"/>
                  <a:gd name="T1" fmla="*/ 53 h 53"/>
                  <a:gd name="T2" fmla="*/ 57 w 237"/>
                  <a:gd name="T3" fmla="*/ 15 h 53"/>
                  <a:gd name="T4" fmla="*/ 117 w 237"/>
                  <a:gd name="T5" fmla="*/ 0 h 53"/>
                  <a:gd name="T6" fmla="*/ 148 w 237"/>
                  <a:gd name="T7" fmla="*/ 2 h 53"/>
                  <a:gd name="T8" fmla="*/ 178 w 237"/>
                  <a:gd name="T9" fmla="*/ 12 h 53"/>
                  <a:gd name="T10" fmla="*/ 237 w 237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7" h="53">
                    <a:moveTo>
                      <a:pt x="0" y="53"/>
                    </a:moveTo>
                    <a:lnTo>
                      <a:pt x="57" y="15"/>
                    </a:lnTo>
                    <a:lnTo>
                      <a:pt x="117" y="0"/>
                    </a:lnTo>
                    <a:lnTo>
                      <a:pt x="148" y="2"/>
                    </a:lnTo>
                    <a:lnTo>
                      <a:pt x="178" y="12"/>
                    </a:lnTo>
                    <a:lnTo>
                      <a:pt x="237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6" name="Freeform 443"/>
              <p:cNvSpPr>
                <a:spLocks/>
              </p:cNvSpPr>
              <p:nvPr/>
            </p:nvSpPr>
            <p:spPr bwMode="auto">
              <a:xfrm>
                <a:off x="4184" y="2759"/>
                <a:ext cx="56" cy="27"/>
              </a:xfrm>
              <a:custGeom>
                <a:avLst/>
                <a:gdLst>
                  <a:gd name="T0" fmla="*/ 0 w 111"/>
                  <a:gd name="T1" fmla="*/ 0 h 55"/>
                  <a:gd name="T2" fmla="*/ 7 w 111"/>
                  <a:gd name="T3" fmla="*/ 8 h 55"/>
                  <a:gd name="T4" fmla="*/ 16 w 111"/>
                  <a:gd name="T5" fmla="*/ 15 h 55"/>
                  <a:gd name="T6" fmla="*/ 25 w 111"/>
                  <a:gd name="T7" fmla="*/ 22 h 55"/>
                  <a:gd name="T8" fmla="*/ 35 w 111"/>
                  <a:gd name="T9" fmla="*/ 29 h 55"/>
                  <a:gd name="T10" fmla="*/ 44 w 111"/>
                  <a:gd name="T11" fmla="*/ 34 h 55"/>
                  <a:gd name="T12" fmla="*/ 53 w 111"/>
                  <a:gd name="T13" fmla="*/ 38 h 55"/>
                  <a:gd name="T14" fmla="*/ 64 w 111"/>
                  <a:gd name="T15" fmla="*/ 43 h 55"/>
                  <a:gd name="T16" fmla="*/ 73 w 111"/>
                  <a:gd name="T17" fmla="*/ 48 h 55"/>
                  <a:gd name="T18" fmla="*/ 82 w 111"/>
                  <a:gd name="T19" fmla="*/ 50 h 55"/>
                  <a:gd name="T20" fmla="*/ 92 w 111"/>
                  <a:gd name="T21" fmla="*/ 53 h 55"/>
                  <a:gd name="T22" fmla="*/ 102 w 111"/>
                  <a:gd name="T23" fmla="*/ 53 h 55"/>
                  <a:gd name="T24" fmla="*/ 111 w 111"/>
                  <a:gd name="T2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1" h="55">
                    <a:moveTo>
                      <a:pt x="0" y="0"/>
                    </a:moveTo>
                    <a:lnTo>
                      <a:pt x="7" y="8"/>
                    </a:lnTo>
                    <a:lnTo>
                      <a:pt x="16" y="15"/>
                    </a:lnTo>
                    <a:lnTo>
                      <a:pt x="25" y="22"/>
                    </a:lnTo>
                    <a:lnTo>
                      <a:pt x="35" y="29"/>
                    </a:lnTo>
                    <a:lnTo>
                      <a:pt x="44" y="34"/>
                    </a:lnTo>
                    <a:lnTo>
                      <a:pt x="53" y="38"/>
                    </a:lnTo>
                    <a:lnTo>
                      <a:pt x="64" y="43"/>
                    </a:lnTo>
                    <a:lnTo>
                      <a:pt x="73" y="48"/>
                    </a:lnTo>
                    <a:lnTo>
                      <a:pt x="82" y="50"/>
                    </a:lnTo>
                    <a:lnTo>
                      <a:pt x="92" y="53"/>
                    </a:lnTo>
                    <a:lnTo>
                      <a:pt x="102" y="53"/>
                    </a:lnTo>
                    <a:lnTo>
                      <a:pt x="111" y="5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7" name="Freeform 444"/>
              <p:cNvSpPr>
                <a:spLocks/>
              </p:cNvSpPr>
              <p:nvPr/>
            </p:nvSpPr>
            <p:spPr bwMode="auto">
              <a:xfrm>
                <a:off x="4065" y="2759"/>
                <a:ext cx="176" cy="1"/>
              </a:xfrm>
              <a:custGeom>
                <a:avLst/>
                <a:gdLst>
                  <a:gd name="T0" fmla="*/ 0 w 351"/>
                  <a:gd name="T1" fmla="*/ 351 w 351"/>
                  <a:gd name="T2" fmla="*/ 350 w 3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51">
                    <a:moveTo>
                      <a:pt x="0" y="0"/>
                    </a:moveTo>
                    <a:lnTo>
                      <a:pt x="351" y="0"/>
                    </a:lnTo>
                    <a:lnTo>
                      <a:pt x="35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8" name="Line 445"/>
              <p:cNvSpPr>
                <a:spLocks noChangeShapeType="1"/>
              </p:cNvSpPr>
              <p:nvPr/>
            </p:nvSpPr>
            <p:spPr bwMode="auto">
              <a:xfrm>
                <a:off x="4131" y="2481"/>
                <a:ext cx="11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9" name="Line 446"/>
              <p:cNvSpPr>
                <a:spLocks noChangeShapeType="1"/>
              </p:cNvSpPr>
              <p:nvPr/>
            </p:nvSpPr>
            <p:spPr bwMode="auto">
              <a:xfrm flipV="1">
                <a:off x="3825" y="2455"/>
                <a:ext cx="1" cy="6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0" name="Line 447"/>
              <p:cNvSpPr>
                <a:spLocks noChangeShapeType="1"/>
              </p:cNvSpPr>
              <p:nvPr/>
            </p:nvSpPr>
            <p:spPr bwMode="auto">
              <a:xfrm flipV="1">
                <a:off x="3863" y="2450"/>
                <a:ext cx="1" cy="17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1" name="Line 448"/>
              <p:cNvSpPr>
                <a:spLocks noChangeShapeType="1"/>
              </p:cNvSpPr>
              <p:nvPr/>
            </p:nvSpPr>
            <p:spPr bwMode="auto">
              <a:xfrm flipV="1">
                <a:off x="3903" y="2457"/>
                <a:ext cx="1" cy="1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2" name="Line 449"/>
              <p:cNvSpPr>
                <a:spLocks noChangeShapeType="1"/>
              </p:cNvSpPr>
              <p:nvPr/>
            </p:nvSpPr>
            <p:spPr bwMode="auto">
              <a:xfrm flipV="1">
                <a:off x="4122" y="2487"/>
                <a:ext cx="1" cy="14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3" name="Line 450"/>
              <p:cNvSpPr>
                <a:spLocks noChangeShapeType="1"/>
              </p:cNvSpPr>
              <p:nvPr/>
            </p:nvSpPr>
            <p:spPr bwMode="auto">
              <a:xfrm flipV="1">
                <a:off x="4061" y="2666"/>
                <a:ext cx="1" cy="8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4" name="Oval 451"/>
              <p:cNvSpPr>
                <a:spLocks noChangeArrowheads="1"/>
              </p:cNvSpPr>
              <p:nvPr/>
            </p:nvSpPr>
            <p:spPr bwMode="auto">
              <a:xfrm>
                <a:off x="4046" y="2747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5" name="Oval 452"/>
              <p:cNvSpPr>
                <a:spLocks noChangeArrowheads="1"/>
              </p:cNvSpPr>
              <p:nvPr/>
            </p:nvSpPr>
            <p:spPr bwMode="auto">
              <a:xfrm>
                <a:off x="3809" y="2517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6" name="Oval 453"/>
              <p:cNvSpPr>
                <a:spLocks noChangeArrowheads="1"/>
              </p:cNvSpPr>
              <p:nvPr/>
            </p:nvSpPr>
            <p:spPr bwMode="auto">
              <a:xfrm>
                <a:off x="4106" y="2466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7" name="Oval 454"/>
              <p:cNvSpPr>
                <a:spLocks noChangeArrowheads="1"/>
              </p:cNvSpPr>
              <p:nvPr/>
            </p:nvSpPr>
            <p:spPr bwMode="auto">
              <a:xfrm>
                <a:off x="3885" y="2571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8" name="Oval 455"/>
              <p:cNvSpPr>
                <a:spLocks noChangeArrowheads="1"/>
              </p:cNvSpPr>
              <p:nvPr/>
            </p:nvSpPr>
            <p:spPr bwMode="auto">
              <a:xfrm>
                <a:off x="3845" y="2625"/>
                <a:ext cx="27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9" name="Oval 456"/>
              <p:cNvSpPr>
                <a:spLocks noChangeArrowheads="1"/>
              </p:cNvSpPr>
              <p:nvPr/>
            </p:nvSpPr>
            <p:spPr bwMode="auto">
              <a:xfrm>
                <a:off x="3767" y="2457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" name="Rectangle 457"/>
            <p:cNvSpPr>
              <a:spLocks noChangeArrowheads="1"/>
            </p:cNvSpPr>
            <p:nvPr/>
          </p:nvSpPr>
          <p:spPr bwMode="auto">
            <a:xfrm>
              <a:off x="451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5" name="Group 458"/>
            <p:cNvGrpSpPr>
              <a:grpSpLocks/>
            </p:cNvGrpSpPr>
            <p:nvPr/>
          </p:nvGrpSpPr>
          <p:grpSpPr bwMode="auto">
            <a:xfrm>
              <a:off x="4578" y="3566"/>
              <a:ext cx="108" cy="116"/>
              <a:chOff x="902" y="803"/>
              <a:chExt cx="214" cy="280"/>
            </a:xfrm>
          </p:grpSpPr>
          <p:sp>
            <p:nvSpPr>
              <p:cNvPr id="346" name="Rectangle 459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7" name="Line 460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8" name="Line 461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9" name="Line 462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0" name="Line 463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1" name="Line 464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2" name="Line 465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3" name="Line 466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4" name="Line 467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5" name="Line 468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6" name="Line 469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7" name="Line 470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8" name="Line 471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9" name="Line 472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0" name="Line 473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1" name="Line 474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6" name="Rectangle 475"/>
            <p:cNvSpPr>
              <a:spLocks noChangeArrowheads="1"/>
            </p:cNvSpPr>
            <p:nvPr/>
          </p:nvSpPr>
          <p:spPr bwMode="auto">
            <a:xfrm>
              <a:off x="451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Rectangle 476"/>
            <p:cNvSpPr>
              <a:spLocks noChangeArrowheads="1"/>
            </p:cNvSpPr>
            <p:nvPr/>
          </p:nvSpPr>
          <p:spPr bwMode="auto">
            <a:xfrm>
              <a:off x="451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AutoShape 477"/>
            <p:cNvSpPr>
              <a:spLocks noChangeArrowheads="1"/>
            </p:cNvSpPr>
            <p:nvPr/>
          </p:nvSpPr>
          <p:spPr bwMode="auto">
            <a:xfrm>
              <a:off x="456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Rectangle 478"/>
            <p:cNvSpPr>
              <a:spLocks noChangeArrowheads="1"/>
            </p:cNvSpPr>
            <p:nvPr/>
          </p:nvSpPr>
          <p:spPr bwMode="auto">
            <a:xfrm>
              <a:off x="403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Where</a:t>
              </a:r>
            </a:p>
          </p:txBody>
        </p:sp>
        <p:sp>
          <p:nvSpPr>
            <p:cNvPr id="70" name="Rectangle 479"/>
            <p:cNvSpPr>
              <a:spLocks noChangeArrowheads="1"/>
            </p:cNvSpPr>
            <p:nvPr/>
          </p:nvSpPr>
          <p:spPr bwMode="auto">
            <a:xfrm>
              <a:off x="403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Where</a:t>
              </a:r>
            </a:p>
          </p:txBody>
        </p:sp>
        <p:grpSp>
          <p:nvGrpSpPr>
            <p:cNvPr id="71" name="Group 480"/>
            <p:cNvGrpSpPr>
              <a:grpSpLocks/>
            </p:cNvGrpSpPr>
            <p:nvPr/>
          </p:nvGrpSpPr>
          <p:grpSpPr bwMode="auto">
            <a:xfrm>
              <a:off x="4098" y="2606"/>
              <a:ext cx="108" cy="116"/>
              <a:chOff x="902" y="803"/>
              <a:chExt cx="214" cy="280"/>
            </a:xfrm>
          </p:grpSpPr>
          <p:sp>
            <p:nvSpPr>
              <p:cNvPr id="330" name="Rectangle 481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1" name="Line 482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2" name="Line 483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3" name="Line 484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4" name="Line 485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5" name="Line 486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6" name="Line 487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7" name="Line 488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8" name="Line 489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9" name="Line 490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0" name="Line 491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1" name="Line 492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2" name="Line 493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3" name="Line 494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4" name="Line 495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5" name="Line 496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" name="Rectangle 497"/>
            <p:cNvSpPr>
              <a:spLocks noChangeArrowheads="1"/>
            </p:cNvSpPr>
            <p:nvPr/>
          </p:nvSpPr>
          <p:spPr bwMode="auto">
            <a:xfrm>
              <a:off x="403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" name="Group 498"/>
            <p:cNvGrpSpPr>
              <a:grpSpLocks/>
            </p:cNvGrpSpPr>
            <p:nvPr/>
          </p:nvGrpSpPr>
          <p:grpSpPr bwMode="auto">
            <a:xfrm>
              <a:off x="4084" y="2846"/>
              <a:ext cx="135" cy="115"/>
              <a:chOff x="2329" y="1186"/>
              <a:chExt cx="381" cy="268"/>
            </a:xfrm>
          </p:grpSpPr>
          <p:sp>
            <p:nvSpPr>
              <p:cNvPr id="323" name="Oval 499"/>
              <p:cNvSpPr>
                <a:spLocks noChangeArrowheads="1"/>
              </p:cNvSpPr>
              <p:nvPr/>
            </p:nvSpPr>
            <p:spPr bwMode="auto">
              <a:xfrm>
                <a:off x="2329" y="1293"/>
                <a:ext cx="64" cy="66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4" name="Oval 500"/>
              <p:cNvSpPr>
                <a:spLocks noChangeArrowheads="1"/>
              </p:cNvSpPr>
              <p:nvPr/>
            </p:nvSpPr>
            <p:spPr bwMode="auto">
              <a:xfrm>
                <a:off x="2441" y="1201"/>
                <a:ext cx="63" cy="6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5" name="Oval 501"/>
              <p:cNvSpPr>
                <a:spLocks noChangeArrowheads="1"/>
              </p:cNvSpPr>
              <p:nvPr/>
            </p:nvSpPr>
            <p:spPr bwMode="auto">
              <a:xfrm>
                <a:off x="2646" y="1186"/>
                <a:ext cx="64" cy="66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6" name="Oval 502"/>
              <p:cNvSpPr>
                <a:spLocks noChangeArrowheads="1"/>
              </p:cNvSpPr>
              <p:nvPr/>
            </p:nvSpPr>
            <p:spPr bwMode="auto">
              <a:xfrm>
                <a:off x="2533" y="1387"/>
                <a:ext cx="64" cy="6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7" name="Line 503"/>
              <p:cNvSpPr>
                <a:spLocks noChangeShapeType="1"/>
              </p:cNvSpPr>
              <p:nvPr/>
            </p:nvSpPr>
            <p:spPr bwMode="auto">
              <a:xfrm flipH="1" flipV="1">
                <a:off x="2394" y="1340"/>
                <a:ext cx="139" cy="6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8" name="Line 504"/>
              <p:cNvSpPr>
                <a:spLocks noChangeShapeType="1"/>
              </p:cNvSpPr>
              <p:nvPr/>
            </p:nvSpPr>
            <p:spPr bwMode="auto">
              <a:xfrm flipV="1">
                <a:off x="2391" y="1257"/>
                <a:ext cx="53" cy="4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9" name="Line 505"/>
              <p:cNvSpPr>
                <a:spLocks noChangeShapeType="1"/>
              </p:cNvSpPr>
              <p:nvPr/>
            </p:nvSpPr>
            <p:spPr bwMode="auto">
              <a:xfrm flipV="1">
                <a:off x="2506" y="1218"/>
                <a:ext cx="139" cy="1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4" name="Rectangle 506"/>
            <p:cNvSpPr>
              <a:spLocks noChangeArrowheads="1"/>
            </p:cNvSpPr>
            <p:nvPr/>
          </p:nvSpPr>
          <p:spPr bwMode="auto">
            <a:xfrm>
              <a:off x="403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5" name="Group 507"/>
            <p:cNvGrpSpPr>
              <a:grpSpLocks/>
            </p:cNvGrpSpPr>
            <p:nvPr/>
          </p:nvGrpSpPr>
          <p:grpSpPr bwMode="auto">
            <a:xfrm>
              <a:off x="4077" y="3108"/>
              <a:ext cx="150" cy="71"/>
              <a:chOff x="2278" y="1841"/>
              <a:chExt cx="484" cy="270"/>
            </a:xfrm>
          </p:grpSpPr>
          <p:sp>
            <p:nvSpPr>
              <p:cNvPr id="316" name="Oval 508"/>
              <p:cNvSpPr>
                <a:spLocks noChangeArrowheads="1"/>
              </p:cNvSpPr>
              <p:nvPr/>
            </p:nvSpPr>
            <p:spPr bwMode="auto">
              <a:xfrm>
                <a:off x="2678" y="1841"/>
                <a:ext cx="79" cy="2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7" name="Freeform 509"/>
              <p:cNvSpPr>
                <a:spLocks/>
              </p:cNvSpPr>
              <p:nvPr/>
            </p:nvSpPr>
            <p:spPr bwMode="auto">
              <a:xfrm>
                <a:off x="2678" y="1854"/>
                <a:ext cx="84" cy="89"/>
              </a:xfrm>
              <a:custGeom>
                <a:avLst/>
                <a:gdLst>
                  <a:gd name="T0" fmla="*/ 0 w 168"/>
                  <a:gd name="T1" fmla="*/ 149 h 177"/>
                  <a:gd name="T2" fmla="*/ 6 w 168"/>
                  <a:gd name="T3" fmla="*/ 155 h 177"/>
                  <a:gd name="T4" fmla="*/ 10 w 168"/>
                  <a:gd name="T5" fmla="*/ 160 h 177"/>
                  <a:gd name="T6" fmla="*/ 20 w 168"/>
                  <a:gd name="T7" fmla="*/ 165 h 177"/>
                  <a:gd name="T8" fmla="*/ 31 w 168"/>
                  <a:gd name="T9" fmla="*/ 171 h 177"/>
                  <a:gd name="T10" fmla="*/ 44 w 168"/>
                  <a:gd name="T11" fmla="*/ 173 h 177"/>
                  <a:gd name="T12" fmla="*/ 60 w 168"/>
                  <a:gd name="T13" fmla="*/ 176 h 177"/>
                  <a:gd name="T14" fmla="*/ 73 w 168"/>
                  <a:gd name="T15" fmla="*/ 176 h 177"/>
                  <a:gd name="T16" fmla="*/ 91 w 168"/>
                  <a:gd name="T17" fmla="*/ 177 h 177"/>
                  <a:gd name="T18" fmla="*/ 105 w 168"/>
                  <a:gd name="T19" fmla="*/ 176 h 177"/>
                  <a:gd name="T20" fmla="*/ 120 w 168"/>
                  <a:gd name="T21" fmla="*/ 174 h 177"/>
                  <a:gd name="T22" fmla="*/ 132 w 168"/>
                  <a:gd name="T23" fmla="*/ 171 h 177"/>
                  <a:gd name="T24" fmla="*/ 145 w 168"/>
                  <a:gd name="T25" fmla="*/ 168 h 177"/>
                  <a:gd name="T26" fmla="*/ 153 w 168"/>
                  <a:gd name="T27" fmla="*/ 160 h 177"/>
                  <a:gd name="T28" fmla="*/ 163 w 168"/>
                  <a:gd name="T29" fmla="*/ 155 h 177"/>
                  <a:gd name="T30" fmla="*/ 166 w 168"/>
                  <a:gd name="T31" fmla="*/ 149 h 177"/>
                  <a:gd name="T32" fmla="*/ 168 w 168"/>
                  <a:gd name="T33" fmla="*/ 0 h 177"/>
                  <a:gd name="T34" fmla="*/ 166 w 168"/>
                  <a:gd name="T35" fmla="*/ 9 h 177"/>
                  <a:gd name="T36" fmla="*/ 163 w 168"/>
                  <a:gd name="T37" fmla="*/ 13 h 177"/>
                  <a:gd name="T38" fmla="*/ 153 w 168"/>
                  <a:gd name="T39" fmla="*/ 18 h 177"/>
                  <a:gd name="T40" fmla="*/ 145 w 168"/>
                  <a:gd name="T41" fmla="*/ 24 h 177"/>
                  <a:gd name="T42" fmla="*/ 132 w 168"/>
                  <a:gd name="T43" fmla="*/ 28 h 177"/>
                  <a:gd name="T44" fmla="*/ 120 w 168"/>
                  <a:gd name="T45" fmla="*/ 32 h 177"/>
                  <a:gd name="T46" fmla="*/ 105 w 168"/>
                  <a:gd name="T47" fmla="*/ 32 h 177"/>
                  <a:gd name="T48" fmla="*/ 91 w 168"/>
                  <a:gd name="T49" fmla="*/ 36 h 177"/>
                  <a:gd name="T50" fmla="*/ 73 w 168"/>
                  <a:gd name="T51" fmla="*/ 36 h 177"/>
                  <a:gd name="T52" fmla="*/ 60 w 168"/>
                  <a:gd name="T53" fmla="*/ 32 h 177"/>
                  <a:gd name="T54" fmla="*/ 44 w 168"/>
                  <a:gd name="T55" fmla="*/ 30 h 177"/>
                  <a:gd name="T56" fmla="*/ 31 w 168"/>
                  <a:gd name="T57" fmla="*/ 27 h 177"/>
                  <a:gd name="T58" fmla="*/ 22 w 168"/>
                  <a:gd name="T59" fmla="*/ 24 h 177"/>
                  <a:gd name="T60" fmla="*/ 11 w 168"/>
                  <a:gd name="T61" fmla="*/ 18 h 177"/>
                  <a:gd name="T62" fmla="*/ 9 w 168"/>
                  <a:gd name="T63" fmla="*/ 14 h 177"/>
                  <a:gd name="T64" fmla="*/ 2 w 168"/>
                  <a:gd name="T65" fmla="*/ 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8" h="177">
                    <a:moveTo>
                      <a:pt x="0" y="0"/>
                    </a:moveTo>
                    <a:lnTo>
                      <a:pt x="0" y="149"/>
                    </a:lnTo>
                    <a:lnTo>
                      <a:pt x="2" y="151"/>
                    </a:lnTo>
                    <a:lnTo>
                      <a:pt x="6" y="155"/>
                    </a:lnTo>
                    <a:lnTo>
                      <a:pt x="9" y="156"/>
                    </a:lnTo>
                    <a:lnTo>
                      <a:pt x="10" y="160"/>
                    </a:lnTo>
                    <a:lnTo>
                      <a:pt x="15" y="163"/>
                    </a:lnTo>
                    <a:lnTo>
                      <a:pt x="20" y="165"/>
                    </a:lnTo>
                    <a:lnTo>
                      <a:pt x="26" y="168"/>
                    </a:lnTo>
                    <a:lnTo>
                      <a:pt x="31" y="171"/>
                    </a:lnTo>
                    <a:lnTo>
                      <a:pt x="36" y="172"/>
                    </a:lnTo>
                    <a:lnTo>
                      <a:pt x="44" y="173"/>
                    </a:lnTo>
                    <a:lnTo>
                      <a:pt x="52" y="174"/>
                    </a:lnTo>
                    <a:lnTo>
                      <a:pt x="60" y="176"/>
                    </a:lnTo>
                    <a:lnTo>
                      <a:pt x="65" y="176"/>
                    </a:lnTo>
                    <a:lnTo>
                      <a:pt x="73" y="176"/>
                    </a:lnTo>
                    <a:lnTo>
                      <a:pt x="79" y="177"/>
                    </a:lnTo>
                    <a:lnTo>
                      <a:pt x="91" y="177"/>
                    </a:lnTo>
                    <a:lnTo>
                      <a:pt x="97" y="176"/>
                    </a:lnTo>
                    <a:lnTo>
                      <a:pt x="105" y="176"/>
                    </a:lnTo>
                    <a:lnTo>
                      <a:pt x="112" y="174"/>
                    </a:lnTo>
                    <a:lnTo>
                      <a:pt x="120" y="174"/>
                    </a:lnTo>
                    <a:lnTo>
                      <a:pt x="125" y="172"/>
                    </a:lnTo>
                    <a:lnTo>
                      <a:pt x="132" y="171"/>
                    </a:lnTo>
                    <a:lnTo>
                      <a:pt x="137" y="171"/>
                    </a:lnTo>
                    <a:lnTo>
                      <a:pt x="145" y="168"/>
                    </a:lnTo>
                    <a:lnTo>
                      <a:pt x="150" y="164"/>
                    </a:lnTo>
                    <a:lnTo>
                      <a:pt x="153" y="160"/>
                    </a:lnTo>
                    <a:lnTo>
                      <a:pt x="156" y="158"/>
                    </a:lnTo>
                    <a:lnTo>
                      <a:pt x="163" y="155"/>
                    </a:lnTo>
                    <a:lnTo>
                      <a:pt x="164" y="151"/>
                    </a:lnTo>
                    <a:lnTo>
                      <a:pt x="166" y="149"/>
                    </a:lnTo>
                    <a:lnTo>
                      <a:pt x="168" y="149"/>
                    </a:lnTo>
                    <a:lnTo>
                      <a:pt x="168" y="0"/>
                    </a:lnTo>
                    <a:lnTo>
                      <a:pt x="166" y="4"/>
                    </a:lnTo>
                    <a:lnTo>
                      <a:pt x="166" y="9"/>
                    </a:lnTo>
                    <a:lnTo>
                      <a:pt x="164" y="10"/>
                    </a:lnTo>
                    <a:lnTo>
                      <a:pt x="163" y="13"/>
                    </a:lnTo>
                    <a:lnTo>
                      <a:pt x="156" y="17"/>
                    </a:lnTo>
                    <a:lnTo>
                      <a:pt x="153" y="18"/>
                    </a:lnTo>
                    <a:lnTo>
                      <a:pt x="149" y="22"/>
                    </a:lnTo>
                    <a:lnTo>
                      <a:pt x="145" y="24"/>
                    </a:lnTo>
                    <a:lnTo>
                      <a:pt x="137" y="27"/>
                    </a:lnTo>
                    <a:lnTo>
                      <a:pt x="132" y="28"/>
                    </a:lnTo>
                    <a:lnTo>
                      <a:pt x="125" y="28"/>
                    </a:lnTo>
                    <a:lnTo>
                      <a:pt x="120" y="32"/>
                    </a:lnTo>
                    <a:lnTo>
                      <a:pt x="112" y="32"/>
                    </a:lnTo>
                    <a:lnTo>
                      <a:pt x="105" y="32"/>
                    </a:lnTo>
                    <a:lnTo>
                      <a:pt x="97" y="36"/>
                    </a:lnTo>
                    <a:lnTo>
                      <a:pt x="91" y="36"/>
                    </a:lnTo>
                    <a:lnTo>
                      <a:pt x="79" y="36"/>
                    </a:lnTo>
                    <a:lnTo>
                      <a:pt x="73" y="36"/>
                    </a:lnTo>
                    <a:lnTo>
                      <a:pt x="65" y="36"/>
                    </a:lnTo>
                    <a:lnTo>
                      <a:pt x="60" y="32"/>
                    </a:lnTo>
                    <a:lnTo>
                      <a:pt x="52" y="32"/>
                    </a:lnTo>
                    <a:lnTo>
                      <a:pt x="44" y="30"/>
                    </a:lnTo>
                    <a:lnTo>
                      <a:pt x="36" y="28"/>
                    </a:lnTo>
                    <a:lnTo>
                      <a:pt x="31" y="27"/>
                    </a:lnTo>
                    <a:lnTo>
                      <a:pt x="26" y="26"/>
                    </a:lnTo>
                    <a:lnTo>
                      <a:pt x="22" y="24"/>
                    </a:lnTo>
                    <a:lnTo>
                      <a:pt x="16" y="22"/>
                    </a:lnTo>
                    <a:lnTo>
                      <a:pt x="11" y="18"/>
                    </a:lnTo>
                    <a:lnTo>
                      <a:pt x="10" y="17"/>
                    </a:lnTo>
                    <a:lnTo>
                      <a:pt x="9" y="14"/>
                    </a:lnTo>
                    <a:lnTo>
                      <a:pt x="6" y="12"/>
                    </a:lnTo>
                    <a:lnTo>
                      <a:pt x="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8" name="Oval 510"/>
              <p:cNvSpPr>
                <a:spLocks noChangeArrowheads="1"/>
              </p:cNvSpPr>
              <p:nvPr/>
            </p:nvSpPr>
            <p:spPr bwMode="auto">
              <a:xfrm>
                <a:off x="2358" y="1934"/>
                <a:ext cx="78" cy="2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9" name="Freeform 511"/>
              <p:cNvSpPr>
                <a:spLocks/>
              </p:cNvSpPr>
              <p:nvPr/>
            </p:nvSpPr>
            <p:spPr bwMode="auto">
              <a:xfrm>
                <a:off x="2357" y="1947"/>
                <a:ext cx="85" cy="88"/>
              </a:xfrm>
              <a:custGeom>
                <a:avLst/>
                <a:gdLst>
                  <a:gd name="T0" fmla="*/ 0 w 170"/>
                  <a:gd name="T1" fmla="*/ 151 h 177"/>
                  <a:gd name="T2" fmla="*/ 3 w 170"/>
                  <a:gd name="T3" fmla="*/ 157 h 177"/>
                  <a:gd name="T4" fmla="*/ 12 w 170"/>
                  <a:gd name="T5" fmla="*/ 163 h 177"/>
                  <a:gd name="T6" fmla="*/ 21 w 170"/>
                  <a:gd name="T7" fmla="*/ 167 h 177"/>
                  <a:gd name="T8" fmla="*/ 34 w 170"/>
                  <a:gd name="T9" fmla="*/ 170 h 177"/>
                  <a:gd name="T10" fmla="*/ 45 w 170"/>
                  <a:gd name="T11" fmla="*/ 174 h 177"/>
                  <a:gd name="T12" fmla="*/ 60 w 170"/>
                  <a:gd name="T13" fmla="*/ 176 h 177"/>
                  <a:gd name="T14" fmla="*/ 74 w 170"/>
                  <a:gd name="T15" fmla="*/ 177 h 177"/>
                  <a:gd name="T16" fmla="*/ 89 w 170"/>
                  <a:gd name="T17" fmla="*/ 177 h 177"/>
                  <a:gd name="T18" fmla="*/ 106 w 170"/>
                  <a:gd name="T19" fmla="*/ 176 h 177"/>
                  <a:gd name="T20" fmla="*/ 121 w 170"/>
                  <a:gd name="T21" fmla="*/ 176 h 177"/>
                  <a:gd name="T22" fmla="*/ 132 w 170"/>
                  <a:gd name="T23" fmla="*/ 172 h 177"/>
                  <a:gd name="T24" fmla="*/ 143 w 170"/>
                  <a:gd name="T25" fmla="*/ 168 h 177"/>
                  <a:gd name="T26" fmla="*/ 156 w 170"/>
                  <a:gd name="T27" fmla="*/ 164 h 177"/>
                  <a:gd name="T28" fmla="*/ 162 w 170"/>
                  <a:gd name="T29" fmla="*/ 157 h 177"/>
                  <a:gd name="T30" fmla="*/ 167 w 170"/>
                  <a:gd name="T31" fmla="*/ 151 h 177"/>
                  <a:gd name="T32" fmla="*/ 170 w 170"/>
                  <a:gd name="T33" fmla="*/ 1 h 177"/>
                  <a:gd name="T34" fmla="*/ 167 w 170"/>
                  <a:gd name="T35" fmla="*/ 8 h 177"/>
                  <a:gd name="T36" fmla="*/ 162 w 170"/>
                  <a:gd name="T37" fmla="*/ 14 h 177"/>
                  <a:gd name="T38" fmla="*/ 156 w 170"/>
                  <a:gd name="T39" fmla="*/ 19 h 177"/>
                  <a:gd name="T40" fmla="*/ 143 w 170"/>
                  <a:gd name="T41" fmla="*/ 23 h 177"/>
                  <a:gd name="T42" fmla="*/ 132 w 170"/>
                  <a:gd name="T43" fmla="*/ 29 h 177"/>
                  <a:gd name="T44" fmla="*/ 121 w 170"/>
                  <a:gd name="T45" fmla="*/ 33 h 177"/>
                  <a:gd name="T46" fmla="*/ 106 w 170"/>
                  <a:gd name="T47" fmla="*/ 35 h 177"/>
                  <a:gd name="T48" fmla="*/ 89 w 170"/>
                  <a:gd name="T49" fmla="*/ 35 h 177"/>
                  <a:gd name="T50" fmla="*/ 74 w 170"/>
                  <a:gd name="T51" fmla="*/ 35 h 177"/>
                  <a:gd name="T52" fmla="*/ 60 w 170"/>
                  <a:gd name="T53" fmla="*/ 35 h 177"/>
                  <a:gd name="T54" fmla="*/ 45 w 170"/>
                  <a:gd name="T55" fmla="*/ 33 h 177"/>
                  <a:gd name="T56" fmla="*/ 34 w 170"/>
                  <a:gd name="T57" fmla="*/ 27 h 177"/>
                  <a:gd name="T58" fmla="*/ 22 w 170"/>
                  <a:gd name="T59" fmla="*/ 23 h 177"/>
                  <a:gd name="T60" fmla="*/ 12 w 170"/>
                  <a:gd name="T61" fmla="*/ 19 h 177"/>
                  <a:gd name="T62" fmla="*/ 7 w 170"/>
                  <a:gd name="T63" fmla="*/ 15 h 177"/>
                  <a:gd name="T64" fmla="*/ 2 w 170"/>
                  <a:gd name="T65" fmla="*/ 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177">
                    <a:moveTo>
                      <a:pt x="0" y="0"/>
                    </a:moveTo>
                    <a:lnTo>
                      <a:pt x="0" y="151"/>
                    </a:lnTo>
                    <a:lnTo>
                      <a:pt x="2" y="154"/>
                    </a:lnTo>
                    <a:lnTo>
                      <a:pt x="3" y="157"/>
                    </a:lnTo>
                    <a:lnTo>
                      <a:pt x="7" y="160"/>
                    </a:lnTo>
                    <a:lnTo>
                      <a:pt x="12" y="163"/>
                    </a:lnTo>
                    <a:lnTo>
                      <a:pt x="17" y="164"/>
                    </a:lnTo>
                    <a:lnTo>
                      <a:pt x="21" y="167"/>
                    </a:lnTo>
                    <a:lnTo>
                      <a:pt x="29" y="168"/>
                    </a:lnTo>
                    <a:lnTo>
                      <a:pt x="34" y="170"/>
                    </a:lnTo>
                    <a:lnTo>
                      <a:pt x="37" y="173"/>
                    </a:lnTo>
                    <a:lnTo>
                      <a:pt x="45" y="174"/>
                    </a:lnTo>
                    <a:lnTo>
                      <a:pt x="51" y="176"/>
                    </a:lnTo>
                    <a:lnTo>
                      <a:pt x="60" y="176"/>
                    </a:lnTo>
                    <a:lnTo>
                      <a:pt x="69" y="177"/>
                    </a:lnTo>
                    <a:lnTo>
                      <a:pt x="74" y="177"/>
                    </a:lnTo>
                    <a:lnTo>
                      <a:pt x="82" y="177"/>
                    </a:lnTo>
                    <a:lnTo>
                      <a:pt x="89" y="177"/>
                    </a:lnTo>
                    <a:lnTo>
                      <a:pt x="97" y="177"/>
                    </a:lnTo>
                    <a:lnTo>
                      <a:pt x="106" y="176"/>
                    </a:lnTo>
                    <a:lnTo>
                      <a:pt x="113" y="176"/>
                    </a:lnTo>
                    <a:lnTo>
                      <a:pt x="121" y="176"/>
                    </a:lnTo>
                    <a:lnTo>
                      <a:pt x="127" y="173"/>
                    </a:lnTo>
                    <a:lnTo>
                      <a:pt x="132" y="172"/>
                    </a:lnTo>
                    <a:lnTo>
                      <a:pt x="138" y="170"/>
                    </a:lnTo>
                    <a:lnTo>
                      <a:pt x="143" y="168"/>
                    </a:lnTo>
                    <a:lnTo>
                      <a:pt x="151" y="165"/>
                    </a:lnTo>
                    <a:lnTo>
                      <a:pt x="156" y="164"/>
                    </a:lnTo>
                    <a:lnTo>
                      <a:pt x="159" y="161"/>
                    </a:lnTo>
                    <a:lnTo>
                      <a:pt x="162" y="157"/>
                    </a:lnTo>
                    <a:lnTo>
                      <a:pt x="166" y="155"/>
                    </a:lnTo>
                    <a:lnTo>
                      <a:pt x="167" y="151"/>
                    </a:lnTo>
                    <a:lnTo>
                      <a:pt x="170" y="151"/>
                    </a:lnTo>
                    <a:lnTo>
                      <a:pt x="170" y="1"/>
                    </a:lnTo>
                    <a:lnTo>
                      <a:pt x="169" y="4"/>
                    </a:lnTo>
                    <a:lnTo>
                      <a:pt x="167" y="8"/>
                    </a:lnTo>
                    <a:lnTo>
                      <a:pt x="165" y="11"/>
                    </a:lnTo>
                    <a:lnTo>
                      <a:pt x="162" y="14"/>
                    </a:lnTo>
                    <a:lnTo>
                      <a:pt x="159" y="18"/>
                    </a:lnTo>
                    <a:lnTo>
                      <a:pt x="156" y="19"/>
                    </a:lnTo>
                    <a:lnTo>
                      <a:pt x="151" y="20"/>
                    </a:lnTo>
                    <a:lnTo>
                      <a:pt x="143" y="23"/>
                    </a:lnTo>
                    <a:lnTo>
                      <a:pt x="138" y="27"/>
                    </a:lnTo>
                    <a:lnTo>
                      <a:pt x="132" y="29"/>
                    </a:lnTo>
                    <a:lnTo>
                      <a:pt x="127" y="31"/>
                    </a:lnTo>
                    <a:lnTo>
                      <a:pt x="121" y="33"/>
                    </a:lnTo>
                    <a:lnTo>
                      <a:pt x="113" y="33"/>
                    </a:lnTo>
                    <a:lnTo>
                      <a:pt x="106" y="35"/>
                    </a:lnTo>
                    <a:lnTo>
                      <a:pt x="98" y="35"/>
                    </a:lnTo>
                    <a:lnTo>
                      <a:pt x="89" y="35"/>
                    </a:lnTo>
                    <a:lnTo>
                      <a:pt x="83" y="35"/>
                    </a:lnTo>
                    <a:lnTo>
                      <a:pt x="74" y="35"/>
                    </a:lnTo>
                    <a:lnTo>
                      <a:pt x="69" y="35"/>
                    </a:lnTo>
                    <a:lnTo>
                      <a:pt x="60" y="35"/>
                    </a:lnTo>
                    <a:lnTo>
                      <a:pt x="51" y="33"/>
                    </a:lnTo>
                    <a:lnTo>
                      <a:pt x="45" y="33"/>
                    </a:lnTo>
                    <a:lnTo>
                      <a:pt x="40" y="31"/>
                    </a:lnTo>
                    <a:lnTo>
                      <a:pt x="34" y="27"/>
                    </a:lnTo>
                    <a:lnTo>
                      <a:pt x="29" y="26"/>
                    </a:lnTo>
                    <a:lnTo>
                      <a:pt x="22" y="23"/>
                    </a:lnTo>
                    <a:lnTo>
                      <a:pt x="17" y="20"/>
                    </a:lnTo>
                    <a:lnTo>
                      <a:pt x="12" y="19"/>
                    </a:lnTo>
                    <a:lnTo>
                      <a:pt x="10" y="18"/>
                    </a:lnTo>
                    <a:lnTo>
                      <a:pt x="7" y="15"/>
                    </a:lnTo>
                    <a:lnTo>
                      <a:pt x="3" y="13"/>
                    </a:lnTo>
                    <a:lnTo>
                      <a:pt x="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0" name="Freeform 512"/>
              <p:cNvSpPr>
                <a:spLocks/>
              </p:cNvSpPr>
              <p:nvPr/>
            </p:nvSpPr>
            <p:spPr bwMode="auto">
              <a:xfrm>
                <a:off x="2598" y="1902"/>
                <a:ext cx="130" cy="116"/>
              </a:xfrm>
              <a:custGeom>
                <a:avLst/>
                <a:gdLst>
                  <a:gd name="T0" fmla="*/ 161 w 260"/>
                  <a:gd name="T1" fmla="*/ 0 h 231"/>
                  <a:gd name="T2" fmla="*/ 0 w 260"/>
                  <a:gd name="T3" fmla="*/ 0 h 231"/>
                  <a:gd name="T4" fmla="*/ 0 w 260"/>
                  <a:gd name="T5" fmla="*/ 231 h 231"/>
                  <a:gd name="T6" fmla="*/ 260 w 260"/>
                  <a:gd name="T7" fmla="*/ 231 h 231"/>
                  <a:gd name="T8" fmla="*/ 260 w 260"/>
                  <a:gd name="T9" fmla="*/ 8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31">
                    <a:moveTo>
                      <a:pt x="161" y="0"/>
                    </a:moveTo>
                    <a:lnTo>
                      <a:pt x="0" y="0"/>
                    </a:lnTo>
                    <a:lnTo>
                      <a:pt x="0" y="231"/>
                    </a:lnTo>
                    <a:lnTo>
                      <a:pt x="260" y="231"/>
                    </a:lnTo>
                    <a:lnTo>
                      <a:pt x="260" y="8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1" name="Freeform 513"/>
              <p:cNvSpPr>
                <a:spLocks/>
              </p:cNvSpPr>
              <p:nvPr/>
            </p:nvSpPr>
            <p:spPr bwMode="auto">
              <a:xfrm>
                <a:off x="2278" y="1995"/>
                <a:ext cx="130" cy="116"/>
              </a:xfrm>
              <a:custGeom>
                <a:avLst/>
                <a:gdLst>
                  <a:gd name="T0" fmla="*/ 160 w 261"/>
                  <a:gd name="T1" fmla="*/ 0 h 233"/>
                  <a:gd name="T2" fmla="*/ 0 w 261"/>
                  <a:gd name="T3" fmla="*/ 0 h 233"/>
                  <a:gd name="T4" fmla="*/ 0 w 261"/>
                  <a:gd name="T5" fmla="*/ 233 h 233"/>
                  <a:gd name="T6" fmla="*/ 261 w 261"/>
                  <a:gd name="T7" fmla="*/ 233 h 233"/>
                  <a:gd name="T8" fmla="*/ 261 w 261"/>
                  <a:gd name="T9" fmla="*/ 82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233">
                    <a:moveTo>
                      <a:pt x="160" y="0"/>
                    </a:moveTo>
                    <a:lnTo>
                      <a:pt x="0" y="0"/>
                    </a:lnTo>
                    <a:lnTo>
                      <a:pt x="0" y="233"/>
                    </a:lnTo>
                    <a:lnTo>
                      <a:pt x="261" y="233"/>
                    </a:lnTo>
                    <a:lnTo>
                      <a:pt x="261" y="8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2" name="Freeform 514"/>
              <p:cNvSpPr>
                <a:spLocks/>
              </p:cNvSpPr>
              <p:nvPr/>
            </p:nvSpPr>
            <p:spPr bwMode="auto">
              <a:xfrm>
                <a:off x="2441" y="1948"/>
                <a:ext cx="157" cy="47"/>
              </a:xfrm>
              <a:custGeom>
                <a:avLst/>
                <a:gdLst>
                  <a:gd name="T0" fmla="*/ 0 w 313"/>
                  <a:gd name="T1" fmla="*/ 94 h 94"/>
                  <a:gd name="T2" fmla="*/ 199 w 313"/>
                  <a:gd name="T3" fmla="*/ 94 h 94"/>
                  <a:gd name="T4" fmla="*/ 115 w 313"/>
                  <a:gd name="T5" fmla="*/ 0 h 94"/>
                  <a:gd name="T6" fmla="*/ 313 w 313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3" h="94">
                    <a:moveTo>
                      <a:pt x="0" y="94"/>
                    </a:moveTo>
                    <a:lnTo>
                      <a:pt x="199" y="94"/>
                    </a:lnTo>
                    <a:lnTo>
                      <a:pt x="115" y="0"/>
                    </a:lnTo>
                    <a:lnTo>
                      <a:pt x="31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6" name="Line 515"/>
            <p:cNvSpPr>
              <a:spLocks noChangeShapeType="1"/>
            </p:cNvSpPr>
            <p:nvPr/>
          </p:nvSpPr>
          <p:spPr bwMode="auto">
            <a:xfrm>
              <a:off x="4197" y="3298"/>
              <a:ext cx="2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Rectangle 516"/>
            <p:cNvSpPr>
              <a:spLocks noChangeArrowheads="1"/>
            </p:cNvSpPr>
            <p:nvPr/>
          </p:nvSpPr>
          <p:spPr bwMode="auto">
            <a:xfrm>
              <a:off x="403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8" name="Group 517"/>
            <p:cNvGrpSpPr>
              <a:grpSpLocks/>
            </p:cNvGrpSpPr>
            <p:nvPr/>
          </p:nvGrpSpPr>
          <p:grpSpPr bwMode="auto">
            <a:xfrm>
              <a:off x="4057" y="3330"/>
              <a:ext cx="189" cy="107"/>
              <a:chOff x="2261" y="2431"/>
              <a:chExt cx="539" cy="298"/>
            </a:xfrm>
          </p:grpSpPr>
          <p:sp>
            <p:nvSpPr>
              <p:cNvPr id="241" name="Freeform 518"/>
              <p:cNvSpPr>
                <a:spLocks/>
              </p:cNvSpPr>
              <p:nvPr/>
            </p:nvSpPr>
            <p:spPr bwMode="auto">
              <a:xfrm>
                <a:off x="2261" y="2641"/>
                <a:ext cx="183" cy="23"/>
              </a:xfrm>
              <a:custGeom>
                <a:avLst/>
                <a:gdLst>
                  <a:gd name="T0" fmla="*/ 48 w 366"/>
                  <a:gd name="T1" fmla="*/ 0 h 47"/>
                  <a:gd name="T2" fmla="*/ 0 w 366"/>
                  <a:gd name="T3" fmla="*/ 47 h 47"/>
                  <a:gd name="T4" fmla="*/ 366 w 366"/>
                  <a:gd name="T5" fmla="*/ 47 h 47"/>
                  <a:gd name="T6" fmla="*/ 318 w 366"/>
                  <a:gd name="T7" fmla="*/ 0 h 47"/>
                  <a:gd name="T8" fmla="*/ 48 w 366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6" h="47">
                    <a:moveTo>
                      <a:pt x="48" y="0"/>
                    </a:moveTo>
                    <a:lnTo>
                      <a:pt x="0" y="47"/>
                    </a:lnTo>
                    <a:lnTo>
                      <a:pt x="366" y="47"/>
                    </a:lnTo>
                    <a:lnTo>
                      <a:pt x="31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98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2" name="Rectangle 519"/>
              <p:cNvSpPr>
                <a:spLocks noChangeArrowheads="1"/>
              </p:cNvSpPr>
              <p:nvPr/>
            </p:nvSpPr>
            <p:spPr bwMode="auto">
              <a:xfrm>
                <a:off x="2265" y="2667"/>
                <a:ext cx="176" cy="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3" name="Rectangle 520"/>
              <p:cNvSpPr>
                <a:spLocks noChangeArrowheads="1"/>
              </p:cNvSpPr>
              <p:nvPr/>
            </p:nvSpPr>
            <p:spPr bwMode="auto">
              <a:xfrm>
                <a:off x="2285" y="2676"/>
                <a:ext cx="131" cy="5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4" name="Rectangle 521"/>
              <p:cNvSpPr>
                <a:spLocks noChangeArrowheads="1"/>
              </p:cNvSpPr>
              <p:nvPr/>
            </p:nvSpPr>
            <p:spPr bwMode="auto">
              <a:xfrm>
                <a:off x="2285" y="2510"/>
                <a:ext cx="131" cy="129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5" name="Line 522"/>
              <p:cNvSpPr>
                <a:spLocks noChangeShapeType="1"/>
              </p:cNvSpPr>
              <p:nvPr/>
            </p:nvSpPr>
            <p:spPr bwMode="auto">
              <a:xfrm>
                <a:off x="2353" y="2506"/>
                <a:ext cx="1" cy="15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6" name="Line 523"/>
              <p:cNvSpPr>
                <a:spLocks noChangeShapeType="1"/>
              </p:cNvSpPr>
              <p:nvPr/>
            </p:nvSpPr>
            <p:spPr bwMode="auto">
              <a:xfrm>
                <a:off x="2353" y="2596"/>
                <a:ext cx="6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7" name="Line 524"/>
              <p:cNvSpPr>
                <a:spLocks noChangeShapeType="1"/>
              </p:cNvSpPr>
              <p:nvPr/>
            </p:nvSpPr>
            <p:spPr bwMode="auto">
              <a:xfrm flipV="1">
                <a:off x="2384" y="2506"/>
                <a:ext cx="1" cy="9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8" name="Rectangle 525"/>
              <p:cNvSpPr>
                <a:spLocks noChangeArrowheads="1"/>
              </p:cNvSpPr>
              <p:nvPr/>
            </p:nvSpPr>
            <p:spPr bwMode="auto">
              <a:xfrm>
                <a:off x="2288" y="2500"/>
                <a:ext cx="62" cy="3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9" name="Freeform 526"/>
              <p:cNvSpPr>
                <a:spLocks/>
              </p:cNvSpPr>
              <p:nvPr/>
            </p:nvSpPr>
            <p:spPr bwMode="auto">
              <a:xfrm>
                <a:off x="2297" y="2555"/>
                <a:ext cx="41" cy="1"/>
              </a:xfrm>
              <a:custGeom>
                <a:avLst/>
                <a:gdLst>
                  <a:gd name="T0" fmla="*/ 0 w 84"/>
                  <a:gd name="T1" fmla="*/ 2 h 2"/>
                  <a:gd name="T2" fmla="*/ 41 w 84"/>
                  <a:gd name="T3" fmla="*/ 0 h 2"/>
                  <a:gd name="T4" fmla="*/ 60 w 84"/>
                  <a:gd name="T5" fmla="*/ 0 h 2"/>
                  <a:gd name="T6" fmla="*/ 84 w 8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2">
                    <a:moveTo>
                      <a:pt x="0" y="2"/>
                    </a:moveTo>
                    <a:lnTo>
                      <a:pt x="41" y="0"/>
                    </a:lnTo>
                    <a:lnTo>
                      <a:pt x="60" y="0"/>
                    </a:lnTo>
                    <a:lnTo>
                      <a:pt x="84" y="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0" name="Freeform 527"/>
              <p:cNvSpPr>
                <a:spLocks/>
              </p:cNvSpPr>
              <p:nvPr/>
            </p:nvSpPr>
            <p:spPr bwMode="auto">
              <a:xfrm>
                <a:off x="2297" y="2584"/>
                <a:ext cx="41" cy="1"/>
              </a:xfrm>
              <a:custGeom>
                <a:avLst/>
                <a:gdLst>
                  <a:gd name="T0" fmla="*/ 84 w 84"/>
                  <a:gd name="T1" fmla="*/ 0 h 2"/>
                  <a:gd name="T2" fmla="*/ 43 w 84"/>
                  <a:gd name="T3" fmla="*/ 2 h 2"/>
                  <a:gd name="T4" fmla="*/ 24 w 84"/>
                  <a:gd name="T5" fmla="*/ 2 h 2"/>
                  <a:gd name="T6" fmla="*/ 0 w 8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2">
                    <a:moveTo>
                      <a:pt x="84" y="0"/>
                    </a:moveTo>
                    <a:lnTo>
                      <a:pt x="43" y="2"/>
                    </a:lnTo>
                    <a:lnTo>
                      <a:pt x="24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1" name="Freeform 528"/>
              <p:cNvSpPr>
                <a:spLocks/>
              </p:cNvSpPr>
              <p:nvPr/>
            </p:nvSpPr>
            <p:spPr bwMode="auto">
              <a:xfrm>
                <a:off x="2294" y="2558"/>
                <a:ext cx="1" cy="24"/>
              </a:xfrm>
              <a:custGeom>
                <a:avLst/>
                <a:gdLst>
                  <a:gd name="T0" fmla="*/ 48 h 48"/>
                  <a:gd name="T1" fmla="*/ 25 h 48"/>
                  <a:gd name="T2" fmla="*/ 0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48"/>
                    </a:move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2" name="Freeform 529"/>
              <p:cNvSpPr>
                <a:spLocks/>
              </p:cNvSpPr>
              <p:nvPr/>
            </p:nvSpPr>
            <p:spPr bwMode="auto">
              <a:xfrm>
                <a:off x="2341" y="2558"/>
                <a:ext cx="1" cy="24"/>
              </a:xfrm>
              <a:custGeom>
                <a:avLst/>
                <a:gdLst>
                  <a:gd name="T0" fmla="*/ 0 h 48"/>
                  <a:gd name="T1" fmla="*/ 24 h 48"/>
                  <a:gd name="T2" fmla="*/ 48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0"/>
                    </a:moveTo>
                    <a:lnTo>
                      <a:pt x="0" y="24"/>
                    </a:lnTo>
                    <a:lnTo>
                      <a:pt x="0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3" name="Line 530"/>
              <p:cNvSpPr>
                <a:spLocks noChangeShapeType="1"/>
              </p:cNvSpPr>
              <p:nvPr/>
            </p:nvSpPr>
            <p:spPr bwMode="auto">
              <a:xfrm>
                <a:off x="2338" y="2556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4" name="Line 531"/>
              <p:cNvSpPr>
                <a:spLocks noChangeShapeType="1"/>
              </p:cNvSpPr>
              <p:nvPr/>
            </p:nvSpPr>
            <p:spPr bwMode="auto">
              <a:xfrm flipH="1">
                <a:off x="2338" y="2582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5" name="Line 532"/>
              <p:cNvSpPr>
                <a:spLocks noChangeShapeType="1"/>
              </p:cNvSpPr>
              <p:nvPr/>
            </p:nvSpPr>
            <p:spPr bwMode="auto">
              <a:xfrm flipV="1">
                <a:off x="2295" y="2556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6" name="Line 533"/>
              <p:cNvSpPr>
                <a:spLocks noChangeShapeType="1"/>
              </p:cNvSpPr>
              <p:nvPr/>
            </p:nvSpPr>
            <p:spPr bwMode="auto">
              <a:xfrm flipH="1" flipV="1">
                <a:off x="2295" y="2582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" name="Rectangle 534"/>
              <p:cNvSpPr>
                <a:spLocks noChangeArrowheads="1"/>
              </p:cNvSpPr>
              <p:nvPr/>
            </p:nvSpPr>
            <p:spPr bwMode="auto">
              <a:xfrm>
                <a:off x="2360" y="2611"/>
                <a:ext cx="30" cy="1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8" name="Line 535"/>
              <p:cNvSpPr>
                <a:spLocks noChangeShapeType="1"/>
              </p:cNvSpPr>
              <p:nvPr/>
            </p:nvSpPr>
            <p:spPr bwMode="auto">
              <a:xfrm flipH="1">
                <a:off x="2360" y="2618"/>
                <a:ext cx="3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9" name="Line 536"/>
              <p:cNvSpPr>
                <a:spLocks noChangeShapeType="1"/>
              </p:cNvSpPr>
              <p:nvPr/>
            </p:nvSpPr>
            <p:spPr bwMode="auto">
              <a:xfrm>
                <a:off x="2377" y="2607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0" name="Line 537"/>
              <p:cNvSpPr>
                <a:spLocks noChangeShapeType="1"/>
              </p:cNvSpPr>
              <p:nvPr/>
            </p:nvSpPr>
            <p:spPr bwMode="auto">
              <a:xfrm>
                <a:off x="2369" y="2607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1" name="Line 538"/>
              <p:cNvSpPr>
                <a:spLocks noChangeShapeType="1"/>
              </p:cNvSpPr>
              <p:nvPr/>
            </p:nvSpPr>
            <p:spPr bwMode="auto">
              <a:xfrm>
                <a:off x="2385" y="2607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2" name="Oval 539"/>
              <p:cNvSpPr>
                <a:spLocks noChangeArrowheads="1"/>
              </p:cNvSpPr>
              <p:nvPr/>
            </p:nvSpPr>
            <p:spPr bwMode="auto">
              <a:xfrm>
                <a:off x="2401" y="2618"/>
                <a:ext cx="1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3" name="Oval 540"/>
              <p:cNvSpPr>
                <a:spLocks noChangeArrowheads="1"/>
              </p:cNvSpPr>
              <p:nvPr/>
            </p:nvSpPr>
            <p:spPr bwMode="auto">
              <a:xfrm>
                <a:off x="2413" y="2618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" name="Oval 541"/>
              <p:cNvSpPr>
                <a:spLocks noChangeArrowheads="1"/>
              </p:cNvSpPr>
              <p:nvPr/>
            </p:nvSpPr>
            <p:spPr bwMode="auto">
              <a:xfrm>
                <a:off x="2413" y="2588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5" name="Oval 542"/>
              <p:cNvSpPr>
                <a:spLocks noChangeArrowheads="1"/>
              </p:cNvSpPr>
              <p:nvPr/>
            </p:nvSpPr>
            <p:spPr bwMode="auto">
              <a:xfrm>
                <a:off x="2400" y="2588"/>
                <a:ext cx="1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6" name="Oval 543"/>
              <p:cNvSpPr>
                <a:spLocks noChangeArrowheads="1"/>
              </p:cNvSpPr>
              <p:nvPr/>
            </p:nvSpPr>
            <p:spPr bwMode="auto">
              <a:xfrm>
                <a:off x="2388" y="2588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7" name="Oval 544"/>
              <p:cNvSpPr>
                <a:spLocks noChangeArrowheads="1"/>
              </p:cNvSpPr>
              <p:nvPr/>
            </p:nvSpPr>
            <p:spPr bwMode="auto">
              <a:xfrm>
                <a:off x="2375" y="2512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8" name="Oval 545"/>
              <p:cNvSpPr>
                <a:spLocks noChangeArrowheads="1"/>
              </p:cNvSpPr>
              <p:nvPr/>
            </p:nvSpPr>
            <p:spPr bwMode="auto">
              <a:xfrm>
                <a:off x="2375" y="2523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9" name="Oval 546"/>
              <p:cNvSpPr>
                <a:spLocks noChangeArrowheads="1"/>
              </p:cNvSpPr>
              <p:nvPr/>
            </p:nvSpPr>
            <p:spPr bwMode="auto">
              <a:xfrm>
                <a:off x="2413" y="2517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0" name="Oval 547"/>
              <p:cNvSpPr>
                <a:spLocks noChangeArrowheads="1"/>
              </p:cNvSpPr>
              <p:nvPr/>
            </p:nvSpPr>
            <p:spPr bwMode="auto">
              <a:xfrm>
                <a:off x="2400" y="2517"/>
                <a:ext cx="1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1" name="Oval 548"/>
              <p:cNvSpPr>
                <a:spLocks noChangeArrowheads="1"/>
              </p:cNvSpPr>
              <p:nvPr/>
            </p:nvSpPr>
            <p:spPr bwMode="auto">
              <a:xfrm>
                <a:off x="2388" y="2517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2" name="Line 549"/>
              <p:cNvSpPr>
                <a:spLocks noChangeShapeType="1"/>
              </p:cNvSpPr>
              <p:nvPr/>
            </p:nvSpPr>
            <p:spPr bwMode="auto">
              <a:xfrm>
                <a:off x="2390" y="2528"/>
                <a:ext cx="1" cy="4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3" name="Line 550"/>
              <p:cNvSpPr>
                <a:spLocks noChangeShapeType="1"/>
              </p:cNvSpPr>
              <p:nvPr/>
            </p:nvSpPr>
            <p:spPr bwMode="auto">
              <a:xfrm>
                <a:off x="2403" y="2528"/>
                <a:ext cx="1" cy="4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4" name="Line 551"/>
              <p:cNvSpPr>
                <a:spLocks noChangeShapeType="1"/>
              </p:cNvSpPr>
              <p:nvPr/>
            </p:nvSpPr>
            <p:spPr bwMode="auto">
              <a:xfrm>
                <a:off x="2415" y="2528"/>
                <a:ext cx="1" cy="4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5" name="Line 552"/>
              <p:cNvSpPr>
                <a:spLocks noChangeShapeType="1"/>
              </p:cNvSpPr>
              <p:nvPr/>
            </p:nvSpPr>
            <p:spPr bwMode="auto">
              <a:xfrm flipH="1">
                <a:off x="2353" y="2528"/>
                <a:ext cx="3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6" name="Rectangle 553"/>
              <p:cNvSpPr>
                <a:spLocks noChangeArrowheads="1"/>
              </p:cNvSpPr>
              <p:nvPr/>
            </p:nvSpPr>
            <p:spPr bwMode="auto">
              <a:xfrm>
                <a:off x="2358" y="2517"/>
                <a:ext cx="7" cy="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7" name="Freeform 554"/>
              <p:cNvSpPr>
                <a:spLocks/>
              </p:cNvSpPr>
              <p:nvPr/>
            </p:nvSpPr>
            <p:spPr bwMode="auto">
              <a:xfrm>
                <a:off x="2585" y="2573"/>
                <a:ext cx="182" cy="23"/>
              </a:xfrm>
              <a:custGeom>
                <a:avLst/>
                <a:gdLst>
                  <a:gd name="T0" fmla="*/ 47 w 364"/>
                  <a:gd name="T1" fmla="*/ 0 h 47"/>
                  <a:gd name="T2" fmla="*/ 0 w 364"/>
                  <a:gd name="T3" fmla="*/ 47 h 47"/>
                  <a:gd name="T4" fmla="*/ 364 w 364"/>
                  <a:gd name="T5" fmla="*/ 47 h 47"/>
                  <a:gd name="T6" fmla="*/ 318 w 364"/>
                  <a:gd name="T7" fmla="*/ 0 h 47"/>
                  <a:gd name="T8" fmla="*/ 47 w 364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" h="47">
                    <a:moveTo>
                      <a:pt x="47" y="0"/>
                    </a:moveTo>
                    <a:lnTo>
                      <a:pt x="0" y="47"/>
                    </a:lnTo>
                    <a:lnTo>
                      <a:pt x="364" y="47"/>
                    </a:lnTo>
                    <a:lnTo>
                      <a:pt x="318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98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8" name="Rectangle 555"/>
              <p:cNvSpPr>
                <a:spLocks noChangeArrowheads="1"/>
              </p:cNvSpPr>
              <p:nvPr/>
            </p:nvSpPr>
            <p:spPr bwMode="auto">
              <a:xfrm>
                <a:off x="2588" y="2599"/>
                <a:ext cx="176" cy="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9" name="Rectangle 556"/>
              <p:cNvSpPr>
                <a:spLocks noChangeArrowheads="1"/>
              </p:cNvSpPr>
              <p:nvPr/>
            </p:nvSpPr>
            <p:spPr bwMode="auto">
              <a:xfrm>
                <a:off x="2608" y="2607"/>
                <a:ext cx="131" cy="5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0" name="Rectangle 557"/>
              <p:cNvSpPr>
                <a:spLocks noChangeArrowheads="1"/>
              </p:cNvSpPr>
              <p:nvPr/>
            </p:nvSpPr>
            <p:spPr bwMode="auto">
              <a:xfrm>
                <a:off x="2608" y="2442"/>
                <a:ext cx="131" cy="129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1" name="Line 558"/>
              <p:cNvSpPr>
                <a:spLocks noChangeShapeType="1"/>
              </p:cNvSpPr>
              <p:nvPr/>
            </p:nvSpPr>
            <p:spPr bwMode="auto">
              <a:xfrm>
                <a:off x="2676" y="2437"/>
                <a:ext cx="1" cy="15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2" name="Line 559"/>
              <p:cNvSpPr>
                <a:spLocks noChangeShapeType="1"/>
              </p:cNvSpPr>
              <p:nvPr/>
            </p:nvSpPr>
            <p:spPr bwMode="auto">
              <a:xfrm>
                <a:off x="2676" y="2527"/>
                <a:ext cx="6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3" name="Line 560"/>
              <p:cNvSpPr>
                <a:spLocks noChangeShapeType="1"/>
              </p:cNvSpPr>
              <p:nvPr/>
            </p:nvSpPr>
            <p:spPr bwMode="auto">
              <a:xfrm flipV="1">
                <a:off x="2708" y="2437"/>
                <a:ext cx="1" cy="9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4" name="Rectangle 561"/>
              <p:cNvSpPr>
                <a:spLocks noChangeArrowheads="1"/>
              </p:cNvSpPr>
              <p:nvPr/>
            </p:nvSpPr>
            <p:spPr bwMode="auto">
              <a:xfrm>
                <a:off x="2611" y="2431"/>
                <a:ext cx="62" cy="3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Freeform 562"/>
              <p:cNvSpPr>
                <a:spLocks/>
              </p:cNvSpPr>
              <p:nvPr/>
            </p:nvSpPr>
            <p:spPr bwMode="auto">
              <a:xfrm>
                <a:off x="2620" y="2487"/>
                <a:ext cx="41" cy="1"/>
              </a:xfrm>
              <a:custGeom>
                <a:avLst/>
                <a:gdLst>
                  <a:gd name="T0" fmla="*/ 0 w 83"/>
                  <a:gd name="T1" fmla="*/ 1 h 1"/>
                  <a:gd name="T2" fmla="*/ 40 w 83"/>
                  <a:gd name="T3" fmla="*/ 0 h 1"/>
                  <a:gd name="T4" fmla="*/ 59 w 83"/>
                  <a:gd name="T5" fmla="*/ 0 h 1"/>
                  <a:gd name="T6" fmla="*/ 83 w 8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">
                    <a:moveTo>
                      <a:pt x="0" y="1"/>
                    </a:moveTo>
                    <a:lnTo>
                      <a:pt x="40" y="0"/>
                    </a:lnTo>
                    <a:lnTo>
                      <a:pt x="59" y="0"/>
                    </a:lnTo>
                    <a:lnTo>
                      <a:pt x="83" y="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6" name="Freeform 563"/>
              <p:cNvSpPr>
                <a:spLocks/>
              </p:cNvSpPr>
              <p:nvPr/>
            </p:nvSpPr>
            <p:spPr bwMode="auto">
              <a:xfrm>
                <a:off x="2620" y="2516"/>
                <a:ext cx="41" cy="1"/>
              </a:xfrm>
              <a:custGeom>
                <a:avLst/>
                <a:gdLst>
                  <a:gd name="T0" fmla="*/ 83 w 83"/>
                  <a:gd name="T1" fmla="*/ 0 h 2"/>
                  <a:gd name="T2" fmla="*/ 43 w 83"/>
                  <a:gd name="T3" fmla="*/ 2 h 2"/>
                  <a:gd name="T4" fmla="*/ 24 w 83"/>
                  <a:gd name="T5" fmla="*/ 2 h 2"/>
                  <a:gd name="T6" fmla="*/ 0 w 8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2">
                    <a:moveTo>
                      <a:pt x="83" y="0"/>
                    </a:moveTo>
                    <a:lnTo>
                      <a:pt x="43" y="2"/>
                    </a:lnTo>
                    <a:lnTo>
                      <a:pt x="24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7" name="Freeform 564"/>
              <p:cNvSpPr>
                <a:spLocks/>
              </p:cNvSpPr>
              <p:nvPr/>
            </p:nvSpPr>
            <p:spPr bwMode="auto">
              <a:xfrm>
                <a:off x="2617" y="2489"/>
                <a:ext cx="1" cy="24"/>
              </a:xfrm>
              <a:custGeom>
                <a:avLst/>
                <a:gdLst>
                  <a:gd name="T0" fmla="*/ 48 h 48"/>
                  <a:gd name="T1" fmla="*/ 25 h 48"/>
                  <a:gd name="T2" fmla="*/ 0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48"/>
                    </a:move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Freeform 565"/>
              <p:cNvSpPr>
                <a:spLocks/>
              </p:cNvSpPr>
              <p:nvPr/>
            </p:nvSpPr>
            <p:spPr bwMode="auto">
              <a:xfrm>
                <a:off x="2664" y="2489"/>
                <a:ext cx="1" cy="24"/>
              </a:xfrm>
              <a:custGeom>
                <a:avLst/>
                <a:gdLst>
                  <a:gd name="T0" fmla="*/ 0 h 48"/>
                  <a:gd name="T1" fmla="*/ 24 h 48"/>
                  <a:gd name="T2" fmla="*/ 48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0"/>
                    </a:moveTo>
                    <a:lnTo>
                      <a:pt x="0" y="24"/>
                    </a:lnTo>
                    <a:lnTo>
                      <a:pt x="0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9" name="Line 566"/>
              <p:cNvSpPr>
                <a:spLocks noChangeShapeType="1"/>
              </p:cNvSpPr>
              <p:nvPr/>
            </p:nvSpPr>
            <p:spPr bwMode="auto">
              <a:xfrm>
                <a:off x="2661" y="2487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0" name="Line 567"/>
              <p:cNvSpPr>
                <a:spLocks noChangeShapeType="1"/>
              </p:cNvSpPr>
              <p:nvPr/>
            </p:nvSpPr>
            <p:spPr bwMode="auto">
              <a:xfrm flipH="1">
                <a:off x="2661" y="2513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1" name="Line 568"/>
              <p:cNvSpPr>
                <a:spLocks noChangeShapeType="1"/>
              </p:cNvSpPr>
              <p:nvPr/>
            </p:nvSpPr>
            <p:spPr bwMode="auto">
              <a:xfrm flipV="1">
                <a:off x="2618" y="2487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2" name="Line 569"/>
              <p:cNvSpPr>
                <a:spLocks noChangeShapeType="1"/>
              </p:cNvSpPr>
              <p:nvPr/>
            </p:nvSpPr>
            <p:spPr bwMode="auto">
              <a:xfrm flipH="1" flipV="1">
                <a:off x="2618" y="2513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3" name="Rectangle 570"/>
              <p:cNvSpPr>
                <a:spLocks noChangeArrowheads="1"/>
              </p:cNvSpPr>
              <p:nvPr/>
            </p:nvSpPr>
            <p:spPr bwMode="auto">
              <a:xfrm>
                <a:off x="2683" y="2543"/>
                <a:ext cx="30" cy="12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4" name="Line 571"/>
              <p:cNvSpPr>
                <a:spLocks noChangeShapeType="1"/>
              </p:cNvSpPr>
              <p:nvPr/>
            </p:nvSpPr>
            <p:spPr bwMode="auto">
              <a:xfrm flipH="1">
                <a:off x="2683" y="2548"/>
                <a:ext cx="3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5" name="Line 572"/>
              <p:cNvSpPr>
                <a:spLocks noChangeShapeType="1"/>
              </p:cNvSpPr>
              <p:nvPr/>
            </p:nvSpPr>
            <p:spPr bwMode="auto">
              <a:xfrm>
                <a:off x="2700" y="2538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6" name="Line 573"/>
              <p:cNvSpPr>
                <a:spLocks noChangeShapeType="1"/>
              </p:cNvSpPr>
              <p:nvPr/>
            </p:nvSpPr>
            <p:spPr bwMode="auto">
              <a:xfrm>
                <a:off x="2693" y="2538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7" name="Line 574"/>
              <p:cNvSpPr>
                <a:spLocks noChangeShapeType="1"/>
              </p:cNvSpPr>
              <p:nvPr/>
            </p:nvSpPr>
            <p:spPr bwMode="auto">
              <a:xfrm>
                <a:off x="2709" y="2538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8" name="Oval 575"/>
              <p:cNvSpPr>
                <a:spLocks noChangeArrowheads="1"/>
              </p:cNvSpPr>
              <p:nvPr/>
            </p:nvSpPr>
            <p:spPr bwMode="auto">
              <a:xfrm>
                <a:off x="2724" y="2549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9" name="Oval 576"/>
              <p:cNvSpPr>
                <a:spLocks noChangeArrowheads="1"/>
              </p:cNvSpPr>
              <p:nvPr/>
            </p:nvSpPr>
            <p:spPr bwMode="auto">
              <a:xfrm>
                <a:off x="2736" y="2549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Oval 577"/>
              <p:cNvSpPr>
                <a:spLocks noChangeArrowheads="1"/>
              </p:cNvSpPr>
              <p:nvPr/>
            </p:nvSpPr>
            <p:spPr bwMode="auto">
              <a:xfrm>
                <a:off x="2736" y="2519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1" name="Oval 578"/>
              <p:cNvSpPr>
                <a:spLocks noChangeArrowheads="1"/>
              </p:cNvSpPr>
              <p:nvPr/>
            </p:nvSpPr>
            <p:spPr bwMode="auto">
              <a:xfrm>
                <a:off x="2723" y="2519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Oval 579"/>
              <p:cNvSpPr>
                <a:spLocks noChangeArrowheads="1"/>
              </p:cNvSpPr>
              <p:nvPr/>
            </p:nvSpPr>
            <p:spPr bwMode="auto">
              <a:xfrm>
                <a:off x="2711" y="2519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3" name="Oval 580"/>
              <p:cNvSpPr>
                <a:spLocks noChangeArrowheads="1"/>
              </p:cNvSpPr>
              <p:nvPr/>
            </p:nvSpPr>
            <p:spPr bwMode="auto">
              <a:xfrm>
                <a:off x="2699" y="2444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4" name="Oval 581"/>
              <p:cNvSpPr>
                <a:spLocks noChangeArrowheads="1"/>
              </p:cNvSpPr>
              <p:nvPr/>
            </p:nvSpPr>
            <p:spPr bwMode="auto">
              <a:xfrm>
                <a:off x="2699" y="2455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5" name="Oval 582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6" name="Oval 583"/>
              <p:cNvSpPr>
                <a:spLocks noChangeArrowheads="1"/>
              </p:cNvSpPr>
              <p:nvPr/>
            </p:nvSpPr>
            <p:spPr bwMode="auto">
              <a:xfrm>
                <a:off x="2723" y="2448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7" name="Oval 584"/>
              <p:cNvSpPr>
                <a:spLocks noChangeArrowheads="1"/>
              </p:cNvSpPr>
              <p:nvPr/>
            </p:nvSpPr>
            <p:spPr bwMode="auto">
              <a:xfrm>
                <a:off x="2711" y="2448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" name="Line 585"/>
              <p:cNvSpPr>
                <a:spLocks noChangeShapeType="1"/>
              </p:cNvSpPr>
              <p:nvPr/>
            </p:nvSpPr>
            <p:spPr bwMode="auto">
              <a:xfrm>
                <a:off x="2713" y="2459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9" name="Line 586"/>
              <p:cNvSpPr>
                <a:spLocks noChangeShapeType="1"/>
              </p:cNvSpPr>
              <p:nvPr/>
            </p:nvSpPr>
            <p:spPr bwMode="auto">
              <a:xfrm>
                <a:off x="2725" y="2459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0" name="Line 587"/>
              <p:cNvSpPr>
                <a:spLocks noChangeShapeType="1"/>
              </p:cNvSpPr>
              <p:nvPr/>
            </p:nvSpPr>
            <p:spPr bwMode="auto">
              <a:xfrm>
                <a:off x="2738" y="2459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1" name="Line 588"/>
              <p:cNvSpPr>
                <a:spLocks noChangeShapeType="1"/>
              </p:cNvSpPr>
              <p:nvPr/>
            </p:nvSpPr>
            <p:spPr bwMode="auto">
              <a:xfrm flipH="1">
                <a:off x="2676" y="2459"/>
                <a:ext cx="3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2" name="Rectangle 589"/>
              <p:cNvSpPr>
                <a:spLocks noChangeArrowheads="1"/>
              </p:cNvSpPr>
              <p:nvPr/>
            </p:nvSpPr>
            <p:spPr bwMode="auto">
              <a:xfrm>
                <a:off x="2682" y="2448"/>
                <a:ext cx="6" cy="4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3" name="Rectangle 590"/>
              <p:cNvSpPr>
                <a:spLocks noChangeArrowheads="1"/>
              </p:cNvSpPr>
              <p:nvPr/>
            </p:nvSpPr>
            <p:spPr bwMode="auto">
              <a:xfrm>
                <a:off x="2747" y="2442"/>
                <a:ext cx="50" cy="217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4" name="Line 591"/>
              <p:cNvSpPr>
                <a:spLocks noChangeShapeType="1"/>
              </p:cNvSpPr>
              <p:nvPr/>
            </p:nvSpPr>
            <p:spPr bwMode="auto">
              <a:xfrm>
                <a:off x="2744" y="2575"/>
                <a:ext cx="5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5" name="Freeform 592"/>
              <p:cNvSpPr>
                <a:spLocks/>
              </p:cNvSpPr>
              <p:nvPr/>
            </p:nvSpPr>
            <p:spPr bwMode="auto">
              <a:xfrm>
                <a:off x="2456" y="2528"/>
                <a:ext cx="130" cy="98"/>
              </a:xfrm>
              <a:custGeom>
                <a:avLst/>
                <a:gdLst>
                  <a:gd name="T0" fmla="*/ 260 w 260"/>
                  <a:gd name="T1" fmla="*/ 0 h 196"/>
                  <a:gd name="T2" fmla="*/ 70 w 260"/>
                  <a:gd name="T3" fmla="*/ 105 h 196"/>
                  <a:gd name="T4" fmla="*/ 187 w 260"/>
                  <a:gd name="T5" fmla="*/ 105 h 196"/>
                  <a:gd name="T6" fmla="*/ 0 w 260"/>
                  <a:gd name="T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196">
                    <a:moveTo>
                      <a:pt x="260" y="0"/>
                    </a:moveTo>
                    <a:lnTo>
                      <a:pt x="70" y="105"/>
                    </a:lnTo>
                    <a:lnTo>
                      <a:pt x="187" y="105"/>
                    </a:lnTo>
                    <a:lnTo>
                      <a:pt x="0" y="19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9" name="Rectangle 593"/>
            <p:cNvSpPr>
              <a:spLocks noChangeArrowheads="1"/>
            </p:cNvSpPr>
            <p:nvPr/>
          </p:nvSpPr>
          <p:spPr bwMode="auto">
            <a:xfrm>
              <a:off x="403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80" name="Group 594"/>
            <p:cNvGrpSpPr>
              <a:grpSpLocks/>
            </p:cNvGrpSpPr>
            <p:nvPr/>
          </p:nvGrpSpPr>
          <p:grpSpPr bwMode="auto">
            <a:xfrm>
              <a:off x="4098" y="3566"/>
              <a:ext cx="108" cy="116"/>
              <a:chOff x="902" y="803"/>
              <a:chExt cx="214" cy="280"/>
            </a:xfrm>
          </p:grpSpPr>
          <p:sp>
            <p:nvSpPr>
              <p:cNvPr id="225" name="Rectangle 595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6" name="Line 596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7" name="Line 597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8" name="Line 598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9" name="Line 599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0" name="Line 600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1" name="Line 601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2" name="Line 602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3" name="Line 603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4" name="Line 604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" name="Line 605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" name="Line 606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" name="Line 607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8" name="Line 608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9" name="Line 609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0" name="Line 610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1" name="Rectangle 611"/>
            <p:cNvSpPr>
              <a:spLocks noChangeArrowheads="1"/>
            </p:cNvSpPr>
            <p:nvPr/>
          </p:nvSpPr>
          <p:spPr bwMode="auto">
            <a:xfrm>
              <a:off x="403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Rectangle 612"/>
            <p:cNvSpPr>
              <a:spLocks noChangeArrowheads="1"/>
            </p:cNvSpPr>
            <p:nvPr/>
          </p:nvSpPr>
          <p:spPr bwMode="auto">
            <a:xfrm>
              <a:off x="403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AutoShape 613"/>
            <p:cNvSpPr>
              <a:spLocks noChangeArrowheads="1"/>
            </p:cNvSpPr>
            <p:nvPr/>
          </p:nvSpPr>
          <p:spPr bwMode="auto">
            <a:xfrm>
              <a:off x="408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Rectangle 614"/>
            <p:cNvSpPr>
              <a:spLocks noChangeArrowheads="1"/>
            </p:cNvSpPr>
            <p:nvPr/>
          </p:nvSpPr>
          <p:spPr bwMode="auto">
            <a:xfrm>
              <a:off x="355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What</a:t>
              </a:r>
            </a:p>
          </p:txBody>
        </p:sp>
        <p:sp>
          <p:nvSpPr>
            <p:cNvPr id="85" name="Rectangle 615"/>
            <p:cNvSpPr>
              <a:spLocks noChangeArrowheads="1"/>
            </p:cNvSpPr>
            <p:nvPr/>
          </p:nvSpPr>
          <p:spPr bwMode="auto">
            <a:xfrm>
              <a:off x="355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What</a:t>
              </a:r>
            </a:p>
          </p:txBody>
        </p:sp>
        <p:grpSp>
          <p:nvGrpSpPr>
            <p:cNvPr id="86" name="Group 616"/>
            <p:cNvGrpSpPr>
              <a:grpSpLocks/>
            </p:cNvGrpSpPr>
            <p:nvPr/>
          </p:nvGrpSpPr>
          <p:grpSpPr bwMode="auto">
            <a:xfrm>
              <a:off x="3618" y="2606"/>
              <a:ext cx="108" cy="116"/>
              <a:chOff x="902" y="803"/>
              <a:chExt cx="214" cy="280"/>
            </a:xfrm>
          </p:grpSpPr>
          <p:sp>
            <p:nvSpPr>
              <p:cNvPr id="209" name="Rectangle 617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" name="Line 618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" name="Line 619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" name="Line 620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" name="Line 621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" name="Line 622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" name="Line 623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" name="Line 624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7" name="Line 625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8" name="Line 626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9" name="Line 627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0" name="Line 628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1" name="Line 629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2" name="Line 630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3" name="Line 631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4" name="Line 632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" name="Rectangle 633"/>
            <p:cNvSpPr>
              <a:spLocks noChangeArrowheads="1"/>
            </p:cNvSpPr>
            <p:nvPr/>
          </p:nvSpPr>
          <p:spPr bwMode="auto">
            <a:xfrm>
              <a:off x="355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88" name="Group 634"/>
            <p:cNvGrpSpPr>
              <a:grpSpLocks/>
            </p:cNvGrpSpPr>
            <p:nvPr/>
          </p:nvGrpSpPr>
          <p:grpSpPr bwMode="auto">
            <a:xfrm>
              <a:off x="3591" y="2864"/>
              <a:ext cx="162" cy="81"/>
              <a:chOff x="818" y="1188"/>
              <a:chExt cx="473" cy="240"/>
            </a:xfrm>
          </p:grpSpPr>
          <p:sp>
            <p:nvSpPr>
              <p:cNvPr id="204" name="Freeform 635"/>
              <p:cNvSpPr>
                <a:spLocks/>
              </p:cNvSpPr>
              <p:nvPr/>
            </p:nvSpPr>
            <p:spPr bwMode="auto">
              <a:xfrm>
                <a:off x="996" y="1234"/>
                <a:ext cx="113" cy="138"/>
              </a:xfrm>
              <a:custGeom>
                <a:avLst/>
                <a:gdLst>
                  <a:gd name="T0" fmla="*/ 0 w 227"/>
                  <a:gd name="T1" fmla="*/ 146 h 277"/>
                  <a:gd name="T2" fmla="*/ 112 w 227"/>
                  <a:gd name="T3" fmla="*/ 0 h 277"/>
                  <a:gd name="T4" fmla="*/ 227 w 227"/>
                  <a:gd name="T5" fmla="*/ 137 h 277"/>
                  <a:gd name="T6" fmla="*/ 112 w 227"/>
                  <a:gd name="T7" fmla="*/ 277 h 277"/>
                  <a:gd name="T8" fmla="*/ 0 w 227"/>
                  <a:gd name="T9" fmla="*/ 14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77">
                    <a:moveTo>
                      <a:pt x="0" y="146"/>
                    </a:moveTo>
                    <a:lnTo>
                      <a:pt x="112" y="0"/>
                    </a:lnTo>
                    <a:lnTo>
                      <a:pt x="227" y="137"/>
                    </a:lnTo>
                    <a:lnTo>
                      <a:pt x="112" y="277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FB9214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" name="Rectangle 636"/>
              <p:cNvSpPr>
                <a:spLocks noChangeArrowheads="1"/>
              </p:cNvSpPr>
              <p:nvPr/>
            </p:nvSpPr>
            <p:spPr bwMode="auto">
              <a:xfrm>
                <a:off x="818" y="1188"/>
                <a:ext cx="126" cy="91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6" name="Freeform 637"/>
              <p:cNvSpPr>
                <a:spLocks/>
              </p:cNvSpPr>
              <p:nvPr/>
            </p:nvSpPr>
            <p:spPr bwMode="auto">
              <a:xfrm>
                <a:off x="1157" y="1331"/>
                <a:ext cx="134" cy="97"/>
              </a:xfrm>
              <a:custGeom>
                <a:avLst/>
                <a:gdLst>
                  <a:gd name="T0" fmla="*/ 266 w 266"/>
                  <a:gd name="T1" fmla="*/ 0 h 195"/>
                  <a:gd name="T2" fmla="*/ 0 w 266"/>
                  <a:gd name="T3" fmla="*/ 1 h 195"/>
                  <a:gd name="T4" fmla="*/ 2 w 266"/>
                  <a:gd name="T5" fmla="*/ 195 h 195"/>
                  <a:gd name="T6" fmla="*/ 266 w 266"/>
                  <a:gd name="T7" fmla="*/ 195 h 195"/>
                  <a:gd name="T8" fmla="*/ 266 w 266"/>
                  <a:gd name="T9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195">
                    <a:moveTo>
                      <a:pt x="266" y="0"/>
                    </a:moveTo>
                    <a:lnTo>
                      <a:pt x="0" y="1"/>
                    </a:lnTo>
                    <a:lnTo>
                      <a:pt x="2" y="195"/>
                    </a:lnTo>
                    <a:lnTo>
                      <a:pt x="266" y="195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FB9214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" name="Line 638"/>
              <p:cNvSpPr>
                <a:spLocks noChangeShapeType="1"/>
              </p:cNvSpPr>
              <p:nvPr/>
            </p:nvSpPr>
            <p:spPr bwMode="auto">
              <a:xfrm>
                <a:off x="945" y="1234"/>
                <a:ext cx="69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8" name="Line 639"/>
              <p:cNvSpPr>
                <a:spLocks noChangeShapeType="1"/>
              </p:cNvSpPr>
              <p:nvPr/>
            </p:nvSpPr>
            <p:spPr bwMode="auto">
              <a:xfrm>
                <a:off x="1088" y="1339"/>
                <a:ext cx="69" cy="4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9" name="Rectangle 640"/>
            <p:cNvSpPr>
              <a:spLocks noChangeArrowheads="1"/>
            </p:cNvSpPr>
            <p:nvPr/>
          </p:nvSpPr>
          <p:spPr bwMode="auto">
            <a:xfrm>
              <a:off x="355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0" name="Group 641"/>
            <p:cNvGrpSpPr>
              <a:grpSpLocks/>
            </p:cNvGrpSpPr>
            <p:nvPr/>
          </p:nvGrpSpPr>
          <p:grpSpPr bwMode="auto">
            <a:xfrm>
              <a:off x="3591" y="3090"/>
              <a:ext cx="162" cy="108"/>
              <a:chOff x="741" y="1857"/>
              <a:chExt cx="578" cy="230"/>
            </a:xfrm>
          </p:grpSpPr>
          <p:sp>
            <p:nvSpPr>
              <p:cNvPr id="189" name="Rectangle 642"/>
              <p:cNvSpPr>
                <a:spLocks noChangeArrowheads="1"/>
              </p:cNvSpPr>
              <p:nvPr/>
            </p:nvSpPr>
            <p:spPr bwMode="auto">
              <a:xfrm>
                <a:off x="741" y="1857"/>
                <a:ext cx="117" cy="8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" name="Rectangle 643"/>
              <p:cNvSpPr>
                <a:spLocks noChangeArrowheads="1"/>
              </p:cNvSpPr>
              <p:nvPr/>
            </p:nvSpPr>
            <p:spPr bwMode="auto">
              <a:xfrm>
                <a:off x="990" y="1857"/>
                <a:ext cx="118" cy="8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Rectangle 644"/>
              <p:cNvSpPr>
                <a:spLocks noChangeArrowheads="1"/>
              </p:cNvSpPr>
              <p:nvPr/>
            </p:nvSpPr>
            <p:spPr bwMode="auto">
              <a:xfrm>
                <a:off x="1202" y="2005"/>
                <a:ext cx="117" cy="8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" name="Line 645"/>
              <p:cNvSpPr>
                <a:spLocks noChangeShapeType="1"/>
              </p:cNvSpPr>
              <p:nvPr/>
            </p:nvSpPr>
            <p:spPr bwMode="auto">
              <a:xfrm flipH="1" flipV="1">
                <a:off x="1111" y="1878"/>
                <a:ext cx="89" cy="14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3" name="Line 646"/>
              <p:cNvSpPr>
                <a:spLocks noChangeShapeType="1"/>
              </p:cNvSpPr>
              <p:nvPr/>
            </p:nvSpPr>
            <p:spPr bwMode="auto">
              <a:xfrm flipH="1" flipV="1">
                <a:off x="1111" y="1914"/>
                <a:ext cx="89" cy="14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4" name="Line 647"/>
              <p:cNvSpPr>
                <a:spLocks noChangeShapeType="1"/>
              </p:cNvSpPr>
              <p:nvPr/>
            </p:nvSpPr>
            <p:spPr bwMode="auto">
              <a:xfrm flipH="1">
                <a:off x="862" y="1914"/>
                <a:ext cx="1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5" name="Line 648"/>
              <p:cNvSpPr>
                <a:spLocks noChangeShapeType="1"/>
              </p:cNvSpPr>
              <p:nvPr/>
            </p:nvSpPr>
            <p:spPr bwMode="auto">
              <a:xfrm flipH="1">
                <a:off x="862" y="1883"/>
                <a:ext cx="1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" name="Freeform 649"/>
              <p:cNvSpPr>
                <a:spLocks/>
              </p:cNvSpPr>
              <p:nvPr/>
            </p:nvSpPr>
            <p:spPr bwMode="auto">
              <a:xfrm>
                <a:off x="862" y="1871"/>
                <a:ext cx="20" cy="23"/>
              </a:xfrm>
              <a:custGeom>
                <a:avLst/>
                <a:gdLst>
                  <a:gd name="T0" fmla="*/ 39 w 39"/>
                  <a:gd name="T1" fmla="*/ 0 h 45"/>
                  <a:gd name="T2" fmla="*/ 0 w 39"/>
                  <a:gd name="T3" fmla="*/ 23 h 45"/>
                  <a:gd name="T4" fmla="*/ 39 w 39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45">
                    <a:moveTo>
                      <a:pt x="39" y="0"/>
                    </a:moveTo>
                    <a:lnTo>
                      <a:pt x="0" y="23"/>
                    </a:lnTo>
                    <a:lnTo>
                      <a:pt x="39" y="4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7" name="Freeform 650"/>
              <p:cNvSpPr>
                <a:spLocks/>
              </p:cNvSpPr>
              <p:nvPr/>
            </p:nvSpPr>
            <p:spPr bwMode="auto">
              <a:xfrm>
                <a:off x="862" y="1904"/>
                <a:ext cx="20" cy="22"/>
              </a:xfrm>
              <a:custGeom>
                <a:avLst/>
                <a:gdLst>
                  <a:gd name="T0" fmla="*/ 39 w 39"/>
                  <a:gd name="T1" fmla="*/ 0 h 45"/>
                  <a:gd name="T2" fmla="*/ 0 w 39"/>
                  <a:gd name="T3" fmla="*/ 21 h 45"/>
                  <a:gd name="T4" fmla="*/ 39 w 39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45">
                    <a:moveTo>
                      <a:pt x="39" y="0"/>
                    </a:moveTo>
                    <a:lnTo>
                      <a:pt x="0" y="21"/>
                    </a:lnTo>
                    <a:lnTo>
                      <a:pt x="39" y="4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8" name="Freeform 651"/>
              <p:cNvSpPr>
                <a:spLocks/>
              </p:cNvSpPr>
              <p:nvPr/>
            </p:nvSpPr>
            <p:spPr bwMode="auto">
              <a:xfrm>
                <a:off x="969" y="1904"/>
                <a:ext cx="20" cy="22"/>
              </a:xfrm>
              <a:custGeom>
                <a:avLst/>
                <a:gdLst>
                  <a:gd name="T0" fmla="*/ 0 w 40"/>
                  <a:gd name="T1" fmla="*/ 0 h 45"/>
                  <a:gd name="T2" fmla="*/ 40 w 40"/>
                  <a:gd name="T3" fmla="*/ 21 h 45"/>
                  <a:gd name="T4" fmla="*/ 0 w 40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5">
                    <a:moveTo>
                      <a:pt x="0" y="0"/>
                    </a:moveTo>
                    <a:lnTo>
                      <a:pt x="40" y="21"/>
                    </a:lnTo>
                    <a:lnTo>
                      <a:pt x="0" y="4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9" name="Freeform 652"/>
              <p:cNvSpPr>
                <a:spLocks/>
              </p:cNvSpPr>
              <p:nvPr/>
            </p:nvSpPr>
            <p:spPr bwMode="auto">
              <a:xfrm>
                <a:off x="969" y="1871"/>
                <a:ext cx="20" cy="23"/>
              </a:xfrm>
              <a:custGeom>
                <a:avLst/>
                <a:gdLst>
                  <a:gd name="T0" fmla="*/ 0 w 40"/>
                  <a:gd name="T1" fmla="*/ 0 h 45"/>
                  <a:gd name="T2" fmla="*/ 40 w 40"/>
                  <a:gd name="T3" fmla="*/ 23 h 45"/>
                  <a:gd name="T4" fmla="*/ 0 w 40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5">
                    <a:moveTo>
                      <a:pt x="0" y="0"/>
                    </a:moveTo>
                    <a:lnTo>
                      <a:pt x="40" y="23"/>
                    </a:lnTo>
                    <a:lnTo>
                      <a:pt x="0" y="4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" name="Freeform 653"/>
              <p:cNvSpPr>
                <a:spLocks/>
              </p:cNvSpPr>
              <p:nvPr/>
            </p:nvSpPr>
            <p:spPr bwMode="auto">
              <a:xfrm>
                <a:off x="1112" y="1877"/>
                <a:ext cx="20" cy="24"/>
              </a:xfrm>
              <a:custGeom>
                <a:avLst/>
                <a:gdLst>
                  <a:gd name="T0" fmla="*/ 39 w 39"/>
                  <a:gd name="T1" fmla="*/ 26 h 48"/>
                  <a:gd name="T2" fmla="*/ 0 w 39"/>
                  <a:gd name="T3" fmla="*/ 0 h 48"/>
                  <a:gd name="T4" fmla="*/ 1 w 39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48">
                    <a:moveTo>
                      <a:pt x="39" y="26"/>
                    </a:moveTo>
                    <a:lnTo>
                      <a:pt x="0" y="0"/>
                    </a:lnTo>
                    <a:lnTo>
                      <a:pt x="1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1" name="Freeform 654"/>
              <p:cNvSpPr>
                <a:spLocks/>
              </p:cNvSpPr>
              <p:nvPr/>
            </p:nvSpPr>
            <p:spPr bwMode="auto">
              <a:xfrm>
                <a:off x="1112" y="1916"/>
                <a:ext cx="20" cy="24"/>
              </a:xfrm>
              <a:custGeom>
                <a:avLst/>
                <a:gdLst>
                  <a:gd name="T0" fmla="*/ 39 w 39"/>
                  <a:gd name="T1" fmla="*/ 26 h 48"/>
                  <a:gd name="T2" fmla="*/ 0 w 39"/>
                  <a:gd name="T3" fmla="*/ 0 h 48"/>
                  <a:gd name="T4" fmla="*/ 1 w 39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48">
                    <a:moveTo>
                      <a:pt x="39" y="26"/>
                    </a:moveTo>
                    <a:lnTo>
                      <a:pt x="0" y="0"/>
                    </a:lnTo>
                    <a:lnTo>
                      <a:pt x="1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2" name="Freeform 655"/>
              <p:cNvSpPr>
                <a:spLocks/>
              </p:cNvSpPr>
              <p:nvPr/>
            </p:nvSpPr>
            <p:spPr bwMode="auto">
              <a:xfrm>
                <a:off x="1180" y="2006"/>
                <a:ext cx="20" cy="23"/>
              </a:xfrm>
              <a:custGeom>
                <a:avLst/>
                <a:gdLst>
                  <a:gd name="T0" fmla="*/ 0 w 40"/>
                  <a:gd name="T1" fmla="*/ 26 h 47"/>
                  <a:gd name="T2" fmla="*/ 40 w 40"/>
                  <a:gd name="T3" fmla="*/ 47 h 47"/>
                  <a:gd name="T4" fmla="*/ 32 w 40"/>
                  <a:gd name="T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7">
                    <a:moveTo>
                      <a:pt x="0" y="26"/>
                    </a:moveTo>
                    <a:lnTo>
                      <a:pt x="40" y="47"/>
                    </a:lnTo>
                    <a:lnTo>
                      <a:pt x="3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3" name="Freeform 656"/>
              <p:cNvSpPr>
                <a:spLocks/>
              </p:cNvSpPr>
              <p:nvPr/>
            </p:nvSpPr>
            <p:spPr bwMode="auto">
              <a:xfrm>
                <a:off x="1180" y="2037"/>
                <a:ext cx="20" cy="22"/>
              </a:xfrm>
              <a:custGeom>
                <a:avLst/>
                <a:gdLst>
                  <a:gd name="T0" fmla="*/ 0 w 40"/>
                  <a:gd name="T1" fmla="*/ 28 h 44"/>
                  <a:gd name="T2" fmla="*/ 40 w 40"/>
                  <a:gd name="T3" fmla="*/ 44 h 44"/>
                  <a:gd name="T4" fmla="*/ 34 w 40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4">
                    <a:moveTo>
                      <a:pt x="0" y="28"/>
                    </a:moveTo>
                    <a:lnTo>
                      <a:pt x="40" y="44"/>
                    </a:lnTo>
                    <a:lnTo>
                      <a:pt x="3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" name="Rectangle 657"/>
            <p:cNvSpPr>
              <a:spLocks noChangeArrowheads="1"/>
            </p:cNvSpPr>
            <p:nvPr/>
          </p:nvSpPr>
          <p:spPr bwMode="auto">
            <a:xfrm>
              <a:off x="355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2" name="Group 658"/>
            <p:cNvGrpSpPr>
              <a:grpSpLocks/>
            </p:cNvGrpSpPr>
            <p:nvPr/>
          </p:nvGrpSpPr>
          <p:grpSpPr bwMode="auto">
            <a:xfrm>
              <a:off x="3604" y="3330"/>
              <a:ext cx="135" cy="107"/>
              <a:chOff x="825" y="2482"/>
              <a:chExt cx="350" cy="231"/>
            </a:xfrm>
          </p:grpSpPr>
          <p:sp>
            <p:nvSpPr>
              <p:cNvPr id="183" name="Rectangle 659"/>
              <p:cNvSpPr>
                <a:spLocks noChangeArrowheads="1"/>
              </p:cNvSpPr>
              <p:nvPr/>
            </p:nvSpPr>
            <p:spPr bwMode="auto">
              <a:xfrm>
                <a:off x="848" y="2482"/>
                <a:ext cx="88" cy="64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" name="Rectangle 660"/>
              <p:cNvSpPr>
                <a:spLocks noChangeArrowheads="1"/>
              </p:cNvSpPr>
              <p:nvPr/>
            </p:nvSpPr>
            <p:spPr bwMode="auto">
              <a:xfrm>
                <a:off x="1057" y="2482"/>
                <a:ext cx="89" cy="64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5" name="Rectangle 661"/>
              <p:cNvSpPr>
                <a:spLocks noChangeArrowheads="1"/>
              </p:cNvSpPr>
              <p:nvPr/>
            </p:nvSpPr>
            <p:spPr bwMode="auto">
              <a:xfrm>
                <a:off x="1036" y="2635"/>
                <a:ext cx="139" cy="78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6" name="Rectangle 662"/>
              <p:cNvSpPr>
                <a:spLocks noChangeArrowheads="1"/>
              </p:cNvSpPr>
              <p:nvPr/>
            </p:nvSpPr>
            <p:spPr bwMode="auto">
              <a:xfrm>
                <a:off x="825" y="2635"/>
                <a:ext cx="140" cy="78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" name="Line 663"/>
              <p:cNvSpPr>
                <a:spLocks noChangeShapeType="1"/>
              </p:cNvSpPr>
              <p:nvPr/>
            </p:nvSpPr>
            <p:spPr bwMode="auto">
              <a:xfrm flipV="1">
                <a:off x="894" y="2548"/>
                <a:ext cx="1" cy="8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8" name="Line 664"/>
              <p:cNvSpPr>
                <a:spLocks noChangeShapeType="1"/>
              </p:cNvSpPr>
              <p:nvPr/>
            </p:nvSpPr>
            <p:spPr bwMode="auto">
              <a:xfrm flipV="1">
                <a:off x="1104" y="2548"/>
                <a:ext cx="1" cy="8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" name="Rectangle 665"/>
            <p:cNvSpPr>
              <a:spLocks noChangeArrowheads="1"/>
            </p:cNvSpPr>
            <p:nvPr/>
          </p:nvSpPr>
          <p:spPr bwMode="auto">
            <a:xfrm>
              <a:off x="355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4" name="Group 666"/>
            <p:cNvGrpSpPr>
              <a:grpSpLocks/>
            </p:cNvGrpSpPr>
            <p:nvPr/>
          </p:nvGrpSpPr>
          <p:grpSpPr bwMode="auto">
            <a:xfrm>
              <a:off x="3618" y="3566"/>
              <a:ext cx="108" cy="116"/>
              <a:chOff x="902" y="803"/>
              <a:chExt cx="214" cy="280"/>
            </a:xfrm>
          </p:grpSpPr>
          <p:sp>
            <p:nvSpPr>
              <p:cNvPr id="167" name="Rectangle 667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Line 668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" name="Line 669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" name="Line 670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1" name="Line 671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Line 672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Line 673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Line 674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Line 675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Line 676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Line 677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" name="Line 678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9" name="Line 679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0" name="Line 680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1" name="Line 681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" name="Line 682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5" name="Rectangle 683"/>
            <p:cNvSpPr>
              <a:spLocks noChangeArrowheads="1"/>
            </p:cNvSpPr>
            <p:nvPr/>
          </p:nvSpPr>
          <p:spPr bwMode="auto">
            <a:xfrm>
              <a:off x="355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6" name="Rectangle 684"/>
            <p:cNvSpPr>
              <a:spLocks noChangeArrowheads="1"/>
            </p:cNvSpPr>
            <p:nvPr/>
          </p:nvSpPr>
          <p:spPr bwMode="auto">
            <a:xfrm>
              <a:off x="355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" name="AutoShape 685"/>
            <p:cNvSpPr>
              <a:spLocks noChangeArrowheads="1"/>
            </p:cNvSpPr>
            <p:nvPr/>
          </p:nvSpPr>
          <p:spPr bwMode="auto">
            <a:xfrm>
              <a:off x="360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" name="Rectangle 686"/>
            <p:cNvSpPr>
              <a:spLocks noChangeArrowheads="1"/>
            </p:cNvSpPr>
            <p:nvPr/>
          </p:nvSpPr>
          <p:spPr bwMode="auto">
            <a:xfrm>
              <a:off x="379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How</a:t>
              </a:r>
            </a:p>
          </p:txBody>
        </p:sp>
        <p:sp>
          <p:nvSpPr>
            <p:cNvPr id="99" name="Rectangle 687"/>
            <p:cNvSpPr>
              <a:spLocks noChangeArrowheads="1"/>
            </p:cNvSpPr>
            <p:nvPr/>
          </p:nvSpPr>
          <p:spPr bwMode="auto">
            <a:xfrm>
              <a:off x="379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How</a:t>
              </a:r>
            </a:p>
          </p:txBody>
        </p:sp>
        <p:grpSp>
          <p:nvGrpSpPr>
            <p:cNvPr id="100" name="Group 688"/>
            <p:cNvGrpSpPr>
              <a:grpSpLocks/>
            </p:cNvGrpSpPr>
            <p:nvPr/>
          </p:nvGrpSpPr>
          <p:grpSpPr bwMode="auto">
            <a:xfrm>
              <a:off x="3858" y="2606"/>
              <a:ext cx="108" cy="116"/>
              <a:chOff x="902" y="803"/>
              <a:chExt cx="214" cy="280"/>
            </a:xfrm>
          </p:grpSpPr>
          <p:sp>
            <p:nvSpPr>
              <p:cNvPr id="151" name="Rectangle 689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2" name="Line 690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3" name="Line 691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4" name="Line 692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5" name="Line 693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6" name="Line 694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7" name="Line 695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8" name="Line 696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9" name="Line 697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" name="Line 698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Line 699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" name="Line 700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" name="Line 701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Line 702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Line 703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Line 704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1" name="Rectangle 705"/>
            <p:cNvSpPr>
              <a:spLocks noChangeArrowheads="1"/>
            </p:cNvSpPr>
            <p:nvPr/>
          </p:nvSpPr>
          <p:spPr bwMode="auto">
            <a:xfrm>
              <a:off x="379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2" name="Group 706"/>
            <p:cNvGrpSpPr>
              <a:grpSpLocks/>
            </p:cNvGrpSpPr>
            <p:nvPr/>
          </p:nvGrpSpPr>
          <p:grpSpPr bwMode="auto">
            <a:xfrm>
              <a:off x="3820" y="2847"/>
              <a:ext cx="184" cy="114"/>
              <a:chOff x="1593" y="1187"/>
              <a:chExt cx="403" cy="357"/>
            </a:xfrm>
          </p:grpSpPr>
          <p:sp>
            <p:nvSpPr>
              <p:cNvPr id="142" name="Rectangle 707"/>
              <p:cNvSpPr>
                <a:spLocks noChangeArrowheads="1"/>
              </p:cNvSpPr>
              <p:nvPr/>
            </p:nvSpPr>
            <p:spPr bwMode="auto">
              <a:xfrm>
                <a:off x="1730" y="1318"/>
                <a:ext cx="123" cy="96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Line 708"/>
              <p:cNvSpPr>
                <a:spLocks noChangeShapeType="1"/>
              </p:cNvSpPr>
              <p:nvPr/>
            </p:nvSpPr>
            <p:spPr bwMode="auto">
              <a:xfrm>
                <a:off x="1848" y="1366"/>
                <a:ext cx="13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" name="Freeform 709"/>
              <p:cNvSpPr>
                <a:spLocks/>
              </p:cNvSpPr>
              <p:nvPr/>
            </p:nvSpPr>
            <p:spPr bwMode="auto">
              <a:xfrm>
                <a:off x="1926" y="1348"/>
                <a:ext cx="70" cy="36"/>
              </a:xfrm>
              <a:custGeom>
                <a:avLst/>
                <a:gdLst>
                  <a:gd name="T0" fmla="*/ 0 w 142"/>
                  <a:gd name="T1" fmla="*/ 0 h 73"/>
                  <a:gd name="T2" fmla="*/ 142 w 142"/>
                  <a:gd name="T3" fmla="*/ 37 h 73"/>
                  <a:gd name="T4" fmla="*/ 0 w 142"/>
                  <a:gd name="T5" fmla="*/ 73 h 73"/>
                  <a:gd name="T6" fmla="*/ 0 w 142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73">
                    <a:moveTo>
                      <a:pt x="0" y="0"/>
                    </a:moveTo>
                    <a:lnTo>
                      <a:pt x="142" y="37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" name="Line 710"/>
              <p:cNvSpPr>
                <a:spLocks noChangeShapeType="1"/>
              </p:cNvSpPr>
              <p:nvPr/>
            </p:nvSpPr>
            <p:spPr bwMode="auto">
              <a:xfrm>
                <a:off x="1593" y="1361"/>
                <a:ext cx="12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6" name="Freeform 711"/>
              <p:cNvSpPr>
                <a:spLocks/>
              </p:cNvSpPr>
              <p:nvPr/>
            </p:nvSpPr>
            <p:spPr bwMode="auto">
              <a:xfrm>
                <a:off x="1657" y="1343"/>
                <a:ext cx="70" cy="36"/>
              </a:xfrm>
              <a:custGeom>
                <a:avLst/>
                <a:gdLst>
                  <a:gd name="T0" fmla="*/ 0 w 142"/>
                  <a:gd name="T1" fmla="*/ 0 h 73"/>
                  <a:gd name="T2" fmla="*/ 142 w 142"/>
                  <a:gd name="T3" fmla="*/ 37 h 73"/>
                  <a:gd name="T4" fmla="*/ 0 w 142"/>
                  <a:gd name="T5" fmla="*/ 73 h 73"/>
                  <a:gd name="T6" fmla="*/ 0 w 142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73">
                    <a:moveTo>
                      <a:pt x="0" y="0"/>
                    </a:moveTo>
                    <a:lnTo>
                      <a:pt x="142" y="37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7" name="Line 712"/>
              <p:cNvSpPr>
                <a:spLocks noChangeShapeType="1"/>
              </p:cNvSpPr>
              <p:nvPr/>
            </p:nvSpPr>
            <p:spPr bwMode="auto">
              <a:xfrm>
                <a:off x="1793" y="1187"/>
                <a:ext cx="1" cy="1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8" name="Freeform 713"/>
              <p:cNvSpPr>
                <a:spLocks/>
              </p:cNvSpPr>
              <p:nvPr/>
            </p:nvSpPr>
            <p:spPr bwMode="auto">
              <a:xfrm>
                <a:off x="1775" y="1255"/>
                <a:ext cx="36" cy="73"/>
              </a:xfrm>
              <a:custGeom>
                <a:avLst/>
                <a:gdLst>
                  <a:gd name="T0" fmla="*/ 70 w 70"/>
                  <a:gd name="T1" fmla="*/ 0 h 144"/>
                  <a:gd name="T2" fmla="*/ 35 w 70"/>
                  <a:gd name="T3" fmla="*/ 144 h 144"/>
                  <a:gd name="T4" fmla="*/ 0 w 70"/>
                  <a:gd name="T5" fmla="*/ 0 h 144"/>
                  <a:gd name="T6" fmla="*/ 70 w 70"/>
                  <a:gd name="T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144">
                    <a:moveTo>
                      <a:pt x="70" y="0"/>
                    </a:moveTo>
                    <a:lnTo>
                      <a:pt x="35" y="144"/>
                    </a:lnTo>
                    <a:lnTo>
                      <a:pt x="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9" name="Line 714"/>
              <p:cNvSpPr>
                <a:spLocks noChangeShapeType="1"/>
              </p:cNvSpPr>
              <p:nvPr/>
            </p:nvSpPr>
            <p:spPr bwMode="auto">
              <a:xfrm flipV="1">
                <a:off x="1793" y="1417"/>
                <a:ext cx="1" cy="1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0" name="Freeform 715"/>
              <p:cNvSpPr>
                <a:spLocks/>
              </p:cNvSpPr>
              <p:nvPr/>
            </p:nvSpPr>
            <p:spPr bwMode="auto">
              <a:xfrm>
                <a:off x="1775" y="1403"/>
                <a:ext cx="36" cy="72"/>
              </a:xfrm>
              <a:custGeom>
                <a:avLst/>
                <a:gdLst>
                  <a:gd name="T0" fmla="*/ 0 w 70"/>
                  <a:gd name="T1" fmla="*/ 145 h 145"/>
                  <a:gd name="T2" fmla="*/ 35 w 70"/>
                  <a:gd name="T3" fmla="*/ 0 h 145"/>
                  <a:gd name="T4" fmla="*/ 70 w 70"/>
                  <a:gd name="T5" fmla="*/ 145 h 145"/>
                  <a:gd name="T6" fmla="*/ 0 w 70"/>
                  <a:gd name="T7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145">
                    <a:moveTo>
                      <a:pt x="0" y="145"/>
                    </a:moveTo>
                    <a:lnTo>
                      <a:pt x="35" y="0"/>
                    </a:lnTo>
                    <a:lnTo>
                      <a:pt x="70" y="145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3" name="Rectangle 716"/>
            <p:cNvSpPr>
              <a:spLocks noChangeArrowheads="1"/>
            </p:cNvSpPr>
            <p:nvPr/>
          </p:nvSpPr>
          <p:spPr bwMode="auto">
            <a:xfrm>
              <a:off x="379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4" name="Group 717"/>
            <p:cNvGrpSpPr>
              <a:grpSpLocks/>
            </p:cNvGrpSpPr>
            <p:nvPr/>
          </p:nvGrpSpPr>
          <p:grpSpPr bwMode="auto">
            <a:xfrm>
              <a:off x="3831" y="3085"/>
              <a:ext cx="162" cy="117"/>
              <a:chOff x="1571" y="1808"/>
              <a:chExt cx="423" cy="348"/>
            </a:xfrm>
          </p:grpSpPr>
          <p:sp>
            <p:nvSpPr>
              <p:cNvPr id="133" name="Rectangle 718"/>
              <p:cNvSpPr>
                <a:spLocks noChangeArrowheads="1"/>
              </p:cNvSpPr>
              <p:nvPr/>
            </p:nvSpPr>
            <p:spPr bwMode="auto">
              <a:xfrm>
                <a:off x="1720" y="1945"/>
                <a:ext cx="123" cy="86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" name="Line 719"/>
              <p:cNvSpPr>
                <a:spLocks noChangeShapeType="1"/>
              </p:cNvSpPr>
              <p:nvPr/>
            </p:nvSpPr>
            <p:spPr bwMode="auto">
              <a:xfrm>
                <a:off x="1846" y="1986"/>
                <a:ext cx="13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" name="Freeform 720"/>
              <p:cNvSpPr>
                <a:spLocks/>
              </p:cNvSpPr>
              <p:nvPr/>
            </p:nvSpPr>
            <p:spPr bwMode="auto">
              <a:xfrm>
                <a:off x="1923" y="1968"/>
                <a:ext cx="71" cy="36"/>
              </a:xfrm>
              <a:custGeom>
                <a:avLst/>
                <a:gdLst>
                  <a:gd name="T0" fmla="*/ 0 w 141"/>
                  <a:gd name="T1" fmla="*/ 0 h 73"/>
                  <a:gd name="T2" fmla="*/ 141 w 141"/>
                  <a:gd name="T3" fmla="*/ 37 h 73"/>
                  <a:gd name="T4" fmla="*/ 0 w 141"/>
                  <a:gd name="T5" fmla="*/ 73 h 73"/>
                  <a:gd name="T6" fmla="*/ 0 w 141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73">
                    <a:moveTo>
                      <a:pt x="0" y="0"/>
                    </a:moveTo>
                    <a:lnTo>
                      <a:pt x="141" y="37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" name="Line 721"/>
              <p:cNvSpPr>
                <a:spLocks noChangeShapeType="1"/>
              </p:cNvSpPr>
              <p:nvPr/>
            </p:nvSpPr>
            <p:spPr bwMode="auto">
              <a:xfrm>
                <a:off x="1571" y="1986"/>
                <a:ext cx="13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" name="Freeform 722"/>
              <p:cNvSpPr>
                <a:spLocks/>
              </p:cNvSpPr>
              <p:nvPr/>
            </p:nvSpPr>
            <p:spPr bwMode="auto">
              <a:xfrm>
                <a:off x="1647" y="1968"/>
                <a:ext cx="71" cy="36"/>
              </a:xfrm>
              <a:custGeom>
                <a:avLst/>
                <a:gdLst>
                  <a:gd name="T0" fmla="*/ 0 w 142"/>
                  <a:gd name="T1" fmla="*/ 0 h 73"/>
                  <a:gd name="T2" fmla="*/ 142 w 142"/>
                  <a:gd name="T3" fmla="*/ 37 h 73"/>
                  <a:gd name="T4" fmla="*/ 0 w 142"/>
                  <a:gd name="T5" fmla="*/ 73 h 73"/>
                  <a:gd name="T6" fmla="*/ 0 w 142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73">
                    <a:moveTo>
                      <a:pt x="0" y="0"/>
                    </a:moveTo>
                    <a:lnTo>
                      <a:pt x="142" y="37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8" name="Line 723"/>
              <p:cNvSpPr>
                <a:spLocks noChangeShapeType="1"/>
              </p:cNvSpPr>
              <p:nvPr/>
            </p:nvSpPr>
            <p:spPr bwMode="auto">
              <a:xfrm>
                <a:off x="1773" y="1808"/>
                <a:ext cx="1" cy="11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9" name="Freeform 724"/>
              <p:cNvSpPr>
                <a:spLocks/>
              </p:cNvSpPr>
              <p:nvPr/>
            </p:nvSpPr>
            <p:spPr bwMode="auto">
              <a:xfrm>
                <a:off x="1755" y="1865"/>
                <a:ext cx="36" cy="72"/>
              </a:xfrm>
              <a:custGeom>
                <a:avLst/>
                <a:gdLst>
                  <a:gd name="T0" fmla="*/ 71 w 71"/>
                  <a:gd name="T1" fmla="*/ 0 h 144"/>
                  <a:gd name="T2" fmla="*/ 36 w 71"/>
                  <a:gd name="T3" fmla="*/ 144 h 144"/>
                  <a:gd name="T4" fmla="*/ 0 w 71"/>
                  <a:gd name="T5" fmla="*/ 0 h 144"/>
                  <a:gd name="T6" fmla="*/ 71 w 71"/>
                  <a:gd name="T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44">
                    <a:moveTo>
                      <a:pt x="71" y="0"/>
                    </a:moveTo>
                    <a:lnTo>
                      <a:pt x="36" y="144"/>
                    </a:lnTo>
                    <a:lnTo>
                      <a:pt x="0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0" name="Line 725"/>
              <p:cNvSpPr>
                <a:spLocks noChangeShapeType="1"/>
              </p:cNvSpPr>
              <p:nvPr/>
            </p:nvSpPr>
            <p:spPr bwMode="auto">
              <a:xfrm flipV="1">
                <a:off x="1773" y="2042"/>
                <a:ext cx="1" cy="11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Freeform 726"/>
              <p:cNvSpPr>
                <a:spLocks/>
              </p:cNvSpPr>
              <p:nvPr/>
            </p:nvSpPr>
            <p:spPr bwMode="auto">
              <a:xfrm>
                <a:off x="1755" y="2028"/>
                <a:ext cx="36" cy="72"/>
              </a:xfrm>
              <a:custGeom>
                <a:avLst/>
                <a:gdLst>
                  <a:gd name="T0" fmla="*/ 0 w 71"/>
                  <a:gd name="T1" fmla="*/ 145 h 145"/>
                  <a:gd name="T2" fmla="*/ 36 w 71"/>
                  <a:gd name="T3" fmla="*/ 0 h 145"/>
                  <a:gd name="T4" fmla="*/ 71 w 71"/>
                  <a:gd name="T5" fmla="*/ 145 h 145"/>
                  <a:gd name="T6" fmla="*/ 0 w 71"/>
                  <a:gd name="T7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45">
                    <a:moveTo>
                      <a:pt x="0" y="145"/>
                    </a:moveTo>
                    <a:lnTo>
                      <a:pt x="36" y="0"/>
                    </a:lnTo>
                    <a:lnTo>
                      <a:pt x="71" y="145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5" name="Rectangle 727"/>
            <p:cNvSpPr>
              <a:spLocks noChangeArrowheads="1"/>
            </p:cNvSpPr>
            <p:nvPr/>
          </p:nvSpPr>
          <p:spPr bwMode="auto">
            <a:xfrm>
              <a:off x="379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6" name="Group 728"/>
            <p:cNvGrpSpPr>
              <a:grpSpLocks/>
            </p:cNvGrpSpPr>
            <p:nvPr/>
          </p:nvGrpSpPr>
          <p:grpSpPr bwMode="auto">
            <a:xfrm>
              <a:off x="3844" y="3344"/>
              <a:ext cx="135" cy="80"/>
              <a:chOff x="1624" y="2473"/>
              <a:chExt cx="295" cy="218"/>
            </a:xfrm>
          </p:grpSpPr>
          <p:sp>
            <p:nvSpPr>
              <p:cNvPr id="128" name="Rectangle 729"/>
              <p:cNvSpPr>
                <a:spLocks noChangeArrowheads="1"/>
              </p:cNvSpPr>
              <p:nvPr/>
            </p:nvSpPr>
            <p:spPr bwMode="auto">
              <a:xfrm>
                <a:off x="1686" y="2585"/>
                <a:ext cx="170" cy="36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Line 730"/>
              <p:cNvSpPr>
                <a:spLocks noChangeShapeType="1"/>
              </p:cNvSpPr>
              <p:nvPr/>
            </p:nvSpPr>
            <p:spPr bwMode="auto">
              <a:xfrm flipV="1">
                <a:off x="1773" y="2539"/>
                <a:ext cx="1" cy="4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0" name="Rectangle 731"/>
              <p:cNvSpPr>
                <a:spLocks noChangeArrowheads="1"/>
              </p:cNvSpPr>
              <p:nvPr/>
            </p:nvSpPr>
            <p:spPr bwMode="auto">
              <a:xfrm>
                <a:off x="1715" y="2473"/>
                <a:ext cx="120" cy="64"/>
              </a:xfrm>
              <a:prstGeom prst="rect">
                <a:avLst/>
              </a:prstGeom>
              <a:solidFill>
                <a:srgbClr val="0098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" name="Rectangle 732"/>
              <p:cNvSpPr>
                <a:spLocks noChangeArrowheads="1"/>
              </p:cNvSpPr>
              <p:nvPr/>
            </p:nvSpPr>
            <p:spPr bwMode="auto">
              <a:xfrm>
                <a:off x="1799" y="2625"/>
                <a:ext cx="120" cy="66"/>
              </a:xfrm>
              <a:prstGeom prst="rect">
                <a:avLst/>
              </a:prstGeom>
              <a:solidFill>
                <a:srgbClr val="0098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" name="Rectangle 733"/>
              <p:cNvSpPr>
                <a:spLocks noChangeArrowheads="1"/>
              </p:cNvSpPr>
              <p:nvPr/>
            </p:nvSpPr>
            <p:spPr bwMode="auto">
              <a:xfrm>
                <a:off x="1624" y="2625"/>
                <a:ext cx="119" cy="66"/>
              </a:xfrm>
              <a:prstGeom prst="rect">
                <a:avLst/>
              </a:prstGeom>
              <a:solidFill>
                <a:srgbClr val="0098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7" name="Rectangle 734"/>
            <p:cNvSpPr>
              <a:spLocks noChangeArrowheads="1"/>
            </p:cNvSpPr>
            <p:nvPr/>
          </p:nvSpPr>
          <p:spPr bwMode="auto">
            <a:xfrm>
              <a:off x="379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8" name="Group 735"/>
            <p:cNvGrpSpPr>
              <a:grpSpLocks/>
            </p:cNvGrpSpPr>
            <p:nvPr/>
          </p:nvGrpSpPr>
          <p:grpSpPr bwMode="auto">
            <a:xfrm>
              <a:off x="3858" y="3566"/>
              <a:ext cx="108" cy="116"/>
              <a:chOff x="902" y="803"/>
              <a:chExt cx="214" cy="280"/>
            </a:xfrm>
          </p:grpSpPr>
          <p:sp>
            <p:nvSpPr>
              <p:cNvPr id="112" name="Rectangle 736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3" name="Line 737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4" name="Line 738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5" name="Line 739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6" name="Line 740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7" name="Line 741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8" name="Line 742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9" name="Line 743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" name="Line 744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1" name="Line 745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" name="Line 746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3" name="Line 747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" name="Line 748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5" name="Line 749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6" name="Line 750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" name="Line 751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9" name="Rectangle 752"/>
            <p:cNvSpPr>
              <a:spLocks noChangeArrowheads="1"/>
            </p:cNvSpPr>
            <p:nvPr/>
          </p:nvSpPr>
          <p:spPr bwMode="auto">
            <a:xfrm>
              <a:off x="379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Rectangle 753"/>
            <p:cNvSpPr>
              <a:spLocks noChangeArrowheads="1"/>
            </p:cNvSpPr>
            <p:nvPr/>
          </p:nvSpPr>
          <p:spPr bwMode="auto">
            <a:xfrm>
              <a:off x="379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AutoShape 754"/>
            <p:cNvSpPr>
              <a:spLocks noChangeArrowheads="1"/>
            </p:cNvSpPr>
            <p:nvPr/>
          </p:nvSpPr>
          <p:spPr bwMode="auto">
            <a:xfrm>
              <a:off x="384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0439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Zachman – Row 6: Functioning Enterprise (User’s 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Motivation/Why</a:t>
            </a:r>
          </a:p>
          <a:p>
            <a:pPr lvl="1"/>
            <a:r>
              <a:rPr lang="en-US" dirty="0"/>
              <a:t>Operating characteristics of specific technologies constrained by standards</a:t>
            </a:r>
          </a:p>
          <a:p>
            <a:r>
              <a:rPr lang="en-US" dirty="0"/>
              <a:t>Function/How</a:t>
            </a:r>
          </a:p>
          <a:p>
            <a:pPr lvl="1"/>
            <a:r>
              <a:rPr lang="en-US" dirty="0"/>
              <a:t>Functioning computer instructions </a:t>
            </a:r>
          </a:p>
          <a:p>
            <a:r>
              <a:rPr lang="en-US" dirty="0"/>
              <a:t>Data/What</a:t>
            </a:r>
          </a:p>
          <a:p>
            <a:pPr lvl="1"/>
            <a:r>
              <a:rPr lang="en-US" dirty="0"/>
              <a:t>Data values stored in actual databases </a:t>
            </a:r>
          </a:p>
          <a:p>
            <a:r>
              <a:rPr lang="en-US" dirty="0"/>
              <a:t>People/Who</a:t>
            </a:r>
          </a:p>
          <a:p>
            <a:pPr lvl="1"/>
            <a:r>
              <a:rPr lang="en-US" dirty="0"/>
              <a:t>Personnel and key stakeholders / roles</a:t>
            </a:r>
          </a:p>
          <a:p>
            <a:r>
              <a:rPr lang="en-US" dirty="0"/>
              <a:t>Network/Where</a:t>
            </a:r>
          </a:p>
          <a:p>
            <a:pPr lvl="1"/>
            <a:r>
              <a:rPr lang="en-US" dirty="0"/>
              <a:t>Sending and receiving messages </a:t>
            </a:r>
          </a:p>
          <a:p>
            <a:r>
              <a:rPr lang="en-US" dirty="0"/>
              <a:t>Time/When</a:t>
            </a:r>
          </a:p>
          <a:p>
            <a:pPr lvl="1"/>
            <a:r>
              <a:rPr lang="en-US" dirty="0"/>
              <a:t>Timing definitions operating to sequence activities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534400" y="5822950"/>
            <a:ext cx="381000" cy="381000"/>
          </a:xfrm>
          <a:prstGeom prst="rect">
            <a:avLst/>
          </a:prstGeom>
          <a:solidFill>
            <a:srgbClr val="9933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8915400" y="5822950"/>
            <a:ext cx="381000" cy="381000"/>
          </a:xfrm>
          <a:prstGeom prst="rect">
            <a:avLst/>
          </a:prstGeom>
          <a:solidFill>
            <a:srgbClr val="9933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296400" y="5822950"/>
            <a:ext cx="381000" cy="381000"/>
          </a:xfrm>
          <a:prstGeom prst="rect">
            <a:avLst/>
          </a:prstGeom>
          <a:solidFill>
            <a:srgbClr val="9933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9677400" y="5822950"/>
            <a:ext cx="381000" cy="381000"/>
          </a:xfrm>
          <a:prstGeom prst="rect">
            <a:avLst/>
          </a:prstGeom>
          <a:solidFill>
            <a:srgbClr val="9933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0058400" y="5822950"/>
            <a:ext cx="381000" cy="381000"/>
          </a:xfrm>
          <a:prstGeom prst="rect">
            <a:avLst/>
          </a:prstGeom>
          <a:solidFill>
            <a:srgbClr val="9933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0439400" y="5822950"/>
            <a:ext cx="381000" cy="381000"/>
          </a:xfrm>
          <a:prstGeom prst="rect">
            <a:avLst/>
          </a:prstGeom>
          <a:solidFill>
            <a:srgbClr val="9933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7543800" y="5822950"/>
            <a:ext cx="457200" cy="381000"/>
          </a:xfrm>
          <a:prstGeom prst="homePlate">
            <a:avLst>
              <a:gd name="adj" fmla="val 30000"/>
            </a:avLst>
          </a:prstGeom>
          <a:solidFill>
            <a:srgbClr val="9933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0" dirty="0"/>
              <a:t>6</a:t>
            </a:r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8001000" y="3765550"/>
            <a:ext cx="3352800" cy="2590800"/>
            <a:chOff x="3216" y="2448"/>
            <a:chExt cx="2112" cy="1632"/>
          </a:xfrm>
        </p:grpSpPr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3216" y="254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Contextual</a:t>
              </a: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3216" y="278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Conceptual</a:t>
              </a: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216" y="302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Logical</a:t>
              </a: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Physical</a:t>
              </a: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3216" y="350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Integrated</a:t>
              </a: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3216" y="374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Functioning</a:t>
              </a: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4992" y="254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Contextual</a:t>
              </a: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4992" y="278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Conceptual</a:t>
              </a:r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4992" y="302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Logical</a:t>
              </a: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992" y="326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Physical</a:t>
              </a:r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4992" y="350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Integrated</a:t>
              </a: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4992" y="3744"/>
              <a:ext cx="336" cy="24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Functioning</a:t>
              </a:r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475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Why</a:t>
              </a:r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475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Why</a:t>
              </a:r>
            </a:p>
          </p:txBody>
        </p:sp>
        <p:grpSp>
          <p:nvGrpSpPr>
            <p:cNvPr id="29" name="Group 32"/>
            <p:cNvGrpSpPr>
              <a:grpSpLocks/>
            </p:cNvGrpSpPr>
            <p:nvPr/>
          </p:nvGrpSpPr>
          <p:grpSpPr bwMode="auto">
            <a:xfrm>
              <a:off x="4818" y="2606"/>
              <a:ext cx="108" cy="116"/>
              <a:chOff x="902" y="803"/>
              <a:chExt cx="214" cy="280"/>
            </a:xfrm>
          </p:grpSpPr>
          <p:sp>
            <p:nvSpPr>
              <p:cNvPr id="736" name="Rectangle 33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7" name="Line 34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8" name="Line 35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9" name="Line 36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0" name="Line 37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1" name="Line 38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2" name="Line 39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3" name="Line 40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4" name="Line 41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5" name="Line 42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6" name="Line 43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7" name="Line 44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8" name="Line 45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9" name="Line 46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50" name="Line 47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51" name="Line 48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0" name="Rectangle 49"/>
            <p:cNvSpPr>
              <a:spLocks noChangeArrowheads="1"/>
            </p:cNvSpPr>
            <p:nvPr/>
          </p:nvSpPr>
          <p:spPr bwMode="auto">
            <a:xfrm>
              <a:off x="475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1" name="Group 50"/>
            <p:cNvGrpSpPr>
              <a:grpSpLocks/>
            </p:cNvGrpSpPr>
            <p:nvPr/>
          </p:nvGrpSpPr>
          <p:grpSpPr bwMode="auto">
            <a:xfrm>
              <a:off x="4815" y="2846"/>
              <a:ext cx="114" cy="116"/>
              <a:chOff x="4548" y="1186"/>
              <a:chExt cx="332" cy="332"/>
            </a:xfrm>
          </p:grpSpPr>
          <p:sp>
            <p:nvSpPr>
              <p:cNvPr id="709" name="Rectangle 51"/>
              <p:cNvSpPr>
                <a:spLocks noChangeArrowheads="1"/>
              </p:cNvSpPr>
              <p:nvPr/>
            </p:nvSpPr>
            <p:spPr bwMode="auto">
              <a:xfrm>
                <a:off x="4686" y="1186"/>
                <a:ext cx="54" cy="42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0" name="Oval 52"/>
              <p:cNvSpPr>
                <a:spLocks noChangeArrowheads="1"/>
              </p:cNvSpPr>
              <p:nvPr/>
            </p:nvSpPr>
            <p:spPr bwMode="auto">
              <a:xfrm>
                <a:off x="4617" y="1251"/>
                <a:ext cx="48" cy="51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1" name="Oval 53"/>
              <p:cNvSpPr>
                <a:spLocks noChangeArrowheads="1"/>
              </p:cNvSpPr>
              <p:nvPr/>
            </p:nvSpPr>
            <p:spPr bwMode="auto">
              <a:xfrm>
                <a:off x="4690" y="1252"/>
                <a:ext cx="46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2" name="Oval 54"/>
              <p:cNvSpPr>
                <a:spLocks noChangeArrowheads="1"/>
              </p:cNvSpPr>
              <p:nvPr/>
            </p:nvSpPr>
            <p:spPr bwMode="auto">
              <a:xfrm>
                <a:off x="4755" y="1252"/>
                <a:ext cx="46" cy="49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3" name="Rectangle 55"/>
              <p:cNvSpPr>
                <a:spLocks noChangeArrowheads="1"/>
              </p:cNvSpPr>
              <p:nvPr/>
            </p:nvSpPr>
            <p:spPr bwMode="auto">
              <a:xfrm>
                <a:off x="4608" y="1327"/>
                <a:ext cx="54" cy="43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4" name="Rectangle 56"/>
              <p:cNvSpPr>
                <a:spLocks noChangeArrowheads="1"/>
              </p:cNvSpPr>
              <p:nvPr/>
            </p:nvSpPr>
            <p:spPr bwMode="auto">
              <a:xfrm>
                <a:off x="4684" y="1328"/>
                <a:ext cx="53" cy="43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5" name="Rectangle 57"/>
              <p:cNvSpPr>
                <a:spLocks noChangeArrowheads="1"/>
              </p:cNvSpPr>
              <p:nvPr/>
            </p:nvSpPr>
            <p:spPr bwMode="auto">
              <a:xfrm>
                <a:off x="4753" y="1329"/>
                <a:ext cx="53" cy="43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6" name="Oval 58"/>
              <p:cNvSpPr>
                <a:spLocks noChangeArrowheads="1"/>
              </p:cNvSpPr>
              <p:nvPr/>
            </p:nvSpPr>
            <p:spPr bwMode="auto">
              <a:xfrm>
                <a:off x="4548" y="1403"/>
                <a:ext cx="46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7" name="Oval 59"/>
              <p:cNvSpPr>
                <a:spLocks noChangeArrowheads="1"/>
              </p:cNvSpPr>
              <p:nvPr/>
            </p:nvSpPr>
            <p:spPr bwMode="auto">
              <a:xfrm>
                <a:off x="4607" y="1402"/>
                <a:ext cx="46" cy="49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8" name="Oval 60"/>
              <p:cNvSpPr>
                <a:spLocks noChangeArrowheads="1"/>
              </p:cNvSpPr>
              <p:nvPr/>
            </p:nvSpPr>
            <p:spPr bwMode="auto">
              <a:xfrm>
                <a:off x="4663" y="1401"/>
                <a:ext cx="45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9" name="Oval 61"/>
              <p:cNvSpPr>
                <a:spLocks noChangeArrowheads="1"/>
              </p:cNvSpPr>
              <p:nvPr/>
            </p:nvSpPr>
            <p:spPr bwMode="auto">
              <a:xfrm>
                <a:off x="4716" y="1406"/>
                <a:ext cx="46" cy="49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0" name="Oval 62"/>
              <p:cNvSpPr>
                <a:spLocks noChangeArrowheads="1"/>
              </p:cNvSpPr>
              <p:nvPr/>
            </p:nvSpPr>
            <p:spPr bwMode="auto">
              <a:xfrm>
                <a:off x="4771" y="1404"/>
                <a:ext cx="46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1" name="Oval 63"/>
              <p:cNvSpPr>
                <a:spLocks noChangeArrowheads="1"/>
              </p:cNvSpPr>
              <p:nvPr/>
            </p:nvSpPr>
            <p:spPr bwMode="auto">
              <a:xfrm>
                <a:off x="4826" y="1403"/>
                <a:ext cx="46" cy="50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2" name="Rectangle 64"/>
              <p:cNvSpPr>
                <a:spLocks noChangeArrowheads="1"/>
              </p:cNvSpPr>
              <p:nvPr/>
            </p:nvSpPr>
            <p:spPr bwMode="auto">
              <a:xfrm>
                <a:off x="4826" y="1476"/>
                <a:ext cx="54" cy="42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3" name="Freeform 65"/>
              <p:cNvSpPr>
                <a:spLocks/>
              </p:cNvSpPr>
              <p:nvPr/>
            </p:nvSpPr>
            <p:spPr bwMode="auto">
              <a:xfrm>
                <a:off x="4643" y="1230"/>
                <a:ext cx="73" cy="19"/>
              </a:xfrm>
              <a:custGeom>
                <a:avLst/>
                <a:gdLst>
                  <a:gd name="T0" fmla="*/ 148 w 148"/>
                  <a:gd name="T1" fmla="*/ 0 h 38"/>
                  <a:gd name="T2" fmla="*/ 0 w 148"/>
                  <a:gd name="T3" fmla="*/ 34 h 38"/>
                  <a:gd name="T4" fmla="*/ 0 w 148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8" h="38">
                    <a:moveTo>
                      <a:pt x="148" y="0"/>
                    </a:moveTo>
                    <a:lnTo>
                      <a:pt x="0" y="34"/>
                    </a:lnTo>
                    <a:lnTo>
                      <a:pt x="0" y="3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4" name="Line 66"/>
              <p:cNvSpPr>
                <a:spLocks noChangeShapeType="1"/>
              </p:cNvSpPr>
              <p:nvPr/>
            </p:nvSpPr>
            <p:spPr bwMode="auto">
              <a:xfrm>
                <a:off x="4712" y="1231"/>
                <a:ext cx="4" cy="1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5" name="Line 67"/>
              <p:cNvSpPr>
                <a:spLocks noChangeShapeType="1"/>
              </p:cNvSpPr>
              <p:nvPr/>
            </p:nvSpPr>
            <p:spPr bwMode="auto">
              <a:xfrm>
                <a:off x="4712" y="1230"/>
                <a:ext cx="66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6" name="Line 68"/>
              <p:cNvSpPr>
                <a:spLocks noChangeShapeType="1"/>
              </p:cNvSpPr>
              <p:nvPr/>
            </p:nvSpPr>
            <p:spPr bwMode="auto">
              <a:xfrm>
                <a:off x="4640" y="1304"/>
                <a:ext cx="1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" name="Line 69"/>
              <p:cNvSpPr>
                <a:spLocks noChangeShapeType="1"/>
              </p:cNvSpPr>
              <p:nvPr/>
            </p:nvSpPr>
            <p:spPr bwMode="auto">
              <a:xfrm>
                <a:off x="4716" y="1304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" name="Line 70"/>
              <p:cNvSpPr>
                <a:spLocks noChangeShapeType="1"/>
              </p:cNvSpPr>
              <p:nvPr/>
            </p:nvSpPr>
            <p:spPr bwMode="auto">
              <a:xfrm>
                <a:off x="4780" y="1304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9" name="Line 71"/>
              <p:cNvSpPr>
                <a:spLocks noChangeShapeType="1"/>
              </p:cNvSpPr>
              <p:nvPr/>
            </p:nvSpPr>
            <p:spPr bwMode="auto">
              <a:xfrm flipH="1">
                <a:off x="4572" y="1371"/>
                <a:ext cx="65" cy="2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0" name="Line 72"/>
              <p:cNvSpPr>
                <a:spLocks noChangeShapeType="1"/>
              </p:cNvSpPr>
              <p:nvPr/>
            </p:nvSpPr>
            <p:spPr bwMode="auto">
              <a:xfrm flipH="1">
                <a:off x="4634" y="1372"/>
                <a:ext cx="2" cy="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1" name="Line 73"/>
              <p:cNvSpPr>
                <a:spLocks noChangeShapeType="1"/>
              </p:cNvSpPr>
              <p:nvPr/>
            </p:nvSpPr>
            <p:spPr bwMode="auto">
              <a:xfrm flipH="1">
                <a:off x="4687" y="1372"/>
                <a:ext cx="26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2" name="Freeform 74"/>
              <p:cNvSpPr>
                <a:spLocks/>
              </p:cNvSpPr>
              <p:nvPr/>
            </p:nvSpPr>
            <p:spPr bwMode="auto">
              <a:xfrm>
                <a:off x="4713" y="1372"/>
                <a:ext cx="28" cy="29"/>
              </a:xfrm>
              <a:custGeom>
                <a:avLst/>
                <a:gdLst>
                  <a:gd name="T0" fmla="*/ 0 w 55"/>
                  <a:gd name="T1" fmla="*/ 0 h 58"/>
                  <a:gd name="T2" fmla="*/ 55 w 55"/>
                  <a:gd name="T3" fmla="*/ 58 h 58"/>
                  <a:gd name="T4" fmla="*/ 55 w 55"/>
                  <a:gd name="T5" fmla="*/ 5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58">
                    <a:moveTo>
                      <a:pt x="0" y="0"/>
                    </a:moveTo>
                    <a:lnTo>
                      <a:pt x="55" y="58"/>
                    </a:lnTo>
                    <a:lnTo>
                      <a:pt x="55" y="5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3" name="Line 75"/>
              <p:cNvSpPr>
                <a:spLocks noChangeShapeType="1"/>
              </p:cNvSpPr>
              <p:nvPr/>
            </p:nvSpPr>
            <p:spPr bwMode="auto">
              <a:xfrm>
                <a:off x="4782" y="1374"/>
                <a:ext cx="13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4" name="Line 76"/>
              <p:cNvSpPr>
                <a:spLocks noChangeShapeType="1"/>
              </p:cNvSpPr>
              <p:nvPr/>
            </p:nvSpPr>
            <p:spPr bwMode="auto">
              <a:xfrm>
                <a:off x="4783" y="1374"/>
                <a:ext cx="68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5" name="Line 77"/>
              <p:cNvSpPr>
                <a:spLocks noChangeShapeType="1"/>
              </p:cNvSpPr>
              <p:nvPr/>
            </p:nvSpPr>
            <p:spPr bwMode="auto">
              <a:xfrm>
                <a:off x="4852" y="1454"/>
                <a:ext cx="1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2" name="Rectangle 78"/>
            <p:cNvSpPr>
              <a:spLocks noChangeArrowheads="1"/>
            </p:cNvSpPr>
            <p:nvPr/>
          </p:nvSpPr>
          <p:spPr bwMode="auto">
            <a:xfrm>
              <a:off x="475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3" name="Group 79"/>
            <p:cNvGrpSpPr>
              <a:grpSpLocks/>
            </p:cNvGrpSpPr>
            <p:nvPr/>
          </p:nvGrpSpPr>
          <p:grpSpPr bwMode="auto">
            <a:xfrm>
              <a:off x="4818" y="3076"/>
              <a:ext cx="108" cy="135"/>
              <a:chOff x="4557" y="1824"/>
              <a:chExt cx="331" cy="332"/>
            </a:xfrm>
          </p:grpSpPr>
          <p:sp>
            <p:nvSpPr>
              <p:cNvPr id="682" name="Rectangle 80"/>
              <p:cNvSpPr>
                <a:spLocks noChangeArrowheads="1"/>
              </p:cNvSpPr>
              <p:nvPr/>
            </p:nvSpPr>
            <p:spPr bwMode="auto">
              <a:xfrm>
                <a:off x="4694" y="1824"/>
                <a:ext cx="54" cy="4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3" name="Oval 81"/>
              <p:cNvSpPr>
                <a:spLocks noChangeArrowheads="1"/>
              </p:cNvSpPr>
              <p:nvPr/>
            </p:nvSpPr>
            <p:spPr bwMode="auto">
              <a:xfrm>
                <a:off x="4625" y="1888"/>
                <a:ext cx="48" cy="52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Oval 82"/>
              <p:cNvSpPr>
                <a:spLocks noChangeArrowheads="1"/>
              </p:cNvSpPr>
              <p:nvPr/>
            </p:nvSpPr>
            <p:spPr bwMode="auto">
              <a:xfrm>
                <a:off x="4699" y="1890"/>
                <a:ext cx="45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Oval 83"/>
              <p:cNvSpPr>
                <a:spLocks noChangeArrowheads="1"/>
              </p:cNvSpPr>
              <p:nvPr/>
            </p:nvSpPr>
            <p:spPr bwMode="auto">
              <a:xfrm>
                <a:off x="4763" y="1890"/>
                <a:ext cx="46" cy="4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Rectangle 84"/>
              <p:cNvSpPr>
                <a:spLocks noChangeArrowheads="1"/>
              </p:cNvSpPr>
              <p:nvPr/>
            </p:nvSpPr>
            <p:spPr bwMode="auto">
              <a:xfrm>
                <a:off x="4617" y="1965"/>
                <a:ext cx="53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Rectangle 85"/>
              <p:cNvSpPr>
                <a:spLocks noChangeArrowheads="1"/>
              </p:cNvSpPr>
              <p:nvPr/>
            </p:nvSpPr>
            <p:spPr bwMode="auto">
              <a:xfrm>
                <a:off x="4692" y="1966"/>
                <a:ext cx="54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Rectangle 86"/>
              <p:cNvSpPr>
                <a:spLocks noChangeArrowheads="1"/>
              </p:cNvSpPr>
              <p:nvPr/>
            </p:nvSpPr>
            <p:spPr bwMode="auto">
              <a:xfrm>
                <a:off x="4761" y="1967"/>
                <a:ext cx="53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9" name="Oval 87"/>
              <p:cNvSpPr>
                <a:spLocks noChangeArrowheads="1"/>
              </p:cNvSpPr>
              <p:nvPr/>
            </p:nvSpPr>
            <p:spPr bwMode="auto">
              <a:xfrm>
                <a:off x="4557" y="2041"/>
                <a:ext cx="45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0" name="Oval 88"/>
              <p:cNvSpPr>
                <a:spLocks noChangeArrowheads="1"/>
              </p:cNvSpPr>
              <p:nvPr/>
            </p:nvSpPr>
            <p:spPr bwMode="auto">
              <a:xfrm>
                <a:off x="4616" y="2040"/>
                <a:ext cx="45" cy="4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1" name="Oval 89"/>
              <p:cNvSpPr>
                <a:spLocks noChangeArrowheads="1"/>
              </p:cNvSpPr>
              <p:nvPr/>
            </p:nvSpPr>
            <p:spPr bwMode="auto">
              <a:xfrm>
                <a:off x="4671" y="2039"/>
                <a:ext cx="45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2" name="Oval 90"/>
              <p:cNvSpPr>
                <a:spLocks noChangeArrowheads="1"/>
              </p:cNvSpPr>
              <p:nvPr/>
            </p:nvSpPr>
            <p:spPr bwMode="auto">
              <a:xfrm>
                <a:off x="4725" y="2044"/>
                <a:ext cx="45" cy="4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3" name="Oval 91"/>
              <p:cNvSpPr>
                <a:spLocks noChangeArrowheads="1"/>
              </p:cNvSpPr>
              <p:nvPr/>
            </p:nvSpPr>
            <p:spPr bwMode="auto">
              <a:xfrm>
                <a:off x="4779" y="2042"/>
                <a:ext cx="46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4" name="Oval 92"/>
              <p:cNvSpPr>
                <a:spLocks noChangeArrowheads="1"/>
              </p:cNvSpPr>
              <p:nvPr/>
            </p:nvSpPr>
            <p:spPr bwMode="auto">
              <a:xfrm>
                <a:off x="4834" y="2041"/>
                <a:ext cx="46" cy="50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5" name="Rectangle 93"/>
              <p:cNvSpPr>
                <a:spLocks noChangeArrowheads="1"/>
              </p:cNvSpPr>
              <p:nvPr/>
            </p:nvSpPr>
            <p:spPr bwMode="auto">
              <a:xfrm>
                <a:off x="4834" y="2114"/>
                <a:ext cx="54" cy="4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6" name="Freeform 94"/>
              <p:cNvSpPr>
                <a:spLocks/>
              </p:cNvSpPr>
              <p:nvPr/>
            </p:nvSpPr>
            <p:spPr bwMode="auto">
              <a:xfrm>
                <a:off x="4651" y="1868"/>
                <a:ext cx="74" cy="18"/>
              </a:xfrm>
              <a:custGeom>
                <a:avLst/>
                <a:gdLst>
                  <a:gd name="T0" fmla="*/ 147 w 147"/>
                  <a:gd name="T1" fmla="*/ 0 h 36"/>
                  <a:gd name="T2" fmla="*/ 0 w 147"/>
                  <a:gd name="T3" fmla="*/ 34 h 36"/>
                  <a:gd name="T4" fmla="*/ 0 w 147"/>
                  <a:gd name="T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7" h="36">
                    <a:moveTo>
                      <a:pt x="147" y="0"/>
                    </a:moveTo>
                    <a:lnTo>
                      <a:pt x="0" y="34"/>
                    </a:lnTo>
                    <a:lnTo>
                      <a:pt x="0" y="3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7" name="Line 95"/>
              <p:cNvSpPr>
                <a:spLocks noChangeShapeType="1"/>
              </p:cNvSpPr>
              <p:nvPr/>
            </p:nvSpPr>
            <p:spPr bwMode="auto">
              <a:xfrm>
                <a:off x="4720" y="1869"/>
                <a:ext cx="5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8" name="Line 96"/>
              <p:cNvSpPr>
                <a:spLocks noChangeShapeType="1"/>
              </p:cNvSpPr>
              <p:nvPr/>
            </p:nvSpPr>
            <p:spPr bwMode="auto">
              <a:xfrm>
                <a:off x="4720" y="1868"/>
                <a:ext cx="68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9" name="Line 97"/>
              <p:cNvSpPr>
                <a:spLocks noChangeShapeType="1"/>
              </p:cNvSpPr>
              <p:nvPr/>
            </p:nvSpPr>
            <p:spPr bwMode="auto">
              <a:xfrm>
                <a:off x="4648" y="1942"/>
                <a:ext cx="1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0" name="Line 98"/>
              <p:cNvSpPr>
                <a:spLocks noChangeShapeType="1"/>
              </p:cNvSpPr>
              <p:nvPr/>
            </p:nvSpPr>
            <p:spPr bwMode="auto">
              <a:xfrm>
                <a:off x="4725" y="1942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1" name="Line 99"/>
              <p:cNvSpPr>
                <a:spLocks noChangeShapeType="1"/>
              </p:cNvSpPr>
              <p:nvPr/>
            </p:nvSpPr>
            <p:spPr bwMode="auto">
              <a:xfrm>
                <a:off x="4788" y="1940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2" name="Line 100"/>
              <p:cNvSpPr>
                <a:spLocks noChangeShapeType="1"/>
              </p:cNvSpPr>
              <p:nvPr/>
            </p:nvSpPr>
            <p:spPr bwMode="auto">
              <a:xfrm flipH="1">
                <a:off x="4581" y="2008"/>
                <a:ext cx="65" cy="3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3" name="Line 101"/>
              <p:cNvSpPr>
                <a:spLocks noChangeShapeType="1"/>
              </p:cNvSpPr>
              <p:nvPr/>
            </p:nvSpPr>
            <p:spPr bwMode="auto">
              <a:xfrm flipH="1">
                <a:off x="4642" y="2010"/>
                <a:ext cx="3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4" name="Line 102"/>
              <p:cNvSpPr>
                <a:spLocks noChangeShapeType="1"/>
              </p:cNvSpPr>
              <p:nvPr/>
            </p:nvSpPr>
            <p:spPr bwMode="auto">
              <a:xfrm flipH="1">
                <a:off x="4696" y="2010"/>
                <a:ext cx="25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5" name="Freeform 103"/>
              <p:cNvSpPr>
                <a:spLocks/>
              </p:cNvSpPr>
              <p:nvPr/>
            </p:nvSpPr>
            <p:spPr bwMode="auto">
              <a:xfrm>
                <a:off x="4721" y="2010"/>
                <a:ext cx="28" cy="30"/>
              </a:xfrm>
              <a:custGeom>
                <a:avLst/>
                <a:gdLst>
                  <a:gd name="T0" fmla="*/ 0 w 55"/>
                  <a:gd name="T1" fmla="*/ 0 h 61"/>
                  <a:gd name="T2" fmla="*/ 55 w 55"/>
                  <a:gd name="T3" fmla="*/ 61 h 61"/>
                  <a:gd name="T4" fmla="*/ 55 w 55"/>
                  <a:gd name="T5" fmla="*/ 5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61">
                    <a:moveTo>
                      <a:pt x="0" y="0"/>
                    </a:moveTo>
                    <a:lnTo>
                      <a:pt x="55" y="61"/>
                    </a:lnTo>
                    <a:lnTo>
                      <a:pt x="55" y="5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6" name="Line 104"/>
              <p:cNvSpPr>
                <a:spLocks noChangeShapeType="1"/>
              </p:cNvSpPr>
              <p:nvPr/>
            </p:nvSpPr>
            <p:spPr bwMode="auto">
              <a:xfrm>
                <a:off x="4790" y="2012"/>
                <a:ext cx="14" cy="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7" name="Line 105"/>
              <p:cNvSpPr>
                <a:spLocks noChangeShapeType="1"/>
              </p:cNvSpPr>
              <p:nvPr/>
            </p:nvSpPr>
            <p:spPr bwMode="auto">
              <a:xfrm>
                <a:off x="4791" y="2012"/>
                <a:ext cx="69" cy="2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8" name="Line 106"/>
              <p:cNvSpPr>
                <a:spLocks noChangeShapeType="1"/>
              </p:cNvSpPr>
              <p:nvPr/>
            </p:nvSpPr>
            <p:spPr bwMode="auto">
              <a:xfrm>
                <a:off x="4860" y="2092"/>
                <a:ext cx="1" cy="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4" name="Rectangle 107"/>
            <p:cNvSpPr>
              <a:spLocks noChangeArrowheads="1"/>
            </p:cNvSpPr>
            <p:nvPr/>
          </p:nvSpPr>
          <p:spPr bwMode="auto">
            <a:xfrm>
              <a:off x="475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5" name="Group 108"/>
            <p:cNvGrpSpPr>
              <a:grpSpLocks/>
            </p:cNvGrpSpPr>
            <p:nvPr/>
          </p:nvGrpSpPr>
          <p:grpSpPr bwMode="auto">
            <a:xfrm>
              <a:off x="4800" y="3319"/>
              <a:ext cx="144" cy="129"/>
              <a:chOff x="4543" y="2457"/>
              <a:chExt cx="331" cy="333"/>
            </a:xfrm>
          </p:grpSpPr>
          <p:sp>
            <p:nvSpPr>
              <p:cNvPr id="655" name="Rectangle 109"/>
              <p:cNvSpPr>
                <a:spLocks noChangeArrowheads="1"/>
              </p:cNvSpPr>
              <p:nvPr/>
            </p:nvSpPr>
            <p:spPr bwMode="auto">
              <a:xfrm>
                <a:off x="4694" y="2457"/>
                <a:ext cx="54" cy="42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Oval 110"/>
              <p:cNvSpPr>
                <a:spLocks noChangeArrowheads="1"/>
              </p:cNvSpPr>
              <p:nvPr/>
            </p:nvSpPr>
            <p:spPr bwMode="auto">
              <a:xfrm>
                <a:off x="4611" y="2522"/>
                <a:ext cx="48" cy="52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Oval 111"/>
              <p:cNvSpPr>
                <a:spLocks noChangeArrowheads="1"/>
              </p:cNvSpPr>
              <p:nvPr/>
            </p:nvSpPr>
            <p:spPr bwMode="auto">
              <a:xfrm>
                <a:off x="4685" y="2524"/>
                <a:ext cx="45" cy="5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8" name="Oval 112"/>
              <p:cNvSpPr>
                <a:spLocks noChangeArrowheads="1"/>
              </p:cNvSpPr>
              <p:nvPr/>
            </p:nvSpPr>
            <p:spPr bwMode="auto">
              <a:xfrm>
                <a:off x="4749" y="2524"/>
                <a:ext cx="46" cy="48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9" name="Rectangle 113"/>
              <p:cNvSpPr>
                <a:spLocks noChangeArrowheads="1"/>
              </p:cNvSpPr>
              <p:nvPr/>
            </p:nvSpPr>
            <p:spPr bwMode="auto">
              <a:xfrm>
                <a:off x="4603" y="2599"/>
                <a:ext cx="53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0" name="Rectangle 114"/>
              <p:cNvSpPr>
                <a:spLocks noChangeArrowheads="1"/>
              </p:cNvSpPr>
              <p:nvPr/>
            </p:nvSpPr>
            <p:spPr bwMode="auto">
              <a:xfrm>
                <a:off x="4678" y="2600"/>
                <a:ext cx="54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1" name="Rectangle 115"/>
              <p:cNvSpPr>
                <a:spLocks noChangeArrowheads="1"/>
              </p:cNvSpPr>
              <p:nvPr/>
            </p:nvSpPr>
            <p:spPr bwMode="auto">
              <a:xfrm>
                <a:off x="4747" y="2601"/>
                <a:ext cx="53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2" name="Oval 116"/>
              <p:cNvSpPr>
                <a:spLocks noChangeArrowheads="1"/>
              </p:cNvSpPr>
              <p:nvPr/>
            </p:nvSpPr>
            <p:spPr bwMode="auto">
              <a:xfrm>
                <a:off x="4543" y="2675"/>
                <a:ext cx="45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3" name="Oval 117"/>
              <p:cNvSpPr>
                <a:spLocks noChangeArrowheads="1"/>
              </p:cNvSpPr>
              <p:nvPr/>
            </p:nvSpPr>
            <p:spPr bwMode="auto">
              <a:xfrm>
                <a:off x="4602" y="2674"/>
                <a:ext cx="45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4" name="Oval 118"/>
              <p:cNvSpPr>
                <a:spLocks noChangeArrowheads="1"/>
              </p:cNvSpPr>
              <p:nvPr/>
            </p:nvSpPr>
            <p:spPr bwMode="auto">
              <a:xfrm>
                <a:off x="4657" y="2673"/>
                <a:ext cx="45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5" name="Oval 119"/>
              <p:cNvSpPr>
                <a:spLocks noChangeArrowheads="1"/>
              </p:cNvSpPr>
              <p:nvPr/>
            </p:nvSpPr>
            <p:spPr bwMode="auto">
              <a:xfrm>
                <a:off x="4711" y="2677"/>
                <a:ext cx="45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6" name="Oval 120"/>
              <p:cNvSpPr>
                <a:spLocks noChangeArrowheads="1"/>
              </p:cNvSpPr>
              <p:nvPr/>
            </p:nvSpPr>
            <p:spPr bwMode="auto">
              <a:xfrm>
                <a:off x="4765" y="2676"/>
                <a:ext cx="46" cy="5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7" name="Oval 121"/>
              <p:cNvSpPr>
                <a:spLocks noChangeArrowheads="1"/>
              </p:cNvSpPr>
              <p:nvPr/>
            </p:nvSpPr>
            <p:spPr bwMode="auto">
              <a:xfrm>
                <a:off x="4820" y="2675"/>
                <a:ext cx="46" cy="49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8" name="Rectangle 122"/>
              <p:cNvSpPr>
                <a:spLocks noChangeArrowheads="1"/>
              </p:cNvSpPr>
              <p:nvPr/>
            </p:nvSpPr>
            <p:spPr bwMode="auto">
              <a:xfrm>
                <a:off x="4820" y="2747"/>
                <a:ext cx="54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9" name="Freeform 123"/>
              <p:cNvSpPr>
                <a:spLocks/>
              </p:cNvSpPr>
              <p:nvPr/>
            </p:nvSpPr>
            <p:spPr bwMode="auto">
              <a:xfrm>
                <a:off x="4637" y="2501"/>
                <a:ext cx="74" cy="19"/>
              </a:xfrm>
              <a:custGeom>
                <a:avLst/>
                <a:gdLst>
                  <a:gd name="T0" fmla="*/ 147 w 147"/>
                  <a:gd name="T1" fmla="*/ 0 h 39"/>
                  <a:gd name="T2" fmla="*/ 0 w 147"/>
                  <a:gd name="T3" fmla="*/ 35 h 39"/>
                  <a:gd name="T4" fmla="*/ 0 w 147"/>
                  <a:gd name="T5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7" h="39">
                    <a:moveTo>
                      <a:pt x="147" y="0"/>
                    </a:moveTo>
                    <a:lnTo>
                      <a:pt x="0" y="35"/>
                    </a:lnTo>
                    <a:lnTo>
                      <a:pt x="0" y="3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0" name="Line 124"/>
              <p:cNvSpPr>
                <a:spLocks noChangeShapeType="1"/>
              </p:cNvSpPr>
              <p:nvPr/>
            </p:nvSpPr>
            <p:spPr bwMode="auto">
              <a:xfrm>
                <a:off x="4706" y="2502"/>
                <a:ext cx="5" cy="1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1" name="Line 125"/>
              <p:cNvSpPr>
                <a:spLocks noChangeShapeType="1"/>
              </p:cNvSpPr>
              <p:nvPr/>
            </p:nvSpPr>
            <p:spPr bwMode="auto">
              <a:xfrm>
                <a:off x="4706" y="2501"/>
                <a:ext cx="68" cy="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2" name="Line 126"/>
              <p:cNvSpPr>
                <a:spLocks noChangeShapeType="1"/>
              </p:cNvSpPr>
              <p:nvPr/>
            </p:nvSpPr>
            <p:spPr bwMode="auto">
              <a:xfrm>
                <a:off x="4634" y="2575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3" name="Line 127"/>
              <p:cNvSpPr>
                <a:spLocks noChangeShapeType="1"/>
              </p:cNvSpPr>
              <p:nvPr/>
            </p:nvSpPr>
            <p:spPr bwMode="auto">
              <a:xfrm>
                <a:off x="4711" y="2575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4" name="Line 128"/>
              <p:cNvSpPr>
                <a:spLocks noChangeShapeType="1"/>
              </p:cNvSpPr>
              <p:nvPr/>
            </p:nvSpPr>
            <p:spPr bwMode="auto">
              <a:xfrm>
                <a:off x="4774" y="2574"/>
                <a:ext cx="1" cy="2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5" name="Line 129"/>
              <p:cNvSpPr>
                <a:spLocks noChangeShapeType="1"/>
              </p:cNvSpPr>
              <p:nvPr/>
            </p:nvSpPr>
            <p:spPr bwMode="auto">
              <a:xfrm flipH="1">
                <a:off x="4567" y="2642"/>
                <a:ext cx="65" cy="3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" name="Line 130"/>
              <p:cNvSpPr>
                <a:spLocks noChangeShapeType="1"/>
              </p:cNvSpPr>
              <p:nvPr/>
            </p:nvSpPr>
            <p:spPr bwMode="auto">
              <a:xfrm flipH="1">
                <a:off x="4628" y="2643"/>
                <a:ext cx="3" cy="2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" name="Line 131"/>
              <p:cNvSpPr>
                <a:spLocks noChangeShapeType="1"/>
              </p:cNvSpPr>
              <p:nvPr/>
            </p:nvSpPr>
            <p:spPr bwMode="auto">
              <a:xfrm flipH="1">
                <a:off x="4682" y="2643"/>
                <a:ext cx="25" cy="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" name="Freeform 132"/>
              <p:cNvSpPr>
                <a:spLocks/>
              </p:cNvSpPr>
              <p:nvPr/>
            </p:nvSpPr>
            <p:spPr bwMode="auto">
              <a:xfrm>
                <a:off x="4707" y="2643"/>
                <a:ext cx="28" cy="30"/>
              </a:xfrm>
              <a:custGeom>
                <a:avLst/>
                <a:gdLst>
                  <a:gd name="T0" fmla="*/ 0 w 55"/>
                  <a:gd name="T1" fmla="*/ 0 h 61"/>
                  <a:gd name="T2" fmla="*/ 55 w 55"/>
                  <a:gd name="T3" fmla="*/ 61 h 61"/>
                  <a:gd name="T4" fmla="*/ 55 w 55"/>
                  <a:gd name="T5" fmla="*/ 5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61">
                    <a:moveTo>
                      <a:pt x="0" y="0"/>
                    </a:moveTo>
                    <a:lnTo>
                      <a:pt x="55" y="61"/>
                    </a:lnTo>
                    <a:lnTo>
                      <a:pt x="55" y="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" name="Line 133"/>
              <p:cNvSpPr>
                <a:spLocks noChangeShapeType="1"/>
              </p:cNvSpPr>
              <p:nvPr/>
            </p:nvSpPr>
            <p:spPr bwMode="auto">
              <a:xfrm>
                <a:off x="4776" y="2645"/>
                <a:ext cx="14" cy="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0" name="Line 134"/>
              <p:cNvSpPr>
                <a:spLocks noChangeShapeType="1"/>
              </p:cNvSpPr>
              <p:nvPr/>
            </p:nvSpPr>
            <p:spPr bwMode="auto">
              <a:xfrm>
                <a:off x="4777" y="2645"/>
                <a:ext cx="69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1" name="Line 135"/>
              <p:cNvSpPr>
                <a:spLocks noChangeShapeType="1"/>
              </p:cNvSpPr>
              <p:nvPr/>
            </p:nvSpPr>
            <p:spPr bwMode="auto">
              <a:xfrm>
                <a:off x="4846" y="2725"/>
                <a:ext cx="1" cy="1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6" name="Rectangle 136"/>
            <p:cNvSpPr>
              <a:spLocks noChangeArrowheads="1"/>
            </p:cNvSpPr>
            <p:nvPr/>
          </p:nvSpPr>
          <p:spPr bwMode="auto">
            <a:xfrm>
              <a:off x="475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7" name="Group 137"/>
            <p:cNvGrpSpPr>
              <a:grpSpLocks/>
            </p:cNvGrpSpPr>
            <p:nvPr/>
          </p:nvGrpSpPr>
          <p:grpSpPr bwMode="auto">
            <a:xfrm>
              <a:off x="4818" y="3566"/>
              <a:ext cx="108" cy="116"/>
              <a:chOff x="902" y="803"/>
              <a:chExt cx="214" cy="280"/>
            </a:xfrm>
          </p:grpSpPr>
          <p:sp>
            <p:nvSpPr>
              <p:cNvPr id="639" name="Rectangle 138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0" name="Line 139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1" name="Line 140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2" name="Line 141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3" name="Line 142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4" name="Line 143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5" name="Line 144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6" name="Line 145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7" name="Line 146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8" name="Line 147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9" name="Line 148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0" name="Line 149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1" name="Line 150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2" name="Line 151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Line 152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Line 153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8" name="Rectangle 154"/>
            <p:cNvSpPr>
              <a:spLocks noChangeArrowheads="1"/>
            </p:cNvSpPr>
            <p:nvPr/>
          </p:nvSpPr>
          <p:spPr bwMode="auto">
            <a:xfrm>
              <a:off x="475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Rectangle 155"/>
            <p:cNvSpPr>
              <a:spLocks noChangeArrowheads="1"/>
            </p:cNvSpPr>
            <p:nvPr/>
          </p:nvSpPr>
          <p:spPr bwMode="auto">
            <a:xfrm>
              <a:off x="475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AutoShape 156"/>
            <p:cNvSpPr>
              <a:spLocks noChangeArrowheads="1"/>
            </p:cNvSpPr>
            <p:nvPr/>
          </p:nvSpPr>
          <p:spPr bwMode="auto">
            <a:xfrm>
              <a:off x="480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Rectangle 157"/>
            <p:cNvSpPr>
              <a:spLocks noChangeArrowheads="1"/>
            </p:cNvSpPr>
            <p:nvPr/>
          </p:nvSpPr>
          <p:spPr bwMode="auto">
            <a:xfrm>
              <a:off x="427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Who</a:t>
              </a:r>
            </a:p>
          </p:txBody>
        </p:sp>
        <p:sp>
          <p:nvSpPr>
            <p:cNvPr id="42" name="Rectangle 158"/>
            <p:cNvSpPr>
              <a:spLocks noChangeArrowheads="1"/>
            </p:cNvSpPr>
            <p:nvPr/>
          </p:nvSpPr>
          <p:spPr bwMode="auto">
            <a:xfrm>
              <a:off x="427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Who</a:t>
              </a:r>
            </a:p>
          </p:txBody>
        </p:sp>
        <p:grpSp>
          <p:nvGrpSpPr>
            <p:cNvPr id="43" name="Group 159"/>
            <p:cNvGrpSpPr>
              <a:grpSpLocks/>
            </p:cNvGrpSpPr>
            <p:nvPr/>
          </p:nvGrpSpPr>
          <p:grpSpPr bwMode="auto">
            <a:xfrm>
              <a:off x="4338" y="2606"/>
              <a:ext cx="108" cy="116"/>
              <a:chOff x="902" y="803"/>
              <a:chExt cx="214" cy="280"/>
            </a:xfrm>
          </p:grpSpPr>
          <p:sp>
            <p:nvSpPr>
              <p:cNvPr id="623" name="Rectangle 160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4" name="Line 161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5" name="Line 162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6" name="Line 163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7" name="Line 164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8" name="Line 165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9" name="Line 166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0" name="Line 167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1" name="Line 168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2" name="Line 169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3" name="Line 170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4" name="Line 171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5" name="Line 172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6" name="Line 173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7" name="Line 174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8" name="Line 175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4" name="Rectangle 176"/>
            <p:cNvSpPr>
              <a:spLocks noChangeArrowheads="1"/>
            </p:cNvSpPr>
            <p:nvPr/>
          </p:nvSpPr>
          <p:spPr bwMode="auto">
            <a:xfrm>
              <a:off x="427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5" name="Group 177"/>
            <p:cNvGrpSpPr>
              <a:grpSpLocks/>
            </p:cNvGrpSpPr>
            <p:nvPr/>
          </p:nvGrpSpPr>
          <p:grpSpPr bwMode="auto">
            <a:xfrm>
              <a:off x="4308" y="2849"/>
              <a:ext cx="169" cy="109"/>
              <a:chOff x="2576" y="1643"/>
              <a:chExt cx="169" cy="109"/>
            </a:xfrm>
          </p:grpSpPr>
          <p:sp>
            <p:nvSpPr>
              <p:cNvPr id="575" name="Rectangle 178"/>
              <p:cNvSpPr>
                <a:spLocks noChangeArrowheads="1"/>
              </p:cNvSpPr>
              <p:nvPr/>
            </p:nvSpPr>
            <p:spPr bwMode="auto">
              <a:xfrm>
                <a:off x="2644" y="1643"/>
                <a:ext cx="18" cy="20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6" name="Rectangle 179"/>
              <p:cNvSpPr>
                <a:spLocks noChangeArrowheads="1"/>
              </p:cNvSpPr>
              <p:nvPr/>
            </p:nvSpPr>
            <p:spPr bwMode="auto">
              <a:xfrm>
                <a:off x="2610" y="1688"/>
                <a:ext cx="18" cy="19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7" name="Rectangle 180"/>
              <p:cNvSpPr>
                <a:spLocks noChangeArrowheads="1"/>
              </p:cNvSpPr>
              <p:nvPr/>
            </p:nvSpPr>
            <p:spPr bwMode="auto">
              <a:xfrm>
                <a:off x="2576" y="1731"/>
                <a:ext cx="18" cy="21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8" name="Rectangle 181"/>
              <p:cNvSpPr>
                <a:spLocks noChangeArrowheads="1"/>
              </p:cNvSpPr>
              <p:nvPr/>
            </p:nvSpPr>
            <p:spPr bwMode="auto">
              <a:xfrm>
                <a:off x="2639" y="1731"/>
                <a:ext cx="19" cy="19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9" name="Rectangle 182"/>
              <p:cNvSpPr>
                <a:spLocks noChangeArrowheads="1"/>
              </p:cNvSpPr>
              <p:nvPr/>
            </p:nvSpPr>
            <p:spPr bwMode="auto">
              <a:xfrm>
                <a:off x="2726" y="1731"/>
                <a:ext cx="19" cy="21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0" name="Rectangle 183"/>
              <p:cNvSpPr>
                <a:spLocks noChangeArrowheads="1"/>
              </p:cNvSpPr>
              <p:nvPr/>
            </p:nvSpPr>
            <p:spPr bwMode="auto">
              <a:xfrm>
                <a:off x="2688" y="1685"/>
                <a:ext cx="20" cy="19"/>
              </a:xfrm>
              <a:prstGeom prst="rect">
                <a:avLst/>
              </a:prstGeom>
              <a:solidFill>
                <a:srgbClr val="FF9900"/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1" name="Line 184"/>
              <p:cNvSpPr>
                <a:spLocks noChangeShapeType="1"/>
              </p:cNvSpPr>
              <p:nvPr/>
            </p:nvSpPr>
            <p:spPr bwMode="auto">
              <a:xfrm>
                <a:off x="2597" y="1740"/>
                <a:ext cx="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2" name="Line 185"/>
              <p:cNvSpPr>
                <a:spLocks noChangeShapeType="1"/>
              </p:cNvSpPr>
              <p:nvPr/>
            </p:nvSpPr>
            <p:spPr bwMode="auto">
              <a:xfrm>
                <a:off x="2603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3" name="Line 186"/>
              <p:cNvSpPr>
                <a:spLocks noChangeShapeType="1"/>
              </p:cNvSpPr>
              <p:nvPr/>
            </p:nvSpPr>
            <p:spPr bwMode="auto">
              <a:xfrm>
                <a:off x="2608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4" name="Line 187"/>
              <p:cNvSpPr>
                <a:spLocks noChangeShapeType="1"/>
              </p:cNvSpPr>
              <p:nvPr/>
            </p:nvSpPr>
            <p:spPr bwMode="auto">
              <a:xfrm>
                <a:off x="2613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5" name="Line 188"/>
              <p:cNvSpPr>
                <a:spLocks noChangeShapeType="1"/>
              </p:cNvSpPr>
              <p:nvPr/>
            </p:nvSpPr>
            <p:spPr bwMode="auto">
              <a:xfrm>
                <a:off x="2618" y="1740"/>
                <a:ext cx="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6" name="Line 189"/>
              <p:cNvSpPr>
                <a:spLocks noChangeShapeType="1"/>
              </p:cNvSpPr>
              <p:nvPr/>
            </p:nvSpPr>
            <p:spPr bwMode="auto">
              <a:xfrm>
                <a:off x="2623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7" name="Line 190"/>
              <p:cNvSpPr>
                <a:spLocks noChangeShapeType="1"/>
              </p:cNvSpPr>
              <p:nvPr/>
            </p:nvSpPr>
            <p:spPr bwMode="auto">
              <a:xfrm>
                <a:off x="2629" y="174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8" name="Line 191"/>
              <p:cNvSpPr>
                <a:spLocks noChangeShapeType="1"/>
              </p:cNvSpPr>
              <p:nvPr/>
            </p:nvSpPr>
            <p:spPr bwMode="auto">
              <a:xfrm>
                <a:off x="2633" y="1740"/>
                <a:ext cx="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9" name="Freeform 192"/>
              <p:cNvSpPr>
                <a:spLocks/>
              </p:cNvSpPr>
              <p:nvPr/>
            </p:nvSpPr>
            <p:spPr bwMode="auto">
              <a:xfrm>
                <a:off x="2639" y="1740"/>
                <a:ext cx="0" cy="1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0" name="Line 193"/>
              <p:cNvSpPr>
                <a:spLocks noChangeShapeType="1"/>
              </p:cNvSpPr>
              <p:nvPr/>
            </p:nvSpPr>
            <p:spPr bwMode="auto">
              <a:xfrm>
                <a:off x="2660" y="1741"/>
                <a:ext cx="2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1" name="Line 194"/>
              <p:cNvSpPr>
                <a:spLocks noChangeShapeType="1"/>
              </p:cNvSpPr>
              <p:nvPr/>
            </p:nvSpPr>
            <p:spPr bwMode="auto">
              <a:xfrm>
                <a:off x="2666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2" name="Line 195"/>
              <p:cNvSpPr>
                <a:spLocks noChangeShapeType="1"/>
              </p:cNvSpPr>
              <p:nvPr/>
            </p:nvSpPr>
            <p:spPr bwMode="auto">
              <a:xfrm>
                <a:off x="2671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3" name="Line 196"/>
              <p:cNvSpPr>
                <a:spLocks noChangeShapeType="1"/>
              </p:cNvSpPr>
              <p:nvPr/>
            </p:nvSpPr>
            <p:spPr bwMode="auto">
              <a:xfrm>
                <a:off x="2676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4" name="Line 197"/>
              <p:cNvSpPr>
                <a:spLocks noChangeShapeType="1"/>
              </p:cNvSpPr>
              <p:nvPr/>
            </p:nvSpPr>
            <p:spPr bwMode="auto">
              <a:xfrm>
                <a:off x="2681" y="1741"/>
                <a:ext cx="2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5" name="Line 198"/>
              <p:cNvSpPr>
                <a:spLocks noChangeShapeType="1"/>
              </p:cNvSpPr>
              <p:nvPr/>
            </p:nvSpPr>
            <p:spPr bwMode="auto">
              <a:xfrm>
                <a:off x="2686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6" name="Line 199"/>
              <p:cNvSpPr>
                <a:spLocks noChangeShapeType="1"/>
              </p:cNvSpPr>
              <p:nvPr/>
            </p:nvSpPr>
            <p:spPr bwMode="auto">
              <a:xfrm>
                <a:off x="2692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7" name="Line 200"/>
              <p:cNvSpPr>
                <a:spLocks noChangeShapeType="1"/>
              </p:cNvSpPr>
              <p:nvPr/>
            </p:nvSpPr>
            <p:spPr bwMode="auto">
              <a:xfrm>
                <a:off x="2702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8" name="Line 201"/>
              <p:cNvSpPr>
                <a:spLocks noChangeShapeType="1"/>
              </p:cNvSpPr>
              <p:nvPr/>
            </p:nvSpPr>
            <p:spPr bwMode="auto">
              <a:xfrm>
                <a:off x="2707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9" name="Line 202"/>
              <p:cNvSpPr>
                <a:spLocks noChangeShapeType="1"/>
              </p:cNvSpPr>
              <p:nvPr/>
            </p:nvSpPr>
            <p:spPr bwMode="auto">
              <a:xfrm>
                <a:off x="2712" y="1741"/>
                <a:ext cx="2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0" name="Line 203"/>
              <p:cNvSpPr>
                <a:spLocks noChangeShapeType="1"/>
              </p:cNvSpPr>
              <p:nvPr/>
            </p:nvSpPr>
            <p:spPr bwMode="auto">
              <a:xfrm>
                <a:off x="2717" y="1741"/>
                <a:ext cx="2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1" name="Line 204"/>
              <p:cNvSpPr>
                <a:spLocks noChangeShapeType="1"/>
              </p:cNvSpPr>
              <p:nvPr/>
            </p:nvSpPr>
            <p:spPr bwMode="auto">
              <a:xfrm>
                <a:off x="2722" y="1741"/>
                <a:ext cx="1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2" name="Line 205"/>
              <p:cNvSpPr>
                <a:spLocks noChangeShapeType="1"/>
              </p:cNvSpPr>
              <p:nvPr/>
            </p:nvSpPr>
            <p:spPr bwMode="auto">
              <a:xfrm flipH="1">
                <a:off x="2693" y="1706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3" name="Line 206"/>
              <p:cNvSpPr>
                <a:spLocks noChangeShapeType="1"/>
              </p:cNvSpPr>
              <p:nvPr/>
            </p:nvSpPr>
            <p:spPr bwMode="auto">
              <a:xfrm>
                <a:off x="2688" y="1710"/>
                <a:ext cx="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4" name="Line 207"/>
              <p:cNvSpPr>
                <a:spLocks noChangeShapeType="1"/>
              </p:cNvSpPr>
              <p:nvPr/>
            </p:nvSpPr>
            <p:spPr bwMode="auto">
              <a:xfrm>
                <a:off x="2683" y="1713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5" name="Line 208"/>
              <p:cNvSpPr>
                <a:spLocks noChangeShapeType="1"/>
              </p:cNvSpPr>
              <p:nvPr/>
            </p:nvSpPr>
            <p:spPr bwMode="auto">
              <a:xfrm flipH="1">
                <a:off x="2673" y="1716"/>
                <a:ext cx="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6" name="Line 209"/>
              <p:cNvSpPr>
                <a:spLocks noChangeShapeType="1"/>
              </p:cNvSpPr>
              <p:nvPr/>
            </p:nvSpPr>
            <p:spPr bwMode="auto">
              <a:xfrm>
                <a:off x="2668" y="1720"/>
                <a:ext cx="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7" name="Line 210"/>
              <p:cNvSpPr>
                <a:spLocks noChangeShapeType="1"/>
              </p:cNvSpPr>
              <p:nvPr/>
            </p:nvSpPr>
            <p:spPr bwMode="auto">
              <a:xfrm>
                <a:off x="2663" y="1723"/>
                <a:ext cx="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8" name="Freeform 211"/>
              <p:cNvSpPr>
                <a:spLocks/>
              </p:cNvSpPr>
              <p:nvPr/>
            </p:nvSpPr>
            <p:spPr bwMode="auto">
              <a:xfrm flipV="1">
                <a:off x="2652" y="1727"/>
                <a:ext cx="4" cy="2"/>
              </a:xfrm>
              <a:custGeom>
                <a:avLst/>
                <a:gdLst>
                  <a:gd name="T0" fmla="*/ 18 w 18"/>
                  <a:gd name="T1" fmla="*/ 7 h 7"/>
                  <a:gd name="T2" fmla="*/ 6 w 18"/>
                  <a:gd name="T3" fmla="*/ 2 h 7"/>
                  <a:gd name="T4" fmla="*/ 0 w 18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7">
                    <a:moveTo>
                      <a:pt x="18" y="7"/>
                    </a:moveTo>
                    <a:lnTo>
                      <a:pt x="6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9" name="Line 212"/>
              <p:cNvSpPr>
                <a:spLocks noChangeShapeType="1"/>
              </p:cNvSpPr>
              <p:nvPr/>
            </p:nvSpPr>
            <p:spPr bwMode="auto">
              <a:xfrm>
                <a:off x="2699" y="1706"/>
                <a:ext cx="4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0" name="Line 213"/>
              <p:cNvSpPr>
                <a:spLocks noChangeShapeType="1"/>
              </p:cNvSpPr>
              <p:nvPr/>
            </p:nvSpPr>
            <p:spPr bwMode="auto">
              <a:xfrm>
                <a:off x="2708" y="1712"/>
                <a:ext cx="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1" name="Line 214"/>
              <p:cNvSpPr>
                <a:spLocks noChangeShapeType="1"/>
              </p:cNvSpPr>
              <p:nvPr/>
            </p:nvSpPr>
            <p:spPr bwMode="auto">
              <a:xfrm>
                <a:off x="2714" y="1716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2" name="Line 215"/>
              <p:cNvSpPr>
                <a:spLocks noChangeShapeType="1"/>
              </p:cNvSpPr>
              <p:nvPr/>
            </p:nvSpPr>
            <p:spPr bwMode="auto">
              <a:xfrm>
                <a:off x="2720" y="1720"/>
                <a:ext cx="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3" name="Line 216"/>
              <p:cNvSpPr>
                <a:spLocks noChangeShapeType="1"/>
              </p:cNvSpPr>
              <p:nvPr/>
            </p:nvSpPr>
            <p:spPr bwMode="auto">
              <a:xfrm>
                <a:off x="2729" y="1727"/>
                <a:ext cx="0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4" name="Freeform 217"/>
              <p:cNvSpPr>
                <a:spLocks/>
              </p:cNvSpPr>
              <p:nvPr/>
            </p:nvSpPr>
            <p:spPr bwMode="auto">
              <a:xfrm flipV="1">
                <a:off x="2735" y="1729"/>
                <a:ext cx="0" cy="1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0" y="1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5" name="Line 218"/>
              <p:cNvSpPr>
                <a:spLocks noChangeShapeType="1"/>
              </p:cNvSpPr>
              <p:nvPr/>
            </p:nvSpPr>
            <p:spPr bwMode="auto">
              <a:xfrm>
                <a:off x="2620" y="1674"/>
                <a:ext cx="76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6" name="Line 219"/>
              <p:cNvSpPr>
                <a:spLocks noChangeShapeType="1"/>
              </p:cNvSpPr>
              <p:nvPr/>
            </p:nvSpPr>
            <p:spPr bwMode="auto">
              <a:xfrm flipV="1">
                <a:off x="2654" y="1663"/>
                <a:ext cx="0" cy="1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7" name="Line 220"/>
              <p:cNvSpPr>
                <a:spLocks noChangeShapeType="1"/>
              </p:cNvSpPr>
              <p:nvPr/>
            </p:nvSpPr>
            <p:spPr bwMode="auto">
              <a:xfrm>
                <a:off x="2620" y="1674"/>
                <a:ext cx="0" cy="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8" name="Line 221"/>
              <p:cNvSpPr>
                <a:spLocks noChangeShapeType="1"/>
              </p:cNvSpPr>
              <p:nvPr/>
            </p:nvSpPr>
            <p:spPr bwMode="auto">
              <a:xfrm>
                <a:off x="2696" y="1674"/>
                <a:ext cx="1" cy="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9" name="Line 222"/>
              <p:cNvSpPr>
                <a:spLocks noChangeShapeType="1"/>
              </p:cNvSpPr>
              <p:nvPr/>
            </p:nvSpPr>
            <p:spPr bwMode="auto">
              <a:xfrm>
                <a:off x="2585" y="1718"/>
                <a:ext cx="64" cy="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0" name="Line 223"/>
              <p:cNvSpPr>
                <a:spLocks noChangeShapeType="1"/>
              </p:cNvSpPr>
              <p:nvPr/>
            </p:nvSpPr>
            <p:spPr bwMode="auto">
              <a:xfrm>
                <a:off x="2620" y="1708"/>
                <a:ext cx="1" cy="1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1" name="Line 224"/>
              <p:cNvSpPr>
                <a:spLocks noChangeShapeType="1"/>
              </p:cNvSpPr>
              <p:nvPr/>
            </p:nvSpPr>
            <p:spPr bwMode="auto">
              <a:xfrm>
                <a:off x="2585" y="1718"/>
                <a:ext cx="1" cy="1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2" name="Line 225"/>
              <p:cNvSpPr>
                <a:spLocks noChangeShapeType="1"/>
              </p:cNvSpPr>
              <p:nvPr/>
            </p:nvSpPr>
            <p:spPr bwMode="auto">
              <a:xfrm>
                <a:off x="2649" y="1718"/>
                <a:ext cx="0" cy="1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6" name="Rectangle 226"/>
            <p:cNvSpPr>
              <a:spLocks noChangeArrowheads="1"/>
            </p:cNvSpPr>
            <p:nvPr/>
          </p:nvSpPr>
          <p:spPr bwMode="auto">
            <a:xfrm>
              <a:off x="427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7" name="Group 227"/>
            <p:cNvGrpSpPr>
              <a:grpSpLocks/>
            </p:cNvGrpSpPr>
            <p:nvPr/>
          </p:nvGrpSpPr>
          <p:grpSpPr bwMode="auto">
            <a:xfrm>
              <a:off x="4308" y="3090"/>
              <a:ext cx="169" cy="108"/>
              <a:chOff x="3011" y="1858"/>
              <a:chExt cx="497" cy="239"/>
            </a:xfrm>
          </p:grpSpPr>
          <p:sp>
            <p:nvSpPr>
              <p:cNvPr id="526" name="Rectangle 228"/>
              <p:cNvSpPr>
                <a:spLocks noChangeArrowheads="1"/>
              </p:cNvSpPr>
              <p:nvPr/>
            </p:nvSpPr>
            <p:spPr bwMode="auto">
              <a:xfrm>
                <a:off x="3210" y="1858"/>
                <a:ext cx="54" cy="44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" name="Rectangle 229"/>
              <p:cNvSpPr>
                <a:spLocks noChangeArrowheads="1"/>
              </p:cNvSpPr>
              <p:nvPr/>
            </p:nvSpPr>
            <p:spPr bwMode="auto">
              <a:xfrm>
                <a:off x="3111" y="1956"/>
                <a:ext cx="54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8" name="Rectangle 230"/>
              <p:cNvSpPr>
                <a:spLocks noChangeArrowheads="1"/>
              </p:cNvSpPr>
              <p:nvPr/>
            </p:nvSpPr>
            <p:spPr bwMode="auto">
              <a:xfrm>
                <a:off x="3011" y="2054"/>
                <a:ext cx="55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" name="Rectangle 231"/>
              <p:cNvSpPr>
                <a:spLocks noChangeArrowheads="1"/>
              </p:cNvSpPr>
              <p:nvPr/>
            </p:nvSpPr>
            <p:spPr bwMode="auto">
              <a:xfrm>
                <a:off x="3197" y="2051"/>
                <a:ext cx="55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" name="Rectangle 232"/>
              <p:cNvSpPr>
                <a:spLocks noChangeArrowheads="1"/>
              </p:cNvSpPr>
              <p:nvPr/>
            </p:nvSpPr>
            <p:spPr bwMode="auto">
              <a:xfrm>
                <a:off x="3453" y="2054"/>
                <a:ext cx="55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" name="Rectangle 233"/>
              <p:cNvSpPr>
                <a:spLocks noChangeArrowheads="1"/>
              </p:cNvSpPr>
              <p:nvPr/>
            </p:nvSpPr>
            <p:spPr bwMode="auto">
              <a:xfrm>
                <a:off x="3342" y="1950"/>
                <a:ext cx="55" cy="43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" name="Line 234"/>
              <p:cNvSpPr>
                <a:spLocks noChangeShapeType="1"/>
              </p:cNvSpPr>
              <p:nvPr/>
            </p:nvSpPr>
            <p:spPr bwMode="auto">
              <a:xfrm>
                <a:off x="3075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3" name="Line 235"/>
              <p:cNvSpPr>
                <a:spLocks noChangeShapeType="1"/>
              </p:cNvSpPr>
              <p:nvPr/>
            </p:nvSpPr>
            <p:spPr bwMode="auto">
              <a:xfrm>
                <a:off x="3090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4" name="Line 236"/>
              <p:cNvSpPr>
                <a:spLocks noChangeShapeType="1"/>
              </p:cNvSpPr>
              <p:nvPr/>
            </p:nvSpPr>
            <p:spPr bwMode="auto">
              <a:xfrm>
                <a:off x="3105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5" name="Line 237"/>
              <p:cNvSpPr>
                <a:spLocks noChangeShapeType="1"/>
              </p:cNvSpPr>
              <p:nvPr/>
            </p:nvSpPr>
            <p:spPr bwMode="auto">
              <a:xfrm>
                <a:off x="3120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6" name="Line 238"/>
              <p:cNvSpPr>
                <a:spLocks noChangeShapeType="1"/>
              </p:cNvSpPr>
              <p:nvPr/>
            </p:nvSpPr>
            <p:spPr bwMode="auto">
              <a:xfrm>
                <a:off x="3135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7" name="Line 239"/>
              <p:cNvSpPr>
                <a:spLocks noChangeShapeType="1"/>
              </p:cNvSpPr>
              <p:nvPr/>
            </p:nvSpPr>
            <p:spPr bwMode="auto">
              <a:xfrm>
                <a:off x="3150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8" name="Line 240"/>
              <p:cNvSpPr>
                <a:spLocks noChangeShapeType="1"/>
              </p:cNvSpPr>
              <p:nvPr/>
            </p:nvSpPr>
            <p:spPr bwMode="auto">
              <a:xfrm>
                <a:off x="3166" y="2073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9" name="Line 241"/>
              <p:cNvSpPr>
                <a:spLocks noChangeShapeType="1"/>
              </p:cNvSpPr>
              <p:nvPr/>
            </p:nvSpPr>
            <p:spPr bwMode="auto">
              <a:xfrm>
                <a:off x="3181" y="207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0" name="Freeform 242"/>
              <p:cNvSpPr>
                <a:spLocks/>
              </p:cNvSpPr>
              <p:nvPr/>
            </p:nvSpPr>
            <p:spPr bwMode="auto">
              <a:xfrm>
                <a:off x="3196" y="2073"/>
                <a:ext cx="1" cy="1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1" name="Line 243"/>
              <p:cNvSpPr>
                <a:spLocks noChangeShapeType="1"/>
              </p:cNvSpPr>
              <p:nvPr/>
            </p:nvSpPr>
            <p:spPr bwMode="auto">
              <a:xfrm>
                <a:off x="3260" y="2074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2" name="Line 244"/>
              <p:cNvSpPr>
                <a:spLocks noChangeShapeType="1"/>
              </p:cNvSpPr>
              <p:nvPr/>
            </p:nvSpPr>
            <p:spPr bwMode="auto">
              <a:xfrm>
                <a:off x="3275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3" name="Line 245"/>
              <p:cNvSpPr>
                <a:spLocks noChangeShapeType="1"/>
              </p:cNvSpPr>
              <p:nvPr/>
            </p:nvSpPr>
            <p:spPr bwMode="auto">
              <a:xfrm>
                <a:off x="3290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4" name="Line 246"/>
              <p:cNvSpPr>
                <a:spLocks noChangeShapeType="1"/>
              </p:cNvSpPr>
              <p:nvPr/>
            </p:nvSpPr>
            <p:spPr bwMode="auto">
              <a:xfrm>
                <a:off x="3305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5" name="Line 247"/>
              <p:cNvSpPr>
                <a:spLocks noChangeShapeType="1"/>
              </p:cNvSpPr>
              <p:nvPr/>
            </p:nvSpPr>
            <p:spPr bwMode="auto">
              <a:xfrm>
                <a:off x="3320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6" name="Line 248"/>
              <p:cNvSpPr>
                <a:spLocks noChangeShapeType="1"/>
              </p:cNvSpPr>
              <p:nvPr/>
            </p:nvSpPr>
            <p:spPr bwMode="auto">
              <a:xfrm>
                <a:off x="3335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7" name="Line 249"/>
              <p:cNvSpPr>
                <a:spLocks noChangeShapeType="1"/>
              </p:cNvSpPr>
              <p:nvPr/>
            </p:nvSpPr>
            <p:spPr bwMode="auto">
              <a:xfrm>
                <a:off x="3351" y="2074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8" name="Line 250"/>
              <p:cNvSpPr>
                <a:spLocks noChangeShapeType="1"/>
              </p:cNvSpPr>
              <p:nvPr/>
            </p:nvSpPr>
            <p:spPr bwMode="auto">
              <a:xfrm>
                <a:off x="3366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9" name="Line 251"/>
              <p:cNvSpPr>
                <a:spLocks noChangeShapeType="1"/>
              </p:cNvSpPr>
              <p:nvPr/>
            </p:nvSpPr>
            <p:spPr bwMode="auto">
              <a:xfrm>
                <a:off x="3381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0" name="Line 252"/>
              <p:cNvSpPr>
                <a:spLocks noChangeShapeType="1"/>
              </p:cNvSpPr>
              <p:nvPr/>
            </p:nvSpPr>
            <p:spPr bwMode="auto">
              <a:xfrm>
                <a:off x="3396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1" name="Line 253"/>
              <p:cNvSpPr>
                <a:spLocks noChangeShapeType="1"/>
              </p:cNvSpPr>
              <p:nvPr/>
            </p:nvSpPr>
            <p:spPr bwMode="auto">
              <a:xfrm>
                <a:off x="3411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2" name="Line 254"/>
              <p:cNvSpPr>
                <a:spLocks noChangeShapeType="1"/>
              </p:cNvSpPr>
              <p:nvPr/>
            </p:nvSpPr>
            <p:spPr bwMode="auto">
              <a:xfrm>
                <a:off x="3426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3" name="Line 255"/>
              <p:cNvSpPr>
                <a:spLocks noChangeShapeType="1"/>
              </p:cNvSpPr>
              <p:nvPr/>
            </p:nvSpPr>
            <p:spPr bwMode="auto">
              <a:xfrm>
                <a:off x="3441" y="2074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4" name="Line 256"/>
              <p:cNvSpPr>
                <a:spLocks noChangeShapeType="1"/>
              </p:cNvSpPr>
              <p:nvPr/>
            </p:nvSpPr>
            <p:spPr bwMode="auto">
              <a:xfrm flipH="1">
                <a:off x="3356" y="1996"/>
                <a:ext cx="12" cy="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5" name="Line 257"/>
              <p:cNvSpPr>
                <a:spLocks noChangeShapeType="1"/>
              </p:cNvSpPr>
              <p:nvPr/>
            </p:nvSpPr>
            <p:spPr bwMode="auto">
              <a:xfrm>
                <a:off x="3341" y="2006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6" name="Line 258"/>
              <p:cNvSpPr>
                <a:spLocks noChangeShapeType="1"/>
              </p:cNvSpPr>
              <p:nvPr/>
            </p:nvSpPr>
            <p:spPr bwMode="auto">
              <a:xfrm>
                <a:off x="3326" y="2012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7" name="Line 259"/>
              <p:cNvSpPr>
                <a:spLocks noChangeShapeType="1"/>
              </p:cNvSpPr>
              <p:nvPr/>
            </p:nvSpPr>
            <p:spPr bwMode="auto">
              <a:xfrm flipH="1">
                <a:off x="3296" y="2019"/>
                <a:ext cx="11" cy="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8" name="Line 260"/>
              <p:cNvSpPr>
                <a:spLocks noChangeShapeType="1"/>
              </p:cNvSpPr>
              <p:nvPr/>
            </p:nvSpPr>
            <p:spPr bwMode="auto">
              <a:xfrm>
                <a:off x="3281" y="2029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9" name="Line 261"/>
              <p:cNvSpPr>
                <a:spLocks noChangeShapeType="1"/>
              </p:cNvSpPr>
              <p:nvPr/>
            </p:nvSpPr>
            <p:spPr bwMode="auto">
              <a:xfrm>
                <a:off x="3265" y="2035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0" name="Freeform 262"/>
              <p:cNvSpPr>
                <a:spLocks/>
              </p:cNvSpPr>
              <p:nvPr/>
            </p:nvSpPr>
            <p:spPr bwMode="auto">
              <a:xfrm flipV="1">
                <a:off x="3235" y="2042"/>
                <a:ext cx="11" cy="5"/>
              </a:xfrm>
              <a:custGeom>
                <a:avLst/>
                <a:gdLst>
                  <a:gd name="T0" fmla="*/ 18 w 18"/>
                  <a:gd name="T1" fmla="*/ 7 h 7"/>
                  <a:gd name="T2" fmla="*/ 6 w 18"/>
                  <a:gd name="T3" fmla="*/ 2 h 7"/>
                  <a:gd name="T4" fmla="*/ 0 w 18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7">
                    <a:moveTo>
                      <a:pt x="18" y="7"/>
                    </a:moveTo>
                    <a:lnTo>
                      <a:pt x="6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1" name="Line 263"/>
              <p:cNvSpPr>
                <a:spLocks noChangeShapeType="1"/>
              </p:cNvSpPr>
              <p:nvPr/>
            </p:nvSpPr>
            <p:spPr bwMode="auto">
              <a:xfrm>
                <a:off x="3374" y="1996"/>
                <a:ext cx="11" cy="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2" name="Line 264"/>
              <p:cNvSpPr>
                <a:spLocks noChangeShapeType="1"/>
              </p:cNvSpPr>
              <p:nvPr/>
            </p:nvSpPr>
            <p:spPr bwMode="auto">
              <a:xfrm>
                <a:off x="3400" y="201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3" name="Line 265"/>
              <p:cNvSpPr>
                <a:spLocks noChangeShapeType="1"/>
              </p:cNvSpPr>
              <p:nvPr/>
            </p:nvSpPr>
            <p:spPr bwMode="auto">
              <a:xfrm>
                <a:off x="3416" y="2018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4" name="Line 266"/>
              <p:cNvSpPr>
                <a:spLocks noChangeShapeType="1"/>
              </p:cNvSpPr>
              <p:nvPr/>
            </p:nvSpPr>
            <p:spPr bwMode="auto">
              <a:xfrm>
                <a:off x="3435" y="2027"/>
                <a:ext cx="11" cy="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5" name="Line 267"/>
              <p:cNvSpPr>
                <a:spLocks noChangeShapeType="1"/>
              </p:cNvSpPr>
              <p:nvPr/>
            </p:nvSpPr>
            <p:spPr bwMode="auto">
              <a:xfrm>
                <a:off x="3461" y="2042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6" name="Freeform 268"/>
              <p:cNvSpPr>
                <a:spLocks/>
              </p:cNvSpPr>
              <p:nvPr/>
            </p:nvSpPr>
            <p:spPr bwMode="auto">
              <a:xfrm flipV="1">
                <a:off x="3476" y="2049"/>
                <a:ext cx="1" cy="1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0" y="1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7" name="Line 269"/>
              <p:cNvSpPr>
                <a:spLocks noChangeShapeType="1"/>
              </p:cNvSpPr>
              <p:nvPr/>
            </p:nvSpPr>
            <p:spPr bwMode="auto">
              <a:xfrm>
                <a:off x="3140" y="1925"/>
                <a:ext cx="22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8" name="Line 270"/>
              <p:cNvSpPr>
                <a:spLocks noChangeShapeType="1"/>
              </p:cNvSpPr>
              <p:nvPr/>
            </p:nvSpPr>
            <p:spPr bwMode="auto">
              <a:xfrm flipV="1">
                <a:off x="3239" y="1901"/>
                <a:ext cx="1" cy="2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9" name="Line 271"/>
              <p:cNvSpPr>
                <a:spLocks noChangeShapeType="1"/>
              </p:cNvSpPr>
              <p:nvPr/>
            </p:nvSpPr>
            <p:spPr bwMode="auto">
              <a:xfrm>
                <a:off x="3140" y="1925"/>
                <a:ext cx="1" cy="2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0" name="Line 272"/>
              <p:cNvSpPr>
                <a:spLocks noChangeShapeType="1"/>
              </p:cNvSpPr>
              <p:nvPr/>
            </p:nvSpPr>
            <p:spPr bwMode="auto">
              <a:xfrm>
                <a:off x="3366" y="1925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1" name="Line 273"/>
              <p:cNvSpPr>
                <a:spLocks noChangeShapeType="1"/>
              </p:cNvSpPr>
              <p:nvPr/>
            </p:nvSpPr>
            <p:spPr bwMode="auto">
              <a:xfrm>
                <a:off x="3039" y="2022"/>
                <a:ext cx="18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2" name="Line 274"/>
              <p:cNvSpPr>
                <a:spLocks noChangeShapeType="1"/>
              </p:cNvSpPr>
              <p:nvPr/>
            </p:nvSpPr>
            <p:spPr bwMode="auto">
              <a:xfrm>
                <a:off x="3142" y="2001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3" name="Line 275"/>
              <p:cNvSpPr>
                <a:spLocks noChangeShapeType="1"/>
              </p:cNvSpPr>
              <p:nvPr/>
            </p:nvSpPr>
            <p:spPr bwMode="auto">
              <a:xfrm>
                <a:off x="3039" y="2022"/>
                <a:ext cx="1" cy="2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74" name="Line 276"/>
              <p:cNvSpPr>
                <a:spLocks noChangeShapeType="1"/>
              </p:cNvSpPr>
              <p:nvPr/>
            </p:nvSpPr>
            <p:spPr bwMode="auto">
              <a:xfrm>
                <a:off x="3227" y="2022"/>
                <a:ext cx="1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8" name="Rectangle 277"/>
            <p:cNvSpPr>
              <a:spLocks noChangeArrowheads="1"/>
            </p:cNvSpPr>
            <p:nvPr/>
          </p:nvSpPr>
          <p:spPr bwMode="auto">
            <a:xfrm>
              <a:off x="427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9" name="Group 278"/>
            <p:cNvGrpSpPr>
              <a:grpSpLocks/>
            </p:cNvGrpSpPr>
            <p:nvPr/>
          </p:nvGrpSpPr>
          <p:grpSpPr bwMode="auto">
            <a:xfrm>
              <a:off x="4308" y="3336"/>
              <a:ext cx="169" cy="96"/>
              <a:chOff x="3011" y="2468"/>
              <a:chExt cx="497" cy="239"/>
            </a:xfrm>
          </p:grpSpPr>
          <p:sp>
            <p:nvSpPr>
              <p:cNvPr id="478" name="Rectangle 279"/>
              <p:cNvSpPr>
                <a:spLocks noChangeArrowheads="1"/>
              </p:cNvSpPr>
              <p:nvPr/>
            </p:nvSpPr>
            <p:spPr bwMode="auto">
              <a:xfrm>
                <a:off x="3210" y="2468"/>
                <a:ext cx="54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9" name="Rectangle 280"/>
              <p:cNvSpPr>
                <a:spLocks noChangeArrowheads="1"/>
              </p:cNvSpPr>
              <p:nvPr/>
            </p:nvSpPr>
            <p:spPr bwMode="auto">
              <a:xfrm>
                <a:off x="3111" y="2566"/>
                <a:ext cx="54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0" name="Rectangle 281"/>
              <p:cNvSpPr>
                <a:spLocks noChangeArrowheads="1"/>
              </p:cNvSpPr>
              <p:nvPr/>
            </p:nvSpPr>
            <p:spPr bwMode="auto">
              <a:xfrm>
                <a:off x="3011" y="2664"/>
                <a:ext cx="55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1" name="Rectangle 282"/>
              <p:cNvSpPr>
                <a:spLocks noChangeArrowheads="1"/>
              </p:cNvSpPr>
              <p:nvPr/>
            </p:nvSpPr>
            <p:spPr bwMode="auto">
              <a:xfrm>
                <a:off x="3197" y="2661"/>
                <a:ext cx="55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2" name="Rectangle 283"/>
              <p:cNvSpPr>
                <a:spLocks noChangeArrowheads="1"/>
              </p:cNvSpPr>
              <p:nvPr/>
            </p:nvSpPr>
            <p:spPr bwMode="auto">
              <a:xfrm>
                <a:off x="3453" y="2664"/>
                <a:ext cx="55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3" name="Rectangle 284"/>
              <p:cNvSpPr>
                <a:spLocks noChangeArrowheads="1"/>
              </p:cNvSpPr>
              <p:nvPr/>
            </p:nvSpPr>
            <p:spPr bwMode="auto">
              <a:xfrm>
                <a:off x="3342" y="2559"/>
                <a:ext cx="55" cy="4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4" name="Line 285"/>
              <p:cNvSpPr>
                <a:spLocks noChangeShapeType="1"/>
              </p:cNvSpPr>
              <p:nvPr/>
            </p:nvSpPr>
            <p:spPr bwMode="auto">
              <a:xfrm>
                <a:off x="3075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" name="Line 286"/>
              <p:cNvSpPr>
                <a:spLocks noChangeShapeType="1"/>
              </p:cNvSpPr>
              <p:nvPr/>
            </p:nvSpPr>
            <p:spPr bwMode="auto">
              <a:xfrm>
                <a:off x="3091" y="2681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6" name="Line 287"/>
              <p:cNvSpPr>
                <a:spLocks noChangeShapeType="1"/>
              </p:cNvSpPr>
              <p:nvPr/>
            </p:nvSpPr>
            <p:spPr bwMode="auto">
              <a:xfrm>
                <a:off x="3106" y="2681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" name="Line 288"/>
              <p:cNvSpPr>
                <a:spLocks noChangeShapeType="1"/>
              </p:cNvSpPr>
              <p:nvPr/>
            </p:nvSpPr>
            <p:spPr bwMode="auto">
              <a:xfrm>
                <a:off x="3121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8" name="Line 289"/>
              <p:cNvSpPr>
                <a:spLocks noChangeShapeType="1"/>
              </p:cNvSpPr>
              <p:nvPr/>
            </p:nvSpPr>
            <p:spPr bwMode="auto">
              <a:xfrm>
                <a:off x="3136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9" name="Line 290"/>
              <p:cNvSpPr>
                <a:spLocks noChangeShapeType="1"/>
              </p:cNvSpPr>
              <p:nvPr/>
            </p:nvSpPr>
            <p:spPr bwMode="auto">
              <a:xfrm>
                <a:off x="3151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0" name="Line 291"/>
              <p:cNvSpPr>
                <a:spLocks noChangeShapeType="1"/>
              </p:cNvSpPr>
              <p:nvPr/>
            </p:nvSpPr>
            <p:spPr bwMode="auto">
              <a:xfrm>
                <a:off x="3166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1" name="Line 292"/>
              <p:cNvSpPr>
                <a:spLocks noChangeShapeType="1"/>
              </p:cNvSpPr>
              <p:nvPr/>
            </p:nvSpPr>
            <p:spPr bwMode="auto">
              <a:xfrm>
                <a:off x="3181" y="2681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2" name="Line 293"/>
              <p:cNvSpPr>
                <a:spLocks noChangeShapeType="1"/>
              </p:cNvSpPr>
              <p:nvPr/>
            </p:nvSpPr>
            <p:spPr bwMode="auto">
              <a:xfrm>
                <a:off x="3260" y="2683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3" name="Line 294"/>
              <p:cNvSpPr>
                <a:spLocks noChangeShapeType="1"/>
              </p:cNvSpPr>
              <p:nvPr/>
            </p:nvSpPr>
            <p:spPr bwMode="auto">
              <a:xfrm>
                <a:off x="3275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4" name="Line 295"/>
              <p:cNvSpPr>
                <a:spLocks noChangeShapeType="1"/>
              </p:cNvSpPr>
              <p:nvPr/>
            </p:nvSpPr>
            <p:spPr bwMode="auto">
              <a:xfrm>
                <a:off x="3290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5" name="Line 296"/>
              <p:cNvSpPr>
                <a:spLocks noChangeShapeType="1"/>
              </p:cNvSpPr>
              <p:nvPr/>
            </p:nvSpPr>
            <p:spPr bwMode="auto">
              <a:xfrm>
                <a:off x="3305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6" name="Line 297"/>
              <p:cNvSpPr>
                <a:spLocks noChangeShapeType="1"/>
              </p:cNvSpPr>
              <p:nvPr/>
            </p:nvSpPr>
            <p:spPr bwMode="auto">
              <a:xfrm>
                <a:off x="3320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7" name="Line 298"/>
              <p:cNvSpPr>
                <a:spLocks noChangeShapeType="1"/>
              </p:cNvSpPr>
              <p:nvPr/>
            </p:nvSpPr>
            <p:spPr bwMode="auto">
              <a:xfrm>
                <a:off x="3335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8" name="Line 299"/>
              <p:cNvSpPr>
                <a:spLocks noChangeShapeType="1"/>
              </p:cNvSpPr>
              <p:nvPr/>
            </p:nvSpPr>
            <p:spPr bwMode="auto">
              <a:xfrm>
                <a:off x="3351" y="2683"/>
                <a:ext cx="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9" name="Line 300"/>
              <p:cNvSpPr>
                <a:spLocks noChangeShapeType="1"/>
              </p:cNvSpPr>
              <p:nvPr/>
            </p:nvSpPr>
            <p:spPr bwMode="auto">
              <a:xfrm>
                <a:off x="3366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0" name="Line 301"/>
              <p:cNvSpPr>
                <a:spLocks noChangeShapeType="1"/>
              </p:cNvSpPr>
              <p:nvPr/>
            </p:nvSpPr>
            <p:spPr bwMode="auto">
              <a:xfrm>
                <a:off x="3381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1" name="Line 302"/>
              <p:cNvSpPr>
                <a:spLocks noChangeShapeType="1"/>
              </p:cNvSpPr>
              <p:nvPr/>
            </p:nvSpPr>
            <p:spPr bwMode="auto">
              <a:xfrm>
                <a:off x="3396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2" name="Line 303"/>
              <p:cNvSpPr>
                <a:spLocks noChangeShapeType="1"/>
              </p:cNvSpPr>
              <p:nvPr/>
            </p:nvSpPr>
            <p:spPr bwMode="auto">
              <a:xfrm>
                <a:off x="3411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3" name="Line 304"/>
              <p:cNvSpPr>
                <a:spLocks noChangeShapeType="1"/>
              </p:cNvSpPr>
              <p:nvPr/>
            </p:nvSpPr>
            <p:spPr bwMode="auto">
              <a:xfrm>
                <a:off x="3426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4" name="Line 305"/>
              <p:cNvSpPr>
                <a:spLocks noChangeShapeType="1"/>
              </p:cNvSpPr>
              <p:nvPr/>
            </p:nvSpPr>
            <p:spPr bwMode="auto">
              <a:xfrm>
                <a:off x="3441" y="2683"/>
                <a:ext cx="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5" name="Line 306"/>
              <p:cNvSpPr>
                <a:spLocks noChangeShapeType="1"/>
              </p:cNvSpPr>
              <p:nvPr/>
            </p:nvSpPr>
            <p:spPr bwMode="auto">
              <a:xfrm flipH="1">
                <a:off x="3356" y="2606"/>
                <a:ext cx="12" cy="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6" name="Line 307"/>
              <p:cNvSpPr>
                <a:spLocks noChangeShapeType="1"/>
              </p:cNvSpPr>
              <p:nvPr/>
            </p:nvSpPr>
            <p:spPr bwMode="auto">
              <a:xfrm>
                <a:off x="3341" y="2616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7" name="Line 308"/>
              <p:cNvSpPr>
                <a:spLocks noChangeShapeType="1"/>
              </p:cNvSpPr>
              <p:nvPr/>
            </p:nvSpPr>
            <p:spPr bwMode="auto">
              <a:xfrm>
                <a:off x="3326" y="2622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8" name="Line 309"/>
              <p:cNvSpPr>
                <a:spLocks noChangeShapeType="1"/>
              </p:cNvSpPr>
              <p:nvPr/>
            </p:nvSpPr>
            <p:spPr bwMode="auto">
              <a:xfrm flipH="1">
                <a:off x="3296" y="2629"/>
                <a:ext cx="11" cy="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9" name="Line 310"/>
              <p:cNvSpPr>
                <a:spLocks noChangeShapeType="1"/>
              </p:cNvSpPr>
              <p:nvPr/>
            </p:nvSpPr>
            <p:spPr bwMode="auto">
              <a:xfrm>
                <a:off x="3281" y="2639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0" name="Line 311"/>
              <p:cNvSpPr>
                <a:spLocks noChangeShapeType="1"/>
              </p:cNvSpPr>
              <p:nvPr/>
            </p:nvSpPr>
            <p:spPr bwMode="auto">
              <a:xfrm>
                <a:off x="3265" y="2645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1" name="Freeform 312"/>
              <p:cNvSpPr>
                <a:spLocks/>
              </p:cNvSpPr>
              <p:nvPr/>
            </p:nvSpPr>
            <p:spPr bwMode="auto">
              <a:xfrm flipV="1">
                <a:off x="3236" y="2652"/>
                <a:ext cx="10" cy="4"/>
              </a:xfrm>
              <a:custGeom>
                <a:avLst/>
                <a:gdLst>
                  <a:gd name="T0" fmla="*/ 17 w 17"/>
                  <a:gd name="T1" fmla="*/ 6 h 6"/>
                  <a:gd name="T2" fmla="*/ 5 w 17"/>
                  <a:gd name="T3" fmla="*/ 2 h 6"/>
                  <a:gd name="T4" fmla="*/ 0 w 17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5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2" name="Line 313"/>
              <p:cNvSpPr>
                <a:spLocks noChangeShapeType="1"/>
              </p:cNvSpPr>
              <p:nvPr/>
            </p:nvSpPr>
            <p:spPr bwMode="auto">
              <a:xfrm>
                <a:off x="3374" y="2606"/>
                <a:ext cx="11" cy="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3" name="Line 314"/>
              <p:cNvSpPr>
                <a:spLocks noChangeShapeType="1"/>
              </p:cNvSpPr>
              <p:nvPr/>
            </p:nvSpPr>
            <p:spPr bwMode="auto">
              <a:xfrm>
                <a:off x="3400" y="2619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4" name="Line 315"/>
              <p:cNvSpPr>
                <a:spLocks noChangeShapeType="1"/>
              </p:cNvSpPr>
              <p:nvPr/>
            </p:nvSpPr>
            <p:spPr bwMode="auto">
              <a:xfrm>
                <a:off x="3416" y="2627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5" name="Line 316"/>
              <p:cNvSpPr>
                <a:spLocks noChangeShapeType="1"/>
              </p:cNvSpPr>
              <p:nvPr/>
            </p:nvSpPr>
            <p:spPr bwMode="auto">
              <a:xfrm>
                <a:off x="3435" y="2637"/>
                <a:ext cx="11" cy="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6" name="Line 317"/>
              <p:cNvSpPr>
                <a:spLocks noChangeShapeType="1"/>
              </p:cNvSpPr>
              <p:nvPr/>
            </p:nvSpPr>
            <p:spPr bwMode="auto">
              <a:xfrm>
                <a:off x="3461" y="2650"/>
                <a:ext cx="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7" name="Freeform 318"/>
              <p:cNvSpPr>
                <a:spLocks/>
              </p:cNvSpPr>
              <p:nvPr/>
            </p:nvSpPr>
            <p:spPr bwMode="auto">
              <a:xfrm flipV="1">
                <a:off x="3476" y="2658"/>
                <a:ext cx="3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8" name="Line 319"/>
              <p:cNvSpPr>
                <a:spLocks noChangeShapeType="1"/>
              </p:cNvSpPr>
              <p:nvPr/>
            </p:nvSpPr>
            <p:spPr bwMode="auto">
              <a:xfrm>
                <a:off x="3140" y="2535"/>
                <a:ext cx="2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9" name="Line 320"/>
              <p:cNvSpPr>
                <a:spLocks noChangeShapeType="1"/>
              </p:cNvSpPr>
              <p:nvPr/>
            </p:nvSpPr>
            <p:spPr bwMode="auto">
              <a:xfrm flipV="1">
                <a:off x="3240" y="2510"/>
                <a:ext cx="1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0" name="Line 321"/>
              <p:cNvSpPr>
                <a:spLocks noChangeShapeType="1"/>
              </p:cNvSpPr>
              <p:nvPr/>
            </p:nvSpPr>
            <p:spPr bwMode="auto">
              <a:xfrm>
                <a:off x="3140" y="2535"/>
                <a:ext cx="1" cy="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" name="Line 322"/>
              <p:cNvSpPr>
                <a:spLocks noChangeShapeType="1"/>
              </p:cNvSpPr>
              <p:nvPr/>
            </p:nvSpPr>
            <p:spPr bwMode="auto">
              <a:xfrm>
                <a:off x="3367" y="2535"/>
                <a:ext cx="1" cy="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" name="Line 323"/>
              <p:cNvSpPr>
                <a:spLocks noChangeShapeType="1"/>
              </p:cNvSpPr>
              <p:nvPr/>
            </p:nvSpPr>
            <p:spPr bwMode="auto">
              <a:xfrm>
                <a:off x="3039" y="2631"/>
                <a:ext cx="18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" name="Line 324"/>
              <p:cNvSpPr>
                <a:spLocks noChangeShapeType="1"/>
              </p:cNvSpPr>
              <p:nvPr/>
            </p:nvSpPr>
            <p:spPr bwMode="auto">
              <a:xfrm>
                <a:off x="3142" y="2610"/>
                <a:ext cx="1" cy="2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4" name="Line 325"/>
              <p:cNvSpPr>
                <a:spLocks noChangeShapeType="1"/>
              </p:cNvSpPr>
              <p:nvPr/>
            </p:nvSpPr>
            <p:spPr bwMode="auto">
              <a:xfrm>
                <a:off x="3039" y="2631"/>
                <a:ext cx="1" cy="2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" name="Line 326"/>
              <p:cNvSpPr>
                <a:spLocks noChangeShapeType="1"/>
              </p:cNvSpPr>
              <p:nvPr/>
            </p:nvSpPr>
            <p:spPr bwMode="auto">
              <a:xfrm>
                <a:off x="3227" y="2631"/>
                <a:ext cx="1" cy="2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" name="Rectangle 327"/>
            <p:cNvSpPr>
              <a:spLocks noChangeArrowheads="1"/>
            </p:cNvSpPr>
            <p:nvPr/>
          </p:nvSpPr>
          <p:spPr bwMode="auto">
            <a:xfrm>
              <a:off x="427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1" name="Group 328"/>
            <p:cNvGrpSpPr>
              <a:grpSpLocks/>
            </p:cNvGrpSpPr>
            <p:nvPr/>
          </p:nvGrpSpPr>
          <p:grpSpPr bwMode="auto">
            <a:xfrm>
              <a:off x="4338" y="3566"/>
              <a:ext cx="108" cy="116"/>
              <a:chOff x="902" y="803"/>
              <a:chExt cx="214" cy="280"/>
            </a:xfrm>
          </p:grpSpPr>
          <p:sp>
            <p:nvSpPr>
              <p:cNvPr id="462" name="Rectangle 329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3" name="Line 330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4" name="Line 331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5" name="Line 332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" name="Line 333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7" name="Line 334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8" name="Line 335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9" name="Line 336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0" name="Line 337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1" name="Line 338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2" name="Line 339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3" name="Line 340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4" name="Line 341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5" name="Line 342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6" name="Line 343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7" name="Line 344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2" name="Rectangle 345"/>
            <p:cNvSpPr>
              <a:spLocks noChangeArrowheads="1"/>
            </p:cNvSpPr>
            <p:nvPr/>
          </p:nvSpPr>
          <p:spPr bwMode="auto">
            <a:xfrm>
              <a:off x="427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Rectangle 346"/>
            <p:cNvSpPr>
              <a:spLocks noChangeArrowheads="1"/>
            </p:cNvSpPr>
            <p:nvPr/>
          </p:nvSpPr>
          <p:spPr bwMode="auto">
            <a:xfrm>
              <a:off x="427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AutoShape 347"/>
            <p:cNvSpPr>
              <a:spLocks noChangeArrowheads="1"/>
            </p:cNvSpPr>
            <p:nvPr/>
          </p:nvSpPr>
          <p:spPr bwMode="auto">
            <a:xfrm>
              <a:off x="432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Rectangle 348"/>
            <p:cNvSpPr>
              <a:spLocks noChangeArrowheads="1"/>
            </p:cNvSpPr>
            <p:nvPr/>
          </p:nvSpPr>
          <p:spPr bwMode="auto">
            <a:xfrm>
              <a:off x="451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When</a:t>
              </a:r>
            </a:p>
          </p:txBody>
        </p:sp>
        <p:sp>
          <p:nvSpPr>
            <p:cNvPr id="56" name="Rectangle 349"/>
            <p:cNvSpPr>
              <a:spLocks noChangeArrowheads="1"/>
            </p:cNvSpPr>
            <p:nvPr/>
          </p:nvSpPr>
          <p:spPr bwMode="auto">
            <a:xfrm>
              <a:off x="451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When</a:t>
              </a:r>
            </a:p>
          </p:txBody>
        </p:sp>
        <p:grpSp>
          <p:nvGrpSpPr>
            <p:cNvPr id="57" name="Group 350"/>
            <p:cNvGrpSpPr>
              <a:grpSpLocks/>
            </p:cNvGrpSpPr>
            <p:nvPr/>
          </p:nvGrpSpPr>
          <p:grpSpPr bwMode="auto">
            <a:xfrm>
              <a:off x="4578" y="2606"/>
              <a:ext cx="108" cy="116"/>
              <a:chOff x="902" y="803"/>
              <a:chExt cx="214" cy="280"/>
            </a:xfrm>
          </p:grpSpPr>
          <p:sp>
            <p:nvSpPr>
              <p:cNvPr id="446" name="Rectangle 351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7" name="Line 352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8" name="Line 353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9" name="Line 354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0" name="Line 355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1" name="Line 356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2" name="Line 357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3" name="Line 358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4" name="Line 359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5" name="Line 360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6" name="Line 361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7" name="Line 362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8" name="Line 363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9" name="Line 364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0" name="Line 365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1" name="Line 366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8" name="Rectangle 367"/>
            <p:cNvSpPr>
              <a:spLocks noChangeArrowheads="1"/>
            </p:cNvSpPr>
            <p:nvPr/>
          </p:nvSpPr>
          <p:spPr bwMode="auto">
            <a:xfrm>
              <a:off x="451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9" name="Group 368"/>
            <p:cNvGrpSpPr>
              <a:grpSpLocks/>
            </p:cNvGrpSpPr>
            <p:nvPr/>
          </p:nvGrpSpPr>
          <p:grpSpPr bwMode="auto">
            <a:xfrm>
              <a:off x="4551" y="2836"/>
              <a:ext cx="162" cy="136"/>
              <a:chOff x="3758" y="1186"/>
              <a:chExt cx="462" cy="336"/>
            </a:xfrm>
          </p:grpSpPr>
          <p:sp>
            <p:nvSpPr>
              <p:cNvPr id="418" name="Freeform 369"/>
              <p:cNvSpPr>
                <a:spLocks/>
              </p:cNvSpPr>
              <p:nvPr/>
            </p:nvSpPr>
            <p:spPr bwMode="auto">
              <a:xfrm>
                <a:off x="3760" y="1186"/>
                <a:ext cx="147" cy="26"/>
              </a:xfrm>
              <a:custGeom>
                <a:avLst/>
                <a:gdLst>
                  <a:gd name="T0" fmla="*/ 0 w 295"/>
                  <a:gd name="T1" fmla="*/ 53 h 53"/>
                  <a:gd name="T2" fmla="*/ 71 w 295"/>
                  <a:gd name="T3" fmla="*/ 14 h 53"/>
                  <a:gd name="T4" fmla="*/ 147 w 295"/>
                  <a:gd name="T5" fmla="*/ 0 h 53"/>
                  <a:gd name="T6" fmla="*/ 165 w 295"/>
                  <a:gd name="T7" fmla="*/ 0 h 53"/>
                  <a:gd name="T8" fmla="*/ 184 w 295"/>
                  <a:gd name="T9" fmla="*/ 1 h 53"/>
                  <a:gd name="T10" fmla="*/ 222 w 295"/>
                  <a:gd name="T11" fmla="*/ 11 h 53"/>
                  <a:gd name="T12" fmla="*/ 295 w 295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53">
                    <a:moveTo>
                      <a:pt x="0" y="53"/>
                    </a:moveTo>
                    <a:lnTo>
                      <a:pt x="71" y="14"/>
                    </a:lnTo>
                    <a:lnTo>
                      <a:pt x="147" y="0"/>
                    </a:lnTo>
                    <a:lnTo>
                      <a:pt x="165" y="0"/>
                    </a:lnTo>
                    <a:lnTo>
                      <a:pt x="184" y="1"/>
                    </a:lnTo>
                    <a:lnTo>
                      <a:pt x="222" y="11"/>
                    </a:lnTo>
                    <a:lnTo>
                      <a:pt x="295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9" name="Freeform 370"/>
              <p:cNvSpPr>
                <a:spLocks/>
              </p:cNvSpPr>
              <p:nvPr/>
            </p:nvSpPr>
            <p:spPr bwMode="auto">
              <a:xfrm>
                <a:off x="3907" y="1211"/>
                <a:ext cx="148" cy="27"/>
              </a:xfrm>
              <a:custGeom>
                <a:avLst/>
                <a:gdLst>
                  <a:gd name="T0" fmla="*/ 296 w 296"/>
                  <a:gd name="T1" fmla="*/ 0 h 53"/>
                  <a:gd name="T2" fmla="*/ 225 w 296"/>
                  <a:gd name="T3" fmla="*/ 39 h 53"/>
                  <a:gd name="T4" fmla="*/ 149 w 296"/>
                  <a:gd name="T5" fmla="*/ 53 h 53"/>
                  <a:gd name="T6" fmla="*/ 74 w 296"/>
                  <a:gd name="T7" fmla="*/ 41 h 53"/>
                  <a:gd name="T8" fmla="*/ 0 w 296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53">
                    <a:moveTo>
                      <a:pt x="296" y="0"/>
                    </a:moveTo>
                    <a:lnTo>
                      <a:pt x="225" y="39"/>
                    </a:lnTo>
                    <a:lnTo>
                      <a:pt x="149" y="53"/>
                    </a:lnTo>
                    <a:lnTo>
                      <a:pt x="74" y="41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0" name="Line 371"/>
              <p:cNvSpPr>
                <a:spLocks noChangeShapeType="1"/>
              </p:cNvSpPr>
              <p:nvPr/>
            </p:nvSpPr>
            <p:spPr bwMode="auto">
              <a:xfrm>
                <a:off x="3761" y="1208"/>
                <a:ext cx="29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1" name="Freeform 372"/>
              <p:cNvSpPr>
                <a:spLocks/>
              </p:cNvSpPr>
              <p:nvPr/>
            </p:nvSpPr>
            <p:spPr bwMode="auto">
              <a:xfrm>
                <a:off x="4107" y="1186"/>
                <a:ext cx="111" cy="31"/>
              </a:xfrm>
              <a:custGeom>
                <a:avLst/>
                <a:gdLst>
                  <a:gd name="T0" fmla="*/ 222 w 222"/>
                  <a:gd name="T1" fmla="*/ 5 h 61"/>
                  <a:gd name="T2" fmla="*/ 209 w 222"/>
                  <a:gd name="T3" fmla="*/ 3 h 61"/>
                  <a:gd name="T4" fmla="*/ 197 w 222"/>
                  <a:gd name="T5" fmla="*/ 1 h 61"/>
                  <a:gd name="T6" fmla="*/ 183 w 222"/>
                  <a:gd name="T7" fmla="*/ 0 h 61"/>
                  <a:gd name="T8" fmla="*/ 170 w 222"/>
                  <a:gd name="T9" fmla="*/ 0 h 61"/>
                  <a:gd name="T10" fmla="*/ 157 w 222"/>
                  <a:gd name="T11" fmla="*/ 0 h 61"/>
                  <a:gd name="T12" fmla="*/ 142 w 222"/>
                  <a:gd name="T13" fmla="*/ 3 h 61"/>
                  <a:gd name="T14" fmla="*/ 131 w 222"/>
                  <a:gd name="T15" fmla="*/ 4 h 61"/>
                  <a:gd name="T16" fmla="*/ 116 w 222"/>
                  <a:gd name="T17" fmla="*/ 5 h 61"/>
                  <a:gd name="T18" fmla="*/ 103 w 222"/>
                  <a:gd name="T19" fmla="*/ 8 h 61"/>
                  <a:gd name="T20" fmla="*/ 92 w 222"/>
                  <a:gd name="T21" fmla="*/ 12 h 61"/>
                  <a:gd name="T22" fmla="*/ 78 w 222"/>
                  <a:gd name="T23" fmla="*/ 17 h 61"/>
                  <a:gd name="T24" fmla="*/ 65 w 222"/>
                  <a:gd name="T25" fmla="*/ 19 h 61"/>
                  <a:gd name="T26" fmla="*/ 53 w 222"/>
                  <a:gd name="T27" fmla="*/ 26 h 61"/>
                  <a:gd name="T28" fmla="*/ 40 w 222"/>
                  <a:gd name="T29" fmla="*/ 34 h 61"/>
                  <a:gd name="T30" fmla="*/ 29 w 222"/>
                  <a:gd name="T31" fmla="*/ 40 h 61"/>
                  <a:gd name="T32" fmla="*/ 17 w 222"/>
                  <a:gd name="T33" fmla="*/ 46 h 61"/>
                  <a:gd name="T34" fmla="*/ 6 w 222"/>
                  <a:gd name="T35" fmla="*/ 54 h 61"/>
                  <a:gd name="T36" fmla="*/ 0 w 222"/>
                  <a:gd name="T3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61">
                    <a:moveTo>
                      <a:pt x="222" y="5"/>
                    </a:moveTo>
                    <a:lnTo>
                      <a:pt x="209" y="3"/>
                    </a:lnTo>
                    <a:lnTo>
                      <a:pt x="197" y="1"/>
                    </a:lnTo>
                    <a:lnTo>
                      <a:pt x="183" y="0"/>
                    </a:lnTo>
                    <a:lnTo>
                      <a:pt x="170" y="0"/>
                    </a:lnTo>
                    <a:lnTo>
                      <a:pt x="157" y="0"/>
                    </a:lnTo>
                    <a:lnTo>
                      <a:pt x="142" y="3"/>
                    </a:lnTo>
                    <a:lnTo>
                      <a:pt x="131" y="4"/>
                    </a:lnTo>
                    <a:lnTo>
                      <a:pt x="116" y="5"/>
                    </a:lnTo>
                    <a:lnTo>
                      <a:pt x="103" y="8"/>
                    </a:lnTo>
                    <a:lnTo>
                      <a:pt x="92" y="12"/>
                    </a:lnTo>
                    <a:lnTo>
                      <a:pt x="78" y="17"/>
                    </a:lnTo>
                    <a:lnTo>
                      <a:pt x="65" y="19"/>
                    </a:lnTo>
                    <a:lnTo>
                      <a:pt x="53" y="26"/>
                    </a:lnTo>
                    <a:lnTo>
                      <a:pt x="40" y="34"/>
                    </a:lnTo>
                    <a:lnTo>
                      <a:pt x="29" y="40"/>
                    </a:lnTo>
                    <a:lnTo>
                      <a:pt x="17" y="46"/>
                    </a:lnTo>
                    <a:lnTo>
                      <a:pt x="6" y="54"/>
                    </a:lnTo>
                    <a:lnTo>
                      <a:pt x="0" y="6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2" name="Freeform 373"/>
              <p:cNvSpPr>
                <a:spLocks/>
              </p:cNvSpPr>
              <p:nvPr/>
            </p:nvSpPr>
            <p:spPr bwMode="auto">
              <a:xfrm>
                <a:off x="3806" y="1254"/>
                <a:ext cx="60" cy="15"/>
              </a:xfrm>
              <a:custGeom>
                <a:avLst/>
                <a:gdLst>
                  <a:gd name="T0" fmla="*/ 0 w 118"/>
                  <a:gd name="T1" fmla="*/ 30 h 30"/>
                  <a:gd name="T2" fmla="*/ 58 w 118"/>
                  <a:gd name="T3" fmla="*/ 0 h 30"/>
                  <a:gd name="T4" fmla="*/ 88 w 118"/>
                  <a:gd name="T5" fmla="*/ 7 h 30"/>
                  <a:gd name="T6" fmla="*/ 118 w 118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8" h="30">
                    <a:moveTo>
                      <a:pt x="0" y="30"/>
                    </a:moveTo>
                    <a:lnTo>
                      <a:pt x="58" y="0"/>
                    </a:lnTo>
                    <a:lnTo>
                      <a:pt x="88" y="7"/>
                    </a:lnTo>
                    <a:lnTo>
                      <a:pt x="118" y="3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3" name="Freeform 374"/>
              <p:cNvSpPr>
                <a:spLocks/>
              </p:cNvSpPr>
              <p:nvPr/>
            </p:nvSpPr>
            <p:spPr bwMode="auto">
              <a:xfrm>
                <a:off x="3866" y="1269"/>
                <a:ext cx="59" cy="14"/>
              </a:xfrm>
              <a:custGeom>
                <a:avLst/>
                <a:gdLst>
                  <a:gd name="T0" fmla="*/ 119 w 119"/>
                  <a:gd name="T1" fmla="*/ 0 h 30"/>
                  <a:gd name="T2" fmla="*/ 61 w 119"/>
                  <a:gd name="T3" fmla="*/ 30 h 30"/>
                  <a:gd name="T4" fmla="*/ 30 w 119"/>
                  <a:gd name="T5" fmla="*/ 23 h 30"/>
                  <a:gd name="T6" fmla="*/ 0 w 11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119" y="0"/>
                    </a:moveTo>
                    <a:lnTo>
                      <a:pt x="61" y="30"/>
                    </a:lnTo>
                    <a:lnTo>
                      <a:pt x="30" y="23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4" name="Line 375"/>
              <p:cNvSpPr>
                <a:spLocks noChangeShapeType="1"/>
              </p:cNvSpPr>
              <p:nvPr/>
            </p:nvSpPr>
            <p:spPr bwMode="auto">
              <a:xfrm>
                <a:off x="3808" y="1267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5" name="Freeform 376"/>
              <p:cNvSpPr>
                <a:spLocks/>
              </p:cNvSpPr>
              <p:nvPr/>
            </p:nvSpPr>
            <p:spPr bwMode="auto">
              <a:xfrm>
                <a:off x="3881" y="1291"/>
                <a:ext cx="75" cy="20"/>
              </a:xfrm>
              <a:custGeom>
                <a:avLst/>
                <a:gdLst>
                  <a:gd name="T0" fmla="*/ 0 w 152"/>
                  <a:gd name="T1" fmla="*/ 41 h 41"/>
                  <a:gd name="T2" fmla="*/ 36 w 152"/>
                  <a:gd name="T3" fmla="*/ 12 h 41"/>
                  <a:gd name="T4" fmla="*/ 76 w 152"/>
                  <a:gd name="T5" fmla="*/ 0 h 41"/>
                  <a:gd name="T6" fmla="*/ 95 w 152"/>
                  <a:gd name="T7" fmla="*/ 1 h 41"/>
                  <a:gd name="T8" fmla="*/ 114 w 152"/>
                  <a:gd name="T9" fmla="*/ 9 h 41"/>
                  <a:gd name="T10" fmla="*/ 152 w 152"/>
                  <a:gd name="T11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2" h="41">
                    <a:moveTo>
                      <a:pt x="0" y="41"/>
                    </a:moveTo>
                    <a:lnTo>
                      <a:pt x="36" y="12"/>
                    </a:lnTo>
                    <a:lnTo>
                      <a:pt x="76" y="0"/>
                    </a:lnTo>
                    <a:lnTo>
                      <a:pt x="95" y="1"/>
                    </a:lnTo>
                    <a:lnTo>
                      <a:pt x="114" y="9"/>
                    </a:lnTo>
                    <a:lnTo>
                      <a:pt x="152" y="4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6" name="Freeform 377"/>
              <p:cNvSpPr>
                <a:spLocks/>
              </p:cNvSpPr>
              <p:nvPr/>
            </p:nvSpPr>
            <p:spPr bwMode="auto">
              <a:xfrm>
                <a:off x="3957" y="1311"/>
                <a:ext cx="76" cy="20"/>
              </a:xfrm>
              <a:custGeom>
                <a:avLst/>
                <a:gdLst>
                  <a:gd name="T0" fmla="*/ 152 w 152"/>
                  <a:gd name="T1" fmla="*/ 0 h 41"/>
                  <a:gd name="T2" fmla="*/ 116 w 152"/>
                  <a:gd name="T3" fmla="*/ 30 h 41"/>
                  <a:gd name="T4" fmla="*/ 76 w 152"/>
                  <a:gd name="T5" fmla="*/ 41 h 41"/>
                  <a:gd name="T6" fmla="*/ 38 w 152"/>
                  <a:gd name="T7" fmla="*/ 32 h 41"/>
                  <a:gd name="T8" fmla="*/ 0 w 152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41">
                    <a:moveTo>
                      <a:pt x="152" y="0"/>
                    </a:moveTo>
                    <a:lnTo>
                      <a:pt x="116" y="30"/>
                    </a:lnTo>
                    <a:lnTo>
                      <a:pt x="76" y="41"/>
                    </a:lnTo>
                    <a:lnTo>
                      <a:pt x="38" y="3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7" name="Line 378"/>
              <p:cNvSpPr>
                <a:spLocks noChangeShapeType="1"/>
              </p:cNvSpPr>
              <p:nvPr/>
            </p:nvSpPr>
            <p:spPr bwMode="auto">
              <a:xfrm>
                <a:off x="3881" y="1309"/>
                <a:ext cx="15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8" name="Freeform 379"/>
              <p:cNvSpPr>
                <a:spLocks/>
              </p:cNvSpPr>
              <p:nvPr/>
            </p:nvSpPr>
            <p:spPr bwMode="auto">
              <a:xfrm>
                <a:off x="3843" y="1347"/>
                <a:ext cx="128" cy="26"/>
              </a:xfrm>
              <a:custGeom>
                <a:avLst/>
                <a:gdLst>
                  <a:gd name="T0" fmla="*/ 0 w 255"/>
                  <a:gd name="T1" fmla="*/ 52 h 52"/>
                  <a:gd name="T2" fmla="*/ 61 w 255"/>
                  <a:gd name="T3" fmla="*/ 14 h 52"/>
                  <a:gd name="T4" fmla="*/ 126 w 255"/>
                  <a:gd name="T5" fmla="*/ 0 h 52"/>
                  <a:gd name="T6" fmla="*/ 157 w 255"/>
                  <a:gd name="T7" fmla="*/ 1 h 52"/>
                  <a:gd name="T8" fmla="*/ 191 w 255"/>
                  <a:gd name="T9" fmla="*/ 11 h 52"/>
                  <a:gd name="T10" fmla="*/ 255 w 255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52">
                    <a:moveTo>
                      <a:pt x="0" y="52"/>
                    </a:moveTo>
                    <a:lnTo>
                      <a:pt x="61" y="14"/>
                    </a:lnTo>
                    <a:lnTo>
                      <a:pt x="126" y="0"/>
                    </a:lnTo>
                    <a:lnTo>
                      <a:pt x="157" y="1"/>
                    </a:lnTo>
                    <a:lnTo>
                      <a:pt x="191" y="11"/>
                    </a:lnTo>
                    <a:lnTo>
                      <a:pt x="255" y="5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9" name="Freeform 380"/>
              <p:cNvSpPr>
                <a:spLocks/>
              </p:cNvSpPr>
              <p:nvPr/>
            </p:nvSpPr>
            <p:spPr bwMode="auto">
              <a:xfrm>
                <a:off x="3970" y="1373"/>
                <a:ext cx="128" cy="25"/>
              </a:xfrm>
              <a:custGeom>
                <a:avLst/>
                <a:gdLst>
                  <a:gd name="T0" fmla="*/ 255 w 255"/>
                  <a:gd name="T1" fmla="*/ 0 h 51"/>
                  <a:gd name="T2" fmla="*/ 195 w 255"/>
                  <a:gd name="T3" fmla="*/ 36 h 51"/>
                  <a:gd name="T4" fmla="*/ 128 w 255"/>
                  <a:gd name="T5" fmla="*/ 51 h 51"/>
                  <a:gd name="T6" fmla="*/ 62 w 255"/>
                  <a:gd name="T7" fmla="*/ 40 h 51"/>
                  <a:gd name="T8" fmla="*/ 0 w 255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51">
                    <a:moveTo>
                      <a:pt x="255" y="0"/>
                    </a:moveTo>
                    <a:lnTo>
                      <a:pt x="195" y="36"/>
                    </a:lnTo>
                    <a:lnTo>
                      <a:pt x="128" y="51"/>
                    </a:lnTo>
                    <a:lnTo>
                      <a:pt x="62" y="4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0" name="Line 381"/>
              <p:cNvSpPr>
                <a:spLocks noChangeShapeType="1"/>
              </p:cNvSpPr>
              <p:nvPr/>
            </p:nvSpPr>
            <p:spPr bwMode="auto">
              <a:xfrm>
                <a:off x="3845" y="1370"/>
                <a:ext cx="25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1" name="Freeform 382"/>
              <p:cNvSpPr>
                <a:spLocks/>
              </p:cNvSpPr>
              <p:nvPr/>
            </p:nvSpPr>
            <p:spPr bwMode="auto">
              <a:xfrm>
                <a:off x="4041" y="1470"/>
                <a:ext cx="119" cy="27"/>
              </a:xfrm>
              <a:custGeom>
                <a:avLst/>
                <a:gdLst>
                  <a:gd name="T0" fmla="*/ 0 w 237"/>
                  <a:gd name="T1" fmla="*/ 53 h 53"/>
                  <a:gd name="T2" fmla="*/ 57 w 237"/>
                  <a:gd name="T3" fmla="*/ 15 h 53"/>
                  <a:gd name="T4" fmla="*/ 117 w 237"/>
                  <a:gd name="T5" fmla="*/ 0 h 53"/>
                  <a:gd name="T6" fmla="*/ 148 w 237"/>
                  <a:gd name="T7" fmla="*/ 2 h 53"/>
                  <a:gd name="T8" fmla="*/ 178 w 237"/>
                  <a:gd name="T9" fmla="*/ 12 h 53"/>
                  <a:gd name="T10" fmla="*/ 237 w 237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7" h="53">
                    <a:moveTo>
                      <a:pt x="0" y="53"/>
                    </a:moveTo>
                    <a:lnTo>
                      <a:pt x="57" y="15"/>
                    </a:lnTo>
                    <a:lnTo>
                      <a:pt x="117" y="0"/>
                    </a:lnTo>
                    <a:lnTo>
                      <a:pt x="148" y="2"/>
                    </a:lnTo>
                    <a:lnTo>
                      <a:pt x="178" y="12"/>
                    </a:lnTo>
                    <a:lnTo>
                      <a:pt x="237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2" name="Freeform 383"/>
              <p:cNvSpPr>
                <a:spLocks/>
              </p:cNvSpPr>
              <p:nvPr/>
            </p:nvSpPr>
            <p:spPr bwMode="auto">
              <a:xfrm>
                <a:off x="4161" y="1495"/>
                <a:ext cx="55" cy="27"/>
              </a:xfrm>
              <a:custGeom>
                <a:avLst/>
                <a:gdLst>
                  <a:gd name="T0" fmla="*/ 0 w 111"/>
                  <a:gd name="T1" fmla="*/ 0 h 54"/>
                  <a:gd name="T2" fmla="*/ 7 w 111"/>
                  <a:gd name="T3" fmla="*/ 7 h 54"/>
                  <a:gd name="T4" fmla="*/ 16 w 111"/>
                  <a:gd name="T5" fmla="*/ 14 h 54"/>
                  <a:gd name="T6" fmla="*/ 25 w 111"/>
                  <a:gd name="T7" fmla="*/ 22 h 54"/>
                  <a:gd name="T8" fmla="*/ 35 w 111"/>
                  <a:gd name="T9" fmla="*/ 28 h 54"/>
                  <a:gd name="T10" fmla="*/ 44 w 111"/>
                  <a:gd name="T11" fmla="*/ 33 h 54"/>
                  <a:gd name="T12" fmla="*/ 53 w 111"/>
                  <a:gd name="T13" fmla="*/ 37 h 54"/>
                  <a:gd name="T14" fmla="*/ 64 w 111"/>
                  <a:gd name="T15" fmla="*/ 42 h 54"/>
                  <a:gd name="T16" fmla="*/ 73 w 111"/>
                  <a:gd name="T17" fmla="*/ 47 h 54"/>
                  <a:gd name="T18" fmla="*/ 82 w 111"/>
                  <a:gd name="T19" fmla="*/ 49 h 54"/>
                  <a:gd name="T20" fmla="*/ 92 w 111"/>
                  <a:gd name="T21" fmla="*/ 53 h 54"/>
                  <a:gd name="T22" fmla="*/ 102 w 111"/>
                  <a:gd name="T23" fmla="*/ 53 h 54"/>
                  <a:gd name="T24" fmla="*/ 111 w 111"/>
                  <a:gd name="T2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1" h="54">
                    <a:moveTo>
                      <a:pt x="0" y="0"/>
                    </a:moveTo>
                    <a:lnTo>
                      <a:pt x="7" y="7"/>
                    </a:lnTo>
                    <a:lnTo>
                      <a:pt x="16" y="14"/>
                    </a:lnTo>
                    <a:lnTo>
                      <a:pt x="25" y="22"/>
                    </a:lnTo>
                    <a:lnTo>
                      <a:pt x="35" y="28"/>
                    </a:lnTo>
                    <a:lnTo>
                      <a:pt x="44" y="33"/>
                    </a:lnTo>
                    <a:lnTo>
                      <a:pt x="53" y="37"/>
                    </a:lnTo>
                    <a:lnTo>
                      <a:pt x="64" y="42"/>
                    </a:lnTo>
                    <a:lnTo>
                      <a:pt x="73" y="47"/>
                    </a:lnTo>
                    <a:lnTo>
                      <a:pt x="82" y="49"/>
                    </a:lnTo>
                    <a:lnTo>
                      <a:pt x="92" y="53"/>
                    </a:lnTo>
                    <a:lnTo>
                      <a:pt x="102" y="53"/>
                    </a:lnTo>
                    <a:lnTo>
                      <a:pt x="111" y="5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3" name="Freeform 384"/>
              <p:cNvSpPr>
                <a:spLocks/>
              </p:cNvSpPr>
              <p:nvPr/>
            </p:nvSpPr>
            <p:spPr bwMode="auto">
              <a:xfrm>
                <a:off x="4042" y="1495"/>
                <a:ext cx="175" cy="1"/>
              </a:xfrm>
              <a:custGeom>
                <a:avLst/>
                <a:gdLst>
                  <a:gd name="T0" fmla="*/ 0 w 351"/>
                  <a:gd name="T1" fmla="*/ 351 w 351"/>
                  <a:gd name="T2" fmla="*/ 350 w 3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51">
                    <a:moveTo>
                      <a:pt x="0" y="0"/>
                    </a:moveTo>
                    <a:lnTo>
                      <a:pt x="351" y="0"/>
                    </a:lnTo>
                    <a:lnTo>
                      <a:pt x="35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4" name="Line 385"/>
              <p:cNvSpPr>
                <a:spLocks noChangeShapeType="1"/>
              </p:cNvSpPr>
              <p:nvPr/>
            </p:nvSpPr>
            <p:spPr bwMode="auto">
              <a:xfrm>
                <a:off x="4108" y="1217"/>
                <a:ext cx="11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5" name="Line 386"/>
              <p:cNvSpPr>
                <a:spLocks noChangeShapeType="1"/>
              </p:cNvSpPr>
              <p:nvPr/>
            </p:nvSpPr>
            <p:spPr bwMode="auto">
              <a:xfrm flipV="1">
                <a:off x="3801" y="1191"/>
                <a:ext cx="1" cy="6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6" name="Line 387"/>
              <p:cNvSpPr>
                <a:spLocks noChangeShapeType="1"/>
              </p:cNvSpPr>
              <p:nvPr/>
            </p:nvSpPr>
            <p:spPr bwMode="auto">
              <a:xfrm flipV="1">
                <a:off x="3840" y="1186"/>
                <a:ext cx="1" cy="17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7" name="Line 388"/>
              <p:cNvSpPr>
                <a:spLocks noChangeShapeType="1"/>
              </p:cNvSpPr>
              <p:nvPr/>
            </p:nvSpPr>
            <p:spPr bwMode="auto">
              <a:xfrm flipV="1">
                <a:off x="3879" y="1193"/>
                <a:ext cx="1" cy="1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8" name="Line 389"/>
              <p:cNvSpPr>
                <a:spLocks noChangeShapeType="1"/>
              </p:cNvSpPr>
              <p:nvPr/>
            </p:nvSpPr>
            <p:spPr bwMode="auto">
              <a:xfrm flipV="1">
                <a:off x="4098" y="1223"/>
                <a:ext cx="1" cy="14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9" name="Line 390"/>
              <p:cNvSpPr>
                <a:spLocks noChangeShapeType="1"/>
              </p:cNvSpPr>
              <p:nvPr/>
            </p:nvSpPr>
            <p:spPr bwMode="auto">
              <a:xfrm flipV="1">
                <a:off x="4038" y="1402"/>
                <a:ext cx="1" cy="8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0" name="Oval 391"/>
              <p:cNvSpPr>
                <a:spLocks noChangeArrowheads="1"/>
              </p:cNvSpPr>
              <p:nvPr/>
            </p:nvSpPr>
            <p:spPr bwMode="auto">
              <a:xfrm>
                <a:off x="4023" y="1483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1" name="Oval 392"/>
              <p:cNvSpPr>
                <a:spLocks noChangeArrowheads="1"/>
              </p:cNvSpPr>
              <p:nvPr/>
            </p:nvSpPr>
            <p:spPr bwMode="auto">
              <a:xfrm>
                <a:off x="3785" y="1253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2" name="Oval 393"/>
              <p:cNvSpPr>
                <a:spLocks noChangeArrowheads="1"/>
              </p:cNvSpPr>
              <p:nvPr/>
            </p:nvSpPr>
            <p:spPr bwMode="auto">
              <a:xfrm>
                <a:off x="4083" y="1202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3" name="Oval 394"/>
              <p:cNvSpPr>
                <a:spLocks noChangeArrowheads="1"/>
              </p:cNvSpPr>
              <p:nvPr/>
            </p:nvSpPr>
            <p:spPr bwMode="auto">
              <a:xfrm>
                <a:off x="3862" y="1307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4" name="Oval 395"/>
              <p:cNvSpPr>
                <a:spLocks noChangeArrowheads="1"/>
              </p:cNvSpPr>
              <p:nvPr/>
            </p:nvSpPr>
            <p:spPr bwMode="auto">
              <a:xfrm>
                <a:off x="3836" y="1360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5" name="Oval 396"/>
              <p:cNvSpPr>
                <a:spLocks noChangeArrowheads="1"/>
              </p:cNvSpPr>
              <p:nvPr/>
            </p:nvSpPr>
            <p:spPr bwMode="auto">
              <a:xfrm>
                <a:off x="3758" y="1192"/>
                <a:ext cx="26" cy="2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0" name="Rectangle 397"/>
            <p:cNvSpPr>
              <a:spLocks noChangeArrowheads="1"/>
            </p:cNvSpPr>
            <p:nvPr/>
          </p:nvSpPr>
          <p:spPr bwMode="auto">
            <a:xfrm>
              <a:off x="451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1" name="Group 398"/>
            <p:cNvGrpSpPr>
              <a:grpSpLocks/>
            </p:cNvGrpSpPr>
            <p:nvPr/>
          </p:nvGrpSpPr>
          <p:grpSpPr bwMode="auto">
            <a:xfrm>
              <a:off x="4549" y="3090"/>
              <a:ext cx="166" cy="108"/>
              <a:chOff x="3785" y="1824"/>
              <a:chExt cx="476" cy="336"/>
            </a:xfrm>
          </p:grpSpPr>
          <p:sp>
            <p:nvSpPr>
              <p:cNvPr id="390" name="Freeform 399"/>
              <p:cNvSpPr>
                <a:spLocks/>
              </p:cNvSpPr>
              <p:nvPr/>
            </p:nvSpPr>
            <p:spPr bwMode="auto">
              <a:xfrm>
                <a:off x="3801" y="1824"/>
                <a:ext cx="148" cy="27"/>
              </a:xfrm>
              <a:custGeom>
                <a:avLst/>
                <a:gdLst>
                  <a:gd name="T0" fmla="*/ 0 w 295"/>
                  <a:gd name="T1" fmla="*/ 53 h 53"/>
                  <a:gd name="T2" fmla="*/ 70 w 295"/>
                  <a:gd name="T3" fmla="*/ 14 h 53"/>
                  <a:gd name="T4" fmla="*/ 146 w 295"/>
                  <a:gd name="T5" fmla="*/ 0 h 53"/>
                  <a:gd name="T6" fmla="*/ 165 w 295"/>
                  <a:gd name="T7" fmla="*/ 0 h 53"/>
                  <a:gd name="T8" fmla="*/ 184 w 295"/>
                  <a:gd name="T9" fmla="*/ 1 h 53"/>
                  <a:gd name="T10" fmla="*/ 222 w 295"/>
                  <a:gd name="T11" fmla="*/ 12 h 53"/>
                  <a:gd name="T12" fmla="*/ 295 w 295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53">
                    <a:moveTo>
                      <a:pt x="0" y="53"/>
                    </a:moveTo>
                    <a:lnTo>
                      <a:pt x="70" y="14"/>
                    </a:lnTo>
                    <a:lnTo>
                      <a:pt x="146" y="0"/>
                    </a:lnTo>
                    <a:lnTo>
                      <a:pt x="165" y="0"/>
                    </a:lnTo>
                    <a:lnTo>
                      <a:pt x="184" y="1"/>
                    </a:lnTo>
                    <a:lnTo>
                      <a:pt x="222" y="12"/>
                    </a:lnTo>
                    <a:lnTo>
                      <a:pt x="295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1" name="Freeform 400"/>
              <p:cNvSpPr>
                <a:spLocks/>
              </p:cNvSpPr>
              <p:nvPr/>
            </p:nvSpPr>
            <p:spPr bwMode="auto">
              <a:xfrm>
                <a:off x="3949" y="1849"/>
                <a:ext cx="148" cy="27"/>
              </a:xfrm>
              <a:custGeom>
                <a:avLst/>
                <a:gdLst>
                  <a:gd name="T0" fmla="*/ 295 w 295"/>
                  <a:gd name="T1" fmla="*/ 0 h 53"/>
                  <a:gd name="T2" fmla="*/ 225 w 295"/>
                  <a:gd name="T3" fmla="*/ 38 h 53"/>
                  <a:gd name="T4" fmla="*/ 149 w 295"/>
                  <a:gd name="T5" fmla="*/ 53 h 53"/>
                  <a:gd name="T6" fmla="*/ 73 w 295"/>
                  <a:gd name="T7" fmla="*/ 41 h 53"/>
                  <a:gd name="T8" fmla="*/ 0 w 295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53">
                    <a:moveTo>
                      <a:pt x="295" y="0"/>
                    </a:moveTo>
                    <a:lnTo>
                      <a:pt x="225" y="38"/>
                    </a:lnTo>
                    <a:lnTo>
                      <a:pt x="149" y="53"/>
                    </a:lnTo>
                    <a:lnTo>
                      <a:pt x="73" y="41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2" name="Line 401"/>
              <p:cNvSpPr>
                <a:spLocks noChangeShapeType="1"/>
              </p:cNvSpPr>
              <p:nvPr/>
            </p:nvSpPr>
            <p:spPr bwMode="auto">
              <a:xfrm>
                <a:off x="3803" y="1847"/>
                <a:ext cx="29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3" name="Freeform 402"/>
              <p:cNvSpPr>
                <a:spLocks/>
              </p:cNvSpPr>
              <p:nvPr/>
            </p:nvSpPr>
            <p:spPr bwMode="auto">
              <a:xfrm>
                <a:off x="4149" y="1825"/>
                <a:ext cx="111" cy="30"/>
              </a:xfrm>
              <a:custGeom>
                <a:avLst/>
                <a:gdLst>
                  <a:gd name="T0" fmla="*/ 222 w 222"/>
                  <a:gd name="T1" fmla="*/ 6 h 61"/>
                  <a:gd name="T2" fmla="*/ 210 w 222"/>
                  <a:gd name="T3" fmla="*/ 3 h 61"/>
                  <a:gd name="T4" fmla="*/ 197 w 222"/>
                  <a:gd name="T5" fmla="*/ 2 h 61"/>
                  <a:gd name="T6" fmla="*/ 183 w 222"/>
                  <a:gd name="T7" fmla="*/ 0 h 61"/>
                  <a:gd name="T8" fmla="*/ 171 w 222"/>
                  <a:gd name="T9" fmla="*/ 0 h 61"/>
                  <a:gd name="T10" fmla="*/ 158 w 222"/>
                  <a:gd name="T11" fmla="*/ 0 h 61"/>
                  <a:gd name="T12" fmla="*/ 143 w 222"/>
                  <a:gd name="T13" fmla="*/ 3 h 61"/>
                  <a:gd name="T14" fmla="*/ 131 w 222"/>
                  <a:gd name="T15" fmla="*/ 4 h 61"/>
                  <a:gd name="T16" fmla="*/ 116 w 222"/>
                  <a:gd name="T17" fmla="*/ 6 h 61"/>
                  <a:gd name="T18" fmla="*/ 104 w 222"/>
                  <a:gd name="T19" fmla="*/ 8 h 61"/>
                  <a:gd name="T20" fmla="*/ 92 w 222"/>
                  <a:gd name="T21" fmla="*/ 12 h 61"/>
                  <a:gd name="T22" fmla="*/ 78 w 222"/>
                  <a:gd name="T23" fmla="*/ 17 h 61"/>
                  <a:gd name="T24" fmla="*/ 66 w 222"/>
                  <a:gd name="T25" fmla="*/ 20 h 61"/>
                  <a:gd name="T26" fmla="*/ 53 w 222"/>
                  <a:gd name="T27" fmla="*/ 26 h 61"/>
                  <a:gd name="T28" fmla="*/ 41 w 222"/>
                  <a:gd name="T29" fmla="*/ 34 h 61"/>
                  <a:gd name="T30" fmla="*/ 29 w 222"/>
                  <a:gd name="T31" fmla="*/ 41 h 61"/>
                  <a:gd name="T32" fmla="*/ 18 w 222"/>
                  <a:gd name="T33" fmla="*/ 47 h 61"/>
                  <a:gd name="T34" fmla="*/ 6 w 222"/>
                  <a:gd name="T35" fmla="*/ 55 h 61"/>
                  <a:gd name="T36" fmla="*/ 0 w 222"/>
                  <a:gd name="T3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61">
                    <a:moveTo>
                      <a:pt x="222" y="6"/>
                    </a:moveTo>
                    <a:lnTo>
                      <a:pt x="210" y="3"/>
                    </a:lnTo>
                    <a:lnTo>
                      <a:pt x="197" y="2"/>
                    </a:lnTo>
                    <a:lnTo>
                      <a:pt x="183" y="0"/>
                    </a:lnTo>
                    <a:lnTo>
                      <a:pt x="171" y="0"/>
                    </a:lnTo>
                    <a:lnTo>
                      <a:pt x="158" y="0"/>
                    </a:lnTo>
                    <a:lnTo>
                      <a:pt x="143" y="3"/>
                    </a:lnTo>
                    <a:lnTo>
                      <a:pt x="131" y="4"/>
                    </a:lnTo>
                    <a:lnTo>
                      <a:pt x="116" y="6"/>
                    </a:lnTo>
                    <a:lnTo>
                      <a:pt x="104" y="8"/>
                    </a:lnTo>
                    <a:lnTo>
                      <a:pt x="92" y="12"/>
                    </a:lnTo>
                    <a:lnTo>
                      <a:pt x="78" y="17"/>
                    </a:lnTo>
                    <a:lnTo>
                      <a:pt x="66" y="20"/>
                    </a:lnTo>
                    <a:lnTo>
                      <a:pt x="53" y="26"/>
                    </a:lnTo>
                    <a:lnTo>
                      <a:pt x="41" y="34"/>
                    </a:lnTo>
                    <a:lnTo>
                      <a:pt x="29" y="41"/>
                    </a:lnTo>
                    <a:lnTo>
                      <a:pt x="18" y="47"/>
                    </a:lnTo>
                    <a:lnTo>
                      <a:pt x="6" y="55"/>
                    </a:lnTo>
                    <a:lnTo>
                      <a:pt x="0" y="6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4" name="Freeform 403"/>
              <p:cNvSpPr>
                <a:spLocks/>
              </p:cNvSpPr>
              <p:nvPr/>
            </p:nvSpPr>
            <p:spPr bwMode="auto">
              <a:xfrm>
                <a:off x="3848" y="1892"/>
                <a:ext cx="59" cy="15"/>
              </a:xfrm>
              <a:custGeom>
                <a:avLst/>
                <a:gdLst>
                  <a:gd name="T0" fmla="*/ 0 w 119"/>
                  <a:gd name="T1" fmla="*/ 30 h 30"/>
                  <a:gd name="T2" fmla="*/ 58 w 119"/>
                  <a:gd name="T3" fmla="*/ 0 h 30"/>
                  <a:gd name="T4" fmla="*/ 88 w 119"/>
                  <a:gd name="T5" fmla="*/ 6 h 30"/>
                  <a:gd name="T6" fmla="*/ 119 w 119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0" y="30"/>
                    </a:moveTo>
                    <a:lnTo>
                      <a:pt x="58" y="0"/>
                    </a:lnTo>
                    <a:lnTo>
                      <a:pt x="88" y="6"/>
                    </a:lnTo>
                    <a:lnTo>
                      <a:pt x="119" y="3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5" name="Freeform 404"/>
              <p:cNvSpPr>
                <a:spLocks/>
              </p:cNvSpPr>
              <p:nvPr/>
            </p:nvSpPr>
            <p:spPr bwMode="auto">
              <a:xfrm>
                <a:off x="3907" y="1907"/>
                <a:ext cx="60" cy="15"/>
              </a:xfrm>
              <a:custGeom>
                <a:avLst/>
                <a:gdLst>
                  <a:gd name="T0" fmla="*/ 118 w 118"/>
                  <a:gd name="T1" fmla="*/ 0 h 29"/>
                  <a:gd name="T2" fmla="*/ 60 w 118"/>
                  <a:gd name="T3" fmla="*/ 29 h 29"/>
                  <a:gd name="T4" fmla="*/ 30 w 118"/>
                  <a:gd name="T5" fmla="*/ 23 h 29"/>
                  <a:gd name="T6" fmla="*/ 0 w 118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8" h="29">
                    <a:moveTo>
                      <a:pt x="118" y="0"/>
                    </a:moveTo>
                    <a:lnTo>
                      <a:pt x="60" y="29"/>
                    </a:lnTo>
                    <a:lnTo>
                      <a:pt x="30" y="23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6" name="Line 405"/>
              <p:cNvSpPr>
                <a:spLocks noChangeShapeType="1"/>
              </p:cNvSpPr>
              <p:nvPr/>
            </p:nvSpPr>
            <p:spPr bwMode="auto">
              <a:xfrm>
                <a:off x="3850" y="1905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7" name="Freeform 406"/>
              <p:cNvSpPr>
                <a:spLocks/>
              </p:cNvSpPr>
              <p:nvPr/>
            </p:nvSpPr>
            <p:spPr bwMode="auto">
              <a:xfrm>
                <a:off x="3922" y="1929"/>
                <a:ext cx="76" cy="20"/>
              </a:xfrm>
              <a:custGeom>
                <a:avLst/>
                <a:gdLst>
                  <a:gd name="T0" fmla="*/ 0 w 151"/>
                  <a:gd name="T1" fmla="*/ 41 h 41"/>
                  <a:gd name="T2" fmla="*/ 35 w 151"/>
                  <a:gd name="T3" fmla="*/ 11 h 41"/>
                  <a:gd name="T4" fmla="*/ 76 w 151"/>
                  <a:gd name="T5" fmla="*/ 0 h 41"/>
                  <a:gd name="T6" fmla="*/ 95 w 151"/>
                  <a:gd name="T7" fmla="*/ 1 h 41"/>
                  <a:gd name="T8" fmla="*/ 114 w 151"/>
                  <a:gd name="T9" fmla="*/ 9 h 41"/>
                  <a:gd name="T10" fmla="*/ 151 w 151"/>
                  <a:gd name="T11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41">
                    <a:moveTo>
                      <a:pt x="0" y="41"/>
                    </a:moveTo>
                    <a:lnTo>
                      <a:pt x="35" y="11"/>
                    </a:lnTo>
                    <a:lnTo>
                      <a:pt x="76" y="0"/>
                    </a:lnTo>
                    <a:lnTo>
                      <a:pt x="95" y="1"/>
                    </a:lnTo>
                    <a:lnTo>
                      <a:pt x="114" y="9"/>
                    </a:lnTo>
                    <a:lnTo>
                      <a:pt x="151" y="4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8" name="Freeform 407"/>
              <p:cNvSpPr>
                <a:spLocks/>
              </p:cNvSpPr>
              <p:nvPr/>
            </p:nvSpPr>
            <p:spPr bwMode="auto">
              <a:xfrm>
                <a:off x="3999" y="1949"/>
                <a:ext cx="76" cy="21"/>
              </a:xfrm>
              <a:custGeom>
                <a:avLst/>
                <a:gdLst>
                  <a:gd name="T0" fmla="*/ 151 w 151"/>
                  <a:gd name="T1" fmla="*/ 0 h 41"/>
                  <a:gd name="T2" fmla="*/ 116 w 151"/>
                  <a:gd name="T3" fmla="*/ 29 h 41"/>
                  <a:gd name="T4" fmla="*/ 75 w 151"/>
                  <a:gd name="T5" fmla="*/ 41 h 41"/>
                  <a:gd name="T6" fmla="*/ 38 w 151"/>
                  <a:gd name="T7" fmla="*/ 32 h 41"/>
                  <a:gd name="T8" fmla="*/ 0 w 151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41">
                    <a:moveTo>
                      <a:pt x="151" y="0"/>
                    </a:moveTo>
                    <a:lnTo>
                      <a:pt x="116" y="29"/>
                    </a:lnTo>
                    <a:lnTo>
                      <a:pt x="75" y="41"/>
                    </a:lnTo>
                    <a:lnTo>
                      <a:pt x="38" y="3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9" name="Line 408"/>
              <p:cNvSpPr>
                <a:spLocks noChangeShapeType="1"/>
              </p:cNvSpPr>
              <p:nvPr/>
            </p:nvSpPr>
            <p:spPr bwMode="auto">
              <a:xfrm>
                <a:off x="3922" y="1948"/>
                <a:ext cx="15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0" name="Freeform 409"/>
              <p:cNvSpPr>
                <a:spLocks/>
              </p:cNvSpPr>
              <p:nvPr/>
            </p:nvSpPr>
            <p:spPr bwMode="auto">
              <a:xfrm>
                <a:off x="3885" y="1986"/>
                <a:ext cx="128" cy="26"/>
              </a:xfrm>
              <a:custGeom>
                <a:avLst/>
                <a:gdLst>
                  <a:gd name="T0" fmla="*/ 0 w 255"/>
                  <a:gd name="T1" fmla="*/ 52 h 52"/>
                  <a:gd name="T2" fmla="*/ 60 w 255"/>
                  <a:gd name="T3" fmla="*/ 15 h 52"/>
                  <a:gd name="T4" fmla="*/ 126 w 255"/>
                  <a:gd name="T5" fmla="*/ 0 h 52"/>
                  <a:gd name="T6" fmla="*/ 156 w 255"/>
                  <a:gd name="T7" fmla="*/ 2 h 52"/>
                  <a:gd name="T8" fmla="*/ 190 w 255"/>
                  <a:gd name="T9" fmla="*/ 12 h 52"/>
                  <a:gd name="T10" fmla="*/ 255 w 255"/>
                  <a:gd name="T11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52">
                    <a:moveTo>
                      <a:pt x="0" y="52"/>
                    </a:moveTo>
                    <a:lnTo>
                      <a:pt x="60" y="15"/>
                    </a:lnTo>
                    <a:lnTo>
                      <a:pt x="126" y="0"/>
                    </a:lnTo>
                    <a:lnTo>
                      <a:pt x="156" y="2"/>
                    </a:lnTo>
                    <a:lnTo>
                      <a:pt x="190" y="12"/>
                    </a:lnTo>
                    <a:lnTo>
                      <a:pt x="255" y="5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1" name="Freeform 410"/>
              <p:cNvSpPr>
                <a:spLocks/>
              </p:cNvSpPr>
              <p:nvPr/>
            </p:nvSpPr>
            <p:spPr bwMode="auto">
              <a:xfrm>
                <a:off x="4012" y="2011"/>
                <a:ext cx="128" cy="25"/>
              </a:xfrm>
              <a:custGeom>
                <a:avLst/>
                <a:gdLst>
                  <a:gd name="T0" fmla="*/ 255 w 255"/>
                  <a:gd name="T1" fmla="*/ 0 h 50"/>
                  <a:gd name="T2" fmla="*/ 196 w 255"/>
                  <a:gd name="T3" fmla="*/ 36 h 50"/>
                  <a:gd name="T4" fmla="*/ 129 w 255"/>
                  <a:gd name="T5" fmla="*/ 50 h 50"/>
                  <a:gd name="T6" fmla="*/ 62 w 255"/>
                  <a:gd name="T7" fmla="*/ 40 h 50"/>
                  <a:gd name="T8" fmla="*/ 0 w 255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50">
                    <a:moveTo>
                      <a:pt x="255" y="0"/>
                    </a:moveTo>
                    <a:lnTo>
                      <a:pt x="196" y="36"/>
                    </a:lnTo>
                    <a:lnTo>
                      <a:pt x="129" y="50"/>
                    </a:lnTo>
                    <a:lnTo>
                      <a:pt x="62" y="4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2" name="Line 411"/>
              <p:cNvSpPr>
                <a:spLocks noChangeShapeType="1"/>
              </p:cNvSpPr>
              <p:nvPr/>
            </p:nvSpPr>
            <p:spPr bwMode="auto">
              <a:xfrm>
                <a:off x="3887" y="2008"/>
                <a:ext cx="25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3" name="Freeform 412"/>
              <p:cNvSpPr>
                <a:spLocks/>
              </p:cNvSpPr>
              <p:nvPr/>
            </p:nvSpPr>
            <p:spPr bwMode="auto">
              <a:xfrm>
                <a:off x="4083" y="2108"/>
                <a:ext cx="118" cy="27"/>
              </a:xfrm>
              <a:custGeom>
                <a:avLst/>
                <a:gdLst>
                  <a:gd name="T0" fmla="*/ 0 w 237"/>
                  <a:gd name="T1" fmla="*/ 53 h 53"/>
                  <a:gd name="T2" fmla="*/ 56 w 237"/>
                  <a:gd name="T3" fmla="*/ 14 h 53"/>
                  <a:gd name="T4" fmla="*/ 117 w 237"/>
                  <a:gd name="T5" fmla="*/ 0 h 53"/>
                  <a:gd name="T6" fmla="*/ 147 w 237"/>
                  <a:gd name="T7" fmla="*/ 1 h 53"/>
                  <a:gd name="T8" fmla="*/ 178 w 237"/>
                  <a:gd name="T9" fmla="*/ 12 h 53"/>
                  <a:gd name="T10" fmla="*/ 237 w 237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7" h="53">
                    <a:moveTo>
                      <a:pt x="0" y="53"/>
                    </a:moveTo>
                    <a:lnTo>
                      <a:pt x="56" y="14"/>
                    </a:lnTo>
                    <a:lnTo>
                      <a:pt x="117" y="0"/>
                    </a:lnTo>
                    <a:lnTo>
                      <a:pt x="147" y="1"/>
                    </a:lnTo>
                    <a:lnTo>
                      <a:pt x="178" y="12"/>
                    </a:lnTo>
                    <a:lnTo>
                      <a:pt x="237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4" name="Freeform 413"/>
              <p:cNvSpPr>
                <a:spLocks/>
              </p:cNvSpPr>
              <p:nvPr/>
            </p:nvSpPr>
            <p:spPr bwMode="auto">
              <a:xfrm>
                <a:off x="4203" y="2133"/>
                <a:ext cx="55" cy="27"/>
              </a:xfrm>
              <a:custGeom>
                <a:avLst/>
                <a:gdLst>
                  <a:gd name="T0" fmla="*/ 0 w 112"/>
                  <a:gd name="T1" fmla="*/ 0 h 54"/>
                  <a:gd name="T2" fmla="*/ 8 w 112"/>
                  <a:gd name="T3" fmla="*/ 8 h 54"/>
                  <a:gd name="T4" fmla="*/ 17 w 112"/>
                  <a:gd name="T5" fmla="*/ 14 h 54"/>
                  <a:gd name="T6" fmla="*/ 26 w 112"/>
                  <a:gd name="T7" fmla="*/ 22 h 54"/>
                  <a:gd name="T8" fmla="*/ 36 w 112"/>
                  <a:gd name="T9" fmla="*/ 29 h 54"/>
                  <a:gd name="T10" fmla="*/ 45 w 112"/>
                  <a:gd name="T11" fmla="*/ 34 h 54"/>
                  <a:gd name="T12" fmla="*/ 53 w 112"/>
                  <a:gd name="T13" fmla="*/ 38 h 54"/>
                  <a:gd name="T14" fmla="*/ 65 w 112"/>
                  <a:gd name="T15" fmla="*/ 43 h 54"/>
                  <a:gd name="T16" fmla="*/ 74 w 112"/>
                  <a:gd name="T17" fmla="*/ 48 h 54"/>
                  <a:gd name="T18" fmla="*/ 83 w 112"/>
                  <a:gd name="T19" fmla="*/ 49 h 54"/>
                  <a:gd name="T20" fmla="*/ 93 w 112"/>
                  <a:gd name="T21" fmla="*/ 53 h 54"/>
                  <a:gd name="T22" fmla="*/ 103 w 112"/>
                  <a:gd name="T23" fmla="*/ 53 h 54"/>
                  <a:gd name="T24" fmla="*/ 112 w 112"/>
                  <a:gd name="T2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" h="54">
                    <a:moveTo>
                      <a:pt x="0" y="0"/>
                    </a:moveTo>
                    <a:lnTo>
                      <a:pt x="8" y="8"/>
                    </a:lnTo>
                    <a:lnTo>
                      <a:pt x="17" y="14"/>
                    </a:lnTo>
                    <a:lnTo>
                      <a:pt x="26" y="22"/>
                    </a:lnTo>
                    <a:lnTo>
                      <a:pt x="36" y="29"/>
                    </a:lnTo>
                    <a:lnTo>
                      <a:pt x="45" y="34"/>
                    </a:lnTo>
                    <a:lnTo>
                      <a:pt x="53" y="38"/>
                    </a:lnTo>
                    <a:lnTo>
                      <a:pt x="65" y="43"/>
                    </a:lnTo>
                    <a:lnTo>
                      <a:pt x="74" y="48"/>
                    </a:lnTo>
                    <a:lnTo>
                      <a:pt x="83" y="49"/>
                    </a:lnTo>
                    <a:lnTo>
                      <a:pt x="93" y="53"/>
                    </a:lnTo>
                    <a:lnTo>
                      <a:pt x="103" y="53"/>
                    </a:lnTo>
                    <a:lnTo>
                      <a:pt x="112" y="54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5" name="Freeform 414"/>
              <p:cNvSpPr>
                <a:spLocks/>
              </p:cNvSpPr>
              <p:nvPr/>
            </p:nvSpPr>
            <p:spPr bwMode="auto">
              <a:xfrm>
                <a:off x="4083" y="2133"/>
                <a:ext cx="176" cy="1"/>
              </a:xfrm>
              <a:custGeom>
                <a:avLst/>
                <a:gdLst>
                  <a:gd name="T0" fmla="*/ 0 w 351"/>
                  <a:gd name="T1" fmla="*/ 351 w 351"/>
                  <a:gd name="T2" fmla="*/ 350 w 3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51">
                    <a:moveTo>
                      <a:pt x="0" y="0"/>
                    </a:moveTo>
                    <a:lnTo>
                      <a:pt x="351" y="0"/>
                    </a:lnTo>
                    <a:lnTo>
                      <a:pt x="35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6" name="Line 415"/>
              <p:cNvSpPr>
                <a:spLocks noChangeShapeType="1"/>
              </p:cNvSpPr>
              <p:nvPr/>
            </p:nvSpPr>
            <p:spPr bwMode="auto">
              <a:xfrm>
                <a:off x="4150" y="1855"/>
                <a:ext cx="11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7" name="Line 416"/>
              <p:cNvSpPr>
                <a:spLocks noChangeShapeType="1"/>
              </p:cNvSpPr>
              <p:nvPr/>
            </p:nvSpPr>
            <p:spPr bwMode="auto">
              <a:xfrm flipV="1">
                <a:off x="3843" y="1829"/>
                <a:ext cx="1" cy="6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8" name="Line 417"/>
              <p:cNvSpPr>
                <a:spLocks noChangeShapeType="1"/>
              </p:cNvSpPr>
              <p:nvPr/>
            </p:nvSpPr>
            <p:spPr bwMode="auto">
              <a:xfrm flipV="1">
                <a:off x="3881" y="1825"/>
                <a:ext cx="1" cy="17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09" name="Line 418"/>
              <p:cNvSpPr>
                <a:spLocks noChangeShapeType="1"/>
              </p:cNvSpPr>
              <p:nvPr/>
            </p:nvSpPr>
            <p:spPr bwMode="auto">
              <a:xfrm flipV="1">
                <a:off x="3921" y="1831"/>
                <a:ext cx="1" cy="11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0" name="Line 419"/>
              <p:cNvSpPr>
                <a:spLocks noChangeShapeType="1"/>
              </p:cNvSpPr>
              <p:nvPr/>
            </p:nvSpPr>
            <p:spPr bwMode="auto">
              <a:xfrm flipV="1">
                <a:off x="4140" y="1862"/>
                <a:ext cx="1" cy="14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1" name="Line 420"/>
              <p:cNvSpPr>
                <a:spLocks noChangeShapeType="1"/>
              </p:cNvSpPr>
              <p:nvPr/>
            </p:nvSpPr>
            <p:spPr bwMode="auto">
              <a:xfrm flipV="1">
                <a:off x="4080" y="2040"/>
                <a:ext cx="1" cy="8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2" name="Oval 421"/>
              <p:cNvSpPr>
                <a:spLocks noChangeArrowheads="1"/>
              </p:cNvSpPr>
              <p:nvPr/>
            </p:nvSpPr>
            <p:spPr bwMode="auto">
              <a:xfrm>
                <a:off x="4064" y="2121"/>
                <a:ext cx="27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3" name="Oval 422"/>
              <p:cNvSpPr>
                <a:spLocks noChangeArrowheads="1"/>
              </p:cNvSpPr>
              <p:nvPr/>
            </p:nvSpPr>
            <p:spPr bwMode="auto">
              <a:xfrm>
                <a:off x="3827" y="1892"/>
                <a:ext cx="26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4" name="Oval 423"/>
              <p:cNvSpPr>
                <a:spLocks noChangeArrowheads="1"/>
              </p:cNvSpPr>
              <p:nvPr/>
            </p:nvSpPr>
            <p:spPr bwMode="auto">
              <a:xfrm>
                <a:off x="4124" y="1841"/>
                <a:ext cx="26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5" name="Oval 424"/>
              <p:cNvSpPr>
                <a:spLocks noChangeArrowheads="1"/>
              </p:cNvSpPr>
              <p:nvPr/>
            </p:nvSpPr>
            <p:spPr bwMode="auto">
              <a:xfrm>
                <a:off x="3903" y="1945"/>
                <a:ext cx="27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6" name="Oval 425"/>
              <p:cNvSpPr>
                <a:spLocks noChangeArrowheads="1"/>
              </p:cNvSpPr>
              <p:nvPr/>
            </p:nvSpPr>
            <p:spPr bwMode="auto">
              <a:xfrm>
                <a:off x="3864" y="1999"/>
                <a:ext cx="26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17" name="Oval 426"/>
              <p:cNvSpPr>
                <a:spLocks noChangeArrowheads="1"/>
              </p:cNvSpPr>
              <p:nvPr/>
            </p:nvSpPr>
            <p:spPr bwMode="auto">
              <a:xfrm>
                <a:off x="3785" y="1831"/>
                <a:ext cx="27" cy="27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2" name="Rectangle 427"/>
            <p:cNvSpPr>
              <a:spLocks noChangeArrowheads="1"/>
            </p:cNvSpPr>
            <p:nvPr/>
          </p:nvSpPr>
          <p:spPr bwMode="auto">
            <a:xfrm>
              <a:off x="451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3" name="Group 428"/>
            <p:cNvGrpSpPr>
              <a:grpSpLocks/>
            </p:cNvGrpSpPr>
            <p:nvPr/>
          </p:nvGrpSpPr>
          <p:grpSpPr bwMode="auto">
            <a:xfrm>
              <a:off x="4551" y="3330"/>
              <a:ext cx="162" cy="107"/>
              <a:chOff x="3767" y="2450"/>
              <a:chExt cx="476" cy="336"/>
            </a:xfrm>
          </p:grpSpPr>
          <p:sp>
            <p:nvSpPr>
              <p:cNvPr id="362" name="Freeform 429"/>
              <p:cNvSpPr>
                <a:spLocks/>
              </p:cNvSpPr>
              <p:nvPr/>
            </p:nvSpPr>
            <p:spPr bwMode="auto">
              <a:xfrm>
                <a:off x="3783" y="2450"/>
                <a:ext cx="148" cy="26"/>
              </a:xfrm>
              <a:custGeom>
                <a:avLst/>
                <a:gdLst>
                  <a:gd name="T0" fmla="*/ 0 w 295"/>
                  <a:gd name="T1" fmla="*/ 53 h 53"/>
                  <a:gd name="T2" fmla="*/ 71 w 295"/>
                  <a:gd name="T3" fmla="*/ 15 h 53"/>
                  <a:gd name="T4" fmla="*/ 146 w 295"/>
                  <a:gd name="T5" fmla="*/ 0 h 53"/>
                  <a:gd name="T6" fmla="*/ 165 w 295"/>
                  <a:gd name="T7" fmla="*/ 0 h 53"/>
                  <a:gd name="T8" fmla="*/ 184 w 295"/>
                  <a:gd name="T9" fmla="*/ 2 h 53"/>
                  <a:gd name="T10" fmla="*/ 222 w 295"/>
                  <a:gd name="T11" fmla="*/ 12 h 53"/>
                  <a:gd name="T12" fmla="*/ 295 w 295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53">
                    <a:moveTo>
                      <a:pt x="0" y="53"/>
                    </a:moveTo>
                    <a:lnTo>
                      <a:pt x="71" y="15"/>
                    </a:lnTo>
                    <a:lnTo>
                      <a:pt x="146" y="0"/>
                    </a:lnTo>
                    <a:lnTo>
                      <a:pt x="165" y="0"/>
                    </a:lnTo>
                    <a:lnTo>
                      <a:pt x="184" y="2"/>
                    </a:lnTo>
                    <a:lnTo>
                      <a:pt x="222" y="12"/>
                    </a:lnTo>
                    <a:lnTo>
                      <a:pt x="295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3" name="Freeform 430"/>
              <p:cNvSpPr>
                <a:spLocks/>
              </p:cNvSpPr>
              <p:nvPr/>
            </p:nvSpPr>
            <p:spPr bwMode="auto">
              <a:xfrm>
                <a:off x="3931" y="2475"/>
                <a:ext cx="147" cy="26"/>
              </a:xfrm>
              <a:custGeom>
                <a:avLst/>
                <a:gdLst>
                  <a:gd name="T0" fmla="*/ 296 w 296"/>
                  <a:gd name="T1" fmla="*/ 0 h 53"/>
                  <a:gd name="T2" fmla="*/ 225 w 296"/>
                  <a:gd name="T3" fmla="*/ 39 h 53"/>
                  <a:gd name="T4" fmla="*/ 149 w 296"/>
                  <a:gd name="T5" fmla="*/ 53 h 53"/>
                  <a:gd name="T6" fmla="*/ 74 w 296"/>
                  <a:gd name="T7" fmla="*/ 41 h 53"/>
                  <a:gd name="T8" fmla="*/ 0 w 296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53">
                    <a:moveTo>
                      <a:pt x="296" y="0"/>
                    </a:moveTo>
                    <a:lnTo>
                      <a:pt x="225" y="39"/>
                    </a:lnTo>
                    <a:lnTo>
                      <a:pt x="149" y="53"/>
                    </a:lnTo>
                    <a:lnTo>
                      <a:pt x="74" y="41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4" name="Line 431"/>
              <p:cNvSpPr>
                <a:spLocks noChangeShapeType="1"/>
              </p:cNvSpPr>
              <p:nvPr/>
            </p:nvSpPr>
            <p:spPr bwMode="auto">
              <a:xfrm>
                <a:off x="3785" y="2472"/>
                <a:ext cx="29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5" name="Freeform 432"/>
              <p:cNvSpPr>
                <a:spLocks/>
              </p:cNvSpPr>
              <p:nvPr/>
            </p:nvSpPr>
            <p:spPr bwMode="auto">
              <a:xfrm>
                <a:off x="4131" y="2450"/>
                <a:ext cx="111" cy="31"/>
              </a:xfrm>
              <a:custGeom>
                <a:avLst/>
                <a:gdLst>
                  <a:gd name="T0" fmla="*/ 222 w 222"/>
                  <a:gd name="T1" fmla="*/ 5 h 61"/>
                  <a:gd name="T2" fmla="*/ 209 w 222"/>
                  <a:gd name="T3" fmla="*/ 2 h 61"/>
                  <a:gd name="T4" fmla="*/ 196 w 222"/>
                  <a:gd name="T5" fmla="*/ 1 h 61"/>
                  <a:gd name="T6" fmla="*/ 183 w 222"/>
                  <a:gd name="T7" fmla="*/ 0 h 61"/>
                  <a:gd name="T8" fmla="*/ 170 w 222"/>
                  <a:gd name="T9" fmla="*/ 0 h 61"/>
                  <a:gd name="T10" fmla="*/ 157 w 222"/>
                  <a:gd name="T11" fmla="*/ 0 h 61"/>
                  <a:gd name="T12" fmla="*/ 142 w 222"/>
                  <a:gd name="T13" fmla="*/ 2 h 61"/>
                  <a:gd name="T14" fmla="*/ 131 w 222"/>
                  <a:gd name="T15" fmla="*/ 4 h 61"/>
                  <a:gd name="T16" fmla="*/ 116 w 222"/>
                  <a:gd name="T17" fmla="*/ 5 h 61"/>
                  <a:gd name="T18" fmla="*/ 103 w 222"/>
                  <a:gd name="T19" fmla="*/ 8 h 61"/>
                  <a:gd name="T20" fmla="*/ 92 w 222"/>
                  <a:gd name="T21" fmla="*/ 11 h 61"/>
                  <a:gd name="T22" fmla="*/ 78 w 222"/>
                  <a:gd name="T23" fmla="*/ 17 h 61"/>
                  <a:gd name="T24" fmla="*/ 65 w 222"/>
                  <a:gd name="T25" fmla="*/ 19 h 61"/>
                  <a:gd name="T26" fmla="*/ 53 w 222"/>
                  <a:gd name="T27" fmla="*/ 26 h 61"/>
                  <a:gd name="T28" fmla="*/ 40 w 222"/>
                  <a:gd name="T29" fmla="*/ 33 h 61"/>
                  <a:gd name="T30" fmla="*/ 29 w 222"/>
                  <a:gd name="T31" fmla="*/ 40 h 61"/>
                  <a:gd name="T32" fmla="*/ 17 w 222"/>
                  <a:gd name="T33" fmla="*/ 46 h 61"/>
                  <a:gd name="T34" fmla="*/ 6 w 222"/>
                  <a:gd name="T35" fmla="*/ 54 h 61"/>
                  <a:gd name="T36" fmla="*/ 0 w 222"/>
                  <a:gd name="T3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61">
                    <a:moveTo>
                      <a:pt x="222" y="5"/>
                    </a:moveTo>
                    <a:lnTo>
                      <a:pt x="209" y="2"/>
                    </a:lnTo>
                    <a:lnTo>
                      <a:pt x="196" y="1"/>
                    </a:lnTo>
                    <a:lnTo>
                      <a:pt x="183" y="0"/>
                    </a:lnTo>
                    <a:lnTo>
                      <a:pt x="170" y="0"/>
                    </a:lnTo>
                    <a:lnTo>
                      <a:pt x="157" y="0"/>
                    </a:lnTo>
                    <a:lnTo>
                      <a:pt x="142" y="2"/>
                    </a:lnTo>
                    <a:lnTo>
                      <a:pt x="131" y="4"/>
                    </a:lnTo>
                    <a:lnTo>
                      <a:pt x="116" y="5"/>
                    </a:lnTo>
                    <a:lnTo>
                      <a:pt x="103" y="8"/>
                    </a:lnTo>
                    <a:lnTo>
                      <a:pt x="92" y="11"/>
                    </a:lnTo>
                    <a:lnTo>
                      <a:pt x="78" y="17"/>
                    </a:lnTo>
                    <a:lnTo>
                      <a:pt x="65" y="19"/>
                    </a:lnTo>
                    <a:lnTo>
                      <a:pt x="53" y="26"/>
                    </a:lnTo>
                    <a:lnTo>
                      <a:pt x="40" y="33"/>
                    </a:lnTo>
                    <a:lnTo>
                      <a:pt x="29" y="40"/>
                    </a:lnTo>
                    <a:lnTo>
                      <a:pt x="17" y="46"/>
                    </a:lnTo>
                    <a:lnTo>
                      <a:pt x="6" y="54"/>
                    </a:lnTo>
                    <a:lnTo>
                      <a:pt x="0" y="6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6" name="Freeform 433"/>
              <p:cNvSpPr>
                <a:spLocks/>
              </p:cNvSpPr>
              <p:nvPr/>
            </p:nvSpPr>
            <p:spPr bwMode="auto">
              <a:xfrm>
                <a:off x="3830" y="2518"/>
                <a:ext cx="59" cy="14"/>
              </a:xfrm>
              <a:custGeom>
                <a:avLst/>
                <a:gdLst>
                  <a:gd name="T0" fmla="*/ 0 w 119"/>
                  <a:gd name="T1" fmla="*/ 30 h 30"/>
                  <a:gd name="T2" fmla="*/ 59 w 119"/>
                  <a:gd name="T3" fmla="*/ 0 h 30"/>
                  <a:gd name="T4" fmla="*/ 89 w 119"/>
                  <a:gd name="T5" fmla="*/ 7 h 30"/>
                  <a:gd name="T6" fmla="*/ 119 w 119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0" y="30"/>
                    </a:moveTo>
                    <a:lnTo>
                      <a:pt x="59" y="0"/>
                    </a:lnTo>
                    <a:lnTo>
                      <a:pt x="89" y="7"/>
                    </a:lnTo>
                    <a:lnTo>
                      <a:pt x="119" y="3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7" name="Freeform 434"/>
              <p:cNvSpPr>
                <a:spLocks/>
              </p:cNvSpPr>
              <p:nvPr/>
            </p:nvSpPr>
            <p:spPr bwMode="auto">
              <a:xfrm>
                <a:off x="3889" y="2532"/>
                <a:ext cx="59" cy="15"/>
              </a:xfrm>
              <a:custGeom>
                <a:avLst/>
                <a:gdLst>
                  <a:gd name="T0" fmla="*/ 119 w 119"/>
                  <a:gd name="T1" fmla="*/ 0 h 30"/>
                  <a:gd name="T2" fmla="*/ 61 w 119"/>
                  <a:gd name="T3" fmla="*/ 30 h 30"/>
                  <a:gd name="T4" fmla="*/ 30 w 119"/>
                  <a:gd name="T5" fmla="*/ 23 h 30"/>
                  <a:gd name="T6" fmla="*/ 0 w 11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9" h="30">
                    <a:moveTo>
                      <a:pt x="119" y="0"/>
                    </a:moveTo>
                    <a:lnTo>
                      <a:pt x="61" y="30"/>
                    </a:lnTo>
                    <a:lnTo>
                      <a:pt x="30" y="23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8" name="Line 435"/>
              <p:cNvSpPr>
                <a:spLocks noChangeShapeType="1"/>
              </p:cNvSpPr>
              <p:nvPr/>
            </p:nvSpPr>
            <p:spPr bwMode="auto">
              <a:xfrm>
                <a:off x="3832" y="2531"/>
                <a:ext cx="11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9" name="Freeform 436"/>
              <p:cNvSpPr>
                <a:spLocks/>
              </p:cNvSpPr>
              <p:nvPr/>
            </p:nvSpPr>
            <p:spPr bwMode="auto">
              <a:xfrm>
                <a:off x="3904" y="2554"/>
                <a:ext cx="76" cy="21"/>
              </a:xfrm>
              <a:custGeom>
                <a:avLst/>
                <a:gdLst>
                  <a:gd name="T0" fmla="*/ 0 w 152"/>
                  <a:gd name="T1" fmla="*/ 41 h 41"/>
                  <a:gd name="T2" fmla="*/ 36 w 152"/>
                  <a:gd name="T3" fmla="*/ 12 h 41"/>
                  <a:gd name="T4" fmla="*/ 76 w 152"/>
                  <a:gd name="T5" fmla="*/ 0 h 41"/>
                  <a:gd name="T6" fmla="*/ 95 w 152"/>
                  <a:gd name="T7" fmla="*/ 1 h 41"/>
                  <a:gd name="T8" fmla="*/ 114 w 152"/>
                  <a:gd name="T9" fmla="*/ 9 h 41"/>
                  <a:gd name="T10" fmla="*/ 152 w 152"/>
                  <a:gd name="T11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2" h="41">
                    <a:moveTo>
                      <a:pt x="0" y="41"/>
                    </a:moveTo>
                    <a:lnTo>
                      <a:pt x="36" y="12"/>
                    </a:lnTo>
                    <a:lnTo>
                      <a:pt x="76" y="0"/>
                    </a:lnTo>
                    <a:lnTo>
                      <a:pt x="95" y="1"/>
                    </a:lnTo>
                    <a:lnTo>
                      <a:pt x="114" y="9"/>
                    </a:lnTo>
                    <a:lnTo>
                      <a:pt x="152" y="4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0" name="Freeform 437"/>
              <p:cNvSpPr>
                <a:spLocks/>
              </p:cNvSpPr>
              <p:nvPr/>
            </p:nvSpPr>
            <p:spPr bwMode="auto">
              <a:xfrm>
                <a:off x="3981" y="2574"/>
                <a:ext cx="75" cy="21"/>
              </a:xfrm>
              <a:custGeom>
                <a:avLst/>
                <a:gdLst>
                  <a:gd name="T0" fmla="*/ 152 w 152"/>
                  <a:gd name="T1" fmla="*/ 0 h 41"/>
                  <a:gd name="T2" fmla="*/ 116 w 152"/>
                  <a:gd name="T3" fmla="*/ 30 h 41"/>
                  <a:gd name="T4" fmla="*/ 76 w 152"/>
                  <a:gd name="T5" fmla="*/ 41 h 41"/>
                  <a:gd name="T6" fmla="*/ 38 w 152"/>
                  <a:gd name="T7" fmla="*/ 32 h 41"/>
                  <a:gd name="T8" fmla="*/ 0 w 152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41">
                    <a:moveTo>
                      <a:pt x="152" y="0"/>
                    </a:moveTo>
                    <a:lnTo>
                      <a:pt x="116" y="30"/>
                    </a:lnTo>
                    <a:lnTo>
                      <a:pt x="76" y="41"/>
                    </a:lnTo>
                    <a:lnTo>
                      <a:pt x="38" y="3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1" name="Line 438"/>
              <p:cNvSpPr>
                <a:spLocks noChangeShapeType="1"/>
              </p:cNvSpPr>
              <p:nvPr/>
            </p:nvSpPr>
            <p:spPr bwMode="auto">
              <a:xfrm>
                <a:off x="3904" y="2573"/>
                <a:ext cx="15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2" name="Freeform 439"/>
              <p:cNvSpPr>
                <a:spLocks/>
              </p:cNvSpPr>
              <p:nvPr/>
            </p:nvSpPr>
            <p:spPr bwMode="auto">
              <a:xfrm>
                <a:off x="3867" y="2611"/>
                <a:ext cx="127" cy="26"/>
              </a:xfrm>
              <a:custGeom>
                <a:avLst/>
                <a:gdLst>
                  <a:gd name="T0" fmla="*/ 0 w 255"/>
                  <a:gd name="T1" fmla="*/ 51 h 51"/>
                  <a:gd name="T2" fmla="*/ 61 w 255"/>
                  <a:gd name="T3" fmla="*/ 14 h 51"/>
                  <a:gd name="T4" fmla="*/ 126 w 255"/>
                  <a:gd name="T5" fmla="*/ 0 h 51"/>
                  <a:gd name="T6" fmla="*/ 156 w 255"/>
                  <a:gd name="T7" fmla="*/ 1 h 51"/>
                  <a:gd name="T8" fmla="*/ 191 w 255"/>
                  <a:gd name="T9" fmla="*/ 11 h 51"/>
                  <a:gd name="T10" fmla="*/ 255 w 255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51">
                    <a:moveTo>
                      <a:pt x="0" y="51"/>
                    </a:moveTo>
                    <a:lnTo>
                      <a:pt x="61" y="14"/>
                    </a:lnTo>
                    <a:lnTo>
                      <a:pt x="126" y="0"/>
                    </a:lnTo>
                    <a:lnTo>
                      <a:pt x="156" y="1"/>
                    </a:lnTo>
                    <a:lnTo>
                      <a:pt x="191" y="11"/>
                    </a:lnTo>
                    <a:lnTo>
                      <a:pt x="255" y="5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3" name="Freeform 440"/>
              <p:cNvSpPr>
                <a:spLocks/>
              </p:cNvSpPr>
              <p:nvPr/>
            </p:nvSpPr>
            <p:spPr bwMode="auto">
              <a:xfrm>
                <a:off x="3994" y="2637"/>
                <a:ext cx="127" cy="25"/>
              </a:xfrm>
              <a:custGeom>
                <a:avLst/>
                <a:gdLst>
                  <a:gd name="T0" fmla="*/ 255 w 255"/>
                  <a:gd name="T1" fmla="*/ 0 h 51"/>
                  <a:gd name="T2" fmla="*/ 195 w 255"/>
                  <a:gd name="T3" fmla="*/ 36 h 51"/>
                  <a:gd name="T4" fmla="*/ 128 w 255"/>
                  <a:gd name="T5" fmla="*/ 51 h 51"/>
                  <a:gd name="T6" fmla="*/ 61 w 255"/>
                  <a:gd name="T7" fmla="*/ 40 h 51"/>
                  <a:gd name="T8" fmla="*/ 0 w 255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51">
                    <a:moveTo>
                      <a:pt x="255" y="0"/>
                    </a:moveTo>
                    <a:lnTo>
                      <a:pt x="195" y="36"/>
                    </a:lnTo>
                    <a:lnTo>
                      <a:pt x="128" y="51"/>
                    </a:lnTo>
                    <a:lnTo>
                      <a:pt x="61" y="4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4" name="Line 441"/>
              <p:cNvSpPr>
                <a:spLocks noChangeShapeType="1"/>
              </p:cNvSpPr>
              <p:nvPr/>
            </p:nvSpPr>
            <p:spPr bwMode="auto">
              <a:xfrm>
                <a:off x="3869" y="2634"/>
                <a:ext cx="25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5" name="Freeform 442"/>
              <p:cNvSpPr>
                <a:spLocks/>
              </p:cNvSpPr>
              <p:nvPr/>
            </p:nvSpPr>
            <p:spPr bwMode="auto">
              <a:xfrm>
                <a:off x="4065" y="2734"/>
                <a:ext cx="118" cy="27"/>
              </a:xfrm>
              <a:custGeom>
                <a:avLst/>
                <a:gdLst>
                  <a:gd name="T0" fmla="*/ 0 w 237"/>
                  <a:gd name="T1" fmla="*/ 53 h 53"/>
                  <a:gd name="T2" fmla="*/ 57 w 237"/>
                  <a:gd name="T3" fmla="*/ 15 h 53"/>
                  <a:gd name="T4" fmla="*/ 117 w 237"/>
                  <a:gd name="T5" fmla="*/ 0 h 53"/>
                  <a:gd name="T6" fmla="*/ 148 w 237"/>
                  <a:gd name="T7" fmla="*/ 2 h 53"/>
                  <a:gd name="T8" fmla="*/ 178 w 237"/>
                  <a:gd name="T9" fmla="*/ 12 h 53"/>
                  <a:gd name="T10" fmla="*/ 237 w 237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7" h="53">
                    <a:moveTo>
                      <a:pt x="0" y="53"/>
                    </a:moveTo>
                    <a:lnTo>
                      <a:pt x="57" y="15"/>
                    </a:lnTo>
                    <a:lnTo>
                      <a:pt x="117" y="0"/>
                    </a:lnTo>
                    <a:lnTo>
                      <a:pt x="148" y="2"/>
                    </a:lnTo>
                    <a:lnTo>
                      <a:pt x="178" y="12"/>
                    </a:lnTo>
                    <a:lnTo>
                      <a:pt x="237" y="5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6" name="Freeform 443"/>
              <p:cNvSpPr>
                <a:spLocks/>
              </p:cNvSpPr>
              <p:nvPr/>
            </p:nvSpPr>
            <p:spPr bwMode="auto">
              <a:xfrm>
                <a:off x="4184" y="2759"/>
                <a:ext cx="56" cy="27"/>
              </a:xfrm>
              <a:custGeom>
                <a:avLst/>
                <a:gdLst>
                  <a:gd name="T0" fmla="*/ 0 w 111"/>
                  <a:gd name="T1" fmla="*/ 0 h 55"/>
                  <a:gd name="T2" fmla="*/ 7 w 111"/>
                  <a:gd name="T3" fmla="*/ 8 h 55"/>
                  <a:gd name="T4" fmla="*/ 16 w 111"/>
                  <a:gd name="T5" fmla="*/ 15 h 55"/>
                  <a:gd name="T6" fmla="*/ 25 w 111"/>
                  <a:gd name="T7" fmla="*/ 22 h 55"/>
                  <a:gd name="T8" fmla="*/ 35 w 111"/>
                  <a:gd name="T9" fmla="*/ 29 h 55"/>
                  <a:gd name="T10" fmla="*/ 44 w 111"/>
                  <a:gd name="T11" fmla="*/ 34 h 55"/>
                  <a:gd name="T12" fmla="*/ 53 w 111"/>
                  <a:gd name="T13" fmla="*/ 38 h 55"/>
                  <a:gd name="T14" fmla="*/ 64 w 111"/>
                  <a:gd name="T15" fmla="*/ 43 h 55"/>
                  <a:gd name="T16" fmla="*/ 73 w 111"/>
                  <a:gd name="T17" fmla="*/ 48 h 55"/>
                  <a:gd name="T18" fmla="*/ 82 w 111"/>
                  <a:gd name="T19" fmla="*/ 50 h 55"/>
                  <a:gd name="T20" fmla="*/ 92 w 111"/>
                  <a:gd name="T21" fmla="*/ 53 h 55"/>
                  <a:gd name="T22" fmla="*/ 102 w 111"/>
                  <a:gd name="T23" fmla="*/ 53 h 55"/>
                  <a:gd name="T24" fmla="*/ 111 w 111"/>
                  <a:gd name="T2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1" h="55">
                    <a:moveTo>
                      <a:pt x="0" y="0"/>
                    </a:moveTo>
                    <a:lnTo>
                      <a:pt x="7" y="8"/>
                    </a:lnTo>
                    <a:lnTo>
                      <a:pt x="16" y="15"/>
                    </a:lnTo>
                    <a:lnTo>
                      <a:pt x="25" y="22"/>
                    </a:lnTo>
                    <a:lnTo>
                      <a:pt x="35" y="29"/>
                    </a:lnTo>
                    <a:lnTo>
                      <a:pt x="44" y="34"/>
                    </a:lnTo>
                    <a:lnTo>
                      <a:pt x="53" y="38"/>
                    </a:lnTo>
                    <a:lnTo>
                      <a:pt x="64" y="43"/>
                    </a:lnTo>
                    <a:lnTo>
                      <a:pt x="73" y="48"/>
                    </a:lnTo>
                    <a:lnTo>
                      <a:pt x="82" y="50"/>
                    </a:lnTo>
                    <a:lnTo>
                      <a:pt x="92" y="53"/>
                    </a:lnTo>
                    <a:lnTo>
                      <a:pt x="102" y="53"/>
                    </a:lnTo>
                    <a:lnTo>
                      <a:pt x="111" y="5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7" name="Freeform 444"/>
              <p:cNvSpPr>
                <a:spLocks/>
              </p:cNvSpPr>
              <p:nvPr/>
            </p:nvSpPr>
            <p:spPr bwMode="auto">
              <a:xfrm>
                <a:off x="4065" y="2759"/>
                <a:ext cx="176" cy="1"/>
              </a:xfrm>
              <a:custGeom>
                <a:avLst/>
                <a:gdLst>
                  <a:gd name="T0" fmla="*/ 0 w 351"/>
                  <a:gd name="T1" fmla="*/ 351 w 351"/>
                  <a:gd name="T2" fmla="*/ 350 w 3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51">
                    <a:moveTo>
                      <a:pt x="0" y="0"/>
                    </a:moveTo>
                    <a:lnTo>
                      <a:pt x="351" y="0"/>
                    </a:lnTo>
                    <a:lnTo>
                      <a:pt x="35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8" name="Line 445"/>
              <p:cNvSpPr>
                <a:spLocks noChangeShapeType="1"/>
              </p:cNvSpPr>
              <p:nvPr/>
            </p:nvSpPr>
            <p:spPr bwMode="auto">
              <a:xfrm>
                <a:off x="4131" y="2481"/>
                <a:ext cx="11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9" name="Line 446"/>
              <p:cNvSpPr>
                <a:spLocks noChangeShapeType="1"/>
              </p:cNvSpPr>
              <p:nvPr/>
            </p:nvSpPr>
            <p:spPr bwMode="auto">
              <a:xfrm flipV="1">
                <a:off x="3825" y="2455"/>
                <a:ext cx="1" cy="6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0" name="Line 447"/>
              <p:cNvSpPr>
                <a:spLocks noChangeShapeType="1"/>
              </p:cNvSpPr>
              <p:nvPr/>
            </p:nvSpPr>
            <p:spPr bwMode="auto">
              <a:xfrm flipV="1">
                <a:off x="3863" y="2450"/>
                <a:ext cx="1" cy="17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1" name="Line 448"/>
              <p:cNvSpPr>
                <a:spLocks noChangeShapeType="1"/>
              </p:cNvSpPr>
              <p:nvPr/>
            </p:nvSpPr>
            <p:spPr bwMode="auto">
              <a:xfrm flipV="1">
                <a:off x="3903" y="2457"/>
                <a:ext cx="1" cy="1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2" name="Line 449"/>
              <p:cNvSpPr>
                <a:spLocks noChangeShapeType="1"/>
              </p:cNvSpPr>
              <p:nvPr/>
            </p:nvSpPr>
            <p:spPr bwMode="auto">
              <a:xfrm flipV="1">
                <a:off x="4122" y="2487"/>
                <a:ext cx="1" cy="14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3" name="Line 450"/>
              <p:cNvSpPr>
                <a:spLocks noChangeShapeType="1"/>
              </p:cNvSpPr>
              <p:nvPr/>
            </p:nvSpPr>
            <p:spPr bwMode="auto">
              <a:xfrm flipV="1">
                <a:off x="4061" y="2666"/>
                <a:ext cx="1" cy="8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4" name="Oval 451"/>
              <p:cNvSpPr>
                <a:spLocks noChangeArrowheads="1"/>
              </p:cNvSpPr>
              <p:nvPr/>
            </p:nvSpPr>
            <p:spPr bwMode="auto">
              <a:xfrm>
                <a:off x="4046" y="2747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5" name="Oval 452"/>
              <p:cNvSpPr>
                <a:spLocks noChangeArrowheads="1"/>
              </p:cNvSpPr>
              <p:nvPr/>
            </p:nvSpPr>
            <p:spPr bwMode="auto">
              <a:xfrm>
                <a:off x="3809" y="2517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6" name="Oval 453"/>
              <p:cNvSpPr>
                <a:spLocks noChangeArrowheads="1"/>
              </p:cNvSpPr>
              <p:nvPr/>
            </p:nvSpPr>
            <p:spPr bwMode="auto">
              <a:xfrm>
                <a:off x="4106" y="2466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7" name="Oval 454"/>
              <p:cNvSpPr>
                <a:spLocks noChangeArrowheads="1"/>
              </p:cNvSpPr>
              <p:nvPr/>
            </p:nvSpPr>
            <p:spPr bwMode="auto">
              <a:xfrm>
                <a:off x="3885" y="2571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8" name="Oval 455"/>
              <p:cNvSpPr>
                <a:spLocks noChangeArrowheads="1"/>
              </p:cNvSpPr>
              <p:nvPr/>
            </p:nvSpPr>
            <p:spPr bwMode="auto">
              <a:xfrm>
                <a:off x="3845" y="2625"/>
                <a:ext cx="27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9" name="Oval 456"/>
              <p:cNvSpPr>
                <a:spLocks noChangeArrowheads="1"/>
              </p:cNvSpPr>
              <p:nvPr/>
            </p:nvSpPr>
            <p:spPr bwMode="auto">
              <a:xfrm>
                <a:off x="3767" y="2457"/>
                <a:ext cx="26" cy="27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" name="Rectangle 457"/>
            <p:cNvSpPr>
              <a:spLocks noChangeArrowheads="1"/>
            </p:cNvSpPr>
            <p:nvPr/>
          </p:nvSpPr>
          <p:spPr bwMode="auto">
            <a:xfrm>
              <a:off x="451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5" name="Group 458"/>
            <p:cNvGrpSpPr>
              <a:grpSpLocks/>
            </p:cNvGrpSpPr>
            <p:nvPr/>
          </p:nvGrpSpPr>
          <p:grpSpPr bwMode="auto">
            <a:xfrm>
              <a:off x="4578" y="3566"/>
              <a:ext cx="108" cy="116"/>
              <a:chOff x="902" y="803"/>
              <a:chExt cx="214" cy="280"/>
            </a:xfrm>
          </p:grpSpPr>
          <p:sp>
            <p:nvSpPr>
              <p:cNvPr id="346" name="Rectangle 459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7" name="Line 460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8" name="Line 461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9" name="Line 462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0" name="Line 463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1" name="Line 464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2" name="Line 465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3" name="Line 466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4" name="Line 467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5" name="Line 468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6" name="Line 469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7" name="Line 470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8" name="Line 471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9" name="Line 472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0" name="Line 473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61" name="Line 474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6" name="Rectangle 475"/>
            <p:cNvSpPr>
              <a:spLocks noChangeArrowheads="1"/>
            </p:cNvSpPr>
            <p:nvPr/>
          </p:nvSpPr>
          <p:spPr bwMode="auto">
            <a:xfrm>
              <a:off x="451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Rectangle 476"/>
            <p:cNvSpPr>
              <a:spLocks noChangeArrowheads="1"/>
            </p:cNvSpPr>
            <p:nvPr/>
          </p:nvSpPr>
          <p:spPr bwMode="auto">
            <a:xfrm>
              <a:off x="451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AutoShape 477"/>
            <p:cNvSpPr>
              <a:spLocks noChangeArrowheads="1"/>
            </p:cNvSpPr>
            <p:nvPr/>
          </p:nvSpPr>
          <p:spPr bwMode="auto">
            <a:xfrm>
              <a:off x="456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Rectangle 478"/>
            <p:cNvSpPr>
              <a:spLocks noChangeArrowheads="1"/>
            </p:cNvSpPr>
            <p:nvPr/>
          </p:nvSpPr>
          <p:spPr bwMode="auto">
            <a:xfrm>
              <a:off x="403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Where</a:t>
              </a:r>
            </a:p>
          </p:txBody>
        </p:sp>
        <p:sp>
          <p:nvSpPr>
            <p:cNvPr id="70" name="Rectangle 479"/>
            <p:cNvSpPr>
              <a:spLocks noChangeArrowheads="1"/>
            </p:cNvSpPr>
            <p:nvPr/>
          </p:nvSpPr>
          <p:spPr bwMode="auto">
            <a:xfrm>
              <a:off x="403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Where</a:t>
              </a:r>
            </a:p>
          </p:txBody>
        </p:sp>
        <p:grpSp>
          <p:nvGrpSpPr>
            <p:cNvPr id="71" name="Group 480"/>
            <p:cNvGrpSpPr>
              <a:grpSpLocks/>
            </p:cNvGrpSpPr>
            <p:nvPr/>
          </p:nvGrpSpPr>
          <p:grpSpPr bwMode="auto">
            <a:xfrm>
              <a:off x="4098" y="2606"/>
              <a:ext cx="108" cy="116"/>
              <a:chOff x="902" y="803"/>
              <a:chExt cx="214" cy="280"/>
            </a:xfrm>
          </p:grpSpPr>
          <p:sp>
            <p:nvSpPr>
              <p:cNvPr id="330" name="Rectangle 481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1" name="Line 482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2" name="Line 483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3" name="Line 484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4" name="Line 485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5" name="Line 486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6" name="Line 487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7" name="Line 488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8" name="Line 489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9" name="Line 490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0" name="Line 491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1" name="Line 492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2" name="Line 493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3" name="Line 494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4" name="Line 495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5" name="Line 496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" name="Rectangle 497"/>
            <p:cNvSpPr>
              <a:spLocks noChangeArrowheads="1"/>
            </p:cNvSpPr>
            <p:nvPr/>
          </p:nvSpPr>
          <p:spPr bwMode="auto">
            <a:xfrm>
              <a:off x="403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" name="Group 498"/>
            <p:cNvGrpSpPr>
              <a:grpSpLocks/>
            </p:cNvGrpSpPr>
            <p:nvPr/>
          </p:nvGrpSpPr>
          <p:grpSpPr bwMode="auto">
            <a:xfrm>
              <a:off x="4084" y="2846"/>
              <a:ext cx="135" cy="115"/>
              <a:chOff x="2329" y="1186"/>
              <a:chExt cx="381" cy="268"/>
            </a:xfrm>
          </p:grpSpPr>
          <p:sp>
            <p:nvSpPr>
              <p:cNvPr id="323" name="Oval 499"/>
              <p:cNvSpPr>
                <a:spLocks noChangeArrowheads="1"/>
              </p:cNvSpPr>
              <p:nvPr/>
            </p:nvSpPr>
            <p:spPr bwMode="auto">
              <a:xfrm>
                <a:off x="2329" y="1293"/>
                <a:ext cx="64" cy="66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4" name="Oval 500"/>
              <p:cNvSpPr>
                <a:spLocks noChangeArrowheads="1"/>
              </p:cNvSpPr>
              <p:nvPr/>
            </p:nvSpPr>
            <p:spPr bwMode="auto">
              <a:xfrm>
                <a:off x="2441" y="1201"/>
                <a:ext cx="63" cy="6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5" name="Oval 501"/>
              <p:cNvSpPr>
                <a:spLocks noChangeArrowheads="1"/>
              </p:cNvSpPr>
              <p:nvPr/>
            </p:nvSpPr>
            <p:spPr bwMode="auto">
              <a:xfrm>
                <a:off x="2646" y="1186"/>
                <a:ext cx="64" cy="66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6" name="Oval 502"/>
              <p:cNvSpPr>
                <a:spLocks noChangeArrowheads="1"/>
              </p:cNvSpPr>
              <p:nvPr/>
            </p:nvSpPr>
            <p:spPr bwMode="auto">
              <a:xfrm>
                <a:off x="2533" y="1387"/>
                <a:ext cx="64" cy="67"/>
              </a:xfrm>
              <a:prstGeom prst="ellipse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7" name="Line 503"/>
              <p:cNvSpPr>
                <a:spLocks noChangeShapeType="1"/>
              </p:cNvSpPr>
              <p:nvPr/>
            </p:nvSpPr>
            <p:spPr bwMode="auto">
              <a:xfrm flipH="1" flipV="1">
                <a:off x="2394" y="1340"/>
                <a:ext cx="139" cy="6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8" name="Line 504"/>
              <p:cNvSpPr>
                <a:spLocks noChangeShapeType="1"/>
              </p:cNvSpPr>
              <p:nvPr/>
            </p:nvSpPr>
            <p:spPr bwMode="auto">
              <a:xfrm flipV="1">
                <a:off x="2391" y="1257"/>
                <a:ext cx="53" cy="4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9" name="Line 505"/>
              <p:cNvSpPr>
                <a:spLocks noChangeShapeType="1"/>
              </p:cNvSpPr>
              <p:nvPr/>
            </p:nvSpPr>
            <p:spPr bwMode="auto">
              <a:xfrm flipV="1">
                <a:off x="2506" y="1218"/>
                <a:ext cx="139" cy="1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4" name="Rectangle 506"/>
            <p:cNvSpPr>
              <a:spLocks noChangeArrowheads="1"/>
            </p:cNvSpPr>
            <p:nvPr/>
          </p:nvSpPr>
          <p:spPr bwMode="auto">
            <a:xfrm>
              <a:off x="403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5" name="Group 507"/>
            <p:cNvGrpSpPr>
              <a:grpSpLocks/>
            </p:cNvGrpSpPr>
            <p:nvPr/>
          </p:nvGrpSpPr>
          <p:grpSpPr bwMode="auto">
            <a:xfrm>
              <a:off x="4077" y="3108"/>
              <a:ext cx="150" cy="71"/>
              <a:chOff x="2278" y="1841"/>
              <a:chExt cx="484" cy="270"/>
            </a:xfrm>
          </p:grpSpPr>
          <p:sp>
            <p:nvSpPr>
              <p:cNvPr id="316" name="Oval 508"/>
              <p:cNvSpPr>
                <a:spLocks noChangeArrowheads="1"/>
              </p:cNvSpPr>
              <p:nvPr/>
            </p:nvSpPr>
            <p:spPr bwMode="auto">
              <a:xfrm>
                <a:off x="2678" y="1841"/>
                <a:ext cx="79" cy="2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7" name="Freeform 509"/>
              <p:cNvSpPr>
                <a:spLocks/>
              </p:cNvSpPr>
              <p:nvPr/>
            </p:nvSpPr>
            <p:spPr bwMode="auto">
              <a:xfrm>
                <a:off x="2678" y="1854"/>
                <a:ext cx="84" cy="89"/>
              </a:xfrm>
              <a:custGeom>
                <a:avLst/>
                <a:gdLst>
                  <a:gd name="T0" fmla="*/ 0 w 168"/>
                  <a:gd name="T1" fmla="*/ 149 h 177"/>
                  <a:gd name="T2" fmla="*/ 6 w 168"/>
                  <a:gd name="T3" fmla="*/ 155 h 177"/>
                  <a:gd name="T4" fmla="*/ 10 w 168"/>
                  <a:gd name="T5" fmla="*/ 160 h 177"/>
                  <a:gd name="T6" fmla="*/ 20 w 168"/>
                  <a:gd name="T7" fmla="*/ 165 h 177"/>
                  <a:gd name="T8" fmla="*/ 31 w 168"/>
                  <a:gd name="T9" fmla="*/ 171 h 177"/>
                  <a:gd name="T10" fmla="*/ 44 w 168"/>
                  <a:gd name="T11" fmla="*/ 173 h 177"/>
                  <a:gd name="T12" fmla="*/ 60 w 168"/>
                  <a:gd name="T13" fmla="*/ 176 h 177"/>
                  <a:gd name="T14" fmla="*/ 73 w 168"/>
                  <a:gd name="T15" fmla="*/ 176 h 177"/>
                  <a:gd name="T16" fmla="*/ 91 w 168"/>
                  <a:gd name="T17" fmla="*/ 177 h 177"/>
                  <a:gd name="T18" fmla="*/ 105 w 168"/>
                  <a:gd name="T19" fmla="*/ 176 h 177"/>
                  <a:gd name="T20" fmla="*/ 120 w 168"/>
                  <a:gd name="T21" fmla="*/ 174 h 177"/>
                  <a:gd name="T22" fmla="*/ 132 w 168"/>
                  <a:gd name="T23" fmla="*/ 171 h 177"/>
                  <a:gd name="T24" fmla="*/ 145 w 168"/>
                  <a:gd name="T25" fmla="*/ 168 h 177"/>
                  <a:gd name="T26" fmla="*/ 153 w 168"/>
                  <a:gd name="T27" fmla="*/ 160 h 177"/>
                  <a:gd name="T28" fmla="*/ 163 w 168"/>
                  <a:gd name="T29" fmla="*/ 155 h 177"/>
                  <a:gd name="T30" fmla="*/ 166 w 168"/>
                  <a:gd name="T31" fmla="*/ 149 h 177"/>
                  <a:gd name="T32" fmla="*/ 168 w 168"/>
                  <a:gd name="T33" fmla="*/ 0 h 177"/>
                  <a:gd name="T34" fmla="*/ 166 w 168"/>
                  <a:gd name="T35" fmla="*/ 9 h 177"/>
                  <a:gd name="T36" fmla="*/ 163 w 168"/>
                  <a:gd name="T37" fmla="*/ 13 h 177"/>
                  <a:gd name="T38" fmla="*/ 153 w 168"/>
                  <a:gd name="T39" fmla="*/ 18 h 177"/>
                  <a:gd name="T40" fmla="*/ 145 w 168"/>
                  <a:gd name="T41" fmla="*/ 24 h 177"/>
                  <a:gd name="T42" fmla="*/ 132 w 168"/>
                  <a:gd name="T43" fmla="*/ 28 h 177"/>
                  <a:gd name="T44" fmla="*/ 120 w 168"/>
                  <a:gd name="T45" fmla="*/ 32 h 177"/>
                  <a:gd name="T46" fmla="*/ 105 w 168"/>
                  <a:gd name="T47" fmla="*/ 32 h 177"/>
                  <a:gd name="T48" fmla="*/ 91 w 168"/>
                  <a:gd name="T49" fmla="*/ 36 h 177"/>
                  <a:gd name="T50" fmla="*/ 73 w 168"/>
                  <a:gd name="T51" fmla="*/ 36 h 177"/>
                  <a:gd name="T52" fmla="*/ 60 w 168"/>
                  <a:gd name="T53" fmla="*/ 32 h 177"/>
                  <a:gd name="T54" fmla="*/ 44 w 168"/>
                  <a:gd name="T55" fmla="*/ 30 h 177"/>
                  <a:gd name="T56" fmla="*/ 31 w 168"/>
                  <a:gd name="T57" fmla="*/ 27 h 177"/>
                  <a:gd name="T58" fmla="*/ 22 w 168"/>
                  <a:gd name="T59" fmla="*/ 24 h 177"/>
                  <a:gd name="T60" fmla="*/ 11 w 168"/>
                  <a:gd name="T61" fmla="*/ 18 h 177"/>
                  <a:gd name="T62" fmla="*/ 9 w 168"/>
                  <a:gd name="T63" fmla="*/ 14 h 177"/>
                  <a:gd name="T64" fmla="*/ 2 w 168"/>
                  <a:gd name="T65" fmla="*/ 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8" h="177">
                    <a:moveTo>
                      <a:pt x="0" y="0"/>
                    </a:moveTo>
                    <a:lnTo>
                      <a:pt x="0" y="149"/>
                    </a:lnTo>
                    <a:lnTo>
                      <a:pt x="2" y="151"/>
                    </a:lnTo>
                    <a:lnTo>
                      <a:pt x="6" y="155"/>
                    </a:lnTo>
                    <a:lnTo>
                      <a:pt x="9" y="156"/>
                    </a:lnTo>
                    <a:lnTo>
                      <a:pt x="10" y="160"/>
                    </a:lnTo>
                    <a:lnTo>
                      <a:pt x="15" y="163"/>
                    </a:lnTo>
                    <a:lnTo>
                      <a:pt x="20" y="165"/>
                    </a:lnTo>
                    <a:lnTo>
                      <a:pt x="26" y="168"/>
                    </a:lnTo>
                    <a:lnTo>
                      <a:pt x="31" y="171"/>
                    </a:lnTo>
                    <a:lnTo>
                      <a:pt x="36" y="172"/>
                    </a:lnTo>
                    <a:lnTo>
                      <a:pt x="44" y="173"/>
                    </a:lnTo>
                    <a:lnTo>
                      <a:pt x="52" y="174"/>
                    </a:lnTo>
                    <a:lnTo>
                      <a:pt x="60" y="176"/>
                    </a:lnTo>
                    <a:lnTo>
                      <a:pt x="65" y="176"/>
                    </a:lnTo>
                    <a:lnTo>
                      <a:pt x="73" y="176"/>
                    </a:lnTo>
                    <a:lnTo>
                      <a:pt x="79" y="177"/>
                    </a:lnTo>
                    <a:lnTo>
                      <a:pt x="91" y="177"/>
                    </a:lnTo>
                    <a:lnTo>
                      <a:pt x="97" y="176"/>
                    </a:lnTo>
                    <a:lnTo>
                      <a:pt x="105" y="176"/>
                    </a:lnTo>
                    <a:lnTo>
                      <a:pt x="112" y="174"/>
                    </a:lnTo>
                    <a:lnTo>
                      <a:pt x="120" y="174"/>
                    </a:lnTo>
                    <a:lnTo>
                      <a:pt x="125" y="172"/>
                    </a:lnTo>
                    <a:lnTo>
                      <a:pt x="132" y="171"/>
                    </a:lnTo>
                    <a:lnTo>
                      <a:pt x="137" y="171"/>
                    </a:lnTo>
                    <a:lnTo>
                      <a:pt x="145" y="168"/>
                    </a:lnTo>
                    <a:lnTo>
                      <a:pt x="150" y="164"/>
                    </a:lnTo>
                    <a:lnTo>
                      <a:pt x="153" y="160"/>
                    </a:lnTo>
                    <a:lnTo>
                      <a:pt x="156" y="158"/>
                    </a:lnTo>
                    <a:lnTo>
                      <a:pt x="163" y="155"/>
                    </a:lnTo>
                    <a:lnTo>
                      <a:pt x="164" y="151"/>
                    </a:lnTo>
                    <a:lnTo>
                      <a:pt x="166" y="149"/>
                    </a:lnTo>
                    <a:lnTo>
                      <a:pt x="168" y="149"/>
                    </a:lnTo>
                    <a:lnTo>
                      <a:pt x="168" y="0"/>
                    </a:lnTo>
                    <a:lnTo>
                      <a:pt x="166" y="4"/>
                    </a:lnTo>
                    <a:lnTo>
                      <a:pt x="166" y="9"/>
                    </a:lnTo>
                    <a:lnTo>
                      <a:pt x="164" y="10"/>
                    </a:lnTo>
                    <a:lnTo>
                      <a:pt x="163" y="13"/>
                    </a:lnTo>
                    <a:lnTo>
                      <a:pt x="156" y="17"/>
                    </a:lnTo>
                    <a:lnTo>
                      <a:pt x="153" y="18"/>
                    </a:lnTo>
                    <a:lnTo>
                      <a:pt x="149" y="22"/>
                    </a:lnTo>
                    <a:lnTo>
                      <a:pt x="145" y="24"/>
                    </a:lnTo>
                    <a:lnTo>
                      <a:pt x="137" y="27"/>
                    </a:lnTo>
                    <a:lnTo>
                      <a:pt x="132" y="28"/>
                    </a:lnTo>
                    <a:lnTo>
                      <a:pt x="125" y="28"/>
                    </a:lnTo>
                    <a:lnTo>
                      <a:pt x="120" y="32"/>
                    </a:lnTo>
                    <a:lnTo>
                      <a:pt x="112" y="32"/>
                    </a:lnTo>
                    <a:lnTo>
                      <a:pt x="105" y="32"/>
                    </a:lnTo>
                    <a:lnTo>
                      <a:pt x="97" y="36"/>
                    </a:lnTo>
                    <a:lnTo>
                      <a:pt x="91" y="36"/>
                    </a:lnTo>
                    <a:lnTo>
                      <a:pt x="79" y="36"/>
                    </a:lnTo>
                    <a:lnTo>
                      <a:pt x="73" y="36"/>
                    </a:lnTo>
                    <a:lnTo>
                      <a:pt x="65" y="36"/>
                    </a:lnTo>
                    <a:lnTo>
                      <a:pt x="60" y="32"/>
                    </a:lnTo>
                    <a:lnTo>
                      <a:pt x="52" y="32"/>
                    </a:lnTo>
                    <a:lnTo>
                      <a:pt x="44" y="30"/>
                    </a:lnTo>
                    <a:lnTo>
                      <a:pt x="36" y="28"/>
                    </a:lnTo>
                    <a:lnTo>
                      <a:pt x="31" y="27"/>
                    </a:lnTo>
                    <a:lnTo>
                      <a:pt x="26" y="26"/>
                    </a:lnTo>
                    <a:lnTo>
                      <a:pt x="22" y="24"/>
                    </a:lnTo>
                    <a:lnTo>
                      <a:pt x="16" y="22"/>
                    </a:lnTo>
                    <a:lnTo>
                      <a:pt x="11" y="18"/>
                    </a:lnTo>
                    <a:lnTo>
                      <a:pt x="10" y="17"/>
                    </a:lnTo>
                    <a:lnTo>
                      <a:pt x="9" y="14"/>
                    </a:lnTo>
                    <a:lnTo>
                      <a:pt x="6" y="12"/>
                    </a:lnTo>
                    <a:lnTo>
                      <a:pt x="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8" name="Oval 510"/>
              <p:cNvSpPr>
                <a:spLocks noChangeArrowheads="1"/>
              </p:cNvSpPr>
              <p:nvPr/>
            </p:nvSpPr>
            <p:spPr bwMode="auto">
              <a:xfrm>
                <a:off x="2358" y="1934"/>
                <a:ext cx="78" cy="29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9" name="Freeform 511"/>
              <p:cNvSpPr>
                <a:spLocks/>
              </p:cNvSpPr>
              <p:nvPr/>
            </p:nvSpPr>
            <p:spPr bwMode="auto">
              <a:xfrm>
                <a:off x="2357" y="1947"/>
                <a:ext cx="85" cy="88"/>
              </a:xfrm>
              <a:custGeom>
                <a:avLst/>
                <a:gdLst>
                  <a:gd name="T0" fmla="*/ 0 w 170"/>
                  <a:gd name="T1" fmla="*/ 151 h 177"/>
                  <a:gd name="T2" fmla="*/ 3 w 170"/>
                  <a:gd name="T3" fmla="*/ 157 h 177"/>
                  <a:gd name="T4" fmla="*/ 12 w 170"/>
                  <a:gd name="T5" fmla="*/ 163 h 177"/>
                  <a:gd name="T6" fmla="*/ 21 w 170"/>
                  <a:gd name="T7" fmla="*/ 167 h 177"/>
                  <a:gd name="T8" fmla="*/ 34 w 170"/>
                  <a:gd name="T9" fmla="*/ 170 h 177"/>
                  <a:gd name="T10" fmla="*/ 45 w 170"/>
                  <a:gd name="T11" fmla="*/ 174 h 177"/>
                  <a:gd name="T12" fmla="*/ 60 w 170"/>
                  <a:gd name="T13" fmla="*/ 176 h 177"/>
                  <a:gd name="T14" fmla="*/ 74 w 170"/>
                  <a:gd name="T15" fmla="*/ 177 h 177"/>
                  <a:gd name="T16" fmla="*/ 89 w 170"/>
                  <a:gd name="T17" fmla="*/ 177 h 177"/>
                  <a:gd name="T18" fmla="*/ 106 w 170"/>
                  <a:gd name="T19" fmla="*/ 176 h 177"/>
                  <a:gd name="T20" fmla="*/ 121 w 170"/>
                  <a:gd name="T21" fmla="*/ 176 h 177"/>
                  <a:gd name="T22" fmla="*/ 132 w 170"/>
                  <a:gd name="T23" fmla="*/ 172 h 177"/>
                  <a:gd name="T24" fmla="*/ 143 w 170"/>
                  <a:gd name="T25" fmla="*/ 168 h 177"/>
                  <a:gd name="T26" fmla="*/ 156 w 170"/>
                  <a:gd name="T27" fmla="*/ 164 h 177"/>
                  <a:gd name="T28" fmla="*/ 162 w 170"/>
                  <a:gd name="T29" fmla="*/ 157 h 177"/>
                  <a:gd name="T30" fmla="*/ 167 w 170"/>
                  <a:gd name="T31" fmla="*/ 151 h 177"/>
                  <a:gd name="T32" fmla="*/ 170 w 170"/>
                  <a:gd name="T33" fmla="*/ 1 h 177"/>
                  <a:gd name="T34" fmla="*/ 167 w 170"/>
                  <a:gd name="T35" fmla="*/ 8 h 177"/>
                  <a:gd name="T36" fmla="*/ 162 w 170"/>
                  <a:gd name="T37" fmla="*/ 14 h 177"/>
                  <a:gd name="T38" fmla="*/ 156 w 170"/>
                  <a:gd name="T39" fmla="*/ 19 h 177"/>
                  <a:gd name="T40" fmla="*/ 143 w 170"/>
                  <a:gd name="T41" fmla="*/ 23 h 177"/>
                  <a:gd name="T42" fmla="*/ 132 w 170"/>
                  <a:gd name="T43" fmla="*/ 29 h 177"/>
                  <a:gd name="T44" fmla="*/ 121 w 170"/>
                  <a:gd name="T45" fmla="*/ 33 h 177"/>
                  <a:gd name="T46" fmla="*/ 106 w 170"/>
                  <a:gd name="T47" fmla="*/ 35 h 177"/>
                  <a:gd name="T48" fmla="*/ 89 w 170"/>
                  <a:gd name="T49" fmla="*/ 35 h 177"/>
                  <a:gd name="T50" fmla="*/ 74 w 170"/>
                  <a:gd name="T51" fmla="*/ 35 h 177"/>
                  <a:gd name="T52" fmla="*/ 60 w 170"/>
                  <a:gd name="T53" fmla="*/ 35 h 177"/>
                  <a:gd name="T54" fmla="*/ 45 w 170"/>
                  <a:gd name="T55" fmla="*/ 33 h 177"/>
                  <a:gd name="T56" fmla="*/ 34 w 170"/>
                  <a:gd name="T57" fmla="*/ 27 h 177"/>
                  <a:gd name="T58" fmla="*/ 22 w 170"/>
                  <a:gd name="T59" fmla="*/ 23 h 177"/>
                  <a:gd name="T60" fmla="*/ 12 w 170"/>
                  <a:gd name="T61" fmla="*/ 19 h 177"/>
                  <a:gd name="T62" fmla="*/ 7 w 170"/>
                  <a:gd name="T63" fmla="*/ 15 h 177"/>
                  <a:gd name="T64" fmla="*/ 2 w 170"/>
                  <a:gd name="T65" fmla="*/ 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177">
                    <a:moveTo>
                      <a:pt x="0" y="0"/>
                    </a:moveTo>
                    <a:lnTo>
                      <a:pt x="0" y="151"/>
                    </a:lnTo>
                    <a:lnTo>
                      <a:pt x="2" y="154"/>
                    </a:lnTo>
                    <a:lnTo>
                      <a:pt x="3" y="157"/>
                    </a:lnTo>
                    <a:lnTo>
                      <a:pt x="7" y="160"/>
                    </a:lnTo>
                    <a:lnTo>
                      <a:pt x="12" y="163"/>
                    </a:lnTo>
                    <a:lnTo>
                      <a:pt x="17" y="164"/>
                    </a:lnTo>
                    <a:lnTo>
                      <a:pt x="21" y="167"/>
                    </a:lnTo>
                    <a:lnTo>
                      <a:pt x="29" y="168"/>
                    </a:lnTo>
                    <a:lnTo>
                      <a:pt x="34" y="170"/>
                    </a:lnTo>
                    <a:lnTo>
                      <a:pt x="37" y="173"/>
                    </a:lnTo>
                    <a:lnTo>
                      <a:pt x="45" y="174"/>
                    </a:lnTo>
                    <a:lnTo>
                      <a:pt x="51" y="176"/>
                    </a:lnTo>
                    <a:lnTo>
                      <a:pt x="60" y="176"/>
                    </a:lnTo>
                    <a:lnTo>
                      <a:pt x="69" y="177"/>
                    </a:lnTo>
                    <a:lnTo>
                      <a:pt x="74" y="177"/>
                    </a:lnTo>
                    <a:lnTo>
                      <a:pt x="82" y="177"/>
                    </a:lnTo>
                    <a:lnTo>
                      <a:pt x="89" y="177"/>
                    </a:lnTo>
                    <a:lnTo>
                      <a:pt x="97" y="177"/>
                    </a:lnTo>
                    <a:lnTo>
                      <a:pt x="106" y="176"/>
                    </a:lnTo>
                    <a:lnTo>
                      <a:pt x="113" y="176"/>
                    </a:lnTo>
                    <a:lnTo>
                      <a:pt x="121" y="176"/>
                    </a:lnTo>
                    <a:lnTo>
                      <a:pt x="127" y="173"/>
                    </a:lnTo>
                    <a:lnTo>
                      <a:pt x="132" y="172"/>
                    </a:lnTo>
                    <a:lnTo>
                      <a:pt x="138" y="170"/>
                    </a:lnTo>
                    <a:lnTo>
                      <a:pt x="143" y="168"/>
                    </a:lnTo>
                    <a:lnTo>
                      <a:pt x="151" y="165"/>
                    </a:lnTo>
                    <a:lnTo>
                      <a:pt x="156" y="164"/>
                    </a:lnTo>
                    <a:lnTo>
                      <a:pt x="159" y="161"/>
                    </a:lnTo>
                    <a:lnTo>
                      <a:pt x="162" y="157"/>
                    </a:lnTo>
                    <a:lnTo>
                      <a:pt x="166" y="155"/>
                    </a:lnTo>
                    <a:lnTo>
                      <a:pt x="167" y="151"/>
                    </a:lnTo>
                    <a:lnTo>
                      <a:pt x="170" y="151"/>
                    </a:lnTo>
                    <a:lnTo>
                      <a:pt x="170" y="1"/>
                    </a:lnTo>
                    <a:lnTo>
                      <a:pt x="169" y="4"/>
                    </a:lnTo>
                    <a:lnTo>
                      <a:pt x="167" y="8"/>
                    </a:lnTo>
                    <a:lnTo>
                      <a:pt x="165" y="11"/>
                    </a:lnTo>
                    <a:lnTo>
                      <a:pt x="162" y="14"/>
                    </a:lnTo>
                    <a:lnTo>
                      <a:pt x="159" y="18"/>
                    </a:lnTo>
                    <a:lnTo>
                      <a:pt x="156" y="19"/>
                    </a:lnTo>
                    <a:lnTo>
                      <a:pt x="151" y="20"/>
                    </a:lnTo>
                    <a:lnTo>
                      <a:pt x="143" y="23"/>
                    </a:lnTo>
                    <a:lnTo>
                      <a:pt x="138" y="27"/>
                    </a:lnTo>
                    <a:lnTo>
                      <a:pt x="132" y="29"/>
                    </a:lnTo>
                    <a:lnTo>
                      <a:pt x="127" y="31"/>
                    </a:lnTo>
                    <a:lnTo>
                      <a:pt x="121" y="33"/>
                    </a:lnTo>
                    <a:lnTo>
                      <a:pt x="113" y="33"/>
                    </a:lnTo>
                    <a:lnTo>
                      <a:pt x="106" y="35"/>
                    </a:lnTo>
                    <a:lnTo>
                      <a:pt x="98" y="35"/>
                    </a:lnTo>
                    <a:lnTo>
                      <a:pt x="89" y="35"/>
                    </a:lnTo>
                    <a:lnTo>
                      <a:pt x="83" y="35"/>
                    </a:lnTo>
                    <a:lnTo>
                      <a:pt x="74" y="35"/>
                    </a:lnTo>
                    <a:lnTo>
                      <a:pt x="69" y="35"/>
                    </a:lnTo>
                    <a:lnTo>
                      <a:pt x="60" y="35"/>
                    </a:lnTo>
                    <a:lnTo>
                      <a:pt x="51" y="33"/>
                    </a:lnTo>
                    <a:lnTo>
                      <a:pt x="45" y="33"/>
                    </a:lnTo>
                    <a:lnTo>
                      <a:pt x="40" y="31"/>
                    </a:lnTo>
                    <a:lnTo>
                      <a:pt x="34" y="27"/>
                    </a:lnTo>
                    <a:lnTo>
                      <a:pt x="29" y="26"/>
                    </a:lnTo>
                    <a:lnTo>
                      <a:pt x="22" y="23"/>
                    </a:lnTo>
                    <a:lnTo>
                      <a:pt x="17" y="20"/>
                    </a:lnTo>
                    <a:lnTo>
                      <a:pt x="12" y="19"/>
                    </a:lnTo>
                    <a:lnTo>
                      <a:pt x="10" y="18"/>
                    </a:lnTo>
                    <a:lnTo>
                      <a:pt x="7" y="15"/>
                    </a:lnTo>
                    <a:lnTo>
                      <a:pt x="3" y="13"/>
                    </a:lnTo>
                    <a:lnTo>
                      <a:pt x="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0" name="Freeform 512"/>
              <p:cNvSpPr>
                <a:spLocks/>
              </p:cNvSpPr>
              <p:nvPr/>
            </p:nvSpPr>
            <p:spPr bwMode="auto">
              <a:xfrm>
                <a:off x="2598" y="1902"/>
                <a:ext cx="130" cy="116"/>
              </a:xfrm>
              <a:custGeom>
                <a:avLst/>
                <a:gdLst>
                  <a:gd name="T0" fmla="*/ 161 w 260"/>
                  <a:gd name="T1" fmla="*/ 0 h 231"/>
                  <a:gd name="T2" fmla="*/ 0 w 260"/>
                  <a:gd name="T3" fmla="*/ 0 h 231"/>
                  <a:gd name="T4" fmla="*/ 0 w 260"/>
                  <a:gd name="T5" fmla="*/ 231 h 231"/>
                  <a:gd name="T6" fmla="*/ 260 w 260"/>
                  <a:gd name="T7" fmla="*/ 231 h 231"/>
                  <a:gd name="T8" fmla="*/ 260 w 260"/>
                  <a:gd name="T9" fmla="*/ 8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231">
                    <a:moveTo>
                      <a:pt x="161" y="0"/>
                    </a:moveTo>
                    <a:lnTo>
                      <a:pt x="0" y="0"/>
                    </a:lnTo>
                    <a:lnTo>
                      <a:pt x="0" y="231"/>
                    </a:lnTo>
                    <a:lnTo>
                      <a:pt x="260" y="231"/>
                    </a:lnTo>
                    <a:lnTo>
                      <a:pt x="260" y="8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1" name="Freeform 513"/>
              <p:cNvSpPr>
                <a:spLocks/>
              </p:cNvSpPr>
              <p:nvPr/>
            </p:nvSpPr>
            <p:spPr bwMode="auto">
              <a:xfrm>
                <a:off x="2278" y="1995"/>
                <a:ext cx="130" cy="116"/>
              </a:xfrm>
              <a:custGeom>
                <a:avLst/>
                <a:gdLst>
                  <a:gd name="T0" fmla="*/ 160 w 261"/>
                  <a:gd name="T1" fmla="*/ 0 h 233"/>
                  <a:gd name="T2" fmla="*/ 0 w 261"/>
                  <a:gd name="T3" fmla="*/ 0 h 233"/>
                  <a:gd name="T4" fmla="*/ 0 w 261"/>
                  <a:gd name="T5" fmla="*/ 233 h 233"/>
                  <a:gd name="T6" fmla="*/ 261 w 261"/>
                  <a:gd name="T7" fmla="*/ 233 h 233"/>
                  <a:gd name="T8" fmla="*/ 261 w 261"/>
                  <a:gd name="T9" fmla="*/ 82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1" h="233">
                    <a:moveTo>
                      <a:pt x="160" y="0"/>
                    </a:moveTo>
                    <a:lnTo>
                      <a:pt x="0" y="0"/>
                    </a:lnTo>
                    <a:lnTo>
                      <a:pt x="0" y="233"/>
                    </a:lnTo>
                    <a:lnTo>
                      <a:pt x="261" y="233"/>
                    </a:lnTo>
                    <a:lnTo>
                      <a:pt x="261" y="8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2" name="Freeform 514"/>
              <p:cNvSpPr>
                <a:spLocks/>
              </p:cNvSpPr>
              <p:nvPr/>
            </p:nvSpPr>
            <p:spPr bwMode="auto">
              <a:xfrm>
                <a:off x="2441" y="1948"/>
                <a:ext cx="157" cy="47"/>
              </a:xfrm>
              <a:custGeom>
                <a:avLst/>
                <a:gdLst>
                  <a:gd name="T0" fmla="*/ 0 w 313"/>
                  <a:gd name="T1" fmla="*/ 94 h 94"/>
                  <a:gd name="T2" fmla="*/ 199 w 313"/>
                  <a:gd name="T3" fmla="*/ 94 h 94"/>
                  <a:gd name="T4" fmla="*/ 115 w 313"/>
                  <a:gd name="T5" fmla="*/ 0 h 94"/>
                  <a:gd name="T6" fmla="*/ 313 w 313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3" h="94">
                    <a:moveTo>
                      <a:pt x="0" y="94"/>
                    </a:moveTo>
                    <a:lnTo>
                      <a:pt x="199" y="94"/>
                    </a:lnTo>
                    <a:lnTo>
                      <a:pt x="115" y="0"/>
                    </a:lnTo>
                    <a:lnTo>
                      <a:pt x="31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6" name="Line 515"/>
            <p:cNvSpPr>
              <a:spLocks noChangeShapeType="1"/>
            </p:cNvSpPr>
            <p:nvPr/>
          </p:nvSpPr>
          <p:spPr bwMode="auto">
            <a:xfrm>
              <a:off x="4197" y="3298"/>
              <a:ext cx="2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Rectangle 516"/>
            <p:cNvSpPr>
              <a:spLocks noChangeArrowheads="1"/>
            </p:cNvSpPr>
            <p:nvPr/>
          </p:nvSpPr>
          <p:spPr bwMode="auto">
            <a:xfrm>
              <a:off x="403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8" name="Group 517"/>
            <p:cNvGrpSpPr>
              <a:grpSpLocks/>
            </p:cNvGrpSpPr>
            <p:nvPr/>
          </p:nvGrpSpPr>
          <p:grpSpPr bwMode="auto">
            <a:xfrm>
              <a:off x="4057" y="3330"/>
              <a:ext cx="189" cy="107"/>
              <a:chOff x="2261" y="2431"/>
              <a:chExt cx="539" cy="298"/>
            </a:xfrm>
          </p:grpSpPr>
          <p:sp>
            <p:nvSpPr>
              <p:cNvPr id="241" name="Freeform 518"/>
              <p:cNvSpPr>
                <a:spLocks/>
              </p:cNvSpPr>
              <p:nvPr/>
            </p:nvSpPr>
            <p:spPr bwMode="auto">
              <a:xfrm>
                <a:off x="2261" y="2641"/>
                <a:ext cx="183" cy="23"/>
              </a:xfrm>
              <a:custGeom>
                <a:avLst/>
                <a:gdLst>
                  <a:gd name="T0" fmla="*/ 48 w 366"/>
                  <a:gd name="T1" fmla="*/ 0 h 47"/>
                  <a:gd name="T2" fmla="*/ 0 w 366"/>
                  <a:gd name="T3" fmla="*/ 47 h 47"/>
                  <a:gd name="T4" fmla="*/ 366 w 366"/>
                  <a:gd name="T5" fmla="*/ 47 h 47"/>
                  <a:gd name="T6" fmla="*/ 318 w 366"/>
                  <a:gd name="T7" fmla="*/ 0 h 47"/>
                  <a:gd name="T8" fmla="*/ 48 w 366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6" h="47">
                    <a:moveTo>
                      <a:pt x="48" y="0"/>
                    </a:moveTo>
                    <a:lnTo>
                      <a:pt x="0" y="47"/>
                    </a:lnTo>
                    <a:lnTo>
                      <a:pt x="366" y="47"/>
                    </a:lnTo>
                    <a:lnTo>
                      <a:pt x="31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98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2" name="Rectangle 519"/>
              <p:cNvSpPr>
                <a:spLocks noChangeArrowheads="1"/>
              </p:cNvSpPr>
              <p:nvPr/>
            </p:nvSpPr>
            <p:spPr bwMode="auto">
              <a:xfrm>
                <a:off x="2265" y="2667"/>
                <a:ext cx="176" cy="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3" name="Rectangle 520"/>
              <p:cNvSpPr>
                <a:spLocks noChangeArrowheads="1"/>
              </p:cNvSpPr>
              <p:nvPr/>
            </p:nvSpPr>
            <p:spPr bwMode="auto">
              <a:xfrm>
                <a:off x="2285" y="2676"/>
                <a:ext cx="131" cy="5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4" name="Rectangle 521"/>
              <p:cNvSpPr>
                <a:spLocks noChangeArrowheads="1"/>
              </p:cNvSpPr>
              <p:nvPr/>
            </p:nvSpPr>
            <p:spPr bwMode="auto">
              <a:xfrm>
                <a:off x="2285" y="2510"/>
                <a:ext cx="131" cy="129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5" name="Line 522"/>
              <p:cNvSpPr>
                <a:spLocks noChangeShapeType="1"/>
              </p:cNvSpPr>
              <p:nvPr/>
            </p:nvSpPr>
            <p:spPr bwMode="auto">
              <a:xfrm>
                <a:off x="2353" y="2506"/>
                <a:ext cx="1" cy="15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6" name="Line 523"/>
              <p:cNvSpPr>
                <a:spLocks noChangeShapeType="1"/>
              </p:cNvSpPr>
              <p:nvPr/>
            </p:nvSpPr>
            <p:spPr bwMode="auto">
              <a:xfrm>
                <a:off x="2353" y="2596"/>
                <a:ext cx="6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7" name="Line 524"/>
              <p:cNvSpPr>
                <a:spLocks noChangeShapeType="1"/>
              </p:cNvSpPr>
              <p:nvPr/>
            </p:nvSpPr>
            <p:spPr bwMode="auto">
              <a:xfrm flipV="1">
                <a:off x="2384" y="2506"/>
                <a:ext cx="1" cy="9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8" name="Rectangle 525"/>
              <p:cNvSpPr>
                <a:spLocks noChangeArrowheads="1"/>
              </p:cNvSpPr>
              <p:nvPr/>
            </p:nvSpPr>
            <p:spPr bwMode="auto">
              <a:xfrm>
                <a:off x="2288" y="2500"/>
                <a:ext cx="62" cy="3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9" name="Freeform 526"/>
              <p:cNvSpPr>
                <a:spLocks/>
              </p:cNvSpPr>
              <p:nvPr/>
            </p:nvSpPr>
            <p:spPr bwMode="auto">
              <a:xfrm>
                <a:off x="2297" y="2555"/>
                <a:ext cx="41" cy="1"/>
              </a:xfrm>
              <a:custGeom>
                <a:avLst/>
                <a:gdLst>
                  <a:gd name="T0" fmla="*/ 0 w 84"/>
                  <a:gd name="T1" fmla="*/ 2 h 2"/>
                  <a:gd name="T2" fmla="*/ 41 w 84"/>
                  <a:gd name="T3" fmla="*/ 0 h 2"/>
                  <a:gd name="T4" fmla="*/ 60 w 84"/>
                  <a:gd name="T5" fmla="*/ 0 h 2"/>
                  <a:gd name="T6" fmla="*/ 84 w 8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2">
                    <a:moveTo>
                      <a:pt x="0" y="2"/>
                    </a:moveTo>
                    <a:lnTo>
                      <a:pt x="41" y="0"/>
                    </a:lnTo>
                    <a:lnTo>
                      <a:pt x="60" y="0"/>
                    </a:lnTo>
                    <a:lnTo>
                      <a:pt x="84" y="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0" name="Freeform 527"/>
              <p:cNvSpPr>
                <a:spLocks/>
              </p:cNvSpPr>
              <p:nvPr/>
            </p:nvSpPr>
            <p:spPr bwMode="auto">
              <a:xfrm>
                <a:off x="2297" y="2584"/>
                <a:ext cx="41" cy="1"/>
              </a:xfrm>
              <a:custGeom>
                <a:avLst/>
                <a:gdLst>
                  <a:gd name="T0" fmla="*/ 84 w 84"/>
                  <a:gd name="T1" fmla="*/ 0 h 2"/>
                  <a:gd name="T2" fmla="*/ 43 w 84"/>
                  <a:gd name="T3" fmla="*/ 2 h 2"/>
                  <a:gd name="T4" fmla="*/ 24 w 84"/>
                  <a:gd name="T5" fmla="*/ 2 h 2"/>
                  <a:gd name="T6" fmla="*/ 0 w 8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2">
                    <a:moveTo>
                      <a:pt x="84" y="0"/>
                    </a:moveTo>
                    <a:lnTo>
                      <a:pt x="43" y="2"/>
                    </a:lnTo>
                    <a:lnTo>
                      <a:pt x="24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1" name="Freeform 528"/>
              <p:cNvSpPr>
                <a:spLocks/>
              </p:cNvSpPr>
              <p:nvPr/>
            </p:nvSpPr>
            <p:spPr bwMode="auto">
              <a:xfrm>
                <a:off x="2294" y="2558"/>
                <a:ext cx="1" cy="24"/>
              </a:xfrm>
              <a:custGeom>
                <a:avLst/>
                <a:gdLst>
                  <a:gd name="T0" fmla="*/ 48 h 48"/>
                  <a:gd name="T1" fmla="*/ 25 h 48"/>
                  <a:gd name="T2" fmla="*/ 0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48"/>
                    </a:move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2" name="Freeform 529"/>
              <p:cNvSpPr>
                <a:spLocks/>
              </p:cNvSpPr>
              <p:nvPr/>
            </p:nvSpPr>
            <p:spPr bwMode="auto">
              <a:xfrm>
                <a:off x="2341" y="2558"/>
                <a:ext cx="1" cy="24"/>
              </a:xfrm>
              <a:custGeom>
                <a:avLst/>
                <a:gdLst>
                  <a:gd name="T0" fmla="*/ 0 h 48"/>
                  <a:gd name="T1" fmla="*/ 24 h 48"/>
                  <a:gd name="T2" fmla="*/ 48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0"/>
                    </a:moveTo>
                    <a:lnTo>
                      <a:pt x="0" y="24"/>
                    </a:lnTo>
                    <a:lnTo>
                      <a:pt x="0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3" name="Line 530"/>
              <p:cNvSpPr>
                <a:spLocks noChangeShapeType="1"/>
              </p:cNvSpPr>
              <p:nvPr/>
            </p:nvSpPr>
            <p:spPr bwMode="auto">
              <a:xfrm>
                <a:off x="2338" y="2556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4" name="Line 531"/>
              <p:cNvSpPr>
                <a:spLocks noChangeShapeType="1"/>
              </p:cNvSpPr>
              <p:nvPr/>
            </p:nvSpPr>
            <p:spPr bwMode="auto">
              <a:xfrm flipH="1">
                <a:off x="2338" y="2582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5" name="Line 532"/>
              <p:cNvSpPr>
                <a:spLocks noChangeShapeType="1"/>
              </p:cNvSpPr>
              <p:nvPr/>
            </p:nvSpPr>
            <p:spPr bwMode="auto">
              <a:xfrm flipV="1">
                <a:off x="2295" y="2556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6" name="Line 533"/>
              <p:cNvSpPr>
                <a:spLocks noChangeShapeType="1"/>
              </p:cNvSpPr>
              <p:nvPr/>
            </p:nvSpPr>
            <p:spPr bwMode="auto">
              <a:xfrm flipH="1" flipV="1">
                <a:off x="2295" y="2582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" name="Rectangle 534"/>
              <p:cNvSpPr>
                <a:spLocks noChangeArrowheads="1"/>
              </p:cNvSpPr>
              <p:nvPr/>
            </p:nvSpPr>
            <p:spPr bwMode="auto">
              <a:xfrm>
                <a:off x="2360" y="2611"/>
                <a:ext cx="30" cy="1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8" name="Line 535"/>
              <p:cNvSpPr>
                <a:spLocks noChangeShapeType="1"/>
              </p:cNvSpPr>
              <p:nvPr/>
            </p:nvSpPr>
            <p:spPr bwMode="auto">
              <a:xfrm flipH="1">
                <a:off x="2360" y="2618"/>
                <a:ext cx="3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9" name="Line 536"/>
              <p:cNvSpPr>
                <a:spLocks noChangeShapeType="1"/>
              </p:cNvSpPr>
              <p:nvPr/>
            </p:nvSpPr>
            <p:spPr bwMode="auto">
              <a:xfrm>
                <a:off x="2377" y="2607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0" name="Line 537"/>
              <p:cNvSpPr>
                <a:spLocks noChangeShapeType="1"/>
              </p:cNvSpPr>
              <p:nvPr/>
            </p:nvSpPr>
            <p:spPr bwMode="auto">
              <a:xfrm>
                <a:off x="2369" y="2607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1" name="Line 538"/>
              <p:cNvSpPr>
                <a:spLocks noChangeShapeType="1"/>
              </p:cNvSpPr>
              <p:nvPr/>
            </p:nvSpPr>
            <p:spPr bwMode="auto">
              <a:xfrm>
                <a:off x="2385" y="2607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2" name="Oval 539"/>
              <p:cNvSpPr>
                <a:spLocks noChangeArrowheads="1"/>
              </p:cNvSpPr>
              <p:nvPr/>
            </p:nvSpPr>
            <p:spPr bwMode="auto">
              <a:xfrm>
                <a:off x="2401" y="2618"/>
                <a:ext cx="1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3" name="Oval 540"/>
              <p:cNvSpPr>
                <a:spLocks noChangeArrowheads="1"/>
              </p:cNvSpPr>
              <p:nvPr/>
            </p:nvSpPr>
            <p:spPr bwMode="auto">
              <a:xfrm>
                <a:off x="2413" y="2618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4" name="Oval 541"/>
              <p:cNvSpPr>
                <a:spLocks noChangeArrowheads="1"/>
              </p:cNvSpPr>
              <p:nvPr/>
            </p:nvSpPr>
            <p:spPr bwMode="auto">
              <a:xfrm>
                <a:off x="2413" y="2588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5" name="Oval 542"/>
              <p:cNvSpPr>
                <a:spLocks noChangeArrowheads="1"/>
              </p:cNvSpPr>
              <p:nvPr/>
            </p:nvSpPr>
            <p:spPr bwMode="auto">
              <a:xfrm>
                <a:off x="2400" y="2588"/>
                <a:ext cx="1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6" name="Oval 543"/>
              <p:cNvSpPr>
                <a:spLocks noChangeArrowheads="1"/>
              </p:cNvSpPr>
              <p:nvPr/>
            </p:nvSpPr>
            <p:spPr bwMode="auto">
              <a:xfrm>
                <a:off x="2388" y="2588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7" name="Oval 544"/>
              <p:cNvSpPr>
                <a:spLocks noChangeArrowheads="1"/>
              </p:cNvSpPr>
              <p:nvPr/>
            </p:nvSpPr>
            <p:spPr bwMode="auto">
              <a:xfrm>
                <a:off x="2375" y="2512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8" name="Oval 545"/>
              <p:cNvSpPr>
                <a:spLocks noChangeArrowheads="1"/>
              </p:cNvSpPr>
              <p:nvPr/>
            </p:nvSpPr>
            <p:spPr bwMode="auto">
              <a:xfrm>
                <a:off x="2375" y="2523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9" name="Oval 546"/>
              <p:cNvSpPr>
                <a:spLocks noChangeArrowheads="1"/>
              </p:cNvSpPr>
              <p:nvPr/>
            </p:nvSpPr>
            <p:spPr bwMode="auto">
              <a:xfrm>
                <a:off x="2413" y="2517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0" name="Oval 547"/>
              <p:cNvSpPr>
                <a:spLocks noChangeArrowheads="1"/>
              </p:cNvSpPr>
              <p:nvPr/>
            </p:nvSpPr>
            <p:spPr bwMode="auto">
              <a:xfrm>
                <a:off x="2400" y="2517"/>
                <a:ext cx="1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1" name="Oval 548"/>
              <p:cNvSpPr>
                <a:spLocks noChangeArrowheads="1"/>
              </p:cNvSpPr>
              <p:nvPr/>
            </p:nvSpPr>
            <p:spPr bwMode="auto">
              <a:xfrm>
                <a:off x="2388" y="2517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2" name="Line 549"/>
              <p:cNvSpPr>
                <a:spLocks noChangeShapeType="1"/>
              </p:cNvSpPr>
              <p:nvPr/>
            </p:nvSpPr>
            <p:spPr bwMode="auto">
              <a:xfrm>
                <a:off x="2390" y="2528"/>
                <a:ext cx="1" cy="4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3" name="Line 550"/>
              <p:cNvSpPr>
                <a:spLocks noChangeShapeType="1"/>
              </p:cNvSpPr>
              <p:nvPr/>
            </p:nvSpPr>
            <p:spPr bwMode="auto">
              <a:xfrm>
                <a:off x="2403" y="2528"/>
                <a:ext cx="1" cy="4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4" name="Line 551"/>
              <p:cNvSpPr>
                <a:spLocks noChangeShapeType="1"/>
              </p:cNvSpPr>
              <p:nvPr/>
            </p:nvSpPr>
            <p:spPr bwMode="auto">
              <a:xfrm>
                <a:off x="2415" y="2528"/>
                <a:ext cx="1" cy="4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5" name="Line 552"/>
              <p:cNvSpPr>
                <a:spLocks noChangeShapeType="1"/>
              </p:cNvSpPr>
              <p:nvPr/>
            </p:nvSpPr>
            <p:spPr bwMode="auto">
              <a:xfrm flipH="1">
                <a:off x="2353" y="2528"/>
                <a:ext cx="3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6" name="Rectangle 553"/>
              <p:cNvSpPr>
                <a:spLocks noChangeArrowheads="1"/>
              </p:cNvSpPr>
              <p:nvPr/>
            </p:nvSpPr>
            <p:spPr bwMode="auto">
              <a:xfrm>
                <a:off x="2358" y="2517"/>
                <a:ext cx="7" cy="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7" name="Freeform 554"/>
              <p:cNvSpPr>
                <a:spLocks/>
              </p:cNvSpPr>
              <p:nvPr/>
            </p:nvSpPr>
            <p:spPr bwMode="auto">
              <a:xfrm>
                <a:off x="2585" y="2573"/>
                <a:ext cx="182" cy="23"/>
              </a:xfrm>
              <a:custGeom>
                <a:avLst/>
                <a:gdLst>
                  <a:gd name="T0" fmla="*/ 47 w 364"/>
                  <a:gd name="T1" fmla="*/ 0 h 47"/>
                  <a:gd name="T2" fmla="*/ 0 w 364"/>
                  <a:gd name="T3" fmla="*/ 47 h 47"/>
                  <a:gd name="T4" fmla="*/ 364 w 364"/>
                  <a:gd name="T5" fmla="*/ 47 h 47"/>
                  <a:gd name="T6" fmla="*/ 318 w 364"/>
                  <a:gd name="T7" fmla="*/ 0 h 47"/>
                  <a:gd name="T8" fmla="*/ 47 w 364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" h="47">
                    <a:moveTo>
                      <a:pt x="47" y="0"/>
                    </a:moveTo>
                    <a:lnTo>
                      <a:pt x="0" y="47"/>
                    </a:lnTo>
                    <a:lnTo>
                      <a:pt x="364" y="47"/>
                    </a:lnTo>
                    <a:lnTo>
                      <a:pt x="318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98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8" name="Rectangle 555"/>
              <p:cNvSpPr>
                <a:spLocks noChangeArrowheads="1"/>
              </p:cNvSpPr>
              <p:nvPr/>
            </p:nvSpPr>
            <p:spPr bwMode="auto">
              <a:xfrm>
                <a:off x="2588" y="2599"/>
                <a:ext cx="176" cy="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9" name="Rectangle 556"/>
              <p:cNvSpPr>
                <a:spLocks noChangeArrowheads="1"/>
              </p:cNvSpPr>
              <p:nvPr/>
            </p:nvSpPr>
            <p:spPr bwMode="auto">
              <a:xfrm>
                <a:off x="2608" y="2607"/>
                <a:ext cx="131" cy="53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0" name="Rectangle 557"/>
              <p:cNvSpPr>
                <a:spLocks noChangeArrowheads="1"/>
              </p:cNvSpPr>
              <p:nvPr/>
            </p:nvSpPr>
            <p:spPr bwMode="auto">
              <a:xfrm>
                <a:off x="2608" y="2442"/>
                <a:ext cx="131" cy="129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1" name="Line 558"/>
              <p:cNvSpPr>
                <a:spLocks noChangeShapeType="1"/>
              </p:cNvSpPr>
              <p:nvPr/>
            </p:nvSpPr>
            <p:spPr bwMode="auto">
              <a:xfrm>
                <a:off x="2676" y="2437"/>
                <a:ext cx="1" cy="15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2" name="Line 559"/>
              <p:cNvSpPr>
                <a:spLocks noChangeShapeType="1"/>
              </p:cNvSpPr>
              <p:nvPr/>
            </p:nvSpPr>
            <p:spPr bwMode="auto">
              <a:xfrm>
                <a:off x="2676" y="2527"/>
                <a:ext cx="6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3" name="Line 560"/>
              <p:cNvSpPr>
                <a:spLocks noChangeShapeType="1"/>
              </p:cNvSpPr>
              <p:nvPr/>
            </p:nvSpPr>
            <p:spPr bwMode="auto">
              <a:xfrm flipV="1">
                <a:off x="2708" y="2437"/>
                <a:ext cx="1" cy="9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4" name="Rectangle 561"/>
              <p:cNvSpPr>
                <a:spLocks noChangeArrowheads="1"/>
              </p:cNvSpPr>
              <p:nvPr/>
            </p:nvSpPr>
            <p:spPr bwMode="auto">
              <a:xfrm>
                <a:off x="2611" y="2431"/>
                <a:ext cx="62" cy="3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Freeform 562"/>
              <p:cNvSpPr>
                <a:spLocks/>
              </p:cNvSpPr>
              <p:nvPr/>
            </p:nvSpPr>
            <p:spPr bwMode="auto">
              <a:xfrm>
                <a:off x="2620" y="2487"/>
                <a:ext cx="41" cy="1"/>
              </a:xfrm>
              <a:custGeom>
                <a:avLst/>
                <a:gdLst>
                  <a:gd name="T0" fmla="*/ 0 w 83"/>
                  <a:gd name="T1" fmla="*/ 1 h 1"/>
                  <a:gd name="T2" fmla="*/ 40 w 83"/>
                  <a:gd name="T3" fmla="*/ 0 h 1"/>
                  <a:gd name="T4" fmla="*/ 59 w 83"/>
                  <a:gd name="T5" fmla="*/ 0 h 1"/>
                  <a:gd name="T6" fmla="*/ 83 w 8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">
                    <a:moveTo>
                      <a:pt x="0" y="1"/>
                    </a:moveTo>
                    <a:lnTo>
                      <a:pt x="40" y="0"/>
                    </a:lnTo>
                    <a:lnTo>
                      <a:pt x="59" y="0"/>
                    </a:lnTo>
                    <a:lnTo>
                      <a:pt x="83" y="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6" name="Freeform 563"/>
              <p:cNvSpPr>
                <a:spLocks/>
              </p:cNvSpPr>
              <p:nvPr/>
            </p:nvSpPr>
            <p:spPr bwMode="auto">
              <a:xfrm>
                <a:off x="2620" y="2516"/>
                <a:ext cx="41" cy="1"/>
              </a:xfrm>
              <a:custGeom>
                <a:avLst/>
                <a:gdLst>
                  <a:gd name="T0" fmla="*/ 83 w 83"/>
                  <a:gd name="T1" fmla="*/ 0 h 2"/>
                  <a:gd name="T2" fmla="*/ 43 w 83"/>
                  <a:gd name="T3" fmla="*/ 2 h 2"/>
                  <a:gd name="T4" fmla="*/ 24 w 83"/>
                  <a:gd name="T5" fmla="*/ 2 h 2"/>
                  <a:gd name="T6" fmla="*/ 0 w 8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2">
                    <a:moveTo>
                      <a:pt x="83" y="0"/>
                    </a:moveTo>
                    <a:lnTo>
                      <a:pt x="43" y="2"/>
                    </a:lnTo>
                    <a:lnTo>
                      <a:pt x="24" y="2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7" name="Freeform 564"/>
              <p:cNvSpPr>
                <a:spLocks/>
              </p:cNvSpPr>
              <p:nvPr/>
            </p:nvSpPr>
            <p:spPr bwMode="auto">
              <a:xfrm>
                <a:off x="2617" y="2489"/>
                <a:ext cx="1" cy="24"/>
              </a:xfrm>
              <a:custGeom>
                <a:avLst/>
                <a:gdLst>
                  <a:gd name="T0" fmla="*/ 48 h 48"/>
                  <a:gd name="T1" fmla="*/ 25 h 48"/>
                  <a:gd name="T2" fmla="*/ 0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48"/>
                    </a:move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Freeform 565"/>
              <p:cNvSpPr>
                <a:spLocks/>
              </p:cNvSpPr>
              <p:nvPr/>
            </p:nvSpPr>
            <p:spPr bwMode="auto">
              <a:xfrm>
                <a:off x="2664" y="2489"/>
                <a:ext cx="1" cy="24"/>
              </a:xfrm>
              <a:custGeom>
                <a:avLst/>
                <a:gdLst>
                  <a:gd name="T0" fmla="*/ 0 h 48"/>
                  <a:gd name="T1" fmla="*/ 24 h 48"/>
                  <a:gd name="T2" fmla="*/ 48 h 4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8">
                    <a:moveTo>
                      <a:pt x="0" y="0"/>
                    </a:moveTo>
                    <a:lnTo>
                      <a:pt x="0" y="24"/>
                    </a:lnTo>
                    <a:lnTo>
                      <a:pt x="0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9" name="Line 566"/>
              <p:cNvSpPr>
                <a:spLocks noChangeShapeType="1"/>
              </p:cNvSpPr>
              <p:nvPr/>
            </p:nvSpPr>
            <p:spPr bwMode="auto">
              <a:xfrm>
                <a:off x="2661" y="2487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0" name="Line 567"/>
              <p:cNvSpPr>
                <a:spLocks noChangeShapeType="1"/>
              </p:cNvSpPr>
              <p:nvPr/>
            </p:nvSpPr>
            <p:spPr bwMode="auto">
              <a:xfrm flipH="1">
                <a:off x="2661" y="2513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1" name="Line 568"/>
              <p:cNvSpPr>
                <a:spLocks noChangeShapeType="1"/>
              </p:cNvSpPr>
              <p:nvPr/>
            </p:nvSpPr>
            <p:spPr bwMode="auto">
              <a:xfrm flipV="1">
                <a:off x="2618" y="2487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2" name="Line 569"/>
              <p:cNvSpPr>
                <a:spLocks noChangeShapeType="1"/>
              </p:cNvSpPr>
              <p:nvPr/>
            </p:nvSpPr>
            <p:spPr bwMode="auto">
              <a:xfrm flipH="1" flipV="1">
                <a:off x="2618" y="2513"/>
                <a:ext cx="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3" name="Rectangle 570"/>
              <p:cNvSpPr>
                <a:spLocks noChangeArrowheads="1"/>
              </p:cNvSpPr>
              <p:nvPr/>
            </p:nvSpPr>
            <p:spPr bwMode="auto">
              <a:xfrm>
                <a:off x="2683" y="2543"/>
                <a:ext cx="30" cy="12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4" name="Line 571"/>
              <p:cNvSpPr>
                <a:spLocks noChangeShapeType="1"/>
              </p:cNvSpPr>
              <p:nvPr/>
            </p:nvSpPr>
            <p:spPr bwMode="auto">
              <a:xfrm flipH="1">
                <a:off x="2683" y="2548"/>
                <a:ext cx="3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5" name="Line 572"/>
              <p:cNvSpPr>
                <a:spLocks noChangeShapeType="1"/>
              </p:cNvSpPr>
              <p:nvPr/>
            </p:nvSpPr>
            <p:spPr bwMode="auto">
              <a:xfrm>
                <a:off x="2700" y="2538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6" name="Line 573"/>
              <p:cNvSpPr>
                <a:spLocks noChangeShapeType="1"/>
              </p:cNvSpPr>
              <p:nvPr/>
            </p:nvSpPr>
            <p:spPr bwMode="auto">
              <a:xfrm>
                <a:off x="2693" y="2538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7" name="Line 574"/>
              <p:cNvSpPr>
                <a:spLocks noChangeShapeType="1"/>
              </p:cNvSpPr>
              <p:nvPr/>
            </p:nvSpPr>
            <p:spPr bwMode="auto">
              <a:xfrm>
                <a:off x="2709" y="2538"/>
                <a:ext cx="1" cy="1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8" name="Oval 575"/>
              <p:cNvSpPr>
                <a:spLocks noChangeArrowheads="1"/>
              </p:cNvSpPr>
              <p:nvPr/>
            </p:nvSpPr>
            <p:spPr bwMode="auto">
              <a:xfrm>
                <a:off x="2724" y="2549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9" name="Oval 576"/>
              <p:cNvSpPr>
                <a:spLocks noChangeArrowheads="1"/>
              </p:cNvSpPr>
              <p:nvPr/>
            </p:nvSpPr>
            <p:spPr bwMode="auto">
              <a:xfrm>
                <a:off x="2736" y="2549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Oval 577"/>
              <p:cNvSpPr>
                <a:spLocks noChangeArrowheads="1"/>
              </p:cNvSpPr>
              <p:nvPr/>
            </p:nvSpPr>
            <p:spPr bwMode="auto">
              <a:xfrm>
                <a:off x="2736" y="2519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1" name="Oval 578"/>
              <p:cNvSpPr>
                <a:spLocks noChangeArrowheads="1"/>
              </p:cNvSpPr>
              <p:nvPr/>
            </p:nvSpPr>
            <p:spPr bwMode="auto">
              <a:xfrm>
                <a:off x="2723" y="2519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Oval 579"/>
              <p:cNvSpPr>
                <a:spLocks noChangeArrowheads="1"/>
              </p:cNvSpPr>
              <p:nvPr/>
            </p:nvSpPr>
            <p:spPr bwMode="auto">
              <a:xfrm>
                <a:off x="2711" y="2519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3" name="Oval 580"/>
              <p:cNvSpPr>
                <a:spLocks noChangeArrowheads="1"/>
              </p:cNvSpPr>
              <p:nvPr/>
            </p:nvSpPr>
            <p:spPr bwMode="auto">
              <a:xfrm>
                <a:off x="2699" y="2444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4" name="Oval 581"/>
              <p:cNvSpPr>
                <a:spLocks noChangeArrowheads="1"/>
              </p:cNvSpPr>
              <p:nvPr/>
            </p:nvSpPr>
            <p:spPr bwMode="auto">
              <a:xfrm>
                <a:off x="2699" y="2455"/>
                <a:ext cx="0" cy="0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5" name="Oval 582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6" name="Oval 583"/>
              <p:cNvSpPr>
                <a:spLocks noChangeArrowheads="1"/>
              </p:cNvSpPr>
              <p:nvPr/>
            </p:nvSpPr>
            <p:spPr bwMode="auto">
              <a:xfrm>
                <a:off x="2723" y="2448"/>
                <a:ext cx="1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7" name="Oval 584"/>
              <p:cNvSpPr>
                <a:spLocks noChangeArrowheads="1"/>
              </p:cNvSpPr>
              <p:nvPr/>
            </p:nvSpPr>
            <p:spPr bwMode="auto">
              <a:xfrm>
                <a:off x="2711" y="2448"/>
                <a:ext cx="0" cy="1"/>
              </a:xfrm>
              <a:prstGeom prst="ellipse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" name="Line 585"/>
              <p:cNvSpPr>
                <a:spLocks noChangeShapeType="1"/>
              </p:cNvSpPr>
              <p:nvPr/>
            </p:nvSpPr>
            <p:spPr bwMode="auto">
              <a:xfrm>
                <a:off x="2713" y="2459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9" name="Line 586"/>
              <p:cNvSpPr>
                <a:spLocks noChangeShapeType="1"/>
              </p:cNvSpPr>
              <p:nvPr/>
            </p:nvSpPr>
            <p:spPr bwMode="auto">
              <a:xfrm>
                <a:off x="2725" y="2459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0" name="Line 587"/>
              <p:cNvSpPr>
                <a:spLocks noChangeShapeType="1"/>
              </p:cNvSpPr>
              <p:nvPr/>
            </p:nvSpPr>
            <p:spPr bwMode="auto">
              <a:xfrm>
                <a:off x="2738" y="2459"/>
                <a:ext cx="1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1" name="Line 588"/>
              <p:cNvSpPr>
                <a:spLocks noChangeShapeType="1"/>
              </p:cNvSpPr>
              <p:nvPr/>
            </p:nvSpPr>
            <p:spPr bwMode="auto">
              <a:xfrm flipH="1">
                <a:off x="2676" y="2459"/>
                <a:ext cx="32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2" name="Rectangle 589"/>
              <p:cNvSpPr>
                <a:spLocks noChangeArrowheads="1"/>
              </p:cNvSpPr>
              <p:nvPr/>
            </p:nvSpPr>
            <p:spPr bwMode="auto">
              <a:xfrm>
                <a:off x="2682" y="2448"/>
                <a:ext cx="6" cy="4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3" name="Rectangle 590"/>
              <p:cNvSpPr>
                <a:spLocks noChangeArrowheads="1"/>
              </p:cNvSpPr>
              <p:nvPr/>
            </p:nvSpPr>
            <p:spPr bwMode="auto">
              <a:xfrm>
                <a:off x="2747" y="2442"/>
                <a:ext cx="50" cy="217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4" name="Line 591"/>
              <p:cNvSpPr>
                <a:spLocks noChangeShapeType="1"/>
              </p:cNvSpPr>
              <p:nvPr/>
            </p:nvSpPr>
            <p:spPr bwMode="auto">
              <a:xfrm>
                <a:off x="2744" y="2575"/>
                <a:ext cx="5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5" name="Freeform 592"/>
              <p:cNvSpPr>
                <a:spLocks/>
              </p:cNvSpPr>
              <p:nvPr/>
            </p:nvSpPr>
            <p:spPr bwMode="auto">
              <a:xfrm>
                <a:off x="2456" y="2528"/>
                <a:ext cx="130" cy="98"/>
              </a:xfrm>
              <a:custGeom>
                <a:avLst/>
                <a:gdLst>
                  <a:gd name="T0" fmla="*/ 260 w 260"/>
                  <a:gd name="T1" fmla="*/ 0 h 196"/>
                  <a:gd name="T2" fmla="*/ 70 w 260"/>
                  <a:gd name="T3" fmla="*/ 105 h 196"/>
                  <a:gd name="T4" fmla="*/ 187 w 260"/>
                  <a:gd name="T5" fmla="*/ 105 h 196"/>
                  <a:gd name="T6" fmla="*/ 0 w 260"/>
                  <a:gd name="T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196">
                    <a:moveTo>
                      <a:pt x="260" y="0"/>
                    </a:moveTo>
                    <a:lnTo>
                      <a:pt x="70" y="105"/>
                    </a:lnTo>
                    <a:lnTo>
                      <a:pt x="187" y="105"/>
                    </a:lnTo>
                    <a:lnTo>
                      <a:pt x="0" y="19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9" name="Rectangle 593"/>
            <p:cNvSpPr>
              <a:spLocks noChangeArrowheads="1"/>
            </p:cNvSpPr>
            <p:nvPr/>
          </p:nvSpPr>
          <p:spPr bwMode="auto">
            <a:xfrm>
              <a:off x="403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80" name="Group 594"/>
            <p:cNvGrpSpPr>
              <a:grpSpLocks/>
            </p:cNvGrpSpPr>
            <p:nvPr/>
          </p:nvGrpSpPr>
          <p:grpSpPr bwMode="auto">
            <a:xfrm>
              <a:off x="4098" y="3566"/>
              <a:ext cx="108" cy="116"/>
              <a:chOff x="902" y="803"/>
              <a:chExt cx="214" cy="280"/>
            </a:xfrm>
          </p:grpSpPr>
          <p:sp>
            <p:nvSpPr>
              <p:cNvPr id="225" name="Rectangle 595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6" name="Line 596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7" name="Line 597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8" name="Line 598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9" name="Line 599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0" name="Line 600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1" name="Line 601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2" name="Line 602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3" name="Line 603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4" name="Line 604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" name="Line 605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" name="Line 606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" name="Line 607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8" name="Line 608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9" name="Line 609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0" name="Line 610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1" name="Rectangle 611"/>
            <p:cNvSpPr>
              <a:spLocks noChangeArrowheads="1"/>
            </p:cNvSpPr>
            <p:nvPr/>
          </p:nvSpPr>
          <p:spPr bwMode="auto">
            <a:xfrm>
              <a:off x="403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Rectangle 612"/>
            <p:cNvSpPr>
              <a:spLocks noChangeArrowheads="1"/>
            </p:cNvSpPr>
            <p:nvPr/>
          </p:nvSpPr>
          <p:spPr bwMode="auto">
            <a:xfrm>
              <a:off x="403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AutoShape 613"/>
            <p:cNvSpPr>
              <a:spLocks noChangeArrowheads="1"/>
            </p:cNvSpPr>
            <p:nvPr/>
          </p:nvSpPr>
          <p:spPr bwMode="auto">
            <a:xfrm>
              <a:off x="408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Rectangle 614"/>
            <p:cNvSpPr>
              <a:spLocks noChangeArrowheads="1"/>
            </p:cNvSpPr>
            <p:nvPr/>
          </p:nvSpPr>
          <p:spPr bwMode="auto">
            <a:xfrm>
              <a:off x="355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What</a:t>
              </a:r>
            </a:p>
          </p:txBody>
        </p:sp>
        <p:sp>
          <p:nvSpPr>
            <p:cNvPr id="85" name="Rectangle 615"/>
            <p:cNvSpPr>
              <a:spLocks noChangeArrowheads="1"/>
            </p:cNvSpPr>
            <p:nvPr/>
          </p:nvSpPr>
          <p:spPr bwMode="auto">
            <a:xfrm>
              <a:off x="355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What</a:t>
              </a:r>
            </a:p>
          </p:txBody>
        </p:sp>
        <p:grpSp>
          <p:nvGrpSpPr>
            <p:cNvPr id="86" name="Group 616"/>
            <p:cNvGrpSpPr>
              <a:grpSpLocks/>
            </p:cNvGrpSpPr>
            <p:nvPr/>
          </p:nvGrpSpPr>
          <p:grpSpPr bwMode="auto">
            <a:xfrm>
              <a:off x="3618" y="2606"/>
              <a:ext cx="108" cy="116"/>
              <a:chOff x="902" y="803"/>
              <a:chExt cx="214" cy="280"/>
            </a:xfrm>
          </p:grpSpPr>
          <p:sp>
            <p:nvSpPr>
              <p:cNvPr id="209" name="Rectangle 617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" name="Line 618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" name="Line 619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" name="Line 620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" name="Line 621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" name="Line 622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" name="Line 623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" name="Line 624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7" name="Line 625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8" name="Line 626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9" name="Line 627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0" name="Line 628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1" name="Line 629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2" name="Line 630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3" name="Line 631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4" name="Line 632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" name="Rectangle 633"/>
            <p:cNvSpPr>
              <a:spLocks noChangeArrowheads="1"/>
            </p:cNvSpPr>
            <p:nvPr/>
          </p:nvSpPr>
          <p:spPr bwMode="auto">
            <a:xfrm>
              <a:off x="355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88" name="Group 634"/>
            <p:cNvGrpSpPr>
              <a:grpSpLocks/>
            </p:cNvGrpSpPr>
            <p:nvPr/>
          </p:nvGrpSpPr>
          <p:grpSpPr bwMode="auto">
            <a:xfrm>
              <a:off x="3591" y="2864"/>
              <a:ext cx="162" cy="81"/>
              <a:chOff x="818" y="1188"/>
              <a:chExt cx="473" cy="240"/>
            </a:xfrm>
          </p:grpSpPr>
          <p:sp>
            <p:nvSpPr>
              <p:cNvPr id="204" name="Freeform 635"/>
              <p:cNvSpPr>
                <a:spLocks/>
              </p:cNvSpPr>
              <p:nvPr/>
            </p:nvSpPr>
            <p:spPr bwMode="auto">
              <a:xfrm>
                <a:off x="996" y="1234"/>
                <a:ext cx="113" cy="138"/>
              </a:xfrm>
              <a:custGeom>
                <a:avLst/>
                <a:gdLst>
                  <a:gd name="T0" fmla="*/ 0 w 227"/>
                  <a:gd name="T1" fmla="*/ 146 h 277"/>
                  <a:gd name="T2" fmla="*/ 112 w 227"/>
                  <a:gd name="T3" fmla="*/ 0 h 277"/>
                  <a:gd name="T4" fmla="*/ 227 w 227"/>
                  <a:gd name="T5" fmla="*/ 137 h 277"/>
                  <a:gd name="T6" fmla="*/ 112 w 227"/>
                  <a:gd name="T7" fmla="*/ 277 h 277"/>
                  <a:gd name="T8" fmla="*/ 0 w 227"/>
                  <a:gd name="T9" fmla="*/ 14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77">
                    <a:moveTo>
                      <a:pt x="0" y="146"/>
                    </a:moveTo>
                    <a:lnTo>
                      <a:pt x="112" y="0"/>
                    </a:lnTo>
                    <a:lnTo>
                      <a:pt x="227" y="137"/>
                    </a:lnTo>
                    <a:lnTo>
                      <a:pt x="112" y="277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FB9214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" name="Rectangle 636"/>
              <p:cNvSpPr>
                <a:spLocks noChangeArrowheads="1"/>
              </p:cNvSpPr>
              <p:nvPr/>
            </p:nvSpPr>
            <p:spPr bwMode="auto">
              <a:xfrm>
                <a:off x="818" y="1188"/>
                <a:ext cx="126" cy="91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6" name="Freeform 637"/>
              <p:cNvSpPr>
                <a:spLocks/>
              </p:cNvSpPr>
              <p:nvPr/>
            </p:nvSpPr>
            <p:spPr bwMode="auto">
              <a:xfrm>
                <a:off x="1157" y="1331"/>
                <a:ext cx="134" cy="97"/>
              </a:xfrm>
              <a:custGeom>
                <a:avLst/>
                <a:gdLst>
                  <a:gd name="T0" fmla="*/ 266 w 266"/>
                  <a:gd name="T1" fmla="*/ 0 h 195"/>
                  <a:gd name="T2" fmla="*/ 0 w 266"/>
                  <a:gd name="T3" fmla="*/ 1 h 195"/>
                  <a:gd name="T4" fmla="*/ 2 w 266"/>
                  <a:gd name="T5" fmla="*/ 195 h 195"/>
                  <a:gd name="T6" fmla="*/ 266 w 266"/>
                  <a:gd name="T7" fmla="*/ 195 h 195"/>
                  <a:gd name="T8" fmla="*/ 266 w 266"/>
                  <a:gd name="T9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195">
                    <a:moveTo>
                      <a:pt x="266" y="0"/>
                    </a:moveTo>
                    <a:lnTo>
                      <a:pt x="0" y="1"/>
                    </a:lnTo>
                    <a:lnTo>
                      <a:pt x="2" y="195"/>
                    </a:lnTo>
                    <a:lnTo>
                      <a:pt x="266" y="195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FB9214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" name="Line 638"/>
              <p:cNvSpPr>
                <a:spLocks noChangeShapeType="1"/>
              </p:cNvSpPr>
              <p:nvPr/>
            </p:nvSpPr>
            <p:spPr bwMode="auto">
              <a:xfrm>
                <a:off x="945" y="1234"/>
                <a:ext cx="69" cy="4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8" name="Line 639"/>
              <p:cNvSpPr>
                <a:spLocks noChangeShapeType="1"/>
              </p:cNvSpPr>
              <p:nvPr/>
            </p:nvSpPr>
            <p:spPr bwMode="auto">
              <a:xfrm>
                <a:off x="1088" y="1339"/>
                <a:ext cx="69" cy="4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9" name="Rectangle 640"/>
            <p:cNvSpPr>
              <a:spLocks noChangeArrowheads="1"/>
            </p:cNvSpPr>
            <p:nvPr/>
          </p:nvSpPr>
          <p:spPr bwMode="auto">
            <a:xfrm>
              <a:off x="355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0" name="Group 641"/>
            <p:cNvGrpSpPr>
              <a:grpSpLocks/>
            </p:cNvGrpSpPr>
            <p:nvPr/>
          </p:nvGrpSpPr>
          <p:grpSpPr bwMode="auto">
            <a:xfrm>
              <a:off x="3591" y="3090"/>
              <a:ext cx="162" cy="108"/>
              <a:chOff x="741" y="1857"/>
              <a:chExt cx="578" cy="230"/>
            </a:xfrm>
          </p:grpSpPr>
          <p:sp>
            <p:nvSpPr>
              <p:cNvPr id="189" name="Rectangle 642"/>
              <p:cNvSpPr>
                <a:spLocks noChangeArrowheads="1"/>
              </p:cNvSpPr>
              <p:nvPr/>
            </p:nvSpPr>
            <p:spPr bwMode="auto">
              <a:xfrm>
                <a:off x="741" y="1857"/>
                <a:ext cx="117" cy="8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" name="Rectangle 643"/>
              <p:cNvSpPr>
                <a:spLocks noChangeArrowheads="1"/>
              </p:cNvSpPr>
              <p:nvPr/>
            </p:nvSpPr>
            <p:spPr bwMode="auto">
              <a:xfrm>
                <a:off x="990" y="1857"/>
                <a:ext cx="118" cy="8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Rectangle 644"/>
              <p:cNvSpPr>
                <a:spLocks noChangeArrowheads="1"/>
              </p:cNvSpPr>
              <p:nvPr/>
            </p:nvSpPr>
            <p:spPr bwMode="auto">
              <a:xfrm>
                <a:off x="1202" y="2005"/>
                <a:ext cx="117" cy="82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" name="Line 645"/>
              <p:cNvSpPr>
                <a:spLocks noChangeShapeType="1"/>
              </p:cNvSpPr>
              <p:nvPr/>
            </p:nvSpPr>
            <p:spPr bwMode="auto">
              <a:xfrm flipH="1" flipV="1">
                <a:off x="1111" y="1878"/>
                <a:ext cx="89" cy="149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3" name="Line 646"/>
              <p:cNvSpPr>
                <a:spLocks noChangeShapeType="1"/>
              </p:cNvSpPr>
              <p:nvPr/>
            </p:nvSpPr>
            <p:spPr bwMode="auto">
              <a:xfrm flipH="1" flipV="1">
                <a:off x="1111" y="1914"/>
                <a:ext cx="89" cy="14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4" name="Line 647"/>
              <p:cNvSpPr>
                <a:spLocks noChangeShapeType="1"/>
              </p:cNvSpPr>
              <p:nvPr/>
            </p:nvSpPr>
            <p:spPr bwMode="auto">
              <a:xfrm flipH="1">
                <a:off x="862" y="1914"/>
                <a:ext cx="1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5" name="Line 648"/>
              <p:cNvSpPr>
                <a:spLocks noChangeShapeType="1"/>
              </p:cNvSpPr>
              <p:nvPr/>
            </p:nvSpPr>
            <p:spPr bwMode="auto">
              <a:xfrm flipH="1">
                <a:off x="862" y="1883"/>
                <a:ext cx="1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" name="Freeform 649"/>
              <p:cNvSpPr>
                <a:spLocks/>
              </p:cNvSpPr>
              <p:nvPr/>
            </p:nvSpPr>
            <p:spPr bwMode="auto">
              <a:xfrm>
                <a:off x="862" y="1871"/>
                <a:ext cx="20" cy="23"/>
              </a:xfrm>
              <a:custGeom>
                <a:avLst/>
                <a:gdLst>
                  <a:gd name="T0" fmla="*/ 39 w 39"/>
                  <a:gd name="T1" fmla="*/ 0 h 45"/>
                  <a:gd name="T2" fmla="*/ 0 w 39"/>
                  <a:gd name="T3" fmla="*/ 23 h 45"/>
                  <a:gd name="T4" fmla="*/ 39 w 39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45">
                    <a:moveTo>
                      <a:pt x="39" y="0"/>
                    </a:moveTo>
                    <a:lnTo>
                      <a:pt x="0" y="23"/>
                    </a:lnTo>
                    <a:lnTo>
                      <a:pt x="39" y="4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7" name="Freeform 650"/>
              <p:cNvSpPr>
                <a:spLocks/>
              </p:cNvSpPr>
              <p:nvPr/>
            </p:nvSpPr>
            <p:spPr bwMode="auto">
              <a:xfrm>
                <a:off x="862" y="1904"/>
                <a:ext cx="20" cy="22"/>
              </a:xfrm>
              <a:custGeom>
                <a:avLst/>
                <a:gdLst>
                  <a:gd name="T0" fmla="*/ 39 w 39"/>
                  <a:gd name="T1" fmla="*/ 0 h 45"/>
                  <a:gd name="T2" fmla="*/ 0 w 39"/>
                  <a:gd name="T3" fmla="*/ 21 h 45"/>
                  <a:gd name="T4" fmla="*/ 39 w 39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45">
                    <a:moveTo>
                      <a:pt x="39" y="0"/>
                    </a:moveTo>
                    <a:lnTo>
                      <a:pt x="0" y="21"/>
                    </a:lnTo>
                    <a:lnTo>
                      <a:pt x="39" y="4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8" name="Freeform 651"/>
              <p:cNvSpPr>
                <a:spLocks/>
              </p:cNvSpPr>
              <p:nvPr/>
            </p:nvSpPr>
            <p:spPr bwMode="auto">
              <a:xfrm>
                <a:off x="969" y="1904"/>
                <a:ext cx="20" cy="22"/>
              </a:xfrm>
              <a:custGeom>
                <a:avLst/>
                <a:gdLst>
                  <a:gd name="T0" fmla="*/ 0 w 40"/>
                  <a:gd name="T1" fmla="*/ 0 h 45"/>
                  <a:gd name="T2" fmla="*/ 40 w 40"/>
                  <a:gd name="T3" fmla="*/ 21 h 45"/>
                  <a:gd name="T4" fmla="*/ 0 w 40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5">
                    <a:moveTo>
                      <a:pt x="0" y="0"/>
                    </a:moveTo>
                    <a:lnTo>
                      <a:pt x="40" y="21"/>
                    </a:lnTo>
                    <a:lnTo>
                      <a:pt x="0" y="4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9" name="Freeform 652"/>
              <p:cNvSpPr>
                <a:spLocks/>
              </p:cNvSpPr>
              <p:nvPr/>
            </p:nvSpPr>
            <p:spPr bwMode="auto">
              <a:xfrm>
                <a:off x="969" y="1871"/>
                <a:ext cx="20" cy="23"/>
              </a:xfrm>
              <a:custGeom>
                <a:avLst/>
                <a:gdLst>
                  <a:gd name="T0" fmla="*/ 0 w 40"/>
                  <a:gd name="T1" fmla="*/ 0 h 45"/>
                  <a:gd name="T2" fmla="*/ 40 w 40"/>
                  <a:gd name="T3" fmla="*/ 23 h 45"/>
                  <a:gd name="T4" fmla="*/ 0 w 40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5">
                    <a:moveTo>
                      <a:pt x="0" y="0"/>
                    </a:moveTo>
                    <a:lnTo>
                      <a:pt x="40" y="23"/>
                    </a:lnTo>
                    <a:lnTo>
                      <a:pt x="0" y="4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" name="Freeform 653"/>
              <p:cNvSpPr>
                <a:spLocks/>
              </p:cNvSpPr>
              <p:nvPr/>
            </p:nvSpPr>
            <p:spPr bwMode="auto">
              <a:xfrm>
                <a:off x="1112" y="1877"/>
                <a:ext cx="20" cy="24"/>
              </a:xfrm>
              <a:custGeom>
                <a:avLst/>
                <a:gdLst>
                  <a:gd name="T0" fmla="*/ 39 w 39"/>
                  <a:gd name="T1" fmla="*/ 26 h 48"/>
                  <a:gd name="T2" fmla="*/ 0 w 39"/>
                  <a:gd name="T3" fmla="*/ 0 h 48"/>
                  <a:gd name="T4" fmla="*/ 1 w 39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48">
                    <a:moveTo>
                      <a:pt x="39" y="26"/>
                    </a:moveTo>
                    <a:lnTo>
                      <a:pt x="0" y="0"/>
                    </a:lnTo>
                    <a:lnTo>
                      <a:pt x="1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1" name="Freeform 654"/>
              <p:cNvSpPr>
                <a:spLocks/>
              </p:cNvSpPr>
              <p:nvPr/>
            </p:nvSpPr>
            <p:spPr bwMode="auto">
              <a:xfrm>
                <a:off x="1112" y="1916"/>
                <a:ext cx="20" cy="24"/>
              </a:xfrm>
              <a:custGeom>
                <a:avLst/>
                <a:gdLst>
                  <a:gd name="T0" fmla="*/ 39 w 39"/>
                  <a:gd name="T1" fmla="*/ 26 h 48"/>
                  <a:gd name="T2" fmla="*/ 0 w 39"/>
                  <a:gd name="T3" fmla="*/ 0 h 48"/>
                  <a:gd name="T4" fmla="*/ 1 w 39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48">
                    <a:moveTo>
                      <a:pt x="39" y="26"/>
                    </a:moveTo>
                    <a:lnTo>
                      <a:pt x="0" y="0"/>
                    </a:lnTo>
                    <a:lnTo>
                      <a:pt x="1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2" name="Freeform 655"/>
              <p:cNvSpPr>
                <a:spLocks/>
              </p:cNvSpPr>
              <p:nvPr/>
            </p:nvSpPr>
            <p:spPr bwMode="auto">
              <a:xfrm>
                <a:off x="1180" y="2006"/>
                <a:ext cx="20" cy="23"/>
              </a:xfrm>
              <a:custGeom>
                <a:avLst/>
                <a:gdLst>
                  <a:gd name="T0" fmla="*/ 0 w 40"/>
                  <a:gd name="T1" fmla="*/ 26 h 47"/>
                  <a:gd name="T2" fmla="*/ 40 w 40"/>
                  <a:gd name="T3" fmla="*/ 47 h 47"/>
                  <a:gd name="T4" fmla="*/ 32 w 40"/>
                  <a:gd name="T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7">
                    <a:moveTo>
                      <a:pt x="0" y="26"/>
                    </a:moveTo>
                    <a:lnTo>
                      <a:pt x="40" y="47"/>
                    </a:lnTo>
                    <a:lnTo>
                      <a:pt x="3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3" name="Freeform 656"/>
              <p:cNvSpPr>
                <a:spLocks/>
              </p:cNvSpPr>
              <p:nvPr/>
            </p:nvSpPr>
            <p:spPr bwMode="auto">
              <a:xfrm>
                <a:off x="1180" y="2037"/>
                <a:ext cx="20" cy="22"/>
              </a:xfrm>
              <a:custGeom>
                <a:avLst/>
                <a:gdLst>
                  <a:gd name="T0" fmla="*/ 0 w 40"/>
                  <a:gd name="T1" fmla="*/ 28 h 44"/>
                  <a:gd name="T2" fmla="*/ 40 w 40"/>
                  <a:gd name="T3" fmla="*/ 44 h 44"/>
                  <a:gd name="T4" fmla="*/ 34 w 40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4">
                    <a:moveTo>
                      <a:pt x="0" y="28"/>
                    </a:moveTo>
                    <a:lnTo>
                      <a:pt x="40" y="44"/>
                    </a:lnTo>
                    <a:lnTo>
                      <a:pt x="3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" name="Rectangle 657"/>
            <p:cNvSpPr>
              <a:spLocks noChangeArrowheads="1"/>
            </p:cNvSpPr>
            <p:nvPr/>
          </p:nvSpPr>
          <p:spPr bwMode="auto">
            <a:xfrm>
              <a:off x="355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2" name="Group 658"/>
            <p:cNvGrpSpPr>
              <a:grpSpLocks/>
            </p:cNvGrpSpPr>
            <p:nvPr/>
          </p:nvGrpSpPr>
          <p:grpSpPr bwMode="auto">
            <a:xfrm>
              <a:off x="3604" y="3330"/>
              <a:ext cx="135" cy="107"/>
              <a:chOff x="825" y="2482"/>
              <a:chExt cx="350" cy="231"/>
            </a:xfrm>
          </p:grpSpPr>
          <p:sp>
            <p:nvSpPr>
              <p:cNvPr id="183" name="Rectangle 659"/>
              <p:cNvSpPr>
                <a:spLocks noChangeArrowheads="1"/>
              </p:cNvSpPr>
              <p:nvPr/>
            </p:nvSpPr>
            <p:spPr bwMode="auto">
              <a:xfrm>
                <a:off x="848" y="2482"/>
                <a:ext cx="88" cy="64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" name="Rectangle 660"/>
              <p:cNvSpPr>
                <a:spLocks noChangeArrowheads="1"/>
              </p:cNvSpPr>
              <p:nvPr/>
            </p:nvSpPr>
            <p:spPr bwMode="auto">
              <a:xfrm>
                <a:off x="1057" y="2482"/>
                <a:ext cx="89" cy="64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5" name="Rectangle 661"/>
              <p:cNvSpPr>
                <a:spLocks noChangeArrowheads="1"/>
              </p:cNvSpPr>
              <p:nvPr/>
            </p:nvSpPr>
            <p:spPr bwMode="auto">
              <a:xfrm>
                <a:off x="1036" y="2635"/>
                <a:ext cx="139" cy="78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6" name="Rectangle 662"/>
              <p:cNvSpPr>
                <a:spLocks noChangeArrowheads="1"/>
              </p:cNvSpPr>
              <p:nvPr/>
            </p:nvSpPr>
            <p:spPr bwMode="auto">
              <a:xfrm>
                <a:off x="825" y="2635"/>
                <a:ext cx="140" cy="78"/>
              </a:xfrm>
              <a:prstGeom prst="rect">
                <a:avLst/>
              </a:prstGeom>
              <a:solidFill>
                <a:srgbClr val="00CE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" name="Line 663"/>
              <p:cNvSpPr>
                <a:spLocks noChangeShapeType="1"/>
              </p:cNvSpPr>
              <p:nvPr/>
            </p:nvSpPr>
            <p:spPr bwMode="auto">
              <a:xfrm flipV="1">
                <a:off x="894" y="2548"/>
                <a:ext cx="1" cy="8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8" name="Line 664"/>
              <p:cNvSpPr>
                <a:spLocks noChangeShapeType="1"/>
              </p:cNvSpPr>
              <p:nvPr/>
            </p:nvSpPr>
            <p:spPr bwMode="auto">
              <a:xfrm flipV="1">
                <a:off x="1104" y="2548"/>
                <a:ext cx="1" cy="8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" name="Rectangle 665"/>
            <p:cNvSpPr>
              <a:spLocks noChangeArrowheads="1"/>
            </p:cNvSpPr>
            <p:nvPr/>
          </p:nvSpPr>
          <p:spPr bwMode="auto">
            <a:xfrm>
              <a:off x="355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4" name="Group 666"/>
            <p:cNvGrpSpPr>
              <a:grpSpLocks/>
            </p:cNvGrpSpPr>
            <p:nvPr/>
          </p:nvGrpSpPr>
          <p:grpSpPr bwMode="auto">
            <a:xfrm>
              <a:off x="3618" y="3566"/>
              <a:ext cx="108" cy="116"/>
              <a:chOff x="902" y="803"/>
              <a:chExt cx="214" cy="280"/>
            </a:xfrm>
          </p:grpSpPr>
          <p:sp>
            <p:nvSpPr>
              <p:cNvPr id="167" name="Rectangle 667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Line 668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" name="Line 669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" name="Line 670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1" name="Line 671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Line 672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Line 673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Line 674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Line 675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Line 676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Line 677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" name="Line 678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9" name="Line 679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0" name="Line 680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1" name="Line 681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" name="Line 682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5" name="Rectangle 683"/>
            <p:cNvSpPr>
              <a:spLocks noChangeArrowheads="1"/>
            </p:cNvSpPr>
            <p:nvPr/>
          </p:nvSpPr>
          <p:spPr bwMode="auto">
            <a:xfrm>
              <a:off x="355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6" name="Rectangle 684"/>
            <p:cNvSpPr>
              <a:spLocks noChangeArrowheads="1"/>
            </p:cNvSpPr>
            <p:nvPr/>
          </p:nvSpPr>
          <p:spPr bwMode="auto">
            <a:xfrm>
              <a:off x="355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" name="AutoShape 685"/>
            <p:cNvSpPr>
              <a:spLocks noChangeArrowheads="1"/>
            </p:cNvSpPr>
            <p:nvPr/>
          </p:nvSpPr>
          <p:spPr bwMode="auto">
            <a:xfrm>
              <a:off x="360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" name="Rectangle 686"/>
            <p:cNvSpPr>
              <a:spLocks noChangeArrowheads="1"/>
            </p:cNvSpPr>
            <p:nvPr/>
          </p:nvSpPr>
          <p:spPr bwMode="auto">
            <a:xfrm>
              <a:off x="3792" y="2448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How</a:t>
              </a:r>
            </a:p>
          </p:txBody>
        </p:sp>
        <p:sp>
          <p:nvSpPr>
            <p:cNvPr id="99" name="Rectangle 687"/>
            <p:cNvSpPr>
              <a:spLocks noChangeArrowheads="1"/>
            </p:cNvSpPr>
            <p:nvPr/>
          </p:nvSpPr>
          <p:spPr bwMode="auto">
            <a:xfrm>
              <a:off x="3792" y="3984"/>
              <a:ext cx="240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800" b="0" dirty="0">
                  <a:latin typeface="Arial Narrow" panose="020B0606020202030204" pitchFamily="34" charset="0"/>
                </a:rPr>
                <a:t>How</a:t>
              </a:r>
            </a:p>
          </p:txBody>
        </p:sp>
        <p:grpSp>
          <p:nvGrpSpPr>
            <p:cNvPr id="100" name="Group 688"/>
            <p:cNvGrpSpPr>
              <a:grpSpLocks/>
            </p:cNvGrpSpPr>
            <p:nvPr/>
          </p:nvGrpSpPr>
          <p:grpSpPr bwMode="auto">
            <a:xfrm>
              <a:off x="3858" y="2606"/>
              <a:ext cx="108" cy="116"/>
              <a:chOff x="902" y="803"/>
              <a:chExt cx="214" cy="280"/>
            </a:xfrm>
          </p:grpSpPr>
          <p:sp>
            <p:nvSpPr>
              <p:cNvPr id="151" name="Rectangle 689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2" name="Line 690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3" name="Line 691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4" name="Line 692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5" name="Line 693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6" name="Line 694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7" name="Line 695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8" name="Line 696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9" name="Line 697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" name="Line 698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Line 699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" name="Line 700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" name="Line 701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Line 702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Line 703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Line 704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1" name="Rectangle 705"/>
            <p:cNvSpPr>
              <a:spLocks noChangeArrowheads="1"/>
            </p:cNvSpPr>
            <p:nvPr/>
          </p:nvSpPr>
          <p:spPr bwMode="auto">
            <a:xfrm>
              <a:off x="3792" y="25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2" name="Group 706"/>
            <p:cNvGrpSpPr>
              <a:grpSpLocks/>
            </p:cNvGrpSpPr>
            <p:nvPr/>
          </p:nvGrpSpPr>
          <p:grpSpPr bwMode="auto">
            <a:xfrm>
              <a:off x="3820" y="2847"/>
              <a:ext cx="184" cy="114"/>
              <a:chOff x="1593" y="1187"/>
              <a:chExt cx="403" cy="357"/>
            </a:xfrm>
          </p:grpSpPr>
          <p:sp>
            <p:nvSpPr>
              <p:cNvPr id="142" name="Rectangle 707"/>
              <p:cNvSpPr>
                <a:spLocks noChangeArrowheads="1"/>
              </p:cNvSpPr>
              <p:nvPr/>
            </p:nvSpPr>
            <p:spPr bwMode="auto">
              <a:xfrm>
                <a:off x="1730" y="1318"/>
                <a:ext cx="123" cy="96"/>
              </a:xfrm>
              <a:prstGeom prst="rect">
                <a:avLst/>
              </a:prstGeom>
              <a:solidFill>
                <a:srgbClr val="FB9214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Line 708"/>
              <p:cNvSpPr>
                <a:spLocks noChangeShapeType="1"/>
              </p:cNvSpPr>
              <p:nvPr/>
            </p:nvSpPr>
            <p:spPr bwMode="auto">
              <a:xfrm>
                <a:off x="1848" y="1366"/>
                <a:ext cx="13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" name="Freeform 709"/>
              <p:cNvSpPr>
                <a:spLocks/>
              </p:cNvSpPr>
              <p:nvPr/>
            </p:nvSpPr>
            <p:spPr bwMode="auto">
              <a:xfrm>
                <a:off x="1926" y="1348"/>
                <a:ext cx="70" cy="36"/>
              </a:xfrm>
              <a:custGeom>
                <a:avLst/>
                <a:gdLst>
                  <a:gd name="T0" fmla="*/ 0 w 142"/>
                  <a:gd name="T1" fmla="*/ 0 h 73"/>
                  <a:gd name="T2" fmla="*/ 142 w 142"/>
                  <a:gd name="T3" fmla="*/ 37 h 73"/>
                  <a:gd name="T4" fmla="*/ 0 w 142"/>
                  <a:gd name="T5" fmla="*/ 73 h 73"/>
                  <a:gd name="T6" fmla="*/ 0 w 142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73">
                    <a:moveTo>
                      <a:pt x="0" y="0"/>
                    </a:moveTo>
                    <a:lnTo>
                      <a:pt x="142" y="37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" name="Line 710"/>
              <p:cNvSpPr>
                <a:spLocks noChangeShapeType="1"/>
              </p:cNvSpPr>
              <p:nvPr/>
            </p:nvSpPr>
            <p:spPr bwMode="auto">
              <a:xfrm>
                <a:off x="1593" y="1361"/>
                <a:ext cx="12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6" name="Freeform 711"/>
              <p:cNvSpPr>
                <a:spLocks/>
              </p:cNvSpPr>
              <p:nvPr/>
            </p:nvSpPr>
            <p:spPr bwMode="auto">
              <a:xfrm>
                <a:off x="1657" y="1343"/>
                <a:ext cx="70" cy="36"/>
              </a:xfrm>
              <a:custGeom>
                <a:avLst/>
                <a:gdLst>
                  <a:gd name="T0" fmla="*/ 0 w 142"/>
                  <a:gd name="T1" fmla="*/ 0 h 73"/>
                  <a:gd name="T2" fmla="*/ 142 w 142"/>
                  <a:gd name="T3" fmla="*/ 37 h 73"/>
                  <a:gd name="T4" fmla="*/ 0 w 142"/>
                  <a:gd name="T5" fmla="*/ 73 h 73"/>
                  <a:gd name="T6" fmla="*/ 0 w 142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73">
                    <a:moveTo>
                      <a:pt x="0" y="0"/>
                    </a:moveTo>
                    <a:lnTo>
                      <a:pt x="142" y="37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7" name="Line 712"/>
              <p:cNvSpPr>
                <a:spLocks noChangeShapeType="1"/>
              </p:cNvSpPr>
              <p:nvPr/>
            </p:nvSpPr>
            <p:spPr bwMode="auto">
              <a:xfrm>
                <a:off x="1793" y="1187"/>
                <a:ext cx="1" cy="12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8" name="Freeform 713"/>
              <p:cNvSpPr>
                <a:spLocks/>
              </p:cNvSpPr>
              <p:nvPr/>
            </p:nvSpPr>
            <p:spPr bwMode="auto">
              <a:xfrm>
                <a:off x="1775" y="1255"/>
                <a:ext cx="36" cy="73"/>
              </a:xfrm>
              <a:custGeom>
                <a:avLst/>
                <a:gdLst>
                  <a:gd name="T0" fmla="*/ 70 w 70"/>
                  <a:gd name="T1" fmla="*/ 0 h 144"/>
                  <a:gd name="T2" fmla="*/ 35 w 70"/>
                  <a:gd name="T3" fmla="*/ 144 h 144"/>
                  <a:gd name="T4" fmla="*/ 0 w 70"/>
                  <a:gd name="T5" fmla="*/ 0 h 144"/>
                  <a:gd name="T6" fmla="*/ 70 w 70"/>
                  <a:gd name="T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144">
                    <a:moveTo>
                      <a:pt x="70" y="0"/>
                    </a:moveTo>
                    <a:lnTo>
                      <a:pt x="35" y="144"/>
                    </a:lnTo>
                    <a:lnTo>
                      <a:pt x="0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9" name="Line 714"/>
              <p:cNvSpPr>
                <a:spLocks noChangeShapeType="1"/>
              </p:cNvSpPr>
              <p:nvPr/>
            </p:nvSpPr>
            <p:spPr bwMode="auto">
              <a:xfrm flipV="1">
                <a:off x="1793" y="1417"/>
                <a:ext cx="1" cy="12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0" name="Freeform 715"/>
              <p:cNvSpPr>
                <a:spLocks/>
              </p:cNvSpPr>
              <p:nvPr/>
            </p:nvSpPr>
            <p:spPr bwMode="auto">
              <a:xfrm>
                <a:off x="1775" y="1403"/>
                <a:ext cx="36" cy="72"/>
              </a:xfrm>
              <a:custGeom>
                <a:avLst/>
                <a:gdLst>
                  <a:gd name="T0" fmla="*/ 0 w 70"/>
                  <a:gd name="T1" fmla="*/ 145 h 145"/>
                  <a:gd name="T2" fmla="*/ 35 w 70"/>
                  <a:gd name="T3" fmla="*/ 0 h 145"/>
                  <a:gd name="T4" fmla="*/ 70 w 70"/>
                  <a:gd name="T5" fmla="*/ 145 h 145"/>
                  <a:gd name="T6" fmla="*/ 0 w 70"/>
                  <a:gd name="T7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145">
                    <a:moveTo>
                      <a:pt x="0" y="145"/>
                    </a:moveTo>
                    <a:lnTo>
                      <a:pt x="35" y="0"/>
                    </a:lnTo>
                    <a:lnTo>
                      <a:pt x="70" y="145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3" name="Rectangle 716"/>
            <p:cNvSpPr>
              <a:spLocks noChangeArrowheads="1"/>
            </p:cNvSpPr>
            <p:nvPr/>
          </p:nvSpPr>
          <p:spPr bwMode="auto">
            <a:xfrm>
              <a:off x="3792" y="278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4" name="Group 717"/>
            <p:cNvGrpSpPr>
              <a:grpSpLocks/>
            </p:cNvGrpSpPr>
            <p:nvPr/>
          </p:nvGrpSpPr>
          <p:grpSpPr bwMode="auto">
            <a:xfrm>
              <a:off x="3831" y="3085"/>
              <a:ext cx="162" cy="117"/>
              <a:chOff x="1571" y="1808"/>
              <a:chExt cx="423" cy="348"/>
            </a:xfrm>
          </p:grpSpPr>
          <p:sp>
            <p:nvSpPr>
              <p:cNvPr id="133" name="Rectangle 718"/>
              <p:cNvSpPr>
                <a:spLocks noChangeArrowheads="1"/>
              </p:cNvSpPr>
              <p:nvPr/>
            </p:nvSpPr>
            <p:spPr bwMode="auto">
              <a:xfrm>
                <a:off x="1720" y="1945"/>
                <a:ext cx="123" cy="86"/>
              </a:xfrm>
              <a:prstGeom prst="rect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" name="Line 719"/>
              <p:cNvSpPr>
                <a:spLocks noChangeShapeType="1"/>
              </p:cNvSpPr>
              <p:nvPr/>
            </p:nvSpPr>
            <p:spPr bwMode="auto">
              <a:xfrm>
                <a:off x="1846" y="1986"/>
                <a:ext cx="13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" name="Freeform 720"/>
              <p:cNvSpPr>
                <a:spLocks/>
              </p:cNvSpPr>
              <p:nvPr/>
            </p:nvSpPr>
            <p:spPr bwMode="auto">
              <a:xfrm>
                <a:off x="1923" y="1968"/>
                <a:ext cx="71" cy="36"/>
              </a:xfrm>
              <a:custGeom>
                <a:avLst/>
                <a:gdLst>
                  <a:gd name="T0" fmla="*/ 0 w 141"/>
                  <a:gd name="T1" fmla="*/ 0 h 73"/>
                  <a:gd name="T2" fmla="*/ 141 w 141"/>
                  <a:gd name="T3" fmla="*/ 37 h 73"/>
                  <a:gd name="T4" fmla="*/ 0 w 141"/>
                  <a:gd name="T5" fmla="*/ 73 h 73"/>
                  <a:gd name="T6" fmla="*/ 0 w 141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73">
                    <a:moveTo>
                      <a:pt x="0" y="0"/>
                    </a:moveTo>
                    <a:lnTo>
                      <a:pt x="141" y="37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" name="Line 721"/>
              <p:cNvSpPr>
                <a:spLocks noChangeShapeType="1"/>
              </p:cNvSpPr>
              <p:nvPr/>
            </p:nvSpPr>
            <p:spPr bwMode="auto">
              <a:xfrm>
                <a:off x="1571" y="1986"/>
                <a:ext cx="13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" name="Freeform 722"/>
              <p:cNvSpPr>
                <a:spLocks/>
              </p:cNvSpPr>
              <p:nvPr/>
            </p:nvSpPr>
            <p:spPr bwMode="auto">
              <a:xfrm>
                <a:off x="1647" y="1968"/>
                <a:ext cx="71" cy="36"/>
              </a:xfrm>
              <a:custGeom>
                <a:avLst/>
                <a:gdLst>
                  <a:gd name="T0" fmla="*/ 0 w 142"/>
                  <a:gd name="T1" fmla="*/ 0 h 73"/>
                  <a:gd name="T2" fmla="*/ 142 w 142"/>
                  <a:gd name="T3" fmla="*/ 37 h 73"/>
                  <a:gd name="T4" fmla="*/ 0 w 142"/>
                  <a:gd name="T5" fmla="*/ 73 h 73"/>
                  <a:gd name="T6" fmla="*/ 0 w 142"/>
                  <a:gd name="T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73">
                    <a:moveTo>
                      <a:pt x="0" y="0"/>
                    </a:moveTo>
                    <a:lnTo>
                      <a:pt x="142" y="37"/>
                    </a:lnTo>
                    <a:lnTo>
                      <a:pt x="0" y="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8" name="Line 723"/>
              <p:cNvSpPr>
                <a:spLocks noChangeShapeType="1"/>
              </p:cNvSpPr>
              <p:nvPr/>
            </p:nvSpPr>
            <p:spPr bwMode="auto">
              <a:xfrm>
                <a:off x="1773" y="1808"/>
                <a:ext cx="1" cy="11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9" name="Freeform 724"/>
              <p:cNvSpPr>
                <a:spLocks/>
              </p:cNvSpPr>
              <p:nvPr/>
            </p:nvSpPr>
            <p:spPr bwMode="auto">
              <a:xfrm>
                <a:off x="1755" y="1865"/>
                <a:ext cx="36" cy="72"/>
              </a:xfrm>
              <a:custGeom>
                <a:avLst/>
                <a:gdLst>
                  <a:gd name="T0" fmla="*/ 71 w 71"/>
                  <a:gd name="T1" fmla="*/ 0 h 144"/>
                  <a:gd name="T2" fmla="*/ 36 w 71"/>
                  <a:gd name="T3" fmla="*/ 144 h 144"/>
                  <a:gd name="T4" fmla="*/ 0 w 71"/>
                  <a:gd name="T5" fmla="*/ 0 h 144"/>
                  <a:gd name="T6" fmla="*/ 71 w 71"/>
                  <a:gd name="T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44">
                    <a:moveTo>
                      <a:pt x="71" y="0"/>
                    </a:moveTo>
                    <a:lnTo>
                      <a:pt x="36" y="144"/>
                    </a:lnTo>
                    <a:lnTo>
                      <a:pt x="0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0" name="Line 725"/>
              <p:cNvSpPr>
                <a:spLocks noChangeShapeType="1"/>
              </p:cNvSpPr>
              <p:nvPr/>
            </p:nvSpPr>
            <p:spPr bwMode="auto">
              <a:xfrm flipV="1">
                <a:off x="1773" y="2042"/>
                <a:ext cx="1" cy="11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Freeform 726"/>
              <p:cNvSpPr>
                <a:spLocks/>
              </p:cNvSpPr>
              <p:nvPr/>
            </p:nvSpPr>
            <p:spPr bwMode="auto">
              <a:xfrm>
                <a:off x="1755" y="2028"/>
                <a:ext cx="36" cy="72"/>
              </a:xfrm>
              <a:custGeom>
                <a:avLst/>
                <a:gdLst>
                  <a:gd name="T0" fmla="*/ 0 w 71"/>
                  <a:gd name="T1" fmla="*/ 145 h 145"/>
                  <a:gd name="T2" fmla="*/ 36 w 71"/>
                  <a:gd name="T3" fmla="*/ 0 h 145"/>
                  <a:gd name="T4" fmla="*/ 71 w 71"/>
                  <a:gd name="T5" fmla="*/ 145 h 145"/>
                  <a:gd name="T6" fmla="*/ 0 w 71"/>
                  <a:gd name="T7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45">
                    <a:moveTo>
                      <a:pt x="0" y="145"/>
                    </a:moveTo>
                    <a:lnTo>
                      <a:pt x="36" y="0"/>
                    </a:lnTo>
                    <a:lnTo>
                      <a:pt x="71" y="145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5" name="Rectangle 727"/>
            <p:cNvSpPr>
              <a:spLocks noChangeArrowheads="1"/>
            </p:cNvSpPr>
            <p:nvPr/>
          </p:nvSpPr>
          <p:spPr bwMode="auto">
            <a:xfrm>
              <a:off x="3792" y="302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6" name="Group 728"/>
            <p:cNvGrpSpPr>
              <a:grpSpLocks/>
            </p:cNvGrpSpPr>
            <p:nvPr/>
          </p:nvGrpSpPr>
          <p:grpSpPr bwMode="auto">
            <a:xfrm>
              <a:off x="3844" y="3344"/>
              <a:ext cx="135" cy="80"/>
              <a:chOff x="1624" y="2473"/>
              <a:chExt cx="295" cy="218"/>
            </a:xfrm>
          </p:grpSpPr>
          <p:sp>
            <p:nvSpPr>
              <p:cNvPr id="128" name="Rectangle 729"/>
              <p:cNvSpPr>
                <a:spLocks noChangeArrowheads="1"/>
              </p:cNvSpPr>
              <p:nvPr/>
            </p:nvSpPr>
            <p:spPr bwMode="auto">
              <a:xfrm>
                <a:off x="1686" y="2585"/>
                <a:ext cx="170" cy="36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Line 730"/>
              <p:cNvSpPr>
                <a:spLocks noChangeShapeType="1"/>
              </p:cNvSpPr>
              <p:nvPr/>
            </p:nvSpPr>
            <p:spPr bwMode="auto">
              <a:xfrm flipV="1">
                <a:off x="1773" y="2539"/>
                <a:ext cx="1" cy="4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0" name="Rectangle 731"/>
              <p:cNvSpPr>
                <a:spLocks noChangeArrowheads="1"/>
              </p:cNvSpPr>
              <p:nvPr/>
            </p:nvSpPr>
            <p:spPr bwMode="auto">
              <a:xfrm>
                <a:off x="1715" y="2473"/>
                <a:ext cx="120" cy="64"/>
              </a:xfrm>
              <a:prstGeom prst="rect">
                <a:avLst/>
              </a:prstGeom>
              <a:solidFill>
                <a:srgbClr val="0098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" name="Rectangle 732"/>
              <p:cNvSpPr>
                <a:spLocks noChangeArrowheads="1"/>
              </p:cNvSpPr>
              <p:nvPr/>
            </p:nvSpPr>
            <p:spPr bwMode="auto">
              <a:xfrm>
                <a:off x="1799" y="2625"/>
                <a:ext cx="120" cy="66"/>
              </a:xfrm>
              <a:prstGeom prst="rect">
                <a:avLst/>
              </a:prstGeom>
              <a:solidFill>
                <a:srgbClr val="0098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" name="Rectangle 733"/>
              <p:cNvSpPr>
                <a:spLocks noChangeArrowheads="1"/>
              </p:cNvSpPr>
              <p:nvPr/>
            </p:nvSpPr>
            <p:spPr bwMode="auto">
              <a:xfrm>
                <a:off x="1624" y="2625"/>
                <a:ext cx="119" cy="66"/>
              </a:xfrm>
              <a:prstGeom prst="rect">
                <a:avLst/>
              </a:prstGeom>
              <a:solidFill>
                <a:srgbClr val="009800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7" name="Rectangle 734"/>
            <p:cNvSpPr>
              <a:spLocks noChangeArrowheads="1"/>
            </p:cNvSpPr>
            <p:nvPr/>
          </p:nvSpPr>
          <p:spPr bwMode="auto">
            <a:xfrm>
              <a:off x="3792" y="326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8" name="Group 735"/>
            <p:cNvGrpSpPr>
              <a:grpSpLocks/>
            </p:cNvGrpSpPr>
            <p:nvPr/>
          </p:nvGrpSpPr>
          <p:grpSpPr bwMode="auto">
            <a:xfrm>
              <a:off x="3858" y="3566"/>
              <a:ext cx="108" cy="116"/>
              <a:chOff x="902" y="803"/>
              <a:chExt cx="214" cy="280"/>
            </a:xfrm>
          </p:grpSpPr>
          <p:sp>
            <p:nvSpPr>
              <p:cNvPr id="112" name="Rectangle 736"/>
              <p:cNvSpPr>
                <a:spLocks noChangeArrowheads="1"/>
              </p:cNvSpPr>
              <p:nvPr/>
            </p:nvSpPr>
            <p:spPr bwMode="auto">
              <a:xfrm>
                <a:off x="902" y="803"/>
                <a:ext cx="214" cy="280"/>
              </a:xfrm>
              <a:prstGeom prst="rect">
                <a:avLst/>
              </a:prstGeom>
              <a:solidFill>
                <a:srgbClr val="0000FF">
                  <a:alpha val="50000"/>
                </a:srgbClr>
              </a:solidFill>
              <a:ln w="11176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3" name="Line 737"/>
              <p:cNvSpPr>
                <a:spLocks noChangeShapeType="1"/>
              </p:cNvSpPr>
              <p:nvPr/>
            </p:nvSpPr>
            <p:spPr bwMode="auto">
              <a:xfrm>
                <a:off x="937" y="83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4" name="Line 738"/>
              <p:cNvSpPr>
                <a:spLocks noChangeShapeType="1"/>
              </p:cNvSpPr>
              <p:nvPr/>
            </p:nvSpPr>
            <p:spPr bwMode="auto">
              <a:xfrm>
                <a:off x="937" y="85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5" name="Line 739"/>
              <p:cNvSpPr>
                <a:spLocks noChangeShapeType="1"/>
              </p:cNvSpPr>
              <p:nvPr/>
            </p:nvSpPr>
            <p:spPr bwMode="auto">
              <a:xfrm>
                <a:off x="937" y="867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6" name="Line 740"/>
              <p:cNvSpPr>
                <a:spLocks noChangeShapeType="1"/>
              </p:cNvSpPr>
              <p:nvPr/>
            </p:nvSpPr>
            <p:spPr bwMode="auto">
              <a:xfrm>
                <a:off x="937" y="882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7" name="Line 741"/>
              <p:cNvSpPr>
                <a:spLocks noChangeShapeType="1"/>
              </p:cNvSpPr>
              <p:nvPr/>
            </p:nvSpPr>
            <p:spPr bwMode="auto">
              <a:xfrm>
                <a:off x="937" y="89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8" name="Line 742"/>
              <p:cNvSpPr>
                <a:spLocks noChangeShapeType="1"/>
              </p:cNvSpPr>
              <p:nvPr/>
            </p:nvSpPr>
            <p:spPr bwMode="auto">
              <a:xfrm>
                <a:off x="937" y="91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9" name="Line 743"/>
              <p:cNvSpPr>
                <a:spLocks noChangeShapeType="1"/>
              </p:cNvSpPr>
              <p:nvPr/>
            </p:nvSpPr>
            <p:spPr bwMode="auto">
              <a:xfrm>
                <a:off x="937" y="928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" name="Line 744"/>
              <p:cNvSpPr>
                <a:spLocks noChangeShapeType="1"/>
              </p:cNvSpPr>
              <p:nvPr/>
            </p:nvSpPr>
            <p:spPr bwMode="auto">
              <a:xfrm>
                <a:off x="937" y="974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1" name="Line 745"/>
              <p:cNvSpPr>
                <a:spLocks noChangeShapeType="1"/>
              </p:cNvSpPr>
              <p:nvPr/>
            </p:nvSpPr>
            <p:spPr bwMode="auto">
              <a:xfrm>
                <a:off x="967" y="960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" name="Line 746"/>
              <p:cNvSpPr>
                <a:spLocks noChangeShapeType="1"/>
              </p:cNvSpPr>
              <p:nvPr/>
            </p:nvSpPr>
            <p:spPr bwMode="auto">
              <a:xfrm>
                <a:off x="967" y="821"/>
                <a:ext cx="11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3" name="Line 747"/>
              <p:cNvSpPr>
                <a:spLocks noChangeShapeType="1"/>
              </p:cNvSpPr>
              <p:nvPr/>
            </p:nvSpPr>
            <p:spPr bwMode="auto">
              <a:xfrm>
                <a:off x="937" y="99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" name="Line 748"/>
              <p:cNvSpPr>
                <a:spLocks noChangeShapeType="1"/>
              </p:cNvSpPr>
              <p:nvPr/>
            </p:nvSpPr>
            <p:spPr bwMode="auto">
              <a:xfrm>
                <a:off x="937" y="1006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5" name="Line 749"/>
              <p:cNvSpPr>
                <a:spLocks noChangeShapeType="1"/>
              </p:cNvSpPr>
              <p:nvPr/>
            </p:nvSpPr>
            <p:spPr bwMode="auto">
              <a:xfrm>
                <a:off x="937" y="1020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6" name="Line 750"/>
              <p:cNvSpPr>
                <a:spLocks noChangeShapeType="1"/>
              </p:cNvSpPr>
              <p:nvPr/>
            </p:nvSpPr>
            <p:spPr bwMode="auto">
              <a:xfrm>
                <a:off x="937" y="1035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" name="Line 751"/>
              <p:cNvSpPr>
                <a:spLocks noChangeShapeType="1"/>
              </p:cNvSpPr>
              <p:nvPr/>
            </p:nvSpPr>
            <p:spPr bwMode="auto">
              <a:xfrm>
                <a:off x="937" y="1051"/>
                <a:ext cx="149" cy="1"/>
              </a:xfrm>
              <a:prstGeom prst="line">
                <a:avLst/>
              </a:prstGeom>
              <a:noFill/>
              <a:ln w="1117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9" name="Rectangle 752"/>
            <p:cNvSpPr>
              <a:spLocks noChangeArrowheads="1"/>
            </p:cNvSpPr>
            <p:nvPr/>
          </p:nvSpPr>
          <p:spPr bwMode="auto">
            <a:xfrm>
              <a:off x="3792" y="350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Rectangle 753"/>
            <p:cNvSpPr>
              <a:spLocks noChangeArrowheads="1"/>
            </p:cNvSpPr>
            <p:nvPr/>
          </p:nvSpPr>
          <p:spPr bwMode="auto">
            <a:xfrm>
              <a:off x="3792" y="3744"/>
              <a:ext cx="24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AutoShape 754"/>
            <p:cNvSpPr>
              <a:spLocks noChangeArrowheads="1"/>
            </p:cNvSpPr>
            <p:nvPr/>
          </p:nvSpPr>
          <p:spPr bwMode="auto">
            <a:xfrm>
              <a:off x="3840" y="3792"/>
              <a:ext cx="144" cy="144"/>
            </a:xfrm>
            <a:custGeom>
              <a:avLst/>
              <a:gdLst>
                <a:gd name="G0" fmla="+- 5400 0 0"/>
                <a:gd name="G1" fmla="+- 8100 0 0"/>
                <a:gd name="G2" fmla="+- 2700 0 0"/>
                <a:gd name="G3" fmla="+- 9450 0 0"/>
                <a:gd name="G4" fmla="+- 21600 0 8100"/>
                <a:gd name="G5" fmla="+- 21600 0 9450"/>
                <a:gd name="G6" fmla="+- 5400 21600 0"/>
                <a:gd name="G7" fmla="*/ G6 1 2"/>
                <a:gd name="G8" fmla="+- 21600 0 5400"/>
                <a:gd name="G9" fmla="+- 21600 0 2700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rgbClr val="9933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9453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Zachman Framework – Outputs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51" y="1255753"/>
            <a:ext cx="9580098" cy="519907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93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http://pubs.opengroup.org/architecture/togaf8-doc/arch/toc.html</a:t>
            </a:r>
            <a:endParaRPr lang="en-US" dirty="0"/>
          </a:p>
          <a:p>
            <a:r>
              <a:rPr lang="en-US" dirty="0">
                <a:hlinkClick r:id="rId3"/>
              </a:rPr>
              <a:t>https://www.orbussoftware.com/enterprise-architecture/togaf/what-is-the-adm/</a:t>
            </a:r>
            <a:endParaRPr lang="en-US" dirty="0"/>
          </a:p>
          <a:p>
            <a:r>
              <a:rPr lang="en-US" dirty="0">
                <a:hlinkClick r:id="rId4"/>
              </a:rPr>
              <a:t>https://www.zachman.com/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50D3-8DB5-4BAF-BB76-4F5E8359DF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4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well-defined practice for conducting enterprise analysis, design, planning, and implementation, using a holistic approach at all times, for the successful development and execution of strategy</a:t>
            </a:r>
          </a:p>
          <a:p>
            <a:r>
              <a:rPr lang="en-US" dirty="0"/>
              <a:t>Applies architecture principles and practices to guide organizations through the business, information, process, and technology changes necessary to execute their strategies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1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Enterprise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Business Benefits</a:t>
            </a:r>
          </a:p>
          <a:p>
            <a:pPr lvl="1"/>
            <a:r>
              <a:rPr lang="en-US" dirty="0"/>
              <a:t>Helps an Organization achieve its business strategy</a:t>
            </a:r>
          </a:p>
          <a:p>
            <a:pPr lvl="1"/>
            <a:r>
              <a:rPr lang="en-US" dirty="0"/>
              <a:t>Faster time to market for new innovations and capabilities</a:t>
            </a:r>
          </a:p>
          <a:p>
            <a:pPr lvl="1"/>
            <a:r>
              <a:rPr lang="en-US" dirty="0"/>
              <a:t>More consistent business process and information across business units</a:t>
            </a:r>
          </a:p>
          <a:p>
            <a:pPr lvl="1"/>
            <a:r>
              <a:rPr lang="en-US" dirty="0"/>
              <a:t>More reliability and security, less risk</a:t>
            </a:r>
          </a:p>
          <a:p>
            <a:r>
              <a:rPr lang="en-US" dirty="0"/>
              <a:t>IT Benefits</a:t>
            </a:r>
          </a:p>
          <a:p>
            <a:pPr lvl="1"/>
            <a:r>
              <a:rPr lang="en-US" dirty="0"/>
              <a:t>Better traceability of IT costs</a:t>
            </a:r>
          </a:p>
          <a:p>
            <a:pPr lvl="1"/>
            <a:r>
              <a:rPr lang="en-US" dirty="0"/>
              <a:t>Lower IT costs – design, buy,  operate, support, change</a:t>
            </a:r>
          </a:p>
          <a:p>
            <a:pPr lvl="1"/>
            <a:r>
              <a:rPr lang="en-US" dirty="0"/>
              <a:t>Faster design and development</a:t>
            </a:r>
          </a:p>
          <a:p>
            <a:pPr lvl="1"/>
            <a:r>
              <a:rPr lang="en-US" dirty="0"/>
              <a:t>Less complexity</a:t>
            </a:r>
          </a:p>
          <a:p>
            <a:pPr lvl="1"/>
            <a:r>
              <a:rPr lang="en-US" dirty="0"/>
              <a:t>Less IT risk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0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Architecture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 to change instead of building to last</a:t>
            </a:r>
          </a:p>
          <a:p>
            <a:pPr lvl="1"/>
            <a:r>
              <a:rPr lang="en-US" dirty="0"/>
              <a:t>Consider how the application may need to change over time to address new requirements and challenges</a:t>
            </a:r>
          </a:p>
          <a:p>
            <a:pPr lvl="1"/>
            <a:r>
              <a:rPr lang="en-US" dirty="0"/>
              <a:t>Build with flexibility to adopt changes</a:t>
            </a:r>
          </a:p>
          <a:p>
            <a:r>
              <a:rPr lang="en-US" dirty="0"/>
              <a:t>Model to analyze and reduce risk</a:t>
            </a:r>
          </a:p>
          <a:p>
            <a:pPr lvl="1"/>
            <a:r>
              <a:rPr lang="en-US" dirty="0"/>
              <a:t>Use design tools to visualize e.g. UML</a:t>
            </a:r>
          </a:p>
          <a:p>
            <a:pPr lvl="1"/>
            <a:r>
              <a:rPr lang="en-US" dirty="0"/>
              <a:t>Capture requirements and architectural and design decisions and to analyze their impact</a:t>
            </a:r>
          </a:p>
          <a:p>
            <a:pPr lvl="1"/>
            <a:r>
              <a:rPr lang="en-US" dirty="0"/>
              <a:t>Do not formalize the model to the extent that it suppresses the capability adapt easily</a:t>
            </a:r>
          </a:p>
          <a:p>
            <a:r>
              <a:rPr lang="en-US" dirty="0"/>
              <a:t>Communication and Collaboration</a:t>
            </a:r>
          </a:p>
          <a:p>
            <a:pPr lvl="1"/>
            <a:r>
              <a:rPr lang="en-US" dirty="0"/>
              <a:t>Use visualizations of the architecture to communicate and share your design efficiently with all the stakeholders, and to enable rapid communication of changes to the design</a:t>
            </a:r>
          </a:p>
          <a:p>
            <a:r>
              <a:rPr lang="en-US" dirty="0"/>
              <a:t>Identify key engineering decisions</a:t>
            </a:r>
          </a:p>
          <a:p>
            <a:pPr lvl="1"/>
            <a:r>
              <a:rPr lang="en-US" dirty="0"/>
              <a:t>Understand the key engineering decisions and the areas where mistakes are most often made</a:t>
            </a:r>
          </a:p>
          <a:p>
            <a:pPr lvl="1"/>
            <a:r>
              <a:rPr lang="en-US" dirty="0"/>
              <a:t>Invest in getting these key decisions right the first time (late changes are always costly)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8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90" y="1081414"/>
            <a:ext cx="7570764" cy="55465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Frameworks - How it evolved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Architecture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Zachman Framework</a:t>
            </a:r>
          </a:p>
          <a:p>
            <a:pPr lvl="1"/>
            <a:r>
              <a:rPr lang="en-US" dirty="0"/>
              <a:t>In 1982, when working for IBM and with BSP, John Zachman was perhaps the first to mention Enterprise Architecture in the public domain. In 1987, John Zachman, who was a marketing specialist at IBM, published the paper, A Framework for Information Systems Architecture. The paper provided a classification scheme for artifacts that describe the what, how, where, who, when and why of information systems.</a:t>
            </a:r>
          </a:p>
          <a:p>
            <a:r>
              <a:rPr lang="en-US" dirty="0"/>
              <a:t>The Open Group Architecture Framework (TOGAF)</a:t>
            </a:r>
          </a:p>
          <a:p>
            <a:pPr lvl="1"/>
            <a:r>
              <a:rPr lang="en-US" dirty="0"/>
              <a:t>In 1994, the Open Group selected TAFIM from the US DoD as a basis for development of The Open Group Architecture Framework (TOGAF), where architecture meant IT architecture.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7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Frameworks – Mutual Influence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1317230"/>
            <a:ext cx="7406641" cy="522168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 3030 (SLIIT)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by Chathura R De Silva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8766-21B7-4FC0-9E29-7A28EF6443F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2894</Words>
  <Application>Microsoft Office PowerPoint</Application>
  <PresentationFormat>Widescreen</PresentationFormat>
  <Paragraphs>595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Black</vt:lpstr>
      <vt:lpstr>Arial Narrow</vt:lpstr>
      <vt:lpstr>Calibri</vt:lpstr>
      <vt:lpstr>Calibri Light</vt:lpstr>
      <vt:lpstr>Times New Roman</vt:lpstr>
      <vt:lpstr>Office Theme</vt:lpstr>
      <vt:lpstr>Software Architecture Frameworks</vt:lpstr>
      <vt:lpstr>Why Software Architecture</vt:lpstr>
      <vt:lpstr>When do we need to “Architect”</vt:lpstr>
      <vt:lpstr>Enterprise Architecture</vt:lpstr>
      <vt:lpstr>Benefits of Enterprise Architecture</vt:lpstr>
      <vt:lpstr>Key Architecture Principles</vt:lpstr>
      <vt:lpstr>Architecture Frameworks - How it evolved</vt:lpstr>
      <vt:lpstr>Enterprise Architecture Frameworks</vt:lpstr>
      <vt:lpstr>Architecture Frameworks – Mutual Influence</vt:lpstr>
      <vt:lpstr>TOGAF</vt:lpstr>
      <vt:lpstr>TOGAF – Architecture Development Method (ADM)</vt:lpstr>
      <vt:lpstr>ADM – Preliminary Phase</vt:lpstr>
      <vt:lpstr>ADM – Phase A: Architecture Vision</vt:lpstr>
      <vt:lpstr>ADM – Phase B: Business Architecture</vt:lpstr>
      <vt:lpstr>ADM – Phase C: Information Systems Architecture</vt:lpstr>
      <vt:lpstr>Exercise #1</vt:lpstr>
      <vt:lpstr>Exercise #1: Sample Answers…</vt:lpstr>
      <vt:lpstr>Exercise #2:</vt:lpstr>
      <vt:lpstr>ADM – Phase D: Technology Architecture</vt:lpstr>
      <vt:lpstr>ADM – Phase E: Opportunities and Solutions</vt:lpstr>
      <vt:lpstr>ADM – Phase F: Migration Plan</vt:lpstr>
      <vt:lpstr>ADM – Phase G: Implementation Governance</vt:lpstr>
      <vt:lpstr>ADM – Phase H: Architecture Change Management</vt:lpstr>
      <vt:lpstr>ADM – Requirement Management</vt:lpstr>
      <vt:lpstr>Zachman Framework</vt:lpstr>
      <vt:lpstr>Zachman Framework – Rows</vt:lpstr>
      <vt:lpstr>Zachman – Row 1: Scope (Planner’s View)</vt:lpstr>
      <vt:lpstr>Zachman – Row 2: Enterprise Model (Designer’s View)</vt:lpstr>
      <vt:lpstr>Zachman – Row 3: System Model (Designer’s View)</vt:lpstr>
      <vt:lpstr>Zachman – Row 4: Technology Model (Builder’s View)</vt:lpstr>
      <vt:lpstr>Zachman – Row 5: As Built (Integrator’s View)</vt:lpstr>
      <vt:lpstr>Zachman – Row 6: Functioning Enterprise (User’s View)</vt:lpstr>
      <vt:lpstr>Zachman Framework – Outputs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Software Architecture</dc:title>
  <dc:creator>Chathura De Silva</dc:creator>
  <cp:lastModifiedBy>Chathura De Silva</cp:lastModifiedBy>
  <cp:revision>203</cp:revision>
  <dcterms:created xsi:type="dcterms:W3CDTF">2017-02-22T05:33:36Z</dcterms:created>
  <dcterms:modified xsi:type="dcterms:W3CDTF">2020-04-26T10:08:17Z</dcterms:modified>
</cp:coreProperties>
</file>